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494" r:id="rId2"/>
    <p:sldId id="503" r:id="rId3"/>
    <p:sldId id="502" r:id="rId4"/>
    <p:sldId id="499" r:id="rId5"/>
    <p:sldId id="492" r:id="rId6"/>
    <p:sldId id="493" r:id="rId7"/>
    <p:sldId id="504" r:id="rId8"/>
    <p:sldId id="487" r:id="rId9"/>
    <p:sldId id="505" r:id="rId10"/>
    <p:sldId id="489" r:id="rId11"/>
    <p:sldId id="491" r:id="rId12"/>
    <p:sldId id="495" r:id="rId13"/>
    <p:sldId id="497" r:id="rId14"/>
    <p:sldId id="498" r:id="rId15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00" b="1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b="1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b="1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b="1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b="1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500" b="1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500" b="1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500" b="1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500" b="1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9999FF"/>
    <a:srgbClr val="CCCCFF"/>
    <a:srgbClr val="F10FF1"/>
    <a:srgbClr val="8F7189"/>
    <a:srgbClr val="00FF00"/>
    <a:srgbClr val="33CC33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1" autoAdjust="0"/>
    <p:restoredTop sz="89964" autoAdjust="0"/>
  </p:normalViewPr>
  <p:slideViewPr>
    <p:cSldViewPr>
      <p:cViewPr varScale="1">
        <p:scale>
          <a:sx n="81" d="100"/>
          <a:sy n="81" d="100"/>
        </p:scale>
        <p:origin x="161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E855749A-7314-485C-A8DD-FF424041FC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l" defTabSz="922338" eaLnBrk="1" hangingPunct="1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5A472A41-FDDB-4DBB-8AD8-491BE680441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1620" name="Rectangle 4">
            <a:extLst>
              <a:ext uri="{FF2B5EF4-FFF2-40B4-BE49-F238E27FC236}">
                <a16:creationId xmlns:a16="http://schemas.microsoft.com/office/drawing/2014/main" id="{C761837C-917C-462E-9D2A-6ECF281FF9E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l" defTabSz="922338" eaLnBrk="1" hangingPunct="1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EAE340A1-A4F9-4881-89E0-E57FD42CBC8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 b="0" smtClean="0"/>
            </a:lvl1pPr>
          </a:lstStyle>
          <a:p>
            <a:pPr>
              <a:defRPr/>
            </a:pPr>
            <a:fld id="{0CC37B1A-4DA6-4359-8F45-9D659E7496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>
            <a:extLst>
              <a:ext uri="{FF2B5EF4-FFF2-40B4-BE49-F238E27FC236}">
                <a16:creationId xmlns:a16="http://schemas.microsoft.com/office/drawing/2014/main" id="{4B31E583-CC15-4602-8F17-13B8D28A173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l" defTabSz="922338" eaLnBrk="1" hangingPunct="1">
              <a:defRPr sz="1200" b="0" i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2083" name="Rectangle 3">
            <a:extLst>
              <a:ext uri="{FF2B5EF4-FFF2-40B4-BE49-F238E27FC236}">
                <a16:creationId xmlns:a16="http://schemas.microsoft.com/office/drawing/2014/main" id="{E9595662-BCAF-4EA4-9F36-83DBA7D3C26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 b="0" i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406F449-34F3-4BC1-AAAA-167FD4A68A61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2085" name="Rectangle 5">
            <a:extLst>
              <a:ext uri="{FF2B5EF4-FFF2-40B4-BE49-F238E27FC236}">
                <a16:creationId xmlns:a16="http://schemas.microsoft.com/office/drawing/2014/main" id="{B8C06C23-C4B4-4D61-B94C-24E00602D6E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2086" name="Rectangle 6">
            <a:extLst>
              <a:ext uri="{FF2B5EF4-FFF2-40B4-BE49-F238E27FC236}">
                <a16:creationId xmlns:a16="http://schemas.microsoft.com/office/drawing/2014/main" id="{05D2283E-B522-4FB5-BE67-276280313EF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l" defTabSz="922338" eaLnBrk="1" hangingPunct="1">
              <a:defRPr sz="1200" b="0" i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2087" name="Rectangle 7">
            <a:extLst>
              <a:ext uri="{FF2B5EF4-FFF2-40B4-BE49-F238E27FC236}">
                <a16:creationId xmlns:a16="http://schemas.microsoft.com/office/drawing/2014/main" id="{C0DC7802-B2E1-48F4-A976-C62E223BD9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 b="0" i="0" smtClean="0"/>
            </a:lvl1pPr>
          </a:lstStyle>
          <a:p>
            <a:pPr>
              <a:defRPr/>
            </a:pPr>
            <a:fld id="{2DDEEBC2-2CF4-4091-801B-F3F740DE29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1B6C8B43-09BA-4B5A-8AFB-616EF135CB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22338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22338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22338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22338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22338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FDD8537-DB32-460F-94C5-6ED96CD6B9AB}" type="slidenum">
              <a:rPr lang="en-US" altLang="en-US" sz="1200" b="0" i="0"/>
              <a:pPr algn="r"/>
              <a:t>6</a:t>
            </a:fld>
            <a:endParaRPr lang="en-US" altLang="en-US" sz="1200" b="0" i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50610FB-033A-4AF5-8E7B-0070A994BDC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00AA41A5-F8EC-4B73-9B55-F53AC74F4F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>
            <a:extLst>
              <a:ext uri="{FF2B5EF4-FFF2-40B4-BE49-F238E27FC236}">
                <a16:creationId xmlns:a16="http://schemas.microsoft.com/office/drawing/2014/main" id="{6B3B9D4A-1E4A-4C1F-806C-44A3474EDA24}"/>
              </a:ext>
            </a:extLst>
          </p:cNvPr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B4314BB8-8342-4710-88D2-C3A7511FD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Arc 4">
              <a:extLst>
                <a:ext uri="{FF2B5EF4-FFF2-40B4-BE49-F238E27FC236}">
                  <a16:creationId xmlns:a16="http://schemas.microsoft.com/office/drawing/2014/main" id="{9E907658-1CB0-48A9-9C50-3CFC397A5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780 w 21600"/>
                <a:gd name="T1" fmla="*/ 0 h 21231"/>
                <a:gd name="T2" fmla="*/ 4237 w 21600"/>
                <a:gd name="T3" fmla="*/ 3342 h 21231"/>
                <a:gd name="T4" fmla="*/ 0 w 21600"/>
                <a:gd name="T5" fmla="*/ 3342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7" name="Rectangle 5">
            <a:extLst>
              <a:ext uri="{FF2B5EF4-FFF2-40B4-BE49-F238E27FC236}">
                <a16:creationId xmlns:a16="http://schemas.microsoft.com/office/drawing/2014/main" id="{745C8823-406B-409C-9579-CDFB51E6F91A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427A796-2044-4CA4-A757-A38D53BBF1FF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0B14618-12DB-4A51-A672-F50C6EEE6C5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01C93D6-1CB8-4005-B10D-C4C3A4EB3A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CF879D8-18F5-4D64-8813-6B6F3FE4F5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08086A3-3EDA-463F-9CD9-995233E6F2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805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1E783-13A8-4F89-8795-E0F64432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C6A0C-5DB5-4A3C-B535-154047C10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30B87E6-B2E7-4BEC-BA3A-C945F9F2C2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02F23B4-F1AE-442A-907B-A5861F8818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F134831-1810-494C-9E89-C99A162FDF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036D6-15E2-46CA-A345-CE5EE366AD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04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126B11-63F0-4BE2-9894-240576409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EAA99-7941-4D96-8DEC-C4C883FC5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3BE7156-456B-49AF-8CA3-A58F3DBC83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1B7012A-B72F-4C70-AA5D-5027BB2937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2056049-D155-42A1-84F7-1ADF81DDA4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B401A-AF68-4581-A674-F37901D91A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07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4BDA-2914-4AFC-B4A9-069D8095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F1470-D5BE-4125-A80C-4C0E93B68B9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A1AB3-9D46-400B-B46A-F58F8DEAF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D34445B-5B7C-4109-BAD0-538B70212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4C19BF8-A643-4EC0-AA42-458445D2FA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C90BAC1E-61D8-4971-8BDA-6C2289E584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653B6-55B6-420E-8D7E-511F40504F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703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F943-3978-4C43-955C-31B214854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D2935-7AF7-46C9-9B2C-CEAC883C4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617594B-62CB-4BA9-86AE-1C371F3EED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26A6402-ADAA-4EAE-B0AC-3682956A5D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8AF6763-14FC-453A-A9CA-B8034057E0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ABECD-1081-4928-8A58-DA46208188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68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B5AD-B7A3-444C-BA32-28229FB54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76DEA-EB28-4561-A740-E944715D5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9E1E436-CBDC-4C76-A83C-58700663D9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7027705-B081-4967-AE0F-5AA9A5F465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E2C8E1C-6D71-46B5-BC65-3CD9A6B923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895A7-D987-4E34-A94B-F53CB95329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454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F853-44AD-4234-BAEA-139C63F3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BEA48-233D-4A53-994A-FF52410E7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17E8C-18C1-4C56-8C07-077536115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5B77D3E-A23E-40BC-B721-F2FE9722A1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CA71FE4-7CCE-46A3-9C22-1EE391D686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D123CAE6-9181-4D00-8F60-802439A8B7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0D7F3-9903-4F84-B6C3-52A927176A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001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7923-2DE6-4579-B58D-A8795AD4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5444F-3D41-4856-983D-33A9A8769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07C90-D919-4CB2-B272-E27EED9D1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C89F4-909D-459F-BCBD-1FE40D951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24EF28-94FF-48B6-8848-56E7A8BE5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3375308-3998-4956-9CF5-19E7582A0C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AEC76ED8-A742-49DE-8BA0-E2FA9E77EB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4163C2F2-9588-4E89-BA81-C63E31B791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C6730-5F63-414E-8D1A-E7E7BF1907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680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3C78-BD6D-4F3C-B414-7AA19482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EEABE484-274C-4F86-86C5-ED2CB18B98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BE986319-EB9D-4270-8DCC-5BBDE1D4A8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A55636E-1200-4A16-993C-3A6B58DBF5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3BB9B-7947-405A-BDE3-613F528470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627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299703DA-76FC-4F81-8666-281AEBBE58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08D49262-8EA8-42E5-91C5-C52CA93568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4633C90-DFAD-441A-89EA-84B81D7EF7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21614-F545-4D55-948D-ABB799CDA6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125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BA8F-836B-48BD-B06E-E2F3DBFCE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C4D27-C8F6-4B20-9EE8-3D4453382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43293-375F-48A4-BB57-A936CCB25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F6C44CD-7AE5-4523-81B6-7AB18BDADF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397306F-9100-45D8-88D7-90141D0DF3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186E9E63-1EA0-4E8E-BDF3-260A889CFE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69DA6-2F9B-4536-ADEA-864BEC7F77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641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0884-9658-4960-99AD-424D29519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A7E113-C35B-463A-9642-F7E8FDD4F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8239D-381C-4A1A-AA11-0D307A27D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8FFFD6D-8420-4D24-AF0C-DBB1A55276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C154C3C-3516-4FF8-B8C1-05C59C2381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F249F33-CF25-4C0F-8E15-AAD1B65FAB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F609A-A412-4303-B4DF-AA722D0D02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649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">
            <a:extLst>
              <a:ext uri="{FF2B5EF4-FFF2-40B4-BE49-F238E27FC236}">
                <a16:creationId xmlns:a16="http://schemas.microsoft.com/office/drawing/2014/main" id="{537BE5D1-39A1-48F4-A760-2A5E3787773F}"/>
              </a:ext>
            </a:extLst>
          </p:cNvPr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2051" name="Freeform 3">
              <a:extLst>
                <a:ext uri="{FF2B5EF4-FFF2-40B4-BE49-F238E27FC236}">
                  <a16:creationId xmlns:a16="http://schemas.microsoft.com/office/drawing/2014/main" id="{D09342D1-D068-44BE-8E92-B02045752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33" name="Arc 4">
              <a:extLst>
                <a:ext uri="{FF2B5EF4-FFF2-40B4-BE49-F238E27FC236}">
                  <a16:creationId xmlns:a16="http://schemas.microsoft.com/office/drawing/2014/main" id="{5422A157-AC83-437B-A56B-184358BBB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5298 w 21600"/>
                <a:gd name="T3" fmla="*/ 4312 h 21600"/>
                <a:gd name="T4" fmla="*/ 0 w 21600"/>
                <a:gd name="T5" fmla="*/ 431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3" name="Rectangle 5">
            <a:extLst>
              <a:ext uri="{FF2B5EF4-FFF2-40B4-BE49-F238E27FC236}">
                <a16:creationId xmlns:a16="http://schemas.microsoft.com/office/drawing/2014/main" id="{A127FE24-7112-46D9-B653-F3B4064E8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DF20A92C-492B-4384-BFA5-42EEDECF5DB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400" b="0" i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72417E56-8D2F-49AC-AC35-6791829BF77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i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96E65CEC-3F99-4B83-A67F-81EA7AA825B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 b="0" i="0" smtClean="0"/>
            </a:lvl1pPr>
          </a:lstStyle>
          <a:p>
            <a:pPr>
              <a:defRPr/>
            </a:pPr>
            <a:fld id="{3665EB20-485B-4679-AE80-8FB5E0F843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7862E6DD-7738-4689-92DF-A463116DE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>
            <a:extLst>
              <a:ext uri="{FF2B5EF4-FFF2-40B4-BE49-F238E27FC236}">
                <a16:creationId xmlns:a16="http://schemas.microsoft.com/office/drawing/2014/main" id="{D6463893-CFBF-4734-BD52-EA66728B48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Changes to MODFLOW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4ECDAD1-41E7-40F9-A5B5-64662A011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Changes were made to facilitate coupling to PRMS. 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Changes were made to simulate hydrologic processes.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>
            <a:extLst>
              <a:ext uri="{FF2B5EF4-FFF2-40B4-BE49-F238E27FC236}">
                <a16:creationId xmlns:a16="http://schemas.microsoft.com/office/drawing/2014/main" id="{080DF446-E311-4A25-B6E3-293CE53C6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/>
              <a:t>Head-Dependent Recharge (UZF)</a:t>
            </a: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62B0CBB3-4F36-4BF6-9E65-CF7681AB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2995613"/>
            <a:ext cx="3635375" cy="35655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AB070DE2-F5AD-4BDD-AD6A-7ABEA0340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5264150"/>
            <a:ext cx="3635375" cy="12969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5" name="Line 7">
            <a:extLst>
              <a:ext uri="{FF2B5EF4-FFF2-40B4-BE49-F238E27FC236}">
                <a16:creationId xmlns:a16="http://schemas.microsoft.com/office/drawing/2014/main" id="{2527931A-E6EC-4094-984A-7547936EE3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3688" y="2311400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6" name="Text Box 8">
            <a:extLst>
              <a:ext uri="{FF2B5EF4-FFF2-40B4-BE49-F238E27FC236}">
                <a16:creationId xmlns:a16="http://schemas.microsoft.com/office/drawing/2014/main" id="{E51D69BC-C4B5-4AF9-8FC6-FB1086E32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879600"/>
            <a:ext cx="1582738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0"/>
              <a:t>Infiltration</a:t>
            </a:r>
          </a:p>
        </p:txBody>
      </p:sp>
      <p:pic>
        <p:nvPicPr>
          <p:cNvPr id="15367" name="Picture 17">
            <a:extLst>
              <a:ext uri="{FF2B5EF4-FFF2-40B4-BE49-F238E27FC236}">
                <a16:creationId xmlns:a16="http://schemas.microsoft.com/office/drawing/2014/main" id="{5946C5EF-6B9E-40E8-9845-C3CCE26C7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600325"/>
            <a:ext cx="2286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8" name="Text Box 18">
            <a:extLst>
              <a:ext uri="{FF2B5EF4-FFF2-40B4-BE49-F238E27FC236}">
                <a16:creationId xmlns:a16="http://schemas.microsoft.com/office/drawing/2014/main" id="{335FF1A4-DAE7-49CF-8D6D-D5512B925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492375"/>
            <a:ext cx="1509712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0" i="0"/>
              <a:t>Increasing</a:t>
            </a:r>
          </a:p>
        </p:txBody>
      </p:sp>
      <p:sp>
        <p:nvSpPr>
          <p:cNvPr id="15369" name="Line 19">
            <a:extLst>
              <a:ext uri="{FF2B5EF4-FFF2-40B4-BE49-F238E27FC236}">
                <a16:creationId xmlns:a16="http://schemas.microsoft.com/office/drawing/2014/main" id="{8586BC63-1421-4E19-A0C0-08461F58B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2779713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0" name="Freeform 20">
            <a:extLst>
              <a:ext uri="{FF2B5EF4-FFF2-40B4-BE49-F238E27FC236}">
                <a16:creationId xmlns:a16="http://schemas.microsoft.com/office/drawing/2014/main" id="{27113E68-115F-4764-B299-DB27C9F909BD}"/>
              </a:ext>
            </a:extLst>
          </p:cNvPr>
          <p:cNvSpPr>
            <a:spLocks/>
          </p:cNvSpPr>
          <p:nvPr/>
        </p:nvSpPr>
        <p:spPr bwMode="auto">
          <a:xfrm>
            <a:off x="3816350" y="2995613"/>
            <a:ext cx="1079500" cy="2268537"/>
          </a:xfrm>
          <a:custGeom>
            <a:avLst/>
            <a:gdLst>
              <a:gd name="T0" fmla="*/ 1079500 w 680"/>
              <a:gd name="T1" fmla="*/ 0 h 1429"/>
              <a:gd name="T2" fmla="*/ 900113 w 680"/>
              <a:gd name="T3" fmla="*/ 180975 h 1429"/>
              <a:gd name="T4" fmla="*/ 647700 w 680"/>
              <a:gd name="T5" fmla="*/ 541337 h 1429"/>
              <a:gd name="T6" fmla="*/ 179388 w 680"/>
              <a:gd name="T7" fmla="*/ 1584325 h 1429"/>
              <a:gd name="T8" fmla="*/ 0 w 680"/>
              <a:gd name="T9" fmla="*/ 2268537 h 1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0" h="1429">
                <a:moveTo>
                  <a:pt x="680" y="0"/>
                </a:moveTo>
                <a:cubicBezTo>
                  <a:pt x="646" y="28"/>
                  <a:pt x="612" y="57"/>
                  <a:pt x="567" y="114"/>
                </a:cubicBezTo>
                <a:cubicBezTo>
                  <a:pt x="522" y="171"/>
                  <a:pt x="484" y="194"/>
                  <a:pt x="408" y="341"/>
                </a:cubicBezTo>
                <a:cubicBezTo>
                  <a:pt x="332" y="488"/>
                  <a:pt x="181" y="817"/>
                  <a:pt x="113" y="998"/>
                </a:cubicBezTo>
                <a:cubicBezTo>
                  <a:pt x="45" y="1179"/>
                  <a:pt x="19" y="1357"/>
                  <a:pt x="0" y="1429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1" name="Line 22">
            <a:extLst>
              <a:ext uri="{FF2B5EF4-FFF2-40B4-BE49-F238E27FC236}">
                <a16:creationId xmlns:a16="http://schemas.microsoft.com/office/drawing/2014/main" id="{12BF2BA1-91BE-472B-B0BA-698701EE1E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8538" y="5264150"/>
            <a:ext cx="15478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2" name="Line 24">
            <a:extLst>
              <a:ext uri="{FF2B5EF4-FFF2-40B4-BE49-F238E27FC236}">
                <a16:creationId xmlns:a16="http://schemas.microsoft.com/office/drawing/2014/main" id="{C77D2AE5-7A0A-4E34-AECA-A83D6A085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4616450"/>
            <a:ext cx="3635375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3" name="AutoShape 25">
            <a:extLst>
              <a:ext uri="{FF2B5EF4-FFF2-40B4-BE49-F238E27FC236}">
                <a16:creationId xmlns:a16="http://schemas.microsoft.com/office/drawing/2014/main" id="{2F4A0D33-7549-4AFC-8FE4-497F10FFECE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002213" y="4352925"/>
            <a:ext cx="215900" cy="2159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4" name="AutoShape 26">
            <a:extLst>
              <a:ext uri="{FF2B5EF4-FFF2-40B4-BE49-F238E27FC236}">
                <a16:creationId xmlns:a16="http://schemas.microsoft.com/office/drawing/2014/main" id="{8920AC2D-3D05-423A-A37D-34CD7DE37B6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076825" y="5013325"/>
            <a:ext cx="215900" cy="2159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5" name="Text Box 27">
            <a:extLst>
              <a:ext uri="{FF2B5EF4-FFF2-40B4-BE49-F238E27FC236}">
                <a16:creationId xmlns:a16="http://schemas.microsoft.com/office/drawing/2014/main" id="{67EE2B79-C9B4-46C5-B15F-53A5E00BF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329113"/>
            <a:ext cx="234632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0" i="0"/>
              <a:t>New water table </a:t>
            </a:r>
          </a:p>
          <a:p>
            <a:pPr eaLnBrk="1" hangingPunct="1"/>
            <a:r>
              <a:rPr lang="en-US" altLang="en-US" b="0" i="0"/>
              <a:t>level</a:t>
            </a:r>
          </a:p>
        </p:txBody>
      </p:sp>
      <p:sp>
        <p:nvSpPr>
          <p:cNvPr id="15376" name="Line 28">
            <a:extLst>
              <a:ext uri="{FF2B5EF4-FFF2-40B4-BE49-F238E27FC236}">
                <a16:creationId xmlns:a16="http://schemas.microsoft.com/office/drawing/2014/main" id="{3DE8F321-BD40-475E-B4FD-518D88002F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3913" y="4616450"/>
            <a:ext cx="323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5377" name="Picture 33">
            <a:extLst>
              <a:ext uri="{FF2B5EF4-FFF2-40B4-BE49-F238E27FC236}">
                <a16:creationId xmlns:a16="http://schemas.microsoft.com/office/drawing/2014/main" id="{BC4891A0-29DA-40D3-8F0E-17943A2FB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0" y="4795838"/>
            <a:ext cx="484188" cy="26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78" name="Line 35">
            <a:extLst>
              <a:ext uri="{FF2B5EF4-FFF2-40B4-BE49-F238E27FC236}">
                <a16:creationId xmlns:a16="http://schemas.microsoft.com/office/drawing/2014/main" id="{CDF89537-C12C-4179-AE83-47DDBF20E5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5084763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5379" name="Picture 40">
            <a:extLst>
              <a:ext uri="{FF2B5EF4-FFF2-40B4-BE49-F238E27FC236}">
                <a16:creationId xmlns:a16="http://schemas.microsoft.com/office/drawing/2014/main" id="{BD75E2DC-316C-4D21-A945-7D66283B9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800600"/>
            <a:ext cx="539750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80" name="Text Box 42">
            <a:extLst>
              <a:ext uri="{FF2B5EF4-FFF2-40B4-BE49-F238E27FC236}">
                <a16:creationId xmlns:a16="http://schemas.microsoft.com/office/drawing/2014/main" id="{CD4BC392-0799-4062-8110-66CB75F7B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25" y="4940300"/>
            <a:ext cx="27305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0"/>
              <a:t>t</a:t>
            </a:r>
          </a:p>
        </p:txBody>
      </p:sp>
      <p:sp>
        <p:nvSpPr>
          <p:cNvPr id="15381" name="Text Box 43">
            <a:extLst>
              <a:ext uri="{FF2B5EF4-FFF2-40B4-BE49-F238E27FC236}">
                <a16:creationId xmlns:a16="http://schemas.microsoft.com/office/drawing/2014/main" id="{1E20AB0F-4004-48CE-BAF9-A0378AB09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3675" y="4364038"/>
            <a:ext cx="7620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0"/>
              <a:t>t+</a:t>
            </a:r>
            <a:r>
              <a:rPr lang="el-GR" altLang="en-US" b="0">
                <a:cs typeface="Times New Roman" panose="02020603050405020304" pitchFamily="18" charset="0"/>
              </a:rPr>
              <a:t>Δ</a:t>
            </a:r>
            <a:r>
              <a:rPr lang="en-US" altLang="en-US" b="0">
                <a:cs typeface="Times New Roman" panose="02020603050405020304" pitchFamily="18" charset="0"/>
              </a:rPr>
              <a:t>t</a:t>
            </a:r>
            <a:endParaRPr lang="el-GR" altLang="en-US" b="0">
              <a:cs typeface="Times New Roman" panose="02020603050405020304" pitchFamily="18" charset="0"/>
            </a:endParaRPr>
          </a:p>
        </p:txBody>
      </p:sp>
      <p:sp>
        <p:nvSpPr>
          <p:cNvPr id="15382" name="Freeform 46">
            <a:extLst>
              <a:ext uri="{FF2B5EF4-FFF2-40B4-BE49-F238E27FC236}">
                <a16:creationId xmlns:a16="http://schemas.microsoft.com/office/drawing/2014/main" id="{19CA51D0-8FAB-4658-A2AE-55009962B81E}"/>
              </a:ext>
            </a:extLst>
          </p:cNvPr>
          <p:cNvSpPr>
            <a:spLocks/>
          </p:cNvSpPr>
          <p:nvPr/>
        </p:nvSpPr>
        <p:spPr bwMode="auto">
          <a:xfrm>
            <a:off x="2303463" y="4652963"/>
            <a:ext cx="1620837" cy="576262"/>
          </a:xfrm>
          <a:custGeom>
            <a:avLst/>
            <a:gdLst>
              <a:gd name="T0" fmla="*/ 0 w 1021"/>
              <a:gd name="T1" fmla="*/ 0 h 363"/>
              <a:gd name="T2" fmla="*/ 0 w 1021"/>
              <a:gd name="T3" fmla="*/ 576262 h 363"/>
              <a:gd name="T4" fmla="*/ 1476375 w 1021"/>
              <a:gd name="T5" fmla="*/ 576262 h 363"/>
              <a:gd name="T6" fmla="*/ 1620837 w 1021"/>
              <a:gd name="T7" fmla="*/ 0 h 363"/>
              <a:gd name="T8" fmla="*/ 0 w 1021"/>
              <a:gd name="T9" fmla="*/ 0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21" h="363">
                <a:moveTo>
                  <a:pt x="0" y="0"/>
                </a:moveTo>
                <a:lnTo>
                  <a:pt x="0" y="363"/>
                </a:lnTo>
                <a:lnTo>
                  <a:pt x="930" y="363"/>
                </a:lnTo>
                <a:lnTo>
                  <a:pt x="1021" y="0"/>
                </a:lnTo>
                <a:lnTo>
                  <a:pt x="0" y="0"/>
                </a:lnTo>
                <a:close/>
              </a:path>
            </a:pathLst>
          </a:custGeom>
          <a:noFill/>
          <a:ln w="25400" cap="flat" cmpd="sng">
            <a:solidFill>
              <a:schemeClr val="hlink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>
            <a:extLst>
              <a:ext uri="{FF2B5EF4-FFF2-40B4-BE49-F238E27FC236}">
                <a16:creationId xmlns:a16="http://schemas.microsoft.com/office/drawing/2014/main" id="{ABC8F151-92C8-4BE5-978D-8B077FA4E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44132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/>
              <a:t>Streamflow Routing and Surface-/Ground-water Interaction</a:t>
            </a:r>
          </a:p>
        </p:txBody>
      </p:sp>
      <p:sp>
        <p:nvSpPr>
          <p:cNvPr id="16387" name="Rectangle 6">
            <a:extLst>
              <a:ext uri="{FF2B5EF4-FFF2-40B4-BE49-F238E27FC236}">
                <a16:creationId xmlns:a16="http://schemas.microsoft.com/office/drawing/2014/main" id="{E8F8648B-9724-42EB-A3B0-8EAA02C050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989138"/>
            <a:ext cx="7772400" cy="4114800"/>
          </a:xfrm>
          <a:noFill/>
          <a:extLst>
            <a:ext uri="{91240B29-F687-4F45-9708-019B960494DF}">
              <a14:hiddenLine xmlns:a14="http://schemas.microsoft.com/office/drawing/2010/main" w="38100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800"/>
              <a:t>GSFLOW uses the MODFLOW Stream Package because it simulates GW/SW interactions.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/>
          </a:p>
          <a:p>
            <a:pPr eaLnBrk="1" hangingPunct="1"/>
            <a:r>
              <a:rPr lang="en-US" altLang="en-US" sz="2800"/>
              <a:t>Simulates recharging and discharging streams, intermittent streams, and unsaturated flow beneath streams.</a:t>
            </a:r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Transient Routing based on Kinematic-wave.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>
            <a:extLst>
              <a:ext uri="{FF2B5EF4-FFF2-40B4-BE49-F238E27FC236}">
                <a16:creationId xmlns:a16="http://schemas.microsoft.com/office/drawing/2014/main" id="{97AB1332-B235-41F4-8B0E-90B5E485BC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7338" y="22542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/>
              <a:t>Simulating Streams</a:t>
            </a:r>
          </a:p>
        </p:txBody>
      </p:sp>
      <p:grpSp>
        <p:nvGrpSpPr>
          <p:cNvPr id="17411" name="Group 258">
            <a:extLst>
              <a:ext uri="{FF2B5EF4-FFF2-40B4-BE49-F238E27FC236}">
                <a16:creationId xmlns:a16="http://schemas.microsoft.com/office/drawing/2014/main" id="{32FC3E7B-67F8-4657-8551-4A71338A1FC1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168525"/>
            <a:ext cx="5594350" cy="3597275"/>
            <a:chOff x="521" y="1366"/>
            <a:chExt cx="3524" cy="2266"/>
          </a:xfrm>
        </p:grpSpPr>
        <p:sp>
          <p:nvSpPr>
            <p:cNvPr id="17412" name="AutoShape 10">
              <a:extLst>
                <a:ext uri="{FF2B5EF4-FFF2-40B4-BE49-F238E27FC236}">
                  <a16:creationId xmlns:a16="http://schemas.microsoft.com/office/drawing/2014/main" id="{22AFCCC4-DC6D-4508-9B7F-0D7CB7ADB77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1" y="1502"/>
              <a:ext cx="3524" cy="2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3" name="Rectangle 12">
              <a:extLst>
                <a:ext uri="{FF2B5EF4-FFF2-40B4-BE49-F238E27FC236}">
                  <a16:creationId xmlns:a16="http://schemas.microsoft.com/office/drawing/2014/main" id="{4727235A-872F-404E-8823-1B72E9C60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" y="2352"/>
              <a:ext cx="3447" cy="1091"/>
            </a:xfrm>
            <a:prstGeom prst="rect">
              <a:avLst/>
            </a:prstGeom>
            <a:solidFill>
              <a:srgbClr val="8ED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14" name="Freeform 13">
              <a:extLst>
                <a:ext uri="{FF2B5EF4-FFF2-40B4-BE49-F238E27FC236}">
                  <a16:creationId xmlns:a16="http://schemas.microsoft.com/office/drawing/2014/main" id="{B2DA5FAB-667D-41FF-A4AE-9A381F60A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2" y="1621"/>
              <a:ext cx="1239" cy="1341"/>
            </a:xfrm>
            <a:custGeom>
              <a:avLst/>
              <a:gdLst>
                <a:gd name="T0" fmla="*/ 117 w 656"/>
                <a:gd name="T1" fmla="*/ 1035 h 710"/>
                <a:gd name="T2" fmla="*/ 43 w 656"/>
                <a:gd name="T3" fmla="*/ 982 h 710"/>
                <a:gd name="T4" fmla="*/ 26 w 656"/>
                <a:gd name="T5" fmla="*/ 774 h 710"/>
                <a:gd name="T6" fmla="*/ 130 w 656"/>
                <a:gd name="T7" fmla="*/ 646 h 710"/>
                <a:gd name="T8" fmla="*/ 268 w 656"/>
                <a:gd name="T9" fmla="*/ 434 h 710"/>
                <a:gd name="T10" fmla="*/ 542 w 656"/>
                <a:gd name="T11" fmla="*/ 0 h 710"/>
                <a:gd name="T12" fmla="*/ 544 w 656"/>
                <a:gd name="T13" fmla="*/ 4 h 710"/>
                <a:gd name="T14" fmla="*/ 765 w 656"/>
                <a:gd name="T15" fmla="*/ 9 h 710"/>
                <a:gd name="T16" fmla="*/ 757 w 656"/>
                <a:gd name="T17" fmla="*/ 4 h 710"/>
                <a:gd name="T18" fmla="*/ 973 w 656"/>
                <a:gd name="T19" fmla="*/ 338 h 710"/>
                <a:gd name="T20" fmla="*/ 1182 w 656"/>
                <a:gd name="T21" fmla="*/ 678 h 710"/>
                <a:gd name="T22" fmla="*/ 1231 w 656"/>
                <a:gd name="T23" fmla="*/ 765 h 710"/>
                <a:gd name="T24" fmla="*/ 1237 w 656"/>
                <a:gd name="T25" fmla="*/ 806 h 710"/>
                <a:gd name="T26" fmla="*/ 1237 w 656"/>
                <a:gd name="T27" fmla="*/ 865 h 710"/>
                <a:gd name="T28" fmla="*/ 1231 w 656"/>
                <a:gd name="T29" fmla="*/ 925 h 710"/>
                <a:gd name="T30" fmla="*/ 1211 w 656"/>
                <a:gd name="T31" fmla="*/ 1024 h 710"/>
                <a:gd name="T32" fmla="*/ 1129 w 656"/>
                <a:gd name="T33" fmla="*/ 1126 h 710"/>
                <a:gd name="T34" fmla="*/ 1052 w 656"/>
                <a:gd name="T35" fmla="*/ 1160 h 710"/>
                <a:gd name="T36" fmla="*/ 795 w 656"/>
                <a:gd name="T37" fmla="*/ 1245 h 710"/>
                <a:gd name="T38" fmla="*/ 699 w 656"/>
                <a:gd name="T39" fmla="*/ 1281 h 710"/>
                <a:gd name="T40" fmla="*/ 319 w 656"/>
                <a:gd name="T41" fmla="*/ 1254 h 710"/>
                <a:gd name="T42" fmla="*/ 217 w 656"/>
                <a:gd name="T43" fmla="*/ 1095 h 710"/>
                <a:gd name="T44" fmla="*/ 117 w 656"/>
                <a:gd name="T45" fmla="*/ 1035 h 71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56" h="710">
                  <a:moveTo>
                    <a:pt x="62" y="548"/>
                  </a:moveTo>
                  <a:cubicBezTo>
                    <a:pt x="47" y="541"/>
                    <a:pt x="32" y="532"/>
                    <a:pt x="23" y="520"/>
                  </a:cubicBezTo>
                  <a:cubicBezTo>
                    <a:pt x="2" y="494"/>
                    <a:pt x="0" y="438"/>
                    <a:pt x="14" y="410"/>
                  </a:cubicBezTo>
                  <a:cubicBezTo>
                    <a:pt x="26" y="384"/>
                    <a:pt x="52" y="365"/>
                    <a:pt x="69" y="342"/>
                  </a:cubicBezTo>
                  <a:cubicBezTo>
                    <a:pt x="96" y="307"/>
                    <a:pt x="118" y="267"/>
                    <a:pt x="142" y="230"/>
                  </a:cubicBezTo>
                  <a:cubicBezTo>
                    <a:pt x="155" y="209"/>
                    <a:pt x="293" y="6"/>
                    <a:pt x="287" y="0"/>
                  </a:cubicBezTo>
                  <a:cubicBezTo>
                    <a:pt x="288" y="2"/>
                    <a:pt x="288" y="2"/>
                    <a:pt x="288" y="2"/>
                  </a:cubicBezTo>
                  <a:cubicBezTo>
                    <a:pt x="405" y="5"/>
                    <a:pt x="405" y="5"/>
                    <a:pt x="405" y="5"/>
                  </a:cubicBezTo>
                  <a:cubicBezTo>
                    <a:pt x="401" y="2"/>
                    <a:pt x="401" y="2"/>
                    <a:pt x="401" y="2"/>
                  </a:cubicBezTo>
                  <a:cubicBezTo>
                    <a:pt x="438" y="61"/>
                    <a:pt x="477" y="120"/>
                    <a:pt x="515" y="179"/>
                  </a:cubicBezTo>
                  <a:cubicBezTo>
                    <a:pt x="554" y="238"/>
                    <a:pt x="591" y="298"/>
                    <a:pt x="626" y="359"/>
                  </a:cubicBezTo>
                  <a:cubicBezTo>
                    <a:pt x="635" y="374"/>
                    <a:pt x="643" y="390"/>
                    <a:pt x="652" y="405"/>
                  </a:cubicBezTo>
                  <a:cubicBezTo>
                    <a:pt x="656" y="411"/>
                    <a:pt x="655" y="420"/>
                    <a:pt x="655" y="427"/>
                  </a:cubicBezTo>
                  <a:cubicBezTo>
                    <a:pt x="655" y="438"/>
                    <a:pt x="655" y="448"/>
                    <a:pt x="655" y="458"/>
                  </a:cubicBezTo>
                  <a:cubicBezTo>
                    <a:pt x="655" y="469"/>
                    <a:pt x="655" y="479"/>
                    <a:pt x="652" y="490"/>
                  </a:cubicBezTo>
                  <a:cubicBezTo>
                    <a:pt x="648" y="507"/>
                    <a:pt x="647" y="525"/>
                    <a:pt x="641" y="542"/>
                  </a:cubicBezTo>
                  <a:cubicBezTo>
                    <a:pt x="634" y="564"/>
                    <a:pt x="615" y="583"/>
                    <a:pt x="598" y="596"/>
                  </a:cubicBezTo>
                  <a:cubicBezTo>
                    <a:pt x="586" y="605"/>
                    <a:pt x="571" y="608"/>
                    <a:pt x="557" y="614"/>
                  </a:cubicBezTo>
                  <a:cubicBezTo>
                    <a:pt x="550" y="617"/>
                    <a:pt x="454" y="648"/>
                    <a:pt x="421" y="659"/>
                  </a:cubicBezTo>
                  <a:cubicBezTo>
                    <a:pt x="404" y="665"/>
                    <a:pt x="387" y="671"/>
                    <a:pt x="370" y="678"/>
                  </a:cubicBezTo>
                  <a:cubicBezTo>
                    <a:pt x="300" y="710"/>
                    <a:pt x="179" y="671"/>
                    <a:pt x="169" y="664"/>
                  </a:cubicBezTo>
                  <a:cubicBezTo>
                    <a:pt x="160" y="657"/>
                    <a:pt x="140" y="605"/>
                    <a:pt x="115" y="580"/>
                  </a:cubicBezTo>
                  <a:cubicBezTo>
                    <a:pt x="102" y="567"/>
                    <a:pt x="81" y="558"/>
                    <a:pt x="62" y="548"/>
                  </a:cubicBezTo>
                  <a:close/>
                </a:path>
              </a:pathLst>
            </a:custGeom>
            <a:solidFill>
              <a:srgbClr val="C7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5" name="Freeform 14">
              <a:extLst>
                <a:ext uri="{FF2B5EF4-FFF2-40B4-BE49-F238E27FC236}">
                  <a16:creationId xmlns:a16="http://schemas.microsoft.com/office/drawing/2014/main" id="{4207DE37-1DE3-4500-B987-80441D4BF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" y="2644"/>
              <a:ext cx="1113" cy="369"/>
            </a:xfrm>
            <a:custGeom>
              <a:avLst/>
              <a:gdLst>
                <a:gd name="T0" fmla="*/ 0 w 589"/>
                <a:gd name="T1" fmla="*/ 4 h 195"/>
                <a:gd name="T2" fmla="*/ 100 w 589"/>
                <a:gd name="T3" fmla="*/ 204 h 195"/>
                <a:gd name="T4" fmla="*/ 308 w 589"/>
                <a:gd name="T5" fmla="*/ 324 h 195"/>
                <a:gd name="T6" fmla="*/ 692 w 589"/>
                <a:gd name="T7" fmla="*/ 343 h 195"/>
                <a:gd name="T8" fmla="*/ 839 w 589"/>
                <a:gd name="T9" fmla="*/ 284 h 195"/>
                <a:gd name="T10" fmla="*/ 1002 w 589"/>
                <a:gd name="T11" fmla="*/ 212 h 195"/>
                <a:gd name="T12" fmla="*/ 1113 w 589"/>
                <a:gd name="T13" fmla="*/ 0 h 1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9" h="195">
                  <a:moveTo>
                    <a:pt x="0" y="2"/>
                  </a:moveTo>
                  <a:cubicBezTo>
                    <a:pt x="0" y="2"/>
                    <a:pt x="49" y="101"/>
                    <a:pt x="53" y="108"/>
                  </a:cubicBezTo>
                  <a:cubicBezTo>
                    <a:pt x="57" y="114"/>
                    <a:pt x="135" y="165"/>
                    <a:pt x="163" y="171"/>
                  </a:cubicBezTo>
                  <a:cubicBezTo>
                    <a:pt x="190" y="176"/>
                    <a:pt x="314" y="195"/>
                    <a:pt x="366" y="181"/>
                  </a:cubicBezTo>
                  <a:cubicBezTo>
                    <a:pt x="419" y="166"/>
                    <a:pt x="411" y="167"/>
                    <a:pt x="444" y="150"/>
                  </a:cubicBezTo>
                  <a:cubicBezTo>
                    <a:pt x="487" y="128"/>
                    <a:pt x="509" y="136"/>
                    <a:pt x="530" y="112"/>
                  </a:cubicBezTo>
                  <a:cubicBezTo>
                    <a:pt x="550" y="89"/>
                    <a:pt x="589" y="0"/>
                    <a:pt x="589" y="0"/>
                  </a:cubicBezTo>
                </a:path>
              </a:pathLst>
            </a:custGeom>
            <a:solidFill>
              <a:srgbClr val="C7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6" name="Freeform 15">
              <a:extLst>
                <a:ext uri="{FF2B5EF4-FFF2-40B4-BE49-F238E27FC236}">
                  <a16:creationId xmlns:a16="http://schemas.microsoft.com/office/drawing/2014/main" id="{F2A3F51B-2C21-4904-B233-9AA3CC57A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" y="2408"/>
              <a:ext cx="3447" cy="1035"/>
            </a:xfrm>
            <a:custGeom>
              <a:avLst/>
              <a:gdLst>
                <a:gd name="T0" fmla="*/ 3447 w 3447"/>
                <a:gd name="T1" fmla="*/ 70 h 1035"/>
                <a:gd name="T2" fmla="*/ 3447 w 3447"/>
                <a:gd name="T3" fmla="*/ 1035 h 1035"/>
                <a:gd name="T4" fmla="*/ 3445 w 3447"/>
                <a:gd name="T5" fmla="*/ 1035 h 1035"/>
                <a:gd name="T6" fmla="*/ 0 w 3447"/>
                <a:gd name="T7" fmla="*/ 1035 h 1035"/>
                <a:gd name="T8" fmla="*/ 0 w 3447"/>
                <a:gd name="T9" fmla="*/ 1035 h 1035"/>
                <a:gd name="T10" fmla="*/ 0 w 3447"/>
                <a:gd name="T11" fmla="*/ 0 h 10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47" h="1035">
                  <a:moveTo>
                    <a:pt x="3447" y="70"/>
                  </a:moveTo>
                  <a:lnTo>
                    <a:pt x="3447" y="1035"/>
                  </a:lnTo>
                  <a:lnTo>
                    <a:pt x="3445" y="1035"/>
                  </a:lnTo>
                  <a:lnTo>
                    <a:pt x="0" y="1035"/>
                  </a:lnTo>
                  <a:lnTo>
                    <a:pt x="0" y="0"/>
                  </a:lnTo>
                </a:path>
              </a:pathLst>
            </a:custGeom>
            <a:noFill/>
            <a:ln w="7938" cap="rnd">
              <a:solidFill>
                <a:srgbClr val="01010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7" name="Freeform 16">
              <a:extLst>
                <a:ext uri="{FF2B5EF4-FFF2-40B4-BE49-F238E27FC236}">
                  <a16:creationId xmlns:a16="http://schemas.microsoft.com/office/drawing/2014/main" id="{3212D8C8-5DA8-446D-8566-7125B4C21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" y="2137"/>
              <a:ext cx="1164" cy="517"/>
            </a:xfrm>
            <a:custGeom>
              <a:avLst/>
              <a:gdLst>
                <a:gd name="T0" fmla="*/ 342 w 616"/>
                <a:gd name="T1" fmla="*/ 323 h 274"/>
                <a:gd name="T2" fmla="*/ 1156 w 616"/>
                <a:gd name="T3" fmla="*/ 517 h 274"/>
                <a:gd name="T4" fmla="*/ 1155 w 616"/>
                <a:gd name="T5" fmla="*/ 411 h 274"/>
                <a:gd name="T6" fmla="*/ 365 w 616"/>
                <a:gd name="T7" fmla="*/ 119 h 274"/>
                <a:gd name="T8" fmla="*/ 0 w 616"/>
                <a:gd name="T9" fmla="*/ 40 h 274"/>
                <a:gd name="T10" fmla="*/ 0 w 616"/>
                <a:gd name="T11" fmla="*/ 266 h 274"/>
                <a:gd name="T12" fmla="*/ 342 w 616"/>
                <a:gd name="T13" fmla="*/ 323 h 2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16" h="274">
                  <a:moveTo>
                    <a:pt x="181" y="171"/>
                  </a:moveTo>
                  <a:cubicBezTo>
                    <a:pt x="229" y="194"/>
                    <a:pt x="612" y="274"/>
                    <a:pt x="612" y="274"/>
                  </a:cubicBezTo>
                  <a:cubicBezTo>
                    <a:pt x="616" y="222"/>
                    <a:pt x="611" y="223"/>
                    <a:pt x="611" y="218"/>
                  </a:cubicBezTo>
                  <a:cubicBezTo>
                    <a:pt x="606" y="195"/>
                    <a:pt x="272" y="125"/>
                    <a:pt x="193" y="63"/>
                  </a:cubicBezTo>
                  <a:cubicBezTo>
                    <a:pt x="119" y="0"/>
                    <a:pt x="0" y="21"/>
                    <a:pt x="0" y="21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1"/>
                    <a:pt x="33" y="101"/>
                    <a:pt x="181" y="171"/>
                  </a:cubicBezTo>
                  <a:close/>
                </a:path>
              </a:pathLst>
            </a:custGeom>
            <a:solidFill>
              <a:srgbClr val="7F6C37"/>
            </a:solidFill>
            <a:ln w="11113" cap="flat">
              <a:solidFill>
                <a:srgbClr val="7F6C37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Freeform 17">
              <a:extLst>
                <a:ext uri="{FF2B5EF4-FFF2-40B4-BE49-F238E27FC236}">
                  <a16:creationId xmlns:a16="http://schemas.microsoft.com/office/drawing/2014/main" id="{D8B4D9B3-058F-43A2-AAE1-45394543C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" y="2137"/>
              <a:ext cx="1176" cy="507"/>
            </a:xfrm>
            <a:custGeom>
              <a:avLst/>
              <a:gdLst>
                <a:gd name="T0" fmla="*/ 965 w 623"/>
                <a:gd name="T1" fmla="*/ 315 h 269"/>
                <a:gd name="T2" fmla="*/ 2 w 623"/>
                <a:gd name="T3" fmla="*/ 507 h 269"/>
                <a:gd name="T4" fmla="*/ 0 w 623"/>
                <a:gd name="T5" fmla="*/ 417 h 269"/>
                <a:gd name="T6" fmla="*/ 797 w 623"/>
                <a:gd name="T7" fmla="*/ 117 h 269"/>
                <a:gd name="T8" fmla="*/ 1176 w 623"/>
                <a:gd name="T9" fmla="*/ 77 h 269"/>
                <a:gd name="T10" fmla="*/ 1176 w 623"/>
                <a:gd name="T11" fmla="*/ 335 h 269"/>
                <a:gd name="T12" fmla="*/ 965 w 623"/>
                <a:gd name="T13" fmla="*/ 315 h 2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23" h="269">
                  <a:moveTo>
                    <a:pt x="511" y="167"/>
                  </a:moveTo>
                  <a:cubicBezTo>
                    <a:pt x="469" y="167"/>
                    <a:pt x="1" y="269"/>
                    <a:pt x="1" y="269"/>
                  </a:cubicBezTo>
                  <a:cubicBezTo>
                    <a:pt x="1" y="269"/>
                    <a:pt x="0" y="225"/>
                    <a:pt x="0" y="221"/>
                  </a:cubicBezTo>
                  <a:cubicBezTo>
                    <a:pt x="4" y="199"/>
                    <a:pt x="342" y="125"/>
                    <a:pt x="422" y="62"/>
                  </a:cubicBezTo>
                  <a:cubicBezTo>
                    <a:pt x="496" y="0"/>
                    <a:pt x="623" y="41"/>
                    <a:pt x="623" y="41"/>
                  </a:cubicBezTo>
                  <a:cubicBezTo>
                    <a:pt x="623" y="178"/>
                    <a:pt x="623" y="178"/>
                    <a:pt x="623" y="178"/>
                  </a:cubicBezTo>
                  <a:cubicBezTo>
                    <a:pt x="623" y="178"/>
                    <a:pt x="572" y="167"/>
                    <a:pt x="511" y="167"/>
                  </a:cubicBezTo>
                  <a:close/>
                </a:path>
              </a:pathLst>
            </a:custGeom>
            <a:solidFill>
              <a:srgbClr val="7F6C37"/>
            </a:solidFill>
            <a:ln w="11113" cap="flat">
              <a:solidFill>
                <a:srgbClr val="7F6C37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Freeform 18">
              <a:extLst>
                <a:ext uri="{FF2B5EF4-FFF2-40B4-BE49-F238E27FC236}">
                  <a16:creationId xmlns:a16="http://schemas.microsoft.com/office/drawing/2014/main" id="{DE126C4B-1174-44FB-AAFE-0A2A555A7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" y="1627"/>
              <a:ext cx="1111" cy="1017"/>
            </a:xfrm>
            <a:custGeom>
              <a:avLst/>
              <a:gdLst>
                <a:gd name="T0" fmla="*/ 0 w 1111"/>
                <a:gd name="T1" fmla="*/ 938 h 1017"/>
                <a:gd name="T2" fmla="*/ 518 w 1111"/>
                <a:gd name="T3" fmla="*/ 0 h 1017"/>
                <a:gd name="T4" fmla="*/ 612 w 1111"/>
                <a:gd name="T5" fmla="*/ 3 h 1017"/>
                <a:gd name="T6" fmla="*/ 1111 w 1111"/>
                <a:gd name="T7" fmla="*/ 942 h 1017"/>
                <a:gd name="T8" fmla="*/ 1111 w 1111"/>
                <a:gd name="T9" fmla="*/ 1017 h 1017"/>
                <a:gd name="T10" fmla="*/ 593 w 1111"/>
                <a:gd name="T11" fmla="*/ 28 h 1017"/>
                <a:gd name="T12" fmla="*/ 535 w 1111"/>
                <a:gd name="T13" fmla="*/ 19 h 1017"/>
                <a:gd name="T14" fmla="*/ 0 w 1111"/>
                <a:gd name="T15" fmla="*/ 1016 h 1017"/>
                <a:gd name="T16" fmla="*/ 4 w 1111"/>
                <a:gd name="T17" fmla="*/ 944 h 1017"/>
                <a:gd name="T18" fmla="*/ 0 w 1111"/>
                <a:gd name="T19" fmla="*/ 938 h 10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11" h="1017">
                  <a:moveTo>
                    <a:pt x="0" y="938"/>
                  </a:moveTo>
                  <a:lnTo>
                    <a:pt x="518" y="0"/>
                  </a:lnTo>
                  <a:lnTo>
                    <a:pt x="612" y="3"/>
                  </a:lnTo>
                  <a:lnTo>
                    <a:pt x="1111" y="942"/>
                  </a:lnTo>
                  <a:lnTo>
                    <a:pt x="1111" y="1017"/>
                  </a:lnTo>
                  <a:lnTo>
                    <a:pt x="593" y="28"/>
                  </a:lnTo>
                  <a:lnTo>
                    <a:pt x="535" y="19"/>
                  </a:lnTo>
                  <a:lnTo>
                    <a:pt x="0" y="1016"/>
                  </a:lnTo>
                  <a:lnTo>
                    <a:pt x="4" y="944"/>
                  </a:lnTo>
                  <a:lnTo>
                    <a:pt x="0" y="938"/>
                  </a:lnTo>
                  <a:close/>
                </a:path>
              </a:pathLst>
            </a:custGeom>
            <a:solidFill>
              <a:srgbClr val="9E8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7420" name="Picture 19">
              <a:extLst>
                <a:ext uri="{FF2B5EF4-FFF2-40B4-BE49-F238E27FC236}">
                  <a16:creationId xmlns:a16="http://schemas.microsoft.com/office/drawing/2014/main" id="{DEDB840D-B200-4698-ABFD-726B60165B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1579"/>
              <a:ext cx="1717" cy="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1" name="Freeform 20">
              <a:extLst>
                <a:ext uri="{FF2B5EF4-FFF2-40B4-BE49-F238E27FC236}">
                  <a16:creationId xmlns:a16="http://schemas.microsoft.com/office/drawing/2014/main" id="{EAEAF4D8-5309-4DD1-A4A7-A9A474D0D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1593"/>
              <a:ext cx="1692" cy="970"/>
            </a:xfrm>
            <a:custGeom>
              <a:avLst/>
              <a:gdLst>
                <a:gd name="T0" fmla="*/ 1692 w 896"/>
                <a:gd name="T1" fmla="*/ 619 h 514"/>
                <a:gd name="T2" fmla="*/ 1312 w 896"/>
                <a:gd name="T3" fmla="*/ 661 h 514"/>
                <a:gd name="T4" fmla="*/ 514 w 896"/>
                <a:gd name="T5" fmla="*/ 970 h 514"/>
                <a:gd name="T6" fmla="*/ 0 w 896"/>
                <a:gd name="T7" fmla="*/ 40 h 514"/>
                <a:gd name="T8" fmla="*/ 51 w 896"/>
                <a:gd name="T9" fmla="*/ 0 h 514"/>
                <a:gd name="T10" fmla="*/ 1692 w 896"/>
                <a:gd name="T11" fmla="*/ 619 h 5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6" h="514">
                  <a:moveTo>
                    <a:pt x="896" y="328"/>
                  </a:moveTo>
                  <a:cubicBezTo>
                    <a:pt x="896" y="328"/>
                    <a:pt x="769" y="287"/>
                    <a:pt x="695" y="350"/>
                  </a:cubicBezTo>
                  <a:cubicBezTo>
                    <a:pt x="600" y="425"/>
                    <a:pt x="272" y="514"/>
                    <a:pt x="272" y="5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896" y="328"/>
                  </a:lnTo>
                  <a:close/>
                </a:path>
              </a:pathLst>
            </a:custGeom>
            <a:noFill/>
            <a:ln w="11113" cap="flat">
              <a:solidFill>
                <a:srgbClr val="B0964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7422" name="Picture 21">
              <a:extLst>
                <a:ext uri="{FF2B5EF4-FFF2-40B4-BE49-F238E27FC236}">
                  <a16:creationId xmlns:a16="http://schemas.microsoft.com/office/drawing/2014/main" id="{B4D2C151-949D-4E10-ABD1-AA5FF9966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" y="1581"/>
              <a:ext cx="1700" cy="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3" name="Freeform 22">
              <a:extLst>
                <a:ext uri="{FF2B5EF4-FFF2-40B4-BE49-F238E27FC236}">
                  <a16:creationId xmlns:a16="http://schemas.microsoft.com/office/drawing/2014/main" id="{96F7C9A4-9A49-4536-8AC5-FDBD470F0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" y="1595"/>
              <a:ext cx="1679" cy="972"/>
            </a:xfrm>
            <a:custGeom>
              <a:avLst/>
              <a:gdLst>
                <a:gd name="T0" fmla="*/ 0 w 889"/>
                <a:gd name="T1" fmla="*/ 581 h 515"/>
                <a:gd name="T2" fmla="*/ 365 w 889"/>
                <a:gd name="T3" fmla="*/ 661 h 515"/>
                <a:gd name="T4" fmla="*/ 1163 w 889"/>
                <a:gd name="T5" fmla="*/ 972 h 515"/>
                <a:gd name="T6" fmla="*/ 1679 w 889"/>
                <a:gd name="T7" fmla="*/ 25 h 515"/>
                <a:gd name="T8" fmla="*/ 1626 w 889"/>
                <a:gd name="T9" fmla="*/ 0 h 515"/>
                <a:gd name="T10" fmla="*/ 0 w 889"/>
                <a:gd name="T11" fmla="*/ 581 h 5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89" h="515">
                  <a:moveTo>
                    <a:pt x="0" y="308"/>
                  </a:moveTo>
                  <a:cubicBezTo>
                    <a:pt x="0" y="308"/>
                    <a:pt x="119" y="287"/>
                    <a:pt x="193" y="350"/>
                  </a:cubicBezTo>
                  <a:cubicBezTo>
                    <a:pt x="288" y="425"/>
                    <a:pt x="616" y="515"/>
                    <a:pt x="616" y="515"/>
                  </a:cubicBezTo>
                  <a:cubicBezTo>
                    <a:pt x="889" y="13"/>
                    <a:pt x="889" y="13"/>
                    <a:pt x="889" y="13"/>
                  </a:cubicBezTo>
                  <a:cubicBezTo>
                    <a:pt x="861" y="0"/>
                    <a:pt x="861" y="0"/>
                    <a:pt x="861" y="0"/>
                  </a:cubicBezTo>
                  <a:lnTo>
                    <a:pt x="0" y="308"/>
                  </a:lnTo>
                  <a:close/>
                </a:path>
              </a:pathLst>
            </a:custGeom>
            <a:noFill/>
            <a:ln w="11113" cap="flat">
              <a:solidFill>
                <a:srgbClr val="B0964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Freeform 23">
              <a:extLst>
                <a:ext uri="{FF2B5EF4-FFF2-40B4-BE49-F238E27FC236}">
                  <a16:creationId xmlns:a16="http://schemas.microsoft.com/office/drawing/2014/main" id="{E14805A9-E824-4458-A138-CD518A153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" y="2165"/>
              <a:ext cx="1167" cy="489"/>
            </a:xfrm>
            <a:custGeom>
              <a:avLst/>
              <a:gdLst>
                <a:gd name="T0" fmla="*/ 4 w 618"/>
                <a:gd name="T1" fmla="*/ 123 h 259"/>
                <a:gd name="T2" fmla="*/ 4 w 618"/>
                <a:gd name="T3" fmla="*/ 11 h 259"/>
                <a:gd name="T4" fmla="*/ 510 w 618"/>
                <a:gd name="T5" fmla="*/ 91 h 259"/>
                <a:gd name="T6" fmla="*/ 1165 w 618"/>
                <a:gd name="T7" fmla="*/ 406 h 259"/>
                <a:gd name="T8" fmla="*/ 1159 w 618"/>
                <a:gd name="T9" fmla="*/ 489 h 259"/>
                <a:gd name="T10" fmla="*/ 1039 w 618"/>
                <a:gd name="T11" fmla="*/ 410 h 259"/>
                <a:gd name="T12" fmla="*/ 753 w 618"/>
                <a:gd name="T13" fmla="*/ 313 h 259"/>
                <a:gd name="T14" fmla="*/ 466 w 618"/>
                <a:gd name="T15" fmla="*/ 217 h 259"/>
                <a:gd name="T16" fmla="*/ 247 w 618"/>
                <a:gd name="T17" fmla="*/ 153 h 259"/>
                <a:gd name="T18" fmla="*/ 72 w 618"/>
                <a:gd name="T19" fmla="*/ 126 h 259"/>
                <a:gd name="T20" fmla="*/ 0 w 618"/>
                <a:gd name="T21" fmla="*/ 126 h 2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18" h="259">
                  <a:moveTo>
                    <a:pt x="2" y="65"/>
                  </a:moveTo>
                  <a:cubicBezTo>
                    <a:pt x="2" y="65"/>
                    <a:pt x="3" y="12"/>
                    <a:pt x="2" y="6"/>
                  </a:cubicBezTo>
                  <a:cubicBezTo>
                    <a:pt x="2" y="0"/>
                    <a:pt x="182" y="5"/>
                    <a:pt x="270" y="48"/>
                  </a:cubicBezTo>
                  <a:cubicBezTo>
                    <a:pt x="305" y="65"/>
                    <a:pt x="614" y="195"/>
                    <a:pt x="617" y="215"/>
                  </a:cubicBezTo>
                  <a:cubicBezTo>
                    <a:pt x="618" y="218"/>
                    <a:pt x="614" y="259"/>
                    <a:pt x="614" y="259"/>
                  </a:cubicBezTo>
                  <a:cubicBezTo>
                    <a:pt x="609" y="247"/>
                    <a:pt x="566" y="227"/>
                    <a:pt x="550" y="217"/>
                  </a:cubicBezTo>
                  <a:cubicBezTo>
                    <a:pt x="521" y="200"/>
                    <a:pt x="415" y="171"/>
                    <a:pt x="399" y="166"/>
                  </a:cubicBezTo>
                  <a:cubicBezTo>
                    <a:pt x="393" y="164"/>
                    <a:pt x="274" y="128"/>
                    <a:pt x="247" y="115"/>
                  </a:cubicBezTo>
                  <a:cubicBezTo>
                    <a:pt x="232" y="108"/>
                    <a:pt x="160" y="90"/>
                    <a:pt x="131" y="81"/>
                  </a:cubicBezTo>
                  <a:cubicBezTo>
                    <a:pt x="103" y="71"/>
                    <a:pt x="72" y="69"/>
                    <a:pt x="38" y="67"/>
                  </a:cubicBezTo>
                  <a:cubicBezTo>
                    <a:pt x="25" y="67"/>
                    <a:pt x="13" y="67"/>
                    <a:pt x="0" y="67"/>
                  </a:cubicBezTo>
                </a:path>
              </a:pathLst>
            </a:custGeom>
            <a:solidFill>
              <a:srgbClr val="D5AF35"/>
            </a:solidFill>
            <a:ln w="11113" cap="flat">
              <a:solidFill>
                <a:srgbClr val="B0964B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Freeform 24">
              <a:extLst>
                <a:ext uri="{FF2B5EF4-FFF2-40B4-BE49-F238E27FC236}">
                  <a16:creationId xmlns:a16="http://schemas.microsoft.com/office/drawing/2014/main" id="{B0086715-23B6-4A1F-AE46-4478626E4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" y="2165"/>
              <a:ext cx="1167" cy="489"/>
            </a:xfrm>
            <a:custGeom>
              <a:avLst/>
              <a:gdLst>
                <a:gd name="T0" fmla="*/ 4 w 618"/>
                <a:gd name="T1" fmla="*/ 123 h 259"/>
                <a:gd name="T2" fmla="*/ 4 w 618"/>
                <a:gd name="T3" fmla="*/ 11 h 259"/>
                <a:gd name="T4" fmla="*/ 510 w 618"/>
                <a:gd name="T5" fmla="*/ 91 h 259"/>
                <a:gd name="T6" fmla="*/ 1165 w 618"/>
                <a:gd name="T7" fmla="*/ 406 h 259"/>
                <a:gd name="T8" fmla="*/ 1159 w 618"/>
                <a:gd name="T9" fmla="*/ 489 h 259"/>
                <a:gd name="T10" fmla="*/ 1039 w 618"/>
                <a:gd name="T11" fmla="*/ 410 h 259"/>
                <a:gd name="T12" fmla="*/ 753 w 618"/>
                <a:gd name="T13" fmla="*/ 313 h 259"/>
                <a:gd name="T14" fmla="*/ 466 w 618"/>
                <a:gd name="T15" fmla="*/ 217 h 259"/>
                <a:gd name="T16" fmla="*/ 247 w 618"/>
                <a:gd name="T17" fmla="*/ 153 h 259"/>
                <a:gd name="T18" fmla="*/ 72 w 618"/>
                <a:gd name="T19" fmla="*/ 126 h 259"/>
                <a:gd name="T20" fmla="*/ 0 w 618"/>
                <a:gd name="T21" fmla="*/ 126 h 2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18" h="259">
                  <a:moveTo>
                    <a:pt x="2" y="65"/>
                  </a:moveTo>
                  <a:cubicBezTo>
                    <a:pt x="2" y="65"/>
                    <a:pt x="3" y="12"/>
                    <a:pt x="2" y="6"/>
                  </a:cubicBezTo>
                  <a:cubicBezTo>
                    <a:pt x="2" y="0"/>
                    <a:pt x="182" y="5"/>
                    <a:pt x="270" y="48"/>
                  </a:cubicBezTo>
                  <a:cubicBezTo>
                    <a:pt x="305" y="65"/>
                    <a:pt x="614" y="195"/>
                    <a:pt x="617" y="215"/>
                  </a:cubicBezTo>
                  <a:cubicBezTo>
                    <a:pt x="618" y="218"/>
                    <a:pt x="614" y="259"/>
                    <a:pt x="614" y="259"/>
                  </a:cubicBezTo>
                  <a:cubicBezTo>
                    <a:pt x="609" y="247"/>
                    <a:pt x="566" y="227"/>
                    <a:pt x="550" y="217"/>
                  </a:cubicBezTo>
                  <a:cubicBezTo>
                    <a:pt x="521" y="200"/>
                    <a:pt x="415" y="171"/>
                    <a:pt x="399" y="166"/>
                  </a:cubicBezTo>
                  <a:cubicBezTo>
                    <a:pt x="393" y="164"/>
                    <a:pt x="274" y="128"/>
                    <a:pt x="247" y="115"/>
                  </a:cubicBezTo>
                  <a:cubicBezTo>
                    <a:pt x="232" y="108"/>
                    <a:pt x="160" y="90"/>
                    <a:pt x="131" y="81"/>
                  </a:cubicBezTo>
                  <a:cubicBezTo>
                    <a:pt x="103" y="71"/>
                    <a:pt x="72" y="69"/>
                    <a:pt x="38" y="67"/>
                  </a:cubicBezTo>
                  <a:cubicBezTo>
                    <a:pt x="25" y="67"/>
                    <a:pt x="13" y="67"/>
                    <a:pt x="0" y="67"/>
                  </a:cubicBezTo>
                </a:path>
              </a:pathLst>
            </a:custGeom>
            <a:noFill/>
            <a:ln w="11113" cap="flat">
              <a:solidFill>
                <a:srgbClr val="B0964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Freeform 25">
              <a:extLst>
                <a:ext uri="{FF2B5EF4-FFF2-40B4-BE49-F238E27FC236}">
                  <a16:creationId xmlns:a16="http://schemas.microsoft.com/office/drawing/2014/main" id="{E6C64FA2-940A-4F44-8949-449E54C34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1" y="2174"/>
              <a:ext cx="1178" cy="474"/>
            </a:xfrm>
            <a:custGeom>
              <a:avLst/>
              <a:gdLst>
                <a:gd name="T0" fmla="*/ 2 w 624"/>
                <a:gd name="T1" fmla="*/ 389 h 251"/>
                <a:gd name="T2" fmla="*/ 517 w 624"/>
                <a:gd name="T3" fmla="*/ 202 h 251"/>
                <a:gd name="T4" fmla="*/ 880 w 624"/>
                <a:gd name="T5" fmla="*/ 13 h 251"/>
                <a:gd name="T6" fmla="*/ 1176 w 624"/>
                <a:gd name="T7" fmla="*/ 34 h 251"/>
                <a:gd name="T8" fmla="*/ 1178 w 624"/>
                <a:gd name="T9" fmla="*/ 123 h 251"/>
                <a:gd name="T10" fmla="*/ 900 w 624"/>
                <a:gd name="T11" fmla="*/ 130 h 251"/>
                <a:gd name="T12" fmla="*/ 553 w 624"/>
                <a:gd name="T13" fmla="*/ 278 h 251"/>
                <a:gd name="T14" fmla="*/ 0 w 624"/>
                <a:gd name="T15" fmla="*/ 474 h 251"/>
                <a:gd name="T16" fmla="*/ 2 w 624"/>
                <a:gd name="T17" fmla="*/ 389 h 2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24" h="251">
                  <a:moveTo>
                    <a:pt x="1" y="206"/>
                  </a:moveTo>
                  <a:cubicBezTo>
                    <a:pt x="1" y="206"/>
                    <a:pt x="223" y="129"/>
                    <a:pt x="274" y="107"/>
                  </a:cubicBezTo>
                  <a:cubicBezTo>
                    <a:pt x="326" y="85"/>
                    <a:pt x="416" y="14"/>
                    <a:pt x="466" y="7"/>
                  </a:cubicBezTo>
                  <a:cubicBezTo>
                    <a:pt x="516" y="0"/>
                    <a:pt x="623" y="18"/>
                    <a:pt x="623" y="18"/>
                  </a:cubicBezTo>
                  <a:cubicBezTo>
                    <a:pt x="624" y="65"/>
                    <a:pt x="624" y="65"/>
                    <a:pt x="624" y="65"/>
                  </a:cubicBezTo>
                  <a:cubicBezTo>
                    <a:pt x="624" y="65"/>
                    <a:pt x="511" y="54"/>
                    <a:pt x="477" y="69"/>
                  </a:cubicBezTo>
                  <a:cubicBezTo>
                    <a:pt x="442" y="85"/>
                    <a:pt x="308" y="143"/>
                    <a:pt x="293" y="147"/>
                  </a:cubicBezTo>
                  <a:cubicBezTo>
                    <a:pt x="279" y="152"/>
                    <a:pt x="0" y="251"/>
                    <a:pt x="0" y="251"/>
                  </a:cubicBezTo>
                  <a:lnTo>
                    <a:pt x="1" y="206"/>
                  </a:lnTo>
                  <a:close/>
                </a:path>
              </a:pathLst>
            </a:custGeom>
            <a:solidFill>
              <a:srgbClr val="D5AF35"/>
            </a:solidFill>
            <a:ln w="11113" cap="flat">
              <a:solidFill>
                <a:srgbClr val="B0964B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Freeform 26">
              <a:extLst>
                <a:ext uri="{FF2B5EF4-FFF2-40B4-BE49-F238E27FC236}">
                  <a16:creationId xmlns:a16="http://schemas.microsoft.com/office/drawing/2014/main" id="{B3543615-5988-4740-9E15-AB9D67573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6" y="2639"/>
              <a:ext cx="1144" cy="38"/>
            </a:xfrm>
            <a:custGeom>
              <a:avLst/>
              <a:gdLst>
                <a:gd name="T0" fmla="*/ 0 w 606"/>
                <a:gd name="T1" fmla="*/ 15 h 20"/>
                <a:gd name="T2" fmla="*/ 1059 w 606"/>
                <a:gd name="T3" fmla="*/ 15 h 20"/>
                <a:gd name="T4" fmla="*/ 1144 w 606"/>
                <a:gd name="T5" fmla="*/ 8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6" h="20">
                  <a:moveTo>
                    <a:pt x="0" y="8"/>
                  </a:moveTo>
                  <a:cubicBezTo>
                    <a:pt x="186" y="8"/>
                    <a:pt x="375" y="20"/>
                    <a:pt x="561" y="8"/>
                  </a:cubicBezTo>
                  <a:cubicBezTo>
                    <a:pt x="568" y="0"/>
                    <a:pt x="594" y="4"/>
                    <a:pt x="606" y="4"/>
                  </a:cubicBezTo>
                </a:path>
              </a:pathLst>
            </a:custGeom>
            <a:noFill/>
            <a:ln w="11113" cap="flat">
              <a:solidFill>
                <a:srgbClr val="ABE1F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Freeform 27">
              <a:extLst>
                <a:ext uri="{FF2B5EF4-FFF2-40B4-BE49-F238E27FC236}">
                  <a16:creationId xmlns:a16="http://schemas.microsoft.com/office/drawing/2014/main" id="{F9B4E2EF-4EA4-4243-9BB7-6F585E1149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3" y="1627"/>
              <a:ext cx="399" cy="234"/>
            </a:xfrm>
            <a:custGeom>
              <a:avLst/>
              <a:gdLst>
                <a:gd name="T0" fmla="*/ 240 w 211"/>
                <a:gd name="T1" fmla="*/ 0 h 124"/>
                <a:gd name="T2" fmla="*/ 242 w 211"/>
                <a:gd name="T3" fmla="*/ 2 h 124"/>
                <a:gd name="T4" fmla="*/ 244 w 211"/>
                <a:gd name="T5" fmla="*/ 2 h 124"/>
                <a:gd name="T6" fmla="*/ 240 w 211"/>
                <a:gd name="T7" fmla="*/ 0 h 124"/>
                <a:gd name="T8" fmla="*/ 399 w 211"/>
                <a:gd name="T9" fmla="*/ 234 h 124"/>
                <a:gd name="T10" fmla="*/ 384 w 211"/>
                <a:gd name="T11" fmla="*/ 208 h 124"/>
                <a:gd name="T12" fmla="*/ 314 w 211"/>
                <a:gd name="T13" fmla="*/ 104 h 124"/>
                <a:gd name="T14" fmla="*/ 242 w 211"/>
                <a:gd name="T15" fmla="*/ 2 h 124"/>
                <a:gd name="T16" fmla="*/ 170 w 211"/>
                <a:gd name="T17" fmla="*/ 0 h 124"/>
                <a:gd name="T18" fmla="*/ 168 w 211"/>
                <a:gd name="T19" fmla="*/ 0 h 124"/>
                <a:gd name="T20" fmla="*/ 76 w 211"/>
                <a:gd name="T21" fmla="*/ 132 h 124"/>
                <a:gd name="T22" fmla="*/ 30 w 211"/>
                <a:gd name="T23" fmla="*/ 198 h 124"/>
                <a:gd name="T24" fmla="*/ 0 w 211"/>
                <a:gd name="T25" fmla="*/ 228 h 1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1" h="124">
                  <a:moveTo>
                    <a:pt x="127" y="0"/>
                  </a:moveTo>
                  <a:cubicBezTo>
                    <a:pt x="128" y="1"/>
                    <a:pt x="128" y="1"/>
                    <a:pt x="128" y="1"/>
                  </a:cubicBezTo>
                  <a:cubicBezTo>
                    <a:pt x="129" y="1"/>
                    <a:pt x="129" y="1"/>
                    <a:pt x="129" y="1"/>
                  </a:cubicBezTo>
                  <a:lnTo>
                    <a:pt x="127" y="0"/>
                  </a:lnTo>
                  <a:close/>
                  <a:moveTo>
                    <a:pt x="211" y="124"/>
                  </a:moveTo>
                  <a:cubicBezTo>
                    <a:pt x="208" y="119"/>
                    <a:pt x="206" y="115"/>
                    <a:pt x="203" y="110"/>
                  </a:cubicBezTo>
                  <a:cubicBezTo>
                    <a:pt x="191" y="91"/>
                    <a:pt x="178" y="73"/>
                    <a:pt x="166" y="55"/>
                  </a:cubicBezTo>
                  <a:cubicBezTo>
                    <a:pt x="153" y="37"/>
                    <a:pt x="140" y="19"/>
                    <a:pt x="128" y="1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2"/>
                    <a:pt x="45" y="64"/>
                    <a:pt x="40" y="70"/>
                  </a:cubicBezTo>
                  <a:cubicBezTo>
                    <a:pt x="32" y="82"/>
                    <a:pt x="25" y="94"/>
                    <a:pt x="16" y="105"/>
                  </a:cubicBezTo>
                  <a:cubicBezTo>
                    <a:pt x="11" y="110"/>
                    <a:pt x="5" y="116"/>
                    <a:pt x="0" y="121"/>
                  </a:cubicBezTo>
                </a:path>
              </a:pathLst>
            </a:custGeom>
            <a:solidFill>
              <a:srgbClr val="ABE1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Freeform 28">
              <a:extLst>
                <a:ext uri="{FF2B5EF4-FFF2-40B4-BE49-F238E27FC236}">
                  <a16:creationId xmlns:a16="http://schemas.microsoft.com/office/drawing/2014/main" id="{8D9C734C-3BA5-415A-B141-9EF91EEFF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8" y="1816"/>
              <a:ext cx="433" cy="151"/>
            </a:xfrm>
            <a:custGeom>
              <a:avLst/>
              <a:gdLst>
                <a:gd name="T0" fmla="*/ 359 w 229"/>
                <a:gd name="T1" fmla="*/ 49 h 80"/>
                <a:gd name="T2" fmla="*/ 393 w 229"/>
                <a:gd name="T3" fmla="*/ 49 h 80"/>
                <a:gd name="T4" fmla="*/ 433 w 229"/>
                <a:gd name="T5" fmla="*/ 55 h 80"/>
                <a:gd name="T6" fmla="*/ 378 w 229"/>
                <a:gd name="T7" fmla="*/ 17 h 80"/>
                <a:gd name="T8" fmla="*/ 325 w 229"/>
                <a:gd name="T9" fmla="*/ 25 h 80"/>
                <a:gd name="T10" fmla="*/ 299 w 229"/>
                <a:gd name="T11" fmla="*/ 34 h 80"/>
                <a:gd name="T12" fmla="*/ 289 w 229"/>
                <a:gd name="T13" fmla="*/ 25 h 80"/>
                <a:gd name="T14" fmla="*/ 268 w 229"/>
                <a:gd name="T15" fmla="*/ 28 h 80"/>
                <a:gd name="T16" fmla="*/ 255 w 229"/>
                <a:gd name="T17" fmla="*/ 21 h 80"/>
                <a:gd name="T18" fmla="*/ 250 w 229"/>
                <a:gd name="T19" fmla="*/ 28 h 80"/>
                <a:gd name="T20" fmla="*/ 223 w 229"/>
                <a:gd name="T21" fmla="*/ 25 h 80"/>
                <a:gd name="T22" fmla="*/ 182 w 229"/>
                <a:gd name="T23" fmla="*/ 21 h 80"/>
                <a:gd name="T24" fmla="*/ 166 w 229"/>
                <a:gd name="T25" fmla="*/ 21 h 80"/>
                <a:gd name="T26" fmla="*/ 163 w 229"/>
                <a:gd name="T27" fmla="*/ 11 h 80"/>
                <a:gd name="T28" fmla="*/ 142 w 229"/>
                <a:gd name="T29" fmla="*/ 17 h 80"/>
                <a:gd name="T30" fmla="*/ 112 w 229"/>
                <a:gd name="T31" fmla="*/ 4 h 80"/>
                <a:gd name="T32" fmla="*/ 125 w 229"/>
                <a:gd name="T33" fmla="*/ 21 h 80"/>
                <a:gd name="T34" fmla="*/ 112 w 229"/>
                <a:gd name="T35" fmla="*/ 11 h 80"/>
                <a:gd name="T36" fmla="*/ 87 w 229"/>
                <a:gd name="T37" fmla="*/ 11 h 80"/>
                <a:gd name="T38" fmla="*/ 42 w 229"/>
                <a:gd name="T39" fmla="*/ 21 h 80"/>
                <a:gd name="T40" fmla="*/ 0 w 229"/>
                <a:gd name="T41" fmla="*/ 77 h 80"/>
                <a:gd name="T42" fmla="*/ 28 w 229"/>
                <a:gd name="T43" fmla="*/ 62 h 80"/>
                <a:gd name="T44" fmla="*/ 47 w 229"/>
                <a:gd name="T45" fmla="*/ 57 h 80"/>
                <a:gd name="T46" fmla="*/ 66 w 229"/>
                <a:gd name="T47" fmla="*/ 81 h 80"/>
                <a:gd name="T48" fmla="*/ 91 w 229"/>
                <a:gd name="T49" fmla="*/ 145 h 80"/>
                <a:gd name="T50" fmla="*/ 140 w 229"/>
                <a:gd name="T51" fmla="*/ 130 h 80"/>
                <a:gd name="T52" fmla="*/ 157 w 229"/>
                <a:gd name="T53" fmla="*/ 134 h 80"/>
                <a:gd name="T54" fmla="*/ 182 w 229"/>
                <a:gd name="T55" fmla="*/ 134 h 80"/>
                <a:gd name="T56" fmla="*/ 204 w 229"/>
                <a:gd name="T57" fmla="*/ 142 h 80"/>
                <a:gd name="T58" fmla="*/ 236 w 229"/>
                <a:gd name="T59" fmla="*/ 143 h 80"/>
                <a:gd name="T60" fmla="*/ 286 w 229"/>
                <a:gd name="T61" fmla="*/ 149 h 80"/>
                <a:gd name="T62" fmla="*/ 320 w 229"/>
                <a:gd name="T63" fmla="*/ 145 h 80"/>
                <a:gd name="T64" fmla="*/ 359 w 229"/>
                <a:gd name="T65" fmla="*/ 132 h 80"/>
                <a:gd name="T66" fmla="*/ 367 w 229"/>
                <a:gd name="T67" fmla="*/ 111 h 80"/>
                <a:gd name="T68" fmla="*/ 371 w 229"/>
                <a:gd name="T69" fmla="*/ 92 h 80"/>
                <a:gd name="T70" fmla="*/ 361 w 229"/>
                <a:gd name="T71" fmla="*/ 77 h 80"/>
                <a:gd name="T72" fmla="*/ 359 w 229"/>
                <a:gd name="T73" fmla="*/ 49 h 8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29" h="80">
                  <a:moveTo>
                    <a:pt x="190" y="26"/>
                  </a:moveTo>
                  <a:cubicBezTo>
                    <a:pt x="193" y="24"/>
                    <a:pt x="204" y="26"/>
                    <a:pt x="208" y="26"/>
                  </a:cubicBezTo>
                  <a:cubicBezTo>
                    <a:pt x="218" y="26"/>
                    <a:pt x="220" y="25"/>
                    <a:pt x="229" y="29"/>
                  </a:cubicBezTo>
                  <a:cubicBezTo>
                    <a:pt x="229" y="17"/>
                    <a:pt x="209" y="9"/>
                    <a:pt x="200" y="9"/>
                  </a:cubicBezTo>
                  <a:cubicBezTo>
                    <a:pt x="190" y="9"/>
                    <a:pt x="181" y="10"/>
                    <a:pt x="172" y="13"/>
                  </a:cubicBezTo>
                  <a:cubicBezTo>
                    <a:pt x="167" y="14"/>
                    <a:pt x="161" y="15"/>
                    <a:pt x="158" y="18"/>
                  </a:cubicBezTo>
                  <a:cubicBezTo>
                    <a:pt x="156" y="17"/>
                    <a:pt x="156" y="14"/>
                    <a:pt x="153" y="13"/>
                  </a:cubicBezTo>
                  <a:cubicBezTo>
                    <a:pt x="150" y="11"/>
                    <a:pt x="146" y="14"/>
                    <a:pt x="142" y="15"/>
                  </a:cubicBezTo>
                  <a:cubicBezTo>
                    <a:pt x="141" y="13"/>
                    <a:pt x="138" y="11"/>
                    <a:pt x="135" y="11"/>
                  </a:cubicBezTo>
                  <a:cubicBezTo>
                    <a:pt x="134" y="12"/>
                    <a:pt x="133" y="14"/>
                    <a:pt x="132" y="15"/>
                  </a:cubicBezTo>
                  <a:cubicBezTo>
                    <a:pt x="129" y="9"/>
                    <a:pt x="125" y="6"/>
                    <a:pt x="118" y="13"/>
                  </a:cubicBezTo>
                  <a:cubicBezTo>
                    <a:pt x="113" y="3"/>
                    <a:pt x="106" y="6"/>
                    <a:pt x="96" y="11"/>
                  </a:cubicBezTo>
                  <a:cubicBezTo>
                    <a:pt x="95" y="5"/>
                    <a:pt x="89" y="6"/>
                    <a:pt x="88" y="11"/>
                  </a:cubicBezTo>
                  <a:cubicBezTo>
                    <a:pt x="86" y="9"/>
                    <a:pt x="86" y="7"/>
                    <a:pt x="86" y="6"/>
                  </a:cubicBezTo>
                  <a:cubicBezTo>
                    <a:pt x="82" y="5"/>
                    <a:pt x="77" y="6"/>
                    <a:pt x="75" y="9"/>
                  </a:cubicBezTo>
                  <a:cubicBezTo>
                    <a:pt x="71" y="3"/>
                    <a:pt x="68" y="0"/>
                    <a:pt x="59" y="2"/>
                  </a:cubicBezTo>
                  <a:cubicBezTo>
                    <a:pt x="62" y="4"/>
                    <a:pt x="67" y="7"/>
                    <a:pt x="66" y="11"/>
                  </a:cubicBezTo>
                  <a:cubicBezTo>
                    <a:pt x="63" y="9"/>
                    <a:pt x="63" y="7"/>
                    <a:pt x="59" y="6"/>
                  </a:cubicBezTo>
                  <a:cubicBezTo>
                    <a:pt x="56" y="5"/>
                    <a:pt x="50" y="6"/>
                    <a:pt x="46" y="6"/>
                  </a:cubicBezTo>
                  <a:cubicBezTo>
                    <a:pt x="37" y="6"/>
                    <a:pt x="30" y="8"/>
                    <a:pt x="22" y="11"/>
                  </a:cubicBezTo>
                  <a:cubicBezTo>
                    <a:pt x="3" y="19"/>
                    <a:pt x="0" y="26"/>
                    <a:pt x="0" y="41"/>
                  </a:cubicBezTo>
                  <a:cubicBezTo>
                    <a:pt x="5" y="37"/>
                    <a:pt x="9" y="37"/>
                    <a:pt x="15" y="33"/>
                  </a:cubicBezTo>
                  <a:cubicBezTo>
                    <a:pt x="18" y="31"/>
                    <a:pt x="21" y="29"/>
                    <a:pt x="25" y="30"/>
                  </a:cubicBezTo>
                  <a:cubicBezTo>
                    <a:pt x="30" y="31"/>
                    <a:pt x="34" y="39"/>
                    <a:pt x="35" y="43"/>
                  </a:cubicBezTo>
                  <a:cubicBezTo>
                    <a:pt x="37" y="55"/>
                    <a:pt x="28" y="77"/>
                    <a:pt x="48" y="77"/>
                  </a:cubicBezTo>
                  <a:cubicBezTo>
                    <a:pt x="57" y="78"/>
                    <a:pt x="65" y="70"/>
                    <a:pt x="74" y="69"/>
                  </a:cubicBezTo>
                  <a:cubicBezTo>
                    <a:pt x="78" y="69"/>
                    <a:pt x="79" y="70"/>
                    <a:pt x="83" y="71"/>
                  </a:cubicBezTo>
                  <a:cubicBezTo>
                    <a:pt x="87" y="72"/>
                    <a:pt x="92" y="71"/>
                    <a:pt x="96" y="71"/>
                  </a:cubicBezTo>
                  <a:cubicBezTo>
                    <a:pt x="101" y="72"/>
                    <a:pt x="103" y="75"/>
                    <a:pt x="108" y="75"/>
                  </a:cubicBezTo>
                  <a:cubicBezTo>
                    <a:pt x="115" y="75"/>
                    <a:pt x="119" y="74"/>
                    <a:pt x="125" y="76"/>
                  </a:cubicBezTo>
                  <a:cubicBezTo>
                    <a:pt x="133" y="79"/>
                    <a:pt x="143" y="78"/>
                    <a:pt x="151" y="79"/>
                  </a:cubicBezTo>
                  <a:cubicBezTo>
                    <a:pt x="158" y="80"/>
                    <a:pt x="163" y="80"/>
                    <a:pt x="169" y="77"/>
                  </a:cubicBezTo>
                  <a:cubicBezTo>
                    <a:pt x="177" y="73"/>
                    <a:pt x="181" y="71"/>
                    <a:pt x="190" y="70"/>
                  </a:cubicBezTo>
                  <a:cubicBezTo>
                    <a:pt x="193" y="66"/>
                    <a:pt x="194" y="64"/>
                    <a:pt x="194" y="59"/>
                  </a:cubicBezTo>
                  <a:cubicBezTo>
                    <a:pt x="194" y="56"/>
                    <a:pt x="196" y="51"/>
                    <a:pt x="196" y="49"/>
                  </a:cubicBezTo>
                  <a:cubicBezTo>
                    <a:pt x="195" y="46"/>
                    <a:pt x="193" y="44"/>
                    <a:pt x="191" y="41"/>
                  </a:cubicBezTo>
                  <a:cubicBezTo>
                    <a:pt x="188" y="37"/>
                    <a:pt x="184" y="30"/>
                    <a:pt x="190" y="26"/>
                  </a:cubicBezTo>
                  <a:close/>
                </a:path>
              </a:pathLst>
            </a:custGeom>
            <a:solidFill>
              <a:srgbClr val="ABE1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Freeform 29">
              <a:extLst>
                <a:ext uri="{FF2B5EF4-FFF2-40B4-BE49-F238E27FC236}">
                  <a16:creationId xmlns:a16="http://schemas.microsoft.com/office/drawing/2014/main" id="{F12BBD27-B45C-46FA-8934-E46182350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8" y="1816"/>
              <a:ext cx="438" cy="79"/>
            </a:xfrm>
            <a:custGeom>
              <a:avLst/>
              <a:gdLst>
                <a:gd name="T0" fmla="*/ 351 w 232"/>
                <a:gd name="T1" fmla="*/ 73 h 42"/>
                <a:gd name="T2" fmla="*/ 349 w 232"/>
                <a:gd name="T3" fmla="*/ 47 h 42"/>
                <a:gd name="T4" fmla="*/ 383 w 232"/>
                <a:gd name="T5" fmla="*/ 45 h 42"/>
                <a:gd name="T6" fmla="*/ 436 w 232"/>
                <a:gd name="T7" fmla="*/ 51 h 42"/>
                <a:gd name="T8" fmla="*/ 368 w 232"/>
                <a:gd name="T9" fmla="*/ 17 h 42"/>
                <a:gd name="T10" fmla="*/ 317 w 232"/>
                <a:gd name="T11" fmla="*/ 23 h 42"/>
                <a:gd name="T12" fmla="*/ 293 w 232"/>
                <a:gd name="T13" fmla="*/ 32 h 42"/>
                <a:gd name="T14" fmla="*/ 283 w 232"/>
                <a:gd name="T15" fmla="*/ 23 h 42"/>
                <a:gd name="T16" fmla="*/ 262 w 232"/>
                <a:gd name="T17" fmla="*/ 28 h 42"/>
                <a:gd name="T18" fmla="*/ 249 w 232"/>
                <a:gd name="T19" fmla="*/ 19 h 42"/>
                <a:gd name="T20" fmla="*/ 244 w 232"/>
                <a:gd name="T21" fmla="*/ 26 h 42"/>
                <a:gd name="T22" fmla="*/ 217 w 232"/>
                <a:gd name="T23" fmla="*/ 23 h 42"/>
                <a:gd name="T24" fmla="*/ 176 w 232"/>
                <a:gd name="T25" fmla="*/ 19 h 42"/>
                <a:gd name="T26" fmla="*/ 160 w 232"/>
                <a:gd name="T27" fmla="*/ 19 h 42"/>
                <a:gd name="T28" fmla="*/ 159 w 232"/>
                <a:gd name="T29" fmla="*/ 11 h 42"/>
                <a:gd name="T30" fmla="*/ 138 w 232"/>
                <a:gd name="T31" fmla="*/ 17 h 42"/>
                <a:gd name="T32" fmla="*/ 108 w 232"/>
                <a:gd name="T33" fmla="*/ 4 h 42"/>
                <a:gd name="T34" fmla="*/ 121 w 232"/>
                <a:gd name="T35" fmla="*/ 19 h 42"/>
                <a:gd name="T36" fmla="*/ 110 w 232"/>
                <a:gd name="T37" fmla="*/ 11 h 42"/>
                <a:gd name="T38" fmla="*/ 85 w 232"/>
                <a:gd name="T39" fmla="*/ 11 h 42"/>
                <a:gd name="T40" fmla="*/ 40 w 232"/>
                <a:gd name="T41" fmla="*/ 21 h 42"/>
                <a:gd name="T42" fmla="*/ 0 w 232"/>
                <a:gd name="T43" fmla="*/ 79 h 42"/>
                <a:gd name="T44" fmla="*/ 28 w 232"/>
                <a:gd name="T45" fmla="*/ 58 h 42"/>
                <a:gd name="T46" fmla="*/ 45 w 232"/>
                <a:gd name="T47" fmla="*/ 53 h 42"/>
                <a:gd name="T48" fmla="*/ 64 w 232"/>
                <a:gd name="T49" fmla="*/ 77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32" h="42">
                  <a:moveTo>
                    <a:pt x="186" y="39"/>
                  </a:moveTo>
                  <a:cubicBezTo>
                    <a:pt x="184" y="35"/>
                    <a:pt x="179" y="28"/>
                    <a:pt x="185" y="25"/>
                  </a:cubicBezTo>
                  <a:cubicBezTo>
                    <a:pt x="189" y="23"/>
                    <a:pt x="199" y="24"/>
                    <a:pt x="203" y="24"/>
                  </a:cubicBezTo>
                  <a:cubicBezTo>
                    <a:pt x="212" y="24"/>
                    <a:pt x="223" y="24"/>
                    <a:pt x="231" y="27"/>
                  </a:cubicBezTo>
                  <a:cubicBezTo>
                    <a:pt x="232" y="16"/>
                    <a:pt x="204" y="9"/>
                    <a:pt x="195" y="9"/>
                  </a:cubicBezTo>
                  <a:cubicBezTo>
                    <a:pt x="185" y="8"/>
                    <a:pt x="177" y="10"/>
                    <a:pt x="168" y="12"/>
                  </a:cubicBezTo>
                  <a:cubicBezTo>
                    <a:pt x="163" y="13"/>
                    <a:pt x="157" y="14"/>
                    <a:pt x="155" y="17"/>
                  </a:cubicBezTo>
                  <a:cubicBezTo>
                    <a:pt x="153" y="16"/>
                    <a:pt x="152" y="13"/>
                    <a:pt x="150" y="12"/>
                  </a:cubicBezTo>
                  <a:cubicBezTo>
                    <a:pt x="146" y="11"/>
                    <a:pt x="142" y="13"/>
                    <a:pt x="139" y="15"/>
                  </a:cubicBezTo>
                  <a:cubicBezTo>
                    <a:pt x="138" y="13"/>
                    <a:pt x="135" y="11"/>
                    <a:pt x="132" y="10"/>
                  </a:cubicBezTo>
                  <a:cubicBezTo>
                    <a:pt x="131" y="12"/>
                    <a:pt x="130" y="13"/>
                    <a:pt x="129" y="14"/>
                  </a:cubicBezTo>
                  <a:cubicBezTo>
                    <a:pt x="126" y="9"/>
                    <a:pt x="122" y="5"/>
                    <a:pt x="115" y="12"/>
                  </a:cubicBezTo>
                  <a:cubicBezTo>
                    <a:pt x="110" y="3"/>
                    <a:pt x="104" y="6"/>
                    <a:pt x="93" y="10"/>
                  </a:cubicBezTo>
                  <a:cubicBezTo>
                    <a:pt x="92" y="5"/>
                    <a:pt x="87" y="6"/>
                    <a:pt x="85" y="10"/>
                  </a:cubicBezTo>
                  <a:cubicBezTo>
                    <a:pt x="84" y="9"/>
                    <a:pt x="84" y="7"/>
                    <a:pt x="84" y="6"/>
                  </a:cubicBezTo>
                  <a:cubicBezTo>
                    <a:pt x="80" y="5"/>
                    <a:pt x="75" y="6"/>
                    <a:pt x="73" y="9"/>
                  </a:cubicBezTo>
                  <a:cubicBezTo>
                    <a:pt x="69" y="3"/>
                    <a:pt x="67" y="0"/>
                    <a:pt x="57" y="2"/>
                  </a:cubicBezTo>
                  <a:cubicBezTo>
                    <a:pt x="61" y="4"/>
                    <a:pt x="65" y="6"/>
                    <a:pt x="64" y="10"/>
                  </a:cubicBezTo>
                  <a:cubicBezTo>
                    <a:pt x="62" y="9"/>
                    <a:pt x="61" y="6"/>
                    <a:pt x="58" y="6"/>
                  </a:cubicBezTo>
                  <a:cubicBezTo>
                    <a:pt x="55" y="5"/>
                    <a:pt x="49" y="6"/>
                    <a:pt x="45" y="6"/>
                  </a:cubicBezTo>
                  <a:cubicBezTo>
                    <a:pt x="36" y="6"/>
                    <a:pt x="29" y="8"/>
                    <a:pt x="21" y="11"/>
                  </a:cubicBezTo>
                  <a:cubicBezTo>
                    <a:pt x="3" y="18"/>
                    <a:pt x="0" y="28"/>
                    <a:pt x="0" y="42"/>
                  </a:cubicBezTo>
                  <a:cubicBezTo>
                    <a:pt x="5" y="39"/>
                    <a:pt x="9" y="34"/>
                    <a:pt x="15" y="31"/>
                  </a:cubicBezTo>
                  <a:cubicBezTo>
                    <a:pt x="18" y="30"/>
                    <a:pt x="20" y="27"/>
                    <a:pt x="24" y="28"/>
                  </a:cubicBezTo>
                  <a:cubicBezTo>
                    <a:pt x="30" y="29"/>
                    <a:pt x="33" y="37"/>
                    <a:pt x="34" y="41"/>
                  </a:cubicBezTo>
                </a:path>
              </a:pathLst>
            </a:custGeom>
            <a:solidFill>
              <a:srgbClr val="ABE1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Freeform 30">
              <a:extLst>
                <a:ext uri="{FF2B5EF4-FFF2-40B4-BE49-F238E27FC236}">
                  <a16:creationId xmlns:a16="http://schemas.microsoft.com/office/drawing/2014/main" id="{AADD841F-EA5C-4A27-8825-7167E59EE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1" y="1865"/>
              <a:ext cx="15" cy="26"/>
            </a:xfrm>
            <a:custGeom>
              <a:avLst/>
              <a:gdLst>
                <a:gd name="T0" fmla="*/ 0 w 8"/>
                <a:gd name="T1" fmla="*/ 6 h 14"/>
                <a:gd name="T2" fmla="*/ 2 w 8"/>
                <a:gd name="T3" fmla="*/ 7 h 14"/>
                <a:gd name="T4" fmla="*/ 6 w 8"/>
                <a:gd name="T5" fmla="*/ 11 h 14"/>
                <a:gd name="T6" fmla="*/ 6 w 8"/>
                <a:gd name="T7" fmla="*/ 15 h 14"/>
                <a:gd name="T8" fmla="*/ 11 w 8"/>
                <a:gd name="T9" fmla="*/ 20 h 14"/>
                <a:gd name="T10" fmla="*/ 9 w 8"/>
                <a:gd name="T11" fmla="*/ 17 h 14"/>
                <a:gd name="T12" fmla="*/ 15 w 8"/>
                <a:gd name="T13" fmla="*/ 26 h 14"/>
                <a:gd name="T14" fmla="*/ 11 w 8"/>
                <a:gd name="T15" fmla="*/ 17 h 14"/>
                <a:gd name="T16" fmla="*/ 13 w 8"/>
                <a:gd name="T17" fmla="*/ 17 h 14"/>
                <a:gd name="T18" fmla="*/ 9 w 8"/>
                <a:gd name="T19" fmla="*/ 9 h 14"/>
                <a:gd name="T20" fmla="*/ 11 w 8"/>
                <a:gd name="T21" fmla="*/ 11 h 14"/>
                <a:gd name="T22" fmla="*/ 0 w 8"/>
                <a:gd name="T23" fmla="*/ 4 h 14"/>
                <a:gd name="T24" fmla="*/ 0 w 8"/>
                <a:gd name="T25" fmla="*/ 6 h 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" h="14">
                  <a:moveTo>
                    <a:pt x="0" y="3"/>
                  </a:moveTo>
                  <a:cubicBezTo>
                    <a:pt x="1" y="3"/>
                    <a:pt x="1" y="5"/>
                    <a:pt x="1" y="4"/>
                  </a:cubicBezTo>
                  <a:cubicBezTo>
                    <a:pt x="3" y="6"/>
                    <a:pt x="2" y="7"/>
                    <a:pt x="3" y="6"/>
                  </a:cubicBezTo>
                  <a:cubicBezTo>
                    <a:pt x="5" y="7"/>
                    <a:pt x="5" y="9"/>
                    <a:pt x="3" y="8"/>
                  </a:cubicBezTo>
                  <a:cubicBezTo>
                    <a:pt x="4" y="9"/>
                    <a:pt x="5" y="10"/>
                    <a:pt x="6" y="1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7" y="9"/>
                    <a:pt x="6" y="13"/>
                    <a:pt x="8" y="14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8"/>
                    <a:pt x="5" y="6"/>
                    <a:pt x="5" y="5"/>
                  </a:cubicBezTo>
                  <a:cubicBezTo>
                    <a:pt x="5" y="5"/>
                    <a:pt x="5" y="5"/>
                    <a:pt x="6" y="6"/>
                  </a:cubicBezTo>
                  <a:cubicBezTo>
                    <a:pt x="3" y="0"/>
                    <a:pt x="3" y="5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Freeform 31">
              <a:extLst>
                <a:ext uri="{FF2B5EF4-FFF2-40B4-BE49-F238E27FC236}">
                  <a16:creationId xmlns:a16="http://schemas.microsoft.com/office/drawing/2014/main" id="{FBAAFED5-6519-4920-BF30-F39A65053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" y="1851"/>
              <a:ext cx="34" cy="17"/>
            </a:xfrm>
            <a:custGeom>
              <a:avLst/>
              <a:gdLst>
                <a:gd name="T0" fmla="*/ 25 w 18"/>
                <a:gd name="T1" fmla="*/ 6 h 9"/>
                <a:gd name="T2" fmla="*/ 17 w 18"/>
                <a:gd name="T3" fmla="*/ 6 h 9"/>
                <a:gd name="T4" fmla="*/ 9 w 18"/>
                <a:gd name="T5" fmla="*/ 4 h 9"/>
                <a:gd name="T6" fmla="*/ 8 w 18"/>
                <a:gd name="T7" fmla="*/ 8 h 9"/>
                <a:gd name="T8" fmla="*/ 11 w 18"/>
                <a:gd name="T9" fmla="*/ 6 h 9"/>
                <a:gd name="T10" fmla="*/ 2 w 18"/>
                <a:gd name="T11" fmla="*/ 9 h 9"/>
                <a:gd name="T12" fmla="*/ 13 w 18"/>
                <a:gd name="T13" fmla="*/ 8 h 9"/>
                <a:gd name="T14" fmla="*/ 25 w 18"/>
                <a:gd name="T15" fmla="*/ 15 h 9"/>
                <a:gd name="T16" fmla="*/ 28 w 18"/>
                <a:gd name="T17" fmla="*/ 17 h 9"/>
                <a:gd name="T18" fmla="*/ 26 w 18"/>
                <a:gd name="T19" fmla="*/ 15 h 9"/>
                <a:gd name="T20" fmla="*/ 28 w 18"/>
                <a:gd name="T21" fmla="*/ 13 h 9"/>
                <a:gd name="T22" fmla="*/ 25 w 18"/>
                <a:gd name="T23" fmla="*/ 9 h 9"/>
                <a:gd name="T24" fmla="*/ 34 w 18"/>
                <a:gd name="T25" fmla="*/ 13 h 9"/>
                <a:gd name="T26" fmla="*/ 19 w 18"/>
                <a:gd name="T27" fmla="*/ 0 h 9"/>
                <a:gd name="T28" fmla="*/ 25 w 18"/>
                <a:gd name="T29" fmla="*/ 6 h 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" h="9">
                  <a:moveTo>
                    <a:pt x="13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7" y="2"/>
                    <a:pt x="5" y="2"/>
                  </a:cubicBezTo>
                  <a:cubicBezTo>
                    <a:pt x="5" y="3"/>
                    <a:pt x="1" y="3"/>
                    <a:pt x="4" y="4"/>
                  </a:cubicBezTo>
                  <a:cubicBezTo>
                    <a:pt x="4" y="3"/>
                    <a:pt x="5" y="3"/>
                    <a:pt x="6" y="3"/>
                  </a:cubicBezTo>
                  <a:cubicBezTo>
                    <a:pt x="5" y="4"/>
                    <a:pt x="0" y="4"/>
                    <a:pt x="1" y="5"/>
                  </a:cubicBezTo>
                  <a:cubicBezTo>
                    <a:pt x="4" y="4"/>
                    <a:pt x="5" y="5"/>
                    <a:pt x="7" y="4"/>
                  </a:cubicBezTo>
                  <a:cubicBezTo>
                    <a:pt x="10" y="5"/>
                    <a:pt x="12" y="7"/>
                    <a:pt x="13" y="8"/>
                  </a:cubicBezTo>
                  <a:cubicBezTo>
                    <a:pt x="13" y="8"/>
                    <a:pt x="14" y="8"/>
                    <a:pt x="15" y="9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6"/>
                    <a:pt x="14" y="6"/>
                    <a:pt x="13" y="5"/>
                  </a:cubicBezTo>
                  <a:cubicBezTo>
                    <a:pt x="15" y="5"/>
                    <a:pt x="16" y="6"/>
                    <a:pt x="18" y="7"/>
                  </a:cubicBezTo>
                  <a:cubicBezTo>
                    <a:pt x="18" y="5"/>
                    <a:pt x="13" y="2"/>
                    <a:pt x="10" y="0"/>
                  </a:cubicBezTo>
                  <a:cubicBezTo>
                    <a:pt x="13" y="3"/>
                    <a:pt x="8" y="0"/>
                    <a:pt x="13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3" name="Freeform 32">
              <a:extLst>
                <a:ext uri="{FF2B5EF4-FFF2-40B4-BE49-F238E27FC236}">
                  <a16:creationId xmlns:a16="http://schemas.microsoft.com/office/drawing/2014/main" id="{736C20E5-3EC2-4BC4-89A9-D54C36B96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1" y="1868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4" name="Freeform 33">
              <a:extLst>
                <a:ext uri="{FF2B5EF4-FFF2-40B4-BE49-F238E27FC236}">
                  <a16:creationId xmlns:a16="http://schemas.microsoft.com/office/drawing/2014/main" id="{647AF9A4-249E-4128-926B-7E8DA8F4A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1827"/>
              <a:ext cx="28" cy="15"/>
            </a:xfrm>
            <a:custGeom>
              <a:avLst/>
              <a:gdLst>
                <a:gd name="T0" fmla="*/ 13 w 15"/>
                <a:gd name="T1" fmla="*/ 8 h 8"/>
                <a:gd name="T2" fmla="*/ 15 w 15"/>
                <a:gd name="T3" fmla="*/ 6 h 8"/>
                <a:gd name="T4" fmla="*/ 11 w 15"/>
                <a:gd name="T5" fmla="*/ 8 h 8"/>
                <a:gd name="T6" fmla="*/ 11 w 15"/>
                <a:gd name="T7" fmla="*/ 8 h 8"/>
                <a:gd name="T8" fmla="*/ 11 w 15"/>
                <a:gd name="T9" fmla="*/ 8 h 8"/>
                <a:gd name="T10" fmla="*/ 11 w 15"/>
                <a:gd name="T11" fmla="*/ 8 h 8"/>
                <a:gd name="T12" fmla="*/ 24 w 15"/>
                <a:gd name="T13" fmla="*/ 11 h 8"/>
                <a:gd name="T14" fmla="*/ 24 w 15"/>
                <a:gd name="T15" fmla="*/ 11 h 8"/>
                <a:gd name="T16" fmla="*/ 24 w 15"/>
                <a:gd name="T17" fmla="*/ 11 h 8"/>
                <a:gd name="T18" fmla="*/ 24 w 15"/>
                <a:gd name="T19" fmla="*/ 11 h 8"/>
                <a:gd name="T20" fmla="*/ 24 w 15"/>
                <a:gd name="T21" fmla="*/ 11 h 8"/>
                <a:gd name="T22" fmla="*/ 24 w 15"/>
                <a:gd name="T23" fmla="*/ 11 h 8"/>
                <a:gd name="T24" fmla="*/ 24 w 15"/>
                <a:gd name="T25" fmla="*/ 9 h 8"/>
                <a:gd name="T26" fmla="*/ 21 w 15"/>
                <a:gd name="T27" fmla="*/ 8 h 8"/>
                <a:gd name="T28" fmla="*/ 13 w 15"/>
                <a:gd name="T29" fmla="*/ 0 h 8"/>
                <a:gd name="T30" fmla="*/ 13 w 15"/>
                <a:gd name="T31" fmla="*/ 4 h 8"/>
                <a:gd name="T32" fmla="*/ 21 w 15"/>
                <a:gd name="T33" fmla="*/ 8 h 8"/>
                <a:gd name="T34" fmla="*/ 19 w 15"/>
                <a:gd name="T35" fmla="*/ 8 h 8"/>
                <a:gd name="T36" fmla="*/ 21 w 15"/>
                <a:gd name="T37" fmla="*/ 13 h 8"/>
                <a:gd name="T38" fmla="*/ 21 w 15"/>
                <a:gd name="T39" fmla="*/ 13 h 8"/>
                <a:gd name="T40" fmla="*/ 19 w 15"/>
                <a:gd name="T41" fmla="*/ 2 h 8"/>
                <a:gd name="T42" fmla="*/ 13 w 15"/>
                <a:gd name="T43" fmla="*/ 8 h 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" h="8">
                  <a:moveTo>
                    <a:pt x="7" y="4"/>
                  </a:moveTo>
                  <a:cubicBezTo>
                    <a:pt x="8" y="4"/>
                    <a:pt x="8" y="3"/>
                    <a:pt x="8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0" y="2"/>
                    <a:pt x="15" y="7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2"/>
                    <a:pt x="8" y="1"/>
                    <a:pt x="7" y="0"/>
                  </a:cubicBezTo>
                  <a:cubicBezTo>
                    <a:pt x="7" y="1"/>
                    <a:pt x="9" y="3"/>
                    <a:pt x="7" y="2"/>
                  </a:cubicBezTo>
                  <a:cubicBezTo>
                    <a:pt x="8" y="2"/>
                    <a:pt x="10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6"/>
                    <a:pt x="12" y="8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5" y="4"/>
                    <a:pt x="10" y="3"/>
                    <a:pt x="10" y="1"/>
                  </a:cubicBezTo>
                  <a:cubicBezTo>
                    <a:pt x="8" y="2"/>
                    <a:pt x="9" y="3"/>
                    <a:pt x="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5" name="Rectangle 34">
              <a:extLst>
                <a:ext uri="{FF2B5EF4-FFF2-40B4-BE49-F238E27FC236}">
                  <a16:creationId xmlns:a16="http://schemas.microsoft.com/office/drawing/2014/main" id="{C181E3ED-75FF-4AE0-AA06-953F33C88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8" y="1870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36" name="Freeform 35">
              <a:extLst>
                <a:ext uri="{FF2B5EF4-FFF2-40B4-BE49-F238E27FC236}">
                  <a16:creationId xmlns:a16="http://schemas.microsoft.com/office/drawing/2014/main" id="{470055B6-E664-4FA5-91D6-B5FA11D43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5" y="1823"/>
              <a:ext cx="5" cy="4"/>
            </a:xfrm>
            <a:custGeom>
              <a:avLst/>
              <a:gdLst>
                <a:gd name="T0" fmla="*/ 0 w 3"/>
                <a:gd name="T1" fmla="*/ 4 h 2"/>
                <a:gd name="T2" fmla="*/ 5 w 3"/>
                <a:gd name="T3" fmla="*/ 0 h 2"/>
                <a:gd name="T4" fmla="*/ 0 w 3"/>
                <a:gd name="T5" fmla="*/ 4 h 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1"/>
                    <a:pt x="2" y="1"/>
                    <a:pt x="3" y="0"/>
                  </a:cubicBezTo>
                  <a:cubicBezTo>
                    <a:pt x="1" y="1"/>
                    <a:pt x="1" y="1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7" name="Rectangle 36">
              <a:extLst>
                <a:ext uri="{FF2B5EF4-FFF2-40B4-BE49-F238E27FC236}">
                  <a16:creationId xmlns:a16="http://schemas.microsoft.com/office/drawing/2014/main" id="{169CCC44-FB24-4AB2-A03D-1493A983B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6" y="1851"/>
              <a:ext cx="1" cy="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38" name="Freeform 37">
              <a:extLst>
                <a:ext uri="{FF2B5EF4-FFF2-40B4-BE49-F238E27FC236}">
                  <a16:creationId xmlns:a16="http://schemas.microsoft.com/office/drawing/2014/main" id="{2691477D-5F52-4C2E-B185-0891B8E70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" y="1816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9" name="Freeform 38">
              <a:extLst>
                <a:ext uri="{FF2B5EF4-FFF2-40B4-BE49-F238E27FC236}">
                  <a16:creationId xmlns:a16="http://schemas.microsoft.com/office/drawing/2014/main" id="{3128C9F7-3EF5-4087-863C-0C4688E47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" y="1840"/>
              <a:ext cx="8" cy="11"/>
            </a:xfrm>
            <a:custGeom>
              <a:avLst/>
              <a:gdLst>
                <a:gd name="T0" fmla="*/ 8 w 4"/>
                <a:gd name="T1" fmla="*/ 6 h 6"/>
                <a:gd name="T2" fmla="*/ 8 w 4"/>
                <a:gd name="T3" fmla="*/ 2 h 6"/>
                <a:gd name="T4" fmla="*/ 8 w 4"/>
                <a:gd name="T5" fmla="*/ 2 h 6"/>
                <a:gd name="T6" fmla="*/ 6 w 4"/>
                <a:gd name="T7" fmla="*/ 4 h 6"/>
                <a:gd name="T8" fmla="*/ 6 w 4"/>
                <a:gd name="T9" fmla="*/ 2 h 6"/>
                <a:gd name="T10" fmla="*/ 0 w 4"/>
                <a:gd name="T11" fmla="*/ 11 h 6"/>
                <a:gd name="T12" fmla="*/ 6 w 4"/>
                <a:gd name="T13" fmla="*/ 4 h 6"/>
                <a:gd name="T14" fmla="*/ 8 w 4"/>
                <a:gd name="T15" fmla="*/ 2 h 6"/>
                <a:gd name="T16" fmla="*/ 8 w 4"/>
                <a:gd name="T17" fmla="*/ 4 h 6"/>
                <a:gd name="T18" fmla="*/ 8 w 4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">
                  <a:moveTo>
                    <a:pt x="4" y="3"/>
                  </a:moveTo>
                  <a:cubicBezTo>
                    <a:pt x="3" y="2"/>
                    <a:pt x="4" y="0"/>
                    <a:pt x="4" y="1"/>
                  </a:cubicBezTo>
                  <a:cubicBezTo>
                    <a:pt x="4" y="1"/>
                    <a:pt x="3" y="1"/>
                    <a:pt x="4" y="1"/>
                  </a:cubicBezTo>
                  <a:cubicBezTo>
                    <a:pt x="4" y="1"/>
                    <a:pt x="3" y="3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3"/>
                    <a:pt x="2" y="3"/>
                    <a:pt x="0" y="6"/>
                  </a:cubicBezTo>
                  <a:cubicBezTo>
                    <a:pt x="1" y="5"/>
                    <a:pt x="4" y="1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3" y="1"/>
                    <a:pt x="4" y="2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0" name="Freeform 39">
              <a:extLst>
                <a:ext uri="{FF2B5EF4-FFF2-40B4-BE49-F238E27FC236}">
                  <a16:creationId xmlns:a16="http://schemas.microsoft.com/office/drawing/2014/main" id="{61E45853-441B-4E02-B4FC-A50DF815E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185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1" name="Freeform 40">
              <a:extLst>
                <a:ext uri="{FF2B5EF4-FFF2-40B4-BE49-F238E27FC236}">
                  <a16:creationId xmlns:a16="http://schemas.microsoft.com/office/drawing/2014/main" id="{4295A87A-654B-4107-B961-5C94E4D3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1855"/>
              <a:ext cx="2" cy="1"/>
            </a:xfrm>
            <a:custGeom>
              <a:avLst/>
              <a:gdLst>
                <a:gd name="T0" fmla="*/ 2 w 1"/>
                <a:gd name="T1" fmla="*/ 0 h 1"/>
                <a:gd name="T2" fmla="*/ 0 w 1"/>
                <a:gd name="T3" fmla="*/ 0 h 1"/>
                <a:gd name="T4" fmla="*/ 2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2" name="Freeform 41">
              <a:extLst>
                <a:ext uri="{FF2B5EF4-FFF2-40B4-BE49-F238E27FC236}">
                  <a16:creationId xmlns:a16="http://schemas.microsoft.com/office/drawing/2014/main" id="{390BF566-71EE-4059-935D-50F3F0EF7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3" y="1827"/>
              <a:ext cx="2" cy="2"/>
            </a:xfrm>
            <a:custGeom>
              <a:avLst/>
              <a:gdLst>
                <a:gd name="T0" fmla="*/ 2 w 1"/>
                <a:gd name="T1" fmla="*/ 2 h 1"/>
                <a:gd name="T2" fmla="*/ 2 w 1"/>
                <a:gd name="T3" fmla="*/ 0 h 1"/>
                <a:gd name="T4" fmla="*/ 0 w 1"/>
                <a:gd name="T5" fmla="*/ 2 h 1"/>
                <a:gd name="T6" fmla="*/ 2 w 1"/>
                <a:gd name="T7" fmla="*/ 2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3" name="Freeform 42">
              <a:extLst>
                <a:ext uri="{FF2B5EF4-FFF2-40B4-BE49-F238E27FC236}">
                  <a16:creationId xmlns:a16="http://schemas.microsoft.com/office/drawing/2014/main" id="{085961D0-1C23-410E-91AD-780860273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" y="1836"/>
              <a:ext cx="17" cy="8"/>
            </a:xfrm>
            <a:custGeom>
              <a:avLst/>
              <a:gdLst>
                <a:gd name="T0" fmla="*/ 11 w 9"/>
                <a:gd name="T1" fmla="*/ 0 h 4"/>
                <a:gd name="T2" fmla="*/ 13 w 9"/>
                <a:gd name="T3" fmla="*/ 4 h 4"/>
                <a:gd name="T4" fmla="*/ 9 w 9"/>
                <a:gd name="T5" fmla="*/ 2 h 4"/>
                <a:gd name="T6" fmla="*/ 8 w 9"/>
                <a:gd name="T7" fmla="*/ 2 h 4"/>
                <a:gd name="T8" fmla="*/ 11 w 9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4">
                  <a:moveTo>
                    <a:pt x="6" y="0"/>
                  </a:moveTo>
                  <a:cubicBezTo>
                    <a:pt x="6" y="1"/>
                    <a:pt x="0" y="0"/>
                    <a:pt x="7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9" y="4"/>
                    <a:pt x="4" y="1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Freeform 43">
              <a:extLst>
                <a:ext uri="{FF2B5EF4-FFF2-40B4-BE49-F238E27FC236}">
                  <a16:creationId xmlns:a16="http://schemas.microsoft.com/office/drawing/2014/main" id="{229E208E-94EE-4BD5-AF51-C00E8AA03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" y="1802"/>
              <a:ext cx="96" cy="40"/>
            </a:xfrm>
            <a:custGeom>
              <a:avLst/>
              <a:gdLst>
                <a:gd name="T0" fmla="*/ 55 w 51"/>
                <a:gd name="T1" fmla="*/ 15 h 21"/>
                <a:gd name="T2" fmla="*/ 58 w 51"/>
                <a:gd name="T3" fmla="*/ 17 h 21"/>
                <a:gd name="T4" fmla="*/ 64 w 51"/>
                <a:gd name="T5" fmla="*/ 13 h 21"/>
                <a:gd name="T6" fmla="*/ 55 w 51"/>
                <a:gd name="T7" fmla="*/ 11 h 21"/>
                <a:gd name="T8" fmla="*/ 64 w 51"/>
                <a:gd name="T9" fmla="*/ 8 h 21"/>
                <a:gd name="T10" fmla="*/ 60 w 51"/>
                <a:gd name="T11" fmla="*/ 13 h 21"/>
                <a:gd name="T12" fmla="*/ 66 w 51"/>
                <a:gd name="T13" fmla="*/ 10 h 21"/>
                <a:gd name="T14" fmla="*/ 83 w 51"/>
                <a:gd name="T15" fmla="*/ 8 h 21"/>
                <a:gd name="T16" fmla="*/ 88 w 51"/>
                <a:gd name="T17" fmla="*/ 4 h 21"/>
                <a:gd name="T18" fmla="*/ 79 w 51"/>
                <a:gd name="T19" fmla="*/ 0 h 21"/>
                <a:gd name="T20" fmla="*/ 81 w 51"/>
                <a:gd name="T21" fmla="*/ 2 h 21"/>
                <a:gd name="T22" fmla="*/ 77 w 51"/>
                <a:gd name="T23" fmla="*/ 0 h 21"/>
                <a:gd name="T24" fmla="*/ 75 w 51"/>
                <a:gd name="T25" fmla="*/ 4 h 21"/>
                <a:gd name="T26" fmla="*/ 70 w 51"/>
                <a:gd name="T27" fmla="*/ 4 h 21"/>
                <a:gd name="T28" fmla="*/ 72 w 51"/>
                <a:gd name="T29" fmla="*/ 4 h 21"/>
                <a:gd name="T30" fmla="*/ 64 w 51"/>
                <a:gd name="T31" fmla="*/ 6 h 21"/>
                <a:gd name="T32" fmla="*/ 64 w 51"/>
                <a:gd name="T33" fmla="*/ 4 h 21"/>
                <a:gd name="T34" fmla="*/ 53 w 51"/>
                <a:gd name="T35" fmla="*/ 10 h 21"/>
                <a:gd name="T36" fmla="*/ 55 w 51"/>
                <a:gd name="T37" fmla="*/ 8 h 21"/>
                <a:gd name="T38" fmla="*/ 40 w 51"/>
                <a:gd name="T39" fmla="*/ 11 h 21"/>
                <a:gd name="T40" fmla="*/ 40 w 51"/>
                <a:gd name="T41" fmla="*/ 11 h 21"/>
                <a:gd name="T42" fmla="*/ 34 w 51"/>
                <a:gd name="T43" fmla="*/ 11 h 21"/>
                <a:gd name="T44" fmla="*/ 21 w 51"/>
                <a:gd name="T45" fmla="*/ 17 h 21"/>
                <a:gd name="T46" fmla="*/ 9 w 51"/>
                <a:gd name="T47" fmla="*/ 27 h 21"/>
                <a:gd name="T48" fmla="*/ 8 w 51"/>
                <a:gd name="T49" fmla="*/ 29 h 21"/>
                <a:gd name="T50" fmla="*/ 8 w 51"/>
                <a:gd name="T51" fmla="*/ 30 h 21"/>
                <a:gd name="T52" fmla="*/ 8 w 51"/>
                <a:gd name="T53" fmla="*/ 30 h 21"/>
                <a:gd name="T54" fmla="*/ 8 w 51"/>
                <a:gd name="T55" fmla="*/ 30 h 21"/>
                <a:gd name="T56" fmla="*/ 8 w 51"/>
                <a:gd name="T57" fmla="*/ 30 h 21"/>
                <a:gd name="T58" fmla="*/ 51 w 51"/>
                <a:gd name="T59" fmla="*/ 25 h 21"/>
                <a:gd name="T60" fmla="*/ 51 w 51"/>
                <a:gd name="T61" fmla="*/ 25 h 21"/>
                <a:gd name="T62" fmla="*/ 51 w 51"/>
                <a:gd name="T63" fmla="*/ 25 h 21"/>
                <a:gd name="T64" fmla="*/ 51 w 51"/>
                <a:gd name="T65" fmla="*/ 25 h 21"/>
                <a:gd name="T66" fmla="*/ 51 w 51"/>
                <a:gd name="T67" fmla="*/ 25 h 21"/>
                <a:gd name="T68" fmla="*/ 51 w 51"/>
                <a:gd name="T69" fmla="*/ 25 h 21"/>
                <a:gd name="T70" fmla="*/ 34 w 51"/>
                <a:gd name="T71" fmla="*/ 17 h 21"/>
                <a:gd name="T72" fmla="*/ 11 w 51"/>
                <a:gd name="T73" fmla="*/ 21 h 21"/>
                <a:gd name="T74" fmla="*/ 15 w 51"/>
                <a:gd name="T75" fmla="*/ 21 h 21"/>
                <a:gd name="T76" fmla="*/ 15 w 51"/>
                <a:gd name="T77" fmla="*/ 25 h 21"/>
                <a:gd name="T78" fmla="*/ 28 w 51"/>
                <a:gd name="T79" fmla="*/ 23 h 21"/>
                <a:gd name="T80" fmla="*/ 28 w 51"/>
                <a:gd name="T81" fmla="*/ 29 h 21"/>
                <a:gd name="T82" fmla="*/ 40 w 51"/>
                <a:gd name="T83" fmla="*/ 34 h 21"/>
                <a:gd name="T84" fmla="*/ 41 w 51"/>
                <a:gd name="T85" fmla="*/ 36 h 21"/>
                <a:gd name="T86" fmla="*/ 41 w 51"/>
                <a:gd name="T87" fmla="*/ 36 h 21"/>
                <a:gd name="T88" fmla="*/ 41 w 51"/>
                <a:gd name="T89" fmla="*/ 36 h 21"/>
                <a:gd name="T90" fmla="*/ 41 w 51"/>
                <a:gd name="T91" fmla="*/ 36 h 21"/>
                <a:gd name="T92" fmla="*/ 41 w 51"/>
                <a:gd name="T93" fmla="*/ 36 h 21"/>
                <a:gd name="T94" fmla="*/ 19 w 51"/>
                <a:gd name="T95" fmla="*/ 38 h 21"/>
                <a:gd name="T96" fmla="*/ 19 w 51"/>
                <a:gd name="T97" fmla="*/ 38 h 21"/>
                <a:gd name="T98" fmla="*/ 19 w 51"/>
                <a:gd name="T99" fmla="*/ 38 h 21"/>
                <a:gd name="T100" fmla="*/ 19 w 51"/>
                <a:gd name="T101" fmla="*/ 38 h 21"/>
                <a:gd name="T102" fmla="*/ 21 w 51"/>
                <a:gd name="T103" fmla="*/ 36 h 21"/>
                <a:gd name="T104" fmla="*/ 23 w 51"/>
                <a:gd name="T105" fmla="*/ 32 h 21"/>
                <a:gd name="T106" fmla="*/ 41 w 51"/>
                <a:gd name="T107" fmla="*/ 17 h 21"/>
                <a:gd name="T108" fmla="*/ 53 w 51"/>
                <a:gd name="T109" fmla="*/ 15 h 21"/>
                <a:gd name="T110" fmla="*/ 47 w 51"/>
                <a:gd name="T111" fmla="*/ 19 h 21"/>
                <a:gd name="T112" fmla="*/ 55 w 51"/>
                <a:gd name="T113" fmla="*/ 19 h 21"/>
                <a:gd name="T114" fmla="*/ 55 w 51"/>
                <a:gd name="T115" fmla="*/ 15 h 2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1" h="21">
                  <a:moveTo>
                    <a:pt x="29" y="8"/>
                  </a:moveTo>
                  <a:cubicBezTo>
                    <a:pt x="35" y="6"/>
                    <a:pt x="27" y="9"/>
                    <a:pt x="31" y="9"/>
                  </a:cubicBezTo>
                  <a:cubicBezTo>
                    <a:pt x="32" y="9"/>
                    <a:pt x="33" y="8"/>
                    <a:pt x="34" y="7"/>
                  </a:cubicBezTo>
                  <a:cubicBezTo>
                    <a:pt x="29" y="9"/>
                    <a:pt x="34" y="5"/>
                    <a:pt x="29" y="6"/>
                  </a:cubicBezTo>
                  <a:cubicBezTo>
                    <a:pt x="29" y="5"/>
                    <a:pt x="32" y="4"/>
                    <a:pt x="34" y="4"/>
                  </a:cubicBezTo>
                  <a:cubicBezTo>
                    <a:pt x="36" y="5"/>
                    <a:pt x="32" y="5"/>
                    <a:pt x="32" y="7"/>
                  </a:cubicBezTo>
                  <a:cubicBezTo>
                    <a:pt x="34" y="6"/>
                    <a:pt x="34" y="6"/>
                    <a:pt x="35" y="5"/>
                  </a:cubicBezTo>
                  <a:cubicBezTo>
                    <a:pt x="38" y="4"/>
                    <a:pt x="41" y="2"/>
                    <a:pt x="44" y="4"/>
                  </a:cubicBezTo>
                  <a:cubicBezTo>
                    <a:pt x="46" y="3"/>
                    <a:pt x="46" y="2"/>
                    <a:pt x="47" y="2"/>
                  </a:cubicBezTo>
                  <a:cubicBezTo>
                    <a:pt x="47" y="0"/>
                    <a:pt x="43" y="1"/>
                    <a:pt x="42" y="0"/>
                  </a:cubicBezTo>
                  <a:cubicBezTo>
                    <a:pt x="43" y="0"/>
                    <a:pt x="43" y="0"/>
                    <a:pt x="43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3" y="1"/>
                    <a:pt x="41" y="2"/>
                    <a:pt x="40" y="2"/>
                  </a:cubicBezTo>
                  <a:cubicBezTo>
                    <a:pt x="39" y="2"/>
                    <a:pt x="37" y="3"/>
                    <a:pt x="37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2"/>
                    <a:pt x="35" y="4"/>
                    <a:pt x="34" y="3"/>
                  </a:cubicBezTo>
                  <a:cubicBezTo>
                    <a:pt x="33" y="3"/>
                    <a:pt x="34" y="3"/>
                    <a:pt x="34" y="2"/>
                  </a:cubicBezTo>
                  <a:cubicBezTo>
                    <a:pt x="32" y="4"/>
                    <a:pt x="31" y="4"/>
                    <a:pt x="28" y="5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7" y="6"/>
                    <a:pt x="25" y="6"/>
                    <a:pt x="21" y="6"/>
                  </a:cubicBezTo>
                  <a:cubicBezTo>
                    <a:pt x="21" y="6"/>
                    <a:pt x="22" y="6"/>
                    <a:pt x="21" y="6"/>
                  </a:cubicBezTo>
                  <a:cubicBezTo>
                    <a:pt x="20" y="7"/>
                    <a:pt x="18" y="7"/>
                    <a:pt x="18" y="6"/>
                  </a:cubicBezTo>
                  <a:cubicBezTo>
                    <a:pt x="17" y="7"/>
                    <a:pt x="14" y="7"/>
                    <a:pt x="11" y="9"/>
                  </a:cubicBezTo>
                  <a:cubicBezTo>
                    <a:pt x="9" y="10"/>
                    <a:pt x="7" y="12"/>
                    <a:pt x="5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51" y="10"/>
                    <a:pt x="17" y="14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5"/>
                    <a:pt x="23" y="11"/>
                    <a:pt x="18" y="9"/>
                  </a:cubicBezTo>
                  <a:cubicBezTo>
                    <a:pt x="13" y="8"/>
                    <a:pt x="8" y="9"/>
                    <a:pt x="6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0" y="12"/>
                    <a:pt x="10" y="11"/>
                    <a:pt x="8" y="13"/>
                  </a:cubicBezTo>
                  <a:cubicBezTo>
                    <a:pt x="10" y="12"/>
                    <a:pt x="9" y="11"/>
                    <a:pt x="15" y="12"/>
                  </a:cubicBezTo>
                  <a:cubicBezTo>
                    <a:pt x="12" y="12"/>
                    <a:pt x="12" y="13"/>
                    <a:pt x="15" y="15"/>
                  </a:cubicBezTo>
                  <a:cubicBezTo>
                    <a:pt x="18" y="17"/>
                    <a:pt x="20" y="19"/>
                    <a:pt x="21" y="18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0" y="21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2"/>
                    <a:pt x="19" y="10"/>
                    <a:pt x="22" y="9"/>
                  </a:cubicBezTo>
                  <a:cubicBezTo>
                    <a:pt x="23" y="9"/>
                    <a:pt x="26" y="8"/>
                    <a:pt x="28" y="8"/>
                  </a:cubicBezTo>
                  <a:cubicBezTo>
                    <a:pt x="27" y="9"/>
                    <a:pt x="26" y="10"/>
                    <a:pt x="25" y="10"/>
                  </a:cubicBezTo>
                  <a:cubicBezTo>
                    <a:pt x="26" y="10"/>
                    <a:pt x="27" y="10"/>
                    <a:pt x="29" y="10"/>
                  </a:cubicBezTo>
                  <a:lnTo>
                    <a:pt x="29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5" name="Freeform 44">
              <a:extLst>
                <a:ext uri="{FF2B5EF4-FFF2-40B4-BE49-F238E27FC236}">
                  <a16:creationId xmlns:a16="http://schemas.microsoft.com/office/drawing/2014/main" id="{0AAAF127-088A-4115-8B92-6959037C4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5" y="1831"/>
              <a:ext cx="2" cy="2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0 w 2"/>
                <a:gd name="T5" fmla="*/ 2 h 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6" name="Freeform 45">
              <a:extLst>
                <a:ext uri="{FF2B5EF4-FFF2-40B4-BE49-F238E27FC236}">
                  <a16:creationId xmlns:a16="http://schemas.microsoft.com/office/drawing/2014/main" id="{1957D275-A2FD-482A-B3B7-51A69BB28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" y="1821"/>
              <a:ext cx="2" cy="2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2 w 2"/>
                <a:gd name="T5" fmla="*/ 0 h 2"/>
                <a:gd name="T6" fmla="*/ 0 w 2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7" name="Freeform 46">
              <a:extLst>
                <a:ext uri="{FF2B5EF4-FFF2-40B4-BE49-F238E27FC236}">
                  <a16:creationId xmlns:a16="http://schemas.microsoft.com/office/drawing/2014/main" id="{331951C4-0DBA-4D12-B952-080F72AE7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" y="1833"/>
              <a:ext cx="2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8" name="Freeform 47">
              <a:extLst>
                <a:ext uri="{FF2B5EF4-FFF2-40B4-BE49-F238E27FC236}">
                  <a16:creationId xmlns:a16="http://schemas.microsoft.com/office/drawing/2014/main" id="{E9A4C620-118B-4F8E-B661-5DCB960BA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5" y="1829"/>
              <a:ext cx="1" cy="1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9" name="Freeform 48">
              <a:extLst>
                <a:ext uri="{FF2B5EF4-FFF2-40B4-BE49-F238E27FC236}">
                  <a16:creationId xmlns:a16="http://schemas.microsoft.com/office/drawing/2014/main" id="{1D857CA3-12ED-4046-BE3D-9FC6A2A2B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" y="1827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0" name="Freeform 49">
              <a:extLst>
                <a:ext uri="{FF2B5EF4-FFF2-40B4-BE49-F238E27FC236}">
                  <a16:creationId xmlns:a16="http://schemas.microsoft.com/office/drawing/2014/main" id="{965E0E1E-4B0F-47CE-AFAA-696475866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3" y="1817"/>
              <a:ext cx="53" cy="19"/>
            </a:xfrm>
            <a:custGeom>
              <a:avLst/>
              <a:gdLst>
                <a:gd name="T0" fmla="*/ 44 w 28"/>
                <a:gd name="T1" fmla="*/ 0 h 10"/>
                <a:gd name="T2" fmla="*/ 38 w 28"/>
                <a:gd name="T3" fmla="*/ 4 h 10"/>
                <a:gd name="T4" fmla="*/ 40 w 28"/>
                <a:gd name="T5" fmla="*/ 4 h 10"/>
                <a:gd name="T6" fmla="*/ 25 w 28"/>
                <a:gd name="T7" fmla="*/ 8 h 10"/>
                <a:gd name="T8" fmla="*/ 21 w 28"/>
                <a:gd name="T9" fmla="*/ 6 h 10"/>
                <a:gd name="T10" fmla="*/ 13 w 28"/>
                <a:gd name="T11" fmla="*/ 10 h 10"/>
                <a:gd name="T12" fmla="*/ 4 w 28"/>
                <a:gd name="T13" fmla="*/ 13 h 10"/>
                <a:gd name="T14" fmla="*/ 8 w 28"/>
                <a:gd name="T15" fmla="*/ 15 h 10"/>
                <a:gd name="T16" fmla="*/ 8 w 28"/>
                <a:gd name="T17" fmla="*/ 15 h 10"/>
                <a:gd name="T18" fmla="*/ 17 w 28"/>
                <a:gd name="T19" fmla="*/ 10 h 10"/>
                <a:gd name="T20" fmla="*/ 17 w 28"/>
                <a:gd name="T21" fmla="*/ 13 h 10"/>
                <a:gd name="T22" fmla="*/ 28 w 28"/>
                <a:gd name="T23" fmla="*/ 8 h 10"/>
                <a:gd name="T24" fmla="*/ 34 w 28"/>
                <a:gd name="T25" fmla="*/ 8 h 10"/>
                <a:gd name="T26" fmla="*/ 51 w 28"/>
                <a:gd name="T27" fmla="*/ 0 h 10"/>
                <a:gd name="T28" fmla="*/ 44 w 28"/>
                <a:gd name="T29" fmla="*/ 4 h 10"/>
                <a:gd name="T30" fmla="*/ 44 w 28"/>
                <a:gd name="T31" fmla="*/ 0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8" h="10">
                  <a:moveTo>
                    <a:pt x="23" y="0"/>
                  </a:moveTo>
                  <a:cubicBezTo>
                    <a:pt x="21" y="0"/>
                    <a:pt x="23" y="1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9" y="3"/>
                    <a:pt x="15" y="3"/>
                    <a:pt x="13" y="4"/>
                  </a:cubicBezTo>
                  <a:cubicBezTo>
                    <a:pt x="13" y="3"/>
                    <a:pt x="11" y="3"/>
                    <a:pt x="11" y="3"/>
                  </a:cubicBezTo>
                  <a:cubicBezTo>
                    <a:pt x="10" y="3"/>
                    <a:pt x="8" y="4"/>
                    <a:pt x="7" y="5"/>
                  </a:cubicBezTo>
                  <a:cubicBezTo>
                    <a:pt x="6" y="5"/>
                    <a:pt x="4" y="7"/>
                    <a:pt x="2" y="7"/>
                  </a:cubicBezTo>
                  <a:cubicBezTo>
                    <a:pt x="3" y="7"/>
                    <a:pt x="0" y="10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7" y="8"/>
                    <a:pt x="8" y="6"/>
                    <a:pt x="9" y="5"/>
                  </a:cubicBezTo>
                  <a:cubicBezTo>
                    <a:pt x="11" y="6"/>
                    <a:pt x="8" y="7"/>
                    <a:pt x="9" y="7"/>
                  </a:cubicBezTo>
                  <a:cubicBezTo>
                    <a:pt x="12" y="6"/>
                    <a:pt x="16" y="6"/>
                    <a:pt x="15" y="4"/>
                  </a:cubicBezTo>
                  <a:cubicBezTo>
                    <a:pt x="17" y="3"/>
                    <a:pt x="17" y="4"/>
                    <a:pt x="18" y="4"/>
                  </a:cubicBezTo>
                  <a:cubicBezTo>
                    <a:pt x="20" y="1"/>
                    <a:pt x="28" y="3"/>
                    <a:pt x="27" y="0"/>
                  </a:cubicBezTo>
                  <a:cubicBezTo>
                    <a:pt x="27" y="0"/>
                    <a:pt x="25" y="1"/>
                    <a:pt x="23" y="2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1" name="Freeform 50">
              <a:extLst>
                <a:ext uri="{FF2B5EF4-FFF2-40B4-BE49-F238E27FC236}">
                  <a16:creationId xmlns:a16="http://schemas.microsoft.com/office/drawing/2014/main" id="{F42DFE55-CA09-44BD-8835-25B1E321D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" y="1831"/>
              <a:ext cx="2" cy="1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0 h 1"/>
                <a:gd name="T4" fmla="*/ 0 w 2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2" name="Freeform 51">
              <a:extLst>
                <a:ext uri="{FF2B5EF4-FFF2-40B4-BE49-F238E27FC236}">
                  <a16:creationId xmlns:a16="http://schemas.microsoft.com/office/drawing/2014/main" id="{774FA893-6207-406F-83D7-72B510C8ED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40" y="1804"/>
              <a:ext cx="132" cy="38"/>
            </a:xfrm>
            <a:custGeom>
              <a:avLst/>
              <a:gdLst>
                <a:gd name="T0" fmla="*/ 81 w 70"/>
                <a:gd name="T1" fmla="*/ 27 h 20"/>
                <a:gd name="T2" fmla="*/ 81 w 70"/>
                <a:gd name="T3" fmla="*/ 27 h 20"/>
                <a:gd name="T4" fmla="*/ 43 w 70"/>
                <a:gd name="T5" fmla="*/ 29 h 20"/>
                <a:gd name="T6" fmla="*/ 45 w 70"/>
                <a:gd name="T7" fmla="*/ 27 h 20"/>
                <a:gd name="T8" fmla="*/ 49 w 70"/>
                <a:gd name="T9" fmla="*/ 19 h 20"/>
                <a:gd name="T10" fmla="*/ 51 w 70"/>
                <a:gd name="T11" fmla="*/ 15 h 20"/>
                <a:gd name="T12" fmla="*/ 51 w 70"/>
                <a:gd name="T13" fmla="*/ 15 h 20"/>
                <a:gd name="T14" fmla="*/ 72 w 70"/>
                <a:gd name="T15" fmla="*/ 8 h 20"/>
                <a:gd name="T16" fmla="*/ 72 w 70"/>
                <a:gd name="T17" fmla="*/ 8 h 20"/>
                <a:gd name="T18" fmla="*/ 72 w 70"/>
                <a:gd name="T19" fmla="*/ 8 h 20"/>
                <a:gd name="T20" fmla="*/ 72 w 70"/>
                <a:gd name="T21" fmla="*/ 8 h 20"/>
                <a:gd name="T22" fmla="*/ 51 w 70"/>
                <a:gd name="T23" fmla="*/ 15 h 20"/>
                <a:gd name="T24" fmla="*/ 51 w 70"/>
                <a:gd name="T25" fmla="*/ 17 h 20"/>
                <a:gd name="T26" fmla="*/ 51 w 70"/>
                <a:gd name="T27" fmla="*/ 17 h 20"/>
                <a:gd name="T28" fmla="*/ 72 w 70"/>
                <a:gd name="T29" fmla="*/ 10 h 20"/>
                <a:gd name="T30" fmla="*/ 72 w 70"/>
                <a:gd name="T31" fmla="*/ 10 h 20"/>
                <a:gd name="T32" fmla="*/ 81 w 70"/>
                <a:gd name="T33" fmla="*/ 11 h 20"/>
                <a:gd name="T34" fmla="*/ 75 w 70"/>
                <a:gd name="T35" fmla="*/ 11 h 20"/>
                <a:gd name="T36" fmla="*/ 72 w 70"/>
                <a:gd name="T37" fmla="*/ 11 h 20"/>
                <a:gd name="T38" fmla="*/ 53 w 70"/>
                <a:gd name="T39" fmla="*/ 17 h 20"/>
                <a:gd name="T40" fmla="*/ 53 w 70"/>
                <a:gd name="T41" fmla="*/ 17 h 20"/>
                <a:gd name="T42" fmla="*/ 49 w 70"/>
                <a:gd name="T43" fmla="*/ 25 h 20"/>
                <a:gd name="T44" fmla="*/ 55 w 70"/>
                <a:gd name="T45" fmla="*/ 21 h 20"/>
                <a:gd name="T46" fmla="*/ 57 w 70"/>
                <a:gd name="T47" fmla="*/ 21 h 20"/>
                <a:gd name="T48" fmla="*/ 57 w 70"/>
                <a:gd name="T49" fmla="*/ 21 h 20"/>
                <a:gd name="T50" fmla="*/ 72 w 70"/>
                <a:gd name="T51" fmla="*/ 15 h 20"/>
                <a:gd name="T52" fmla="*/ 98 w 70"/>
                <a:gd name="T53" fmla="*/ 29 h 20"/>
                <a:gd name="T54" fmla="*/ 100 w 70"/>
                <a:gd name="T55" fmla="*/ 29 h 20"/>
                <a:gd name="T56" fmla="*/ 100 w 70"/>
                <a:gd name="T57" fmla="*/ 29 h 20"/>
                <a:gd name="T58" fmla="*/ 70 w 70"/>
                <a:gd name="T59" fmla="*/ 19 h 20"/>
                <a:gd name="T60" fmla="*/ 70 w 70"/>
                <a:gd name="T61" fmla="*/ 19 h 20"/>
                <a:gd name="T62" fmla="*/ 81 w 70"/>
                <a:gd name="T63" fmla="*/ 13 h 20"/>
                <a:gd name="T64" fmla="*/ 85 w 70"/>
                <a:gd name="T65" fmla="*/ 17 h 20"/>
                <a:gd name="T66" fmla="*/ 96 w 70"/>
                <a:gd name="T67" fmla="*/ 10 h 20"/>
                <a:gd name="T68" fmla="*/ 70 w 70"/>
                <a:gd name="T69" fmla="*/ 17 h 20"/>
                <a:gd name="T70" fmla="*/ 70 w 70"/>
                <a:gd name="T71" fmla="*/ 17 h 20"/>
                <a:gd name="T72" fmla="*/ 70 w 70"/>
                <a:gd name="T73" fmla="*/ 17 h 20"/>
                <a:gd name="T74" fmla="*/ 102 w 70"/>
                <a:gd name="T75" fmla="*/ 27 h 20"/>
                <a:gd name="T76" fmla="*/ 87 w 70"/>
                <a:gd name="T77" fmla="*/ 11 h 20"/>
                <a:gd name="T78" fmla="*/ 75 w 70"/>
                <a:gd name="T79" fmla="*/ 6 h 20"/>
                <a:gd name="T80" fmla="*/ 74 w 70"/>
                <a:gd name="T81" fmla="*/ 6 h 20"/>
                <a:gd name="T82" fmla="*/ 49 w 70"/>
                <a:gd name="T83" fmla="*/ 13 h 20"/>
                <a:gd name="T84" fmla="*/ 49 w 70"/>
                <a:gd name="T85" fmla="*/ 13 h 20"/>
                <a:gd name="T86" fmla="*/ 41 w 70"/>
                <a:gd name="T87" fmla="*/ 25 h 20"/>
                <a:gd name="T88" fmla="*/ 40 w 70"/>
                <a:gd name="T89" fmla="*/ 27 h 20"/>
                <a:gd name="T90" fmla="*/ 40 w 70"/>
                <a:gd name="T91" fmla="*/ 27 h 20"/>
                <a:gd name="T92" fmla="*/ 85 w 70"/>
                <a:gd name="T93" fmla="*/ 25 h 20"/>
                <a:gd name="T94" fmla="*/ 81 w 70"/>
                <a:gd name="T95" fmla="*/ 25 h 20"/>
                <a:gd name="T96" fmla="*/ 43 w 70"/>
                <a:gd name="T97" fmla="*/ 27 h 20"/>
                <a:gd name="T98" fmla="*/ 41 w 70"/>
                <a:gd name="T99" fmla="*/ 27 h 20"/>
                <a:gd name="T100" fmla="*/ 81 w 70"/>
                <a:gd name="T101" fmla="*/ 27 h 20"/>
                <a:gd name="T102" fmla="*/ 81 w 70"/>
                <a:gd name="T103" fmla="*/ 27 h 20"/>
                <a:gd name="T104" fmla="*/ 81 w 70"/>
                <a:gd name="T105" fmla="*/ 27 h 20"/>
                <a:gd name="T106" fmla="*/ 81 w 70"/>
                <a:gd name="T107" fmla="*/ 27 h 20"/>
                <a:gd name="T108" fmla="*/ 41 w 70"/>
                <a:gd name="T109" fmla="*/ 27 h 20"/>
                <a:gd name="T110" fmla="*/ 41 w 70"/>
                <a:gd name="T111" fmla="*/ 27 h 20"/>
                <a:gd name="T112" fmla="*/ 45 w 70"/>
                <a:gd name="T113" fmla="*/ 25 h 2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70" h="20">
                  <a:moveTo>
                    <a:pt x="43" y="13"/>
                  </a:moveTo>
                  <a:cubicBezTo>
                    <a:pt x="42" y="13"/>
                    <a:pt x="42" y="13"/>
                    <a:pt x="42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" y="15"/>
                    <a:pt x="32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17" y="12"/>
                    <a:pt x="41" y="3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3" y="6"/>
                    <a:pt x="50" y="0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32" y="7"/>
                    <a:pt x="16" y="12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4" y="7"/>
                    <a:pt x="46" y="7"/>
                    <a:pt x="47" y="8"/>
                  </a:cubicBezTo>
                  <a:cubicBezTo>
                    <a:pt x="49" y="10"/>
                    <a:pt x="38" y="4"/>
                    <a:pt x="42" y="7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40" y="5"/>
                    <a:pt x="19" y="12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1"/>
                    <a:pt x="26" y="13"/>
                    <a:pt x="26" y="13"/>
                  </a:cubicBezTo>
                  <a:cubicBezTo>
                    <a:pt x="27" y="12"/>
                    <a:pt x="28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2" y="13"/>
                    <a:pt x="39" y="7"/>
                    <a:pt x="38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46" y="12"/>
                    <a:pt x="39" y="6"/>
                    <a:pt x="47" y="9"/>
                  </a:cubicBezTo>
                  <a:cubicBezTo>
                    <a:pt x="49" y="11"/>
                    <a:pt x="50" y="13"/>
                    <a:pt x="52" y="15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21" y="5"/>
                    <a:pt x="44" y="12"/>
                    <a:pt x="37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9" y="8"/>
                    <a:pt x="37" y="11"/>
                    <a:pt x="39" y="9"/>
                  </a:cubicBezTo>
                  <a:cubicBezTo>
                    <a:pt x="40" y="8"/>
                    <a:pt x="42" y="8"/>
                    <a:pt x="43" y="7"/>
                  </a:cubicBezTo>
                  <a:cubicBezTo>
                    <a:pt x="43" y="8"/>
                    <a:pt x="43" y="8"/>
                    <a:pt x="45" y="7"/>
                  </a:cubicBezTo>
                  <a:cubicBezTo>
                    <a:pt x="46" y="7"/>
                    <a:pt x="45" y="7"/>
                    <a:pt x="47" y="6"/>
                  </a:cubicBezTo>
                  <a:cubicBezTo>
                    <a:pt x="49" y="7"/>
                    <a:pt x="42" y="8"/>
                    <a:pt x="45" y="9"/>
                  </a:cubicBezTo>
                  <a:cubicBezTo>
                    <a:pt x="51" y="7"/>
                    <a:pt x="48" y="6"/>
                    <a:pt x="50" y="5"/>
                  </a:cubicBezTo>
                  <a:cubicBezTo>
                    <a:pt x="49" y="6"/>
                    <a:pt x="49" y="6"/>
                    <a:pt x="48" y="6"/>
                  </a:cubicBezTo>
                  <a:cubicBezTo>
                    <a:pt x="48" y="5"/>
                    <a:pt x="51" y="5"/>
                    <a:pt x="51" y="5"/>
                  </a:cubicBezTo>
                  <a:cubicBezTo>
                    <a:pt x="50" y="5"/>
                    <a:pt x="48" y="5"/>
                    <a:pt x="47" y="5"/>
                  </a:cubicBezTo>
                  <a:cubicBezTo>
                    <a:pt x="50" y="4"/>
                    <a:pt x="43" y="5"/>
                    <a:pt x="42" y="6"/>
                  </a:cubicBezTo>
                  <a:cubicBezTo>
                    <a:pt x="40" y="7"/>
                    <a:pt x="39" y="8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3" y="8"/>
                    <a:pt x="70" y="20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49" y="8"/>
                    <a:pt x="47" y="7"/>
                    <a:pt x="46" y="6"/>
                  </a:cubicBezTo>
                  <a:cubicBezTo>
                    <a:pt x="46" y="6"/>
                    <a:pt x="47" y="7"/>
                    <a:pt x="47" y="6"/>
                  </a:cubicBezTo>
                  <a:cubicBezTo>
                    <a:pt x="45" y="5"/>
                    <a:pt x="43" y="4"/>
                    <a:pt x="41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1" y="2"/>
                    <a:pt x="14" y="11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0" y="14"/>
                    <a:pt x="50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1"/>
                    <a:pt x="42" y="12"/>
                    <a:pt x="43" y="13"/>
                  </a:cubicBezTo>
                  <a:close/>
                  <a:moveTo>
                    <a:pt x="24" y="13"/>
                  </a:move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64" y="13"/>
                    <a:pt x="34" y="14"/>
                    <a:pt x="4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8" y="14"/>
                    <a:pt x="4" y="15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lnTo>
                    <a:pt x="2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3" name="Freeform 52">
              <a:extLst>
                <a:ext uri="{FF2B5EF4-FFF2-40B4-BE49-F238E27FC236}">
                  <a16:creationId xmlns:a16="http://schemas.microsoft.com/office/drawing/2014/main" id="{EF13BF2A-B609-4D01-9E6E-FA7E6C91C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4" y="1872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4" name="Freeform 53">
              <a:extLst>
                <a:ext uri="{FF2B5EF4-FFF2-40B4-BE49-F238E27FC236}">
                  <a16:creationId xmlns:a16="http://schemas.microsoft.com/office/drawing/2014/main" id="{248B660B-A8A8-443D-AADE-4BD93E784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1" y="1842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5" name="Freeform 54">
              <a:extLst>
                <a:ext uri="{FF2B5EF4-FFF2-40B4-BE49-F238E27FC236}">
                  <a16:creationId xmlns:a16="http://schemas.microsoft.com/office/drawing/2014/main" id="{0A74E380-94F0-4432-8C19-CD2443871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7" y="1834"/>
              <a:ext cx="1" cy="4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4 h 4"/>
                <a:gd name="T4" fmla="*/ 0 w 1"/>
                <a:gd name="T5" fmla="*/ 0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6" name="Freeform 55">
              <a:extLst>
                <a:ext uri="{FF2B5EF4-FFF2-40B4-BE49-F238E27FC236}">
                  <a16:creationId xmlns:a16="http://schemas.microsoft.com/office/drawing/2014/main" id="{942011CD-1C3F-4E7E-8631-E2023A2A8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" y="1893"/>
              <a:ext cx="1" cy="2"/>
            </a:xfrm>
            <a:custGeom>
              <a:avLst/>
              <a:gdLst>
                <a:gd name="T0" fmla="*/ 0 w 1"/>
                <a:gd name="T1" fmla="*/ 2 h 2"/>
                <a:gd name="T2" fmla="*/ 0 w 1"/>
                <a:gd name="T3" fmla="*/ 2 h 2"/>
                <a:gd name="T4" fmla="*/ 0 w 1"/>
                <a:gd name="T5" fmla="*/ 0 h 2"/>
                <a:gd name="T6" fmla="*/ 0 w 1"/>
                <a:gd name="T7" fmla="*/ 2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7" name="Freeform 56">
              <a:extLst>
                <a:ext uri="{FF2B5EF4-FFF2-40B4-BE49-F238E27FC236}">
                  <a16:creationId xmlns:a16="http://schemas.microsoft.com/office/drawing/2014/main" id="{7008A5C2-9D50-46DD-8E2E-D33141F91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844"/>
              <a:ext cx="2" cy="1"/>
            </a:xfrm>
            <a:custGeom>
              <a:avLst/>
              <a:gdLst>
                <a:gd name="T0" fmla="*/ 2 w 1"/>
                <a:gd name="T1" fmla="*/ 0 h 1"/>
                <a:gd name="T2" fmla="*/ 0 w 1"/>
                <a:gd name="T3" fmla="*/ 0 h 1"/>
                <a:gd name="T4" fmla="*/ 2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8" name="Rectangle 57">
              <a:extLst>
                <a:ext uri="{FF2B5EF4-FFF2-40B4-BE49-F238E27FC236}">
                  <a16:creationId xmlns:a16="http://schemas.microsoft.com/office/drawing/2014/main" id="{95D80A35-F331-41E1-B210-F99EB6455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7" y="1834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59" name="Freeform 58">
              <a:extLst>
                <a:ext uri="{FF2B5EF4-FFF2-40B4-BE49-F238E27FC236}">
                  <a16:creationId xmlns:a16="http://schemas.microsoft.com/office/drawing/2014/main" id="{35B8635C-F78B-4EF3-ACA3-83628B574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" y="1836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0" name="Freeform 59">
              <a:extLst>
                <a:ext uri="{FF2B5EF4-FFF2-40B4-BE49-F238E27FC236}">
                  <a16:creationId xmlns:a16="http://schemas.microsoft.com/office/drawing/2014/main" id="{B67A2EA0-07E8-4C2D-BF5F-1737A7DBD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" y="1836"/>
              <a:ext cx="1" cy="2"/>
            </a:xfrm>
            <a:custGeom>
              <a:avLst/>
              <a:gdLst>
                <a:gd name="T0" fmla="*/ 0 w 1"/>
                <a:gd name="T1" fmla="*/ 2 h 2"/>
                <a:gd name="T2" fmla="*/ 0 w 1"/>
                <a:gd name="T3" fmla="*/ 0 h 2"/>
                <a:gd name="T4" fmla="*/ 0 w 1"/>
                <a:gd name="T5" fmla="*/ 2 h 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1" name="Freeform 60">
              <a:extLst>
                <a:ext uri="{FF2B5EF4-FFF2-40B4-BE49-F238E27FC236}">
                  <a16:creationId xmlns:a16="http://schemas.microsoft.com/office/drawing/2014/main" id="{E0FB17C4-455F-4DDA-8FAD-FB4BF2555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5" y="1848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2" name="Freeform 61">
              <a:extLst>
                <a:ext uri="{FF2B5EF4-FFF2-40B4-BE49-F238E27FC236}">
                  <a16:creationId xmlns:a16="http://schemas.microsoft.com/office/drawing/2014/main" id="{C17A40D1-2460-4A49-9CF5-EBF4B9AD9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" y="1836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3" name="Freeform 62">
              <a:extLst>
                <a:ext uri="{FF2B5EF4-FFF2-40B4-BE49-F238E27FC236}">
                  <a16:creationId xmlns:a16="http://schemas.microsoft.com/office/drawing/2014/main" id="{BAF2BBF1-E8D9-45E5-AD4C-DCFE04375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1" y="1870"/>
              <a:ext cx="2" cy="2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0 h 2"/>
                <a:gd name="T4" fmla="*/ 2 w 2"/>
                <a:gd name="T5" fmla="*/ 2 h 2"/>
                <a:gd name="T6" fmla="*/ 2 w 2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4" name="Freeform 63">
              <a:extLst>
                <a:ext uri="{FF2B5EF4-FFF2-40B4-BE49-F238E27FC236}">
                  <a16:creationId xmlns:a16="http://schemas.microsoft.com/office/drawing/2014/main" id="{884AE391-45CD-41C4-BD01-D2E08E200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" y="1863"/>
              <a:ext cx="2" cy="2"/>
            </a:xfrm>
            <a:custGeom>
              <a:avLst/>
              <a:gdLst>
                <a:gd name="T0" fmla="*/ 0 w 1"/>
                <a:gd name="T1" fmla="*/ 2 h 1"/>
                <a:gd name="T2" fmla="*/ 2 w 1"/>
                <a:gd name="T3" fmla="*/ 0 h 1"/>
                <a:gd name="T4" fmla="*/ 0 w 1"/>
                <a:gd name="T5" fmla="*/ 2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5" name="Freeform 64">
              <a:extLst>
                <a:ext uri="{FF2B5EF4-FFF2-40B4-BE49-F238E27FC236}">
                  <a16:creationId xmlns:a16="http://schemas.microsoft.com/office/drawing/2014/main" id="{B84ABE52-010D-4F6C-AF76-008DD814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5" y="1844"/>
              <a:ext cx="2" cy="2"/>
            </a:xfrm>
            <a:custGeom>
              <a:avLst/>
              <a:gdLst>
                <a:gd name="T0" fmla="*/ 2 w 1"/>
                <a:gd name="T1" fmla="*/ 0 h 1"/>
                <a:gd name="T2" fmla="*/ 0 w 1"/>
                <a:gd name="T3" fmla="*/ 0 h 1"/>
                <a:gd name="T4" fmla="*/ 2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6" name="Freeform 65">
              <a:extLst>
                <a:ext uri="{FF2B5EF4-FFF2-40B4-BE49-F238E27FC236}">
                  <a16:creationId xmlns:a16="http://schemas.microsoft.com/office/drawing/2014/main" id="{930EE71B-D89F-48B9-A635-6C758DFC9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" y="1891"/>
              <a:ext cx="1" cy="2"/>
            </a:xfrm>
            <a:custGeom>
              <a:avLst/>
              <a:gdLst>
                <a:gd name="T0" fmla="*/ 0 w 1"/>
                <a:gd name="T1" fmla="*/ 2 h 1"/>
                <a:gd name="T2" fmla="*/ 0 w 1"/>
                <a:gd name="T3" fmla="*/ 0 h 1"/>
                <a:gd name="T4" fmla="*/ 0 w 1"/>
                <a:gd name="T5" fmla="*/ 2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7" name="Freeform 66">
              <a:extLst>
                <a:ext uri="{FF2B5EF4-FFF2-40B4-BE49-F238E27FC236}">
                  <a16:creationId xmlns:a16="http://schemas.microsoft.com/office/drawing/2014/main" id="{6F47E44E-FA2A-4553-9E7D-2EC3F7AA1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" y="1891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8" name="Freeform 67">
              <a:extLst>
                <a:ext uri="{FF2B5EF4-FFF2-40B4-BE49-F238E27FC236}">
                  <a16:creationId xmlns:a16="http://schemas.microsoft.com/office/drawing/2014/main" id="{0EECD3AD-F690-4F98-AF94-E0BCFEE7E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6" y="1816"/>
              <a:ext cx="2" cy="1"/>
            </a:xfrm>
            <a:custGeom>
              <a:avLst/>
              <a:gdLst>
                <a:gd name="T0" fmla="*/ 0 w 1"/>
                <a:gd name="T1" fmla="*/ 0 h 1"/>
                <a:gd name="T2" fmla="*/ 2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9" name="Freeform 68">
              <a:extLst>
                <a:ext uri="{FF2B5EF4-FFF2-40B4-BE49-F238E27FC236}">
                  <a16:creationId xmlns:a16="http://schemas.microsoft.com/office/drawing/2014/main" id="{E151694A-7E71-4BD4-8A47-F2EB14CD1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7" y="1848"/>
              <a:ext cx="30" cy="15"/>
            </a:xfrm>
            <a:custGeom>
              <a:avLst/>
              <a:gdLst>
                <a:gd name="T0" fmla="*/ 11 w 16"/>
                <a:gd name="T1" fmla="*/ 15 h 8"/>
                <a:gd name="T2" fmla="*/ 11 w 16"/>
                <a:gd name="T3" fmla="*/ 11 h 8"/>
                <a:gd name="T4" fmla="*/ 23 w 16"/>
                <a:gd name="T5" fmla="*/ 8 h 8"/>
                <a:gd name="T6" fmla="*/ 23 w 16"/>
                <a:gd name="T7" fmla="*/ 4 h 8"/>
                <a:gd name="T8" fmla="*/ 15 w 16"/>
                <a:gd name="T9" fmla="*/ 6 h 8"/>
                <a:gd name="T10" fmla="*/ 23 w 16"/>
                <a:gd name="T11" fmla="*/ 4 h 8"/>
                <a:gd name="T12" fmla="*/ 21 w 16"/>
                <a:gd name="T13" fmla="*/ 0 h 8"/>
                <a:gd name="T14" fmla="*/ 0 w 16"/>
                <a:gd name="T15" fmla="*/ 15 h 8"/>
                <a:gd name="T16" fmla="*/ 13 w 16"/>
                <a:gd name="T17" fmla="*/ 8 h 8"/>
                <a:gd name="T18" fmla="*/ 11 w 16"/>
                <a:gd name="T19" fmla="*/ 11 h 8"/>
                <a:gd name="T20" fmla="*/ 2 w 16"/>
                <a:gd name="T21" fmla="*/ 15 h 8"/>
                <a:gd name="T22" fmla="*/ 9 w 16"/>
                <a:gd name="T23" fmla="*/ 11 h 8"/>
                <a:gd name="T24" fmla="*/ 9 w 16"/>
                <a:gd name="T25" fmla="*/ 15 h 8"/>
                <a:gd name="T26" fmla="*/ 11 w 16"/>
                <a:gd name="T27" fmla="*/ 15 h 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6" h="8">
                  <a:moveTo>
                    <a:pt x="6" y="8"/>
                  </a:moveTo>
                  <a:cubicBezTo>
                    <a:pt x="5" y="7"/>
                    <a:pt x="12" y="4"/>
                    <a:pt x="6" y="6"/>
                  </a:cubicBezTo>
                  <a:cubicBezTo>
                    <a:pt x="6" y="5"/>
                    <a:pt x="10" y="4"/>
                    <a:pt x="12" y="4"/>
                  </a:cubicBezTo>
                  <a:cubicBezTo>
                    <a:pt x="10" y="3"/>
                    <a:pt x="13" y="3"/>
                    <a:pt x="12" y="2"/>
                  </a:cubicBezTo>
                  <a:cubicBezTo>
                    <a:pt x="11" y="2"/>
                    <a:pt x="10" y="3"/>
                    <a:pt x="8" y="3"/>
                  </a:cubicBezTo>
                  <a:cubicBezTo>
                    <a:pt x="8" y="3"/>
                    <a:pt x="9" y="2"/>
                    <a:pt x="12" y="2"/>
                  </a:cubicBezTo>
                  <a:cubicBezTo>
                    <a:pt x="9" y="1"/>
                    <a:pt x="16" y="1"/>
                    <a:pt x="11" y="0"/>
                  </a:cubicBezTo>
                  <a:cubicBezTo>
                    <a:pt x="2" y="2"/>
                    <a:pt x="2" y="5"/>
                    <a:pt x="0" y="8"/>
                  </a:cubicBezTo>
                  <a:cubicBezTo>
                    <a:pt x="2" y="6"/>
                    <a:pt x="3" y="5"/>
                    <a:pt x="7" y="4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3" y="6"/>
                    <a:pt x="2" y="7"/>
                    <a:pt x="1" y="8"/>
                  </a:cubicBezTo>
                  <a:cubicBezTo>
                    <a:pt x="2" y="7"/>
                    <a:pt x="3" y="7"/>
                    <a:pt x="5" y="6"/>
                  </a:cubicBezTo>
                  <a:cubicBezTo>
                    <a:pt x="8" y="6"/>
                    <a:pt x="6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0" name="Freeform 69">
              <a:extLst>
                <a:ext uri="{FF2B5EF4-FFF2-40B4-BE49-F238E27FC236}">
                  <a16:creationId xmlns:a16="http://schemas.microsoft.com/office/drawing/2014/main" id="{37BE1107-CB50-46ED-8864-394EEFA62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" y="1880"/>
              <a:ext cx="1" cy="2"/>
            </a:xfrm>
            <a:custGeom>
              <a:avLst/>
              <a:gdLst>
                <a:gd name="T0" fmla="*/ 0 w 1"/>
                <a:gd name="T1" fmla="*/ 2 h 2"/>
                <a:gd name="T2" fmla="*/ 0 w 1"/>
                <a:gd name="T3" fmla="*/ 2 h 2"/>
                <a:gd name="T4" fmla="*/ 0 w 1"/>
                <a:gd name="T5" fmla="*/ 0 h 2"/>
                <a:gd name="T6" fmla="*/ 0 w 1"/>
                <a:gd name="T7" fmla="*/ 2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1" name="Freeform 70">
              <a:extLst>
                <a:ext uri="{FF2B5EF4-FFF2-40B4-BE49-F238E27FC236}">
                  <a16:creationId xmlns:a16="http://schemas.microsoft.com/office/drawing/2014/main" id="{2DD03D95-15CA-4E45-BA36-21D7C2DA0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7" y="1821"/>
              <a:ext cx="2" cy="1"/>
            </a:xfrm>
            <a:custGeom>
              <a:avLst/>
              <a:gdLst>
                <a:gd name="T0" fmla="*/ 0 w 1"/>
                <a:gd name="T1" fmla="*/ 0 h 1"/>
                <a:gd name="T2" fmla="*/ 2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2" name="Freeform 71">
              <a:extLst>
                <a:ext uri="{FF2B5EF4-FFF2-40B4-BE49-F238E27FC236}">
                  <a16:creationId xmlns:a16="http://schemas.microsoft.com/office/drawing/2014/main" id="{8F13A49C-3ADF-4028-AFA9-49AF90C6A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3" y="1874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3" name="Freeform 72">
              <a:extLst>
                <a:ext uri="{FF2B5EF4-FFF2-40B4-BE49-F238E27FC236}">
                  <a16:creationId xmlns:a16="http://schemas.microsoft.com/office/drawing/2014/main" id="{40C495E7-FF80-4966-A699-B249EECD6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5" y="1808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4" name="Freeform 73">
              <a:extLst>
                <a:ext uri="{FF2B5EF4-FFF2-40B4-BE49-F238E27FC236}">
                  <a16:creationId xmlns:a16="http://schemas.microsoft.com/office/drawing/2014/main" id="{56D0733B-DF64-4046-B784-3F428AD37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8" y="1851"/>
              <a:ext cx="1" cy="2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5" name="Freeform 74">
              <a:extLst>
                <a:ext uri="{FF2B5EF4-FFF2-40B4-BE49-F238E27FC236}">
                  <a16:creationId xmlns:a16="http://schemas.microsoft.com/office/drawing/2014/main" id="{7CCB6C7B-6909-4410-8455-800D80E7B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5" y="1808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6" name="Freeform 75">
              <a:extLst>
                <a:ext uri="{FF2B5EF4-FFF2-40B4-BE49-F238E27FC236}">
                  <a16:creationId xmlns:a16="http://schemas.microsoft.com/office/drawing/2014/main" id="{D3C76933-0509-4CCF-A5DB-B7358EAFD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1816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7" name="Freeform 76">
              <a:extLst>
                <a:ext uri="{FF2B5EF4-FFF2-40B4-BE49-F238E27FC236}">
                  <a16:creationId xmlns:a16="http://schemas.microsoft.com/office/drawing/2014/main" id="{8317C283-9746-4DD7-9512-649F5839E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6" y="1819"/>
              <a:ext cx="2" cy="1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2 w 2"/>
                <a:gd name="T5" fmla="*/ 0 h 1"/>
                <a:gd name="T6" fmla="*/ 0 w 2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8" name="Freeform 77">
              <a:extLst>
                <a:ext uri="{FF2B5EF4-FFF2-40B4-BE49-F238E27FC236}">
                  <a16:creationId xmlns:a16="http://schemas.microsoft.com/office/drawing/2014/main" id="{A7976996-3F2E-4E67-A71F-DEC460779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" y="1851"/>
              <a:ext cx="2" cy="1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0 h 1"/>
                <a:gd name="T4" fmla="*/ 0 w 2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9" name="Freeform 78">
              <a:extLst>
                <a:ext uri="{FF2B5EF4-FFF2-40B4-BE49-F238E27FC236}">
                  <a16:creationId xmlns:a16="http://schemas.microsoft.com/office/drawing/2014/main" id="{2446BE03-C496-4EB7-BD10-3CBA2BAC8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5" y="1806"/>
              <a:ext cx="1" cy="2"/>
            </a:xfrm>
            <a:custGeom>
              <a:avLst/>
              <a:gdLst>
                <a:gd name="T0" fmla="*/ 0 w 1"/>
                <a:gd name="T1" fmla="*/ 2 h 1"/>
                <a:gd name="T2" fmla="*/ 0 w 1"/>
                <a:gd name="T3" fmla="*/ 0 h 1"/>
                <a:gd name="T4" fmla="*/ 0 w 1"/>
                <a:gd name="T5" fmla="*/ 2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80" name="Rectangle 79">
              <a:extLst>
                <a:ext uri="{FF2B5EF4-FFF2-40B4-BE49-F238E27FC236}">
                  <a16:creationId xmlns:a16="http://schemas.microsoft.com/office/drawing/2014/main" id="{763FCB36-64B0-423A-AED8-4D6BF0027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6" y="1821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81" name="Freeform 80">
              <a:extLst>
                <a:ext uri="{FF2B5EF4-FFF2-40B4-BE49-F238E27FC236}">
                  <a16:creationId xmlns:a16="http://schemas.microsoft.com/office/drawing/2014/main" id="{8C262D44-A6F2-4092-8E24-AA47CA418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6" y="1817"/>
              <a:ext cx="13" cy="16"/>
            </a:xfrm>
            <a:custGeom>
              <a:avLst/>
              <a:gdLst>
                <a:gd name="T0" fmla="*/ 7 w 7"/>
                <a:gd name="T1" fmla="*/ 10 h 8"/>
                <a:gd name="T2" fmla="*/ 6 w 7"/>
                <a:gd name="T3" fmla="*/ 10 h 8"/>
                <a:gd name="T4" fmla="*/ 13 w 7"/>
                <a:gd name="T5" fmla="*/ 16 h 8"/>
                <a:gd name="T6" fmla="*/ 11 w 7"/>
                <a:gd name="T7" fmla="*/ 10 h 8"/>
                <a:gd name="T8" fmla="*/ 7 w 7"/>
                <a:gd name="T9" fmla="*/ 4 h 8"/>
                <a:gd name="T10" fmla="*/ 4 w 7"/>
                <a:gd name="T11" fmla="*/ 6 h 8"/>
                <a:gd name="T12" fmla="*/ 4 w 7"/>
                <a:gd name="T13" fmla="*/ 2 h 8"/>
                <a:gd name="T14" fmla="*/ 4 w 7"/>
                <a:gd name="T15" fmla="*/ 4 h 8"/>
                <a:gd name="T16" fmla="*/ 4 w 7"/>
                <a:gd name="T17" fmla="*/ 2 h 8"/>
                <a:gd name="T18" fmla="*/ 0 w 7"/>
                <a:gd name="T19" fmla="*/ 4 h 8"/>
                <a:gd name="T20" fmla="*/ 2 w 7"/>
                <a:gd name="T21" fmla="*/ 4 h 8"/>
                <a:gd name="T22" fmla="*/ 7 w 7"/>
                <a:gd name="T23" fmla="*/ 10 h 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" h="8">
                  <a:moveTo>
                    <a:pt x="4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5" y="6"/>
                    <a:pt x="6" y="8"/>
                    <a:pt x="7" y="8"/>
                  </a:cubicBezTo>
                  <a:cubicBezTo>
                    <a:pt x="7" y="7"/>
                    <a:pt x="6" y="5"/>
                    <a:pt x="6" y="5"/>
                  </a:cubicBezTo>
                  <a:cubicBezTo>
                    <a:pt x="6" y="4"/>
                    <a:pt x="4" y="2"/>
                    <a:pt x="4" y="2"/>
                  </a:cubicBezTo>
                  <a:cubicBezTo>
                    <a:pt x="5" y="4"/>
                    <a:pt x="3" y="3"/>
                    <a:pt x="2" y="3"/>
                  </a:cubicBezTo>
                  <a:cubicBezTo>
                    <a:pt x="1" y="2"/>
                    <a:pt x="3" y="2"/>
                    <a:pt x="2" y="1"/>
                  </a:cubicBezTo>
                  <a:cubicBezTo>
                    <a:pt x="1" y="0"/>
                    <a:pt x="0" y="2"/>
                    <a:pt x="2" y="2"/>
                  </a:cubicBezTo>
                  <a:cubicBezTo>
                    <a:pt x="0" y="2"/>
                    <a:pt x="0" y="1"/>
                    <a:pt x="2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4" y="4"/>
                    <a:pt x="0" y="3"/>
                    <a:pt x="4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82" name="Freeform 81">
              <a:extLst>
                <a:ext uri="{FF2B5EF4-FFF2-40B4-BE49-F238E27FC236}">
                  <a16:creationId xmlns:a16="http://schemas.microsoft.com/office/drawing/2014/main" id="{50351644-7317-4F4D-81FB-2C75C2CAC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2" y="1827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83" name="Freeform 82">
              <a:extLst>
                <a:ext uri="{FF2B5EF4-FFF2-40B4-BE49-F238E27FC236}">
                  <a16:creationId xmlns:a16="http://schemas.microsoft.com/office/drawing/2014/main" id="{F9C8DE92-A5CA-4B31-9B3A-27EDAA3FD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4" y="1819"/>
              <a:ext cx="2" cy="1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84" name="Freeform 83">
              <a:extLst>
                <a:ext uri="{FF2B5EF4-FFF2-40B4-BE49-F238E27FC236}">
                  <a16:creationId xmlns:a16="http://schemas.microsoft.com/office/drawing/2014/main" id="{6DA0A42C-6B8D-4895-98C4-879EDAC7E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3" y="1831"/>
              <a:ext cx="6" cy="3"/>
            </a:xfrm>
            <a:custGeom>
              <a:avLst/>
              <a:gdLst>
                <a:gd name="T0" fmla="*/ 6 w 3"/>
                <a:gd name="T1" fmla="*/ 3 h 2"/>
                <a:gd name="T2" fmla="*/ 0 w 3"/>
                <a:gd name="T3" fmla="*/ 2 h 2"/>
                <a:gd name="T4" fmla="*/ 0 w 3"/>
                <a:gd name="T5" fmla="*/ 2 h 2"/>
                <a:gd name="T6" fmla="*/ 4 w 3"/>
                <a:gd name="T7" fmla="*/ 3 h 2"/>
                <a:gd name="T8" fmla="*/ 6 w 3"/>
                <a:gd name="T9" fmla="*/ 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3" y="2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3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85" name="Freeform 84">
              <a:extLst>
                <a:ext uri="{FF2B5EF4-FFF2-40B4-BE49-F238E27FC236}">
                  <a16:creationId xmlns:a16="http://schemas.microsoft.com/office/drawing/2014/main" id="{56E54A79-0D65-4C9F-8407-2C9F5566C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" y="1844"/>
              <a:ext cx="2" cy="2"/>
            </a:xfrm>
            <a:custGeom>
              <a:avLst/>
              <a:gdLst>
                <a:gd name="T0" fmla="*/ 0 w 1"/>
                <a:gd name="T1" fmla="*/ 2 h 1"/>
                <a:gd name="T2" fmla="*/ 2 w 1"/>
                <a:gd name="T3" fmla="*/ 0 h 1"/>
                <a:gd name="T4" fmla="*/ 2 w 1"/>
                <a:gd name="T5" fmla="*/ 0 h 1"/>
                <a:gd name="T6" fmla="*/ 0 w 1"/>
                <a:gd name="T7" fmla="*/ 2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86" name="Freeform 85">
              <a:extLst>
                <a:ext uri="{FF2B5EF4-FFF2-40B4-BE49-F238E27FC236}">
                  <a16:creationId xmlns:a16="http://schemas.microsoft.com/office/drawing/2014/main" id="{BD57A616-7F46-4E0E-AB45-C0DBD66C0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7" y="1827"/>
              <a:ext cx="2" cy="1"/>
            </a:xfrm>
            <a:custGeom>
              <a:avLst/>
              <a:gdLst>
                <a:gd name="T0" fmla="*/ 2 w 1"/>
                <a:gd name="T1" fmla="*/ 0 h 1"/>
                <a:gd name="T2" fmla="*/ 0 w 1"/>
                <a:gd name="T3" fmla="*/ 0 h 1"/>
                <a:gd name="T4" fmla="*/ 2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87" name="Freeform 86">
              <a:extLst>
                <a:ext uri="{FF2B5EF4-FFF2-40B4-BE49-F238E27FC236}">
                  <a16:creationId xmlns:a16="http://schemas.microsoft.com/office/drawing/2014/main" id="{6D25133B-129B-4CA9-A7E2-FF02620D2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7" y="1842"/>
              <a:ext cx="6" cy="2"/>
            </a:xfrm>
            <a:custGeom>
              <a:avLst/>
              <a:gdLst>
                <a:gd name="T0" fmla="*/ 6 w 3"/>
                <a:gd name="T1" fmla="*/ 0 h 1"/>
                <a:gd name="T2" fmla="*/ 4 w 3"/>
                <a:gd name="T3" fmla="*/ 0 h 1"/>
                <a:gd name="T4" fmla="*/ 0 w 3"/>
                <a:gd name="T5" fmla="*/ 2 h 1"/>
                <a:gd name="T6" fmla="*/ 6 w 3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88" name="Freeform 87">
              <a:extLst>
                <a:ext uri="{FF2B5EF4-FFF2-40B4-BE49-F238E27FC236}">
                  <a16:creationId xmlns:a16="http://schemas.microsoft.com/office/drawing/2014/main" id="{CBD4F6EC-26FE-4F26-8935-E5F560149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7" y="1844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89" name="Freeform 88">
              <a:extLst>
                <a:ext uri="{FF2B5EF4-FFF2-40B4-BE49-F238E27FC236}">
                  <a16:creationId xmlns:a16="http://schemas.microsoft.com/office/drawing/2014/main" id="{DBD75AC4-BF53-45B3-B080-D98D0BF8A0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0" y="1746"/>
              <a:ext cx="495" cy="177"/>
            </a:xfrm>
            <a:custGeom>
              <a:avLst/>
              <a:gdLst>
                <a:gd name="T0" fmla="*/ 248 w 262"/>
                <a:gd name="T1" fmla="*/ 79 h 94"/>
                <a:gd name="T2" fmla="*/ 270 w 262"/>
                <a:gd name="T3" fmla="*/ 85 h 94"/>
                <a:gd name="T4" fmla="*/ 236 w 262"/>
                <a:gd name="T5" fmla="*/ 64 h 94"/>
                <a:gd name="T6" fmla="*/ 213 w 262"/>
                <a:gd name="T7" fmla="*/ 79 h 94"/>
                <a:gd name="T8" fmla="*/ 210 w 262"/>
                <a:gd name="T9" fmla="*/ 79 h 94"/>
                <a:gd name="T10" fmla="*/ 181 w 262"/>
                <a:gd name="T11" fmla="*/ 83 h 94"/>
                <a:gd name="T12" fmla="*/ 191 w 262"/>
                <a:gd name="T13" fmla="*/ 75 h 94"/>
                <a:gd name="T14" fmla="*/ 157 w 262"/>
                <a:gd name="T15" fmla="*/ 55 h 94"/>
                <a:gd name="T16" fmla="*/ 162 w 262"/>
                <a:gd name="T17" fmla="*/ 70 h 94"/>
                <a:gd name="T18" fmla="*/ 28 w 262"/>
                <a:gd name="T19" fmla="*/ 105 h 94"/>
                <a:gd name="T20" fmla="*/ 47 w 262"/>
                <a:gd name="T21" fmla="*/ 162 h 94"/>
                <a:gd name="T22" fmla="*/ 60 w 262"/>
                <a:gd name="T23" fmla="*/ 147 h 94"/>
                <a:gd name="T24" fmla="*/ 42 w 262"/>
                <a:gd name="T25" fmla="*/ 154 h 94"/>
                <a:gd name="T26" fmla="*/ 68 w 262"/>
                <a:gd name="T27" fmla="*/ 119 h 94"/>
                <a:gd name="T28" fmla="*/ 53 w 262"/>
                <a:gd name="T29" fmla="*/ 149 h 94"/>
                <a:gd name="T30" fmla="*/ 57 w 262"/>
                <a:gd name="T31" fmla="*/ 151 h 94"/>
                <a:gd name="T32" fmla="*/ 51 w 262"/>
                <a:gd name="T33" fmla="*/ 149 h 94"/>
                <a:gd name="T34" fmla="*/ 55 w 262"/>
                <a:gd name="T35" fmla="*/ 141 h 94"/>
                <a:gd name="T36" fmla="*/ 115 w 262"/>
                <a:gd name="T37" fmla="*/ 98 h 94"/>
                <a:gd name="T38" fmla="*/ 136 w 262"/>
                <a:gd name="T39" fmla="*/ 98 h 94"/>
                <a:gd name="T40" fmla="*/ 179 w 262"/>
                <a:gd name="T41" fmla="*/ 90 h 94"/>
                <a:gd name="T42" fmla="*/ 161 w 262"/>
                <a:gd name="T43" fmla="*/ 58 h 94"/>
                <a:gd name="T44" fmla="*/ 183 w 262"/>
                <a:gd name="T45" fmla="*/ 92 h 94"/>
                <a:gd name="T46" fmla="*/ 157 w 262"/>
                <a:gd name="T47" fmla="*/ 92 h 94"/>
                <a:gd name="T48" fmla="*/ 187 w 262"/>
                <a:gd name="T49" fmla="*/ 92 h 94"/>
                <a:gd name="T50" fmla="*/ 183 w 262"/>
                <a:gd name="T51" fmla="*/ 90 h 94"/>
                <a:gd name="T52" fmla="*/ 185 w 262"/>
                <a:gd name="T53" fmla="*/ 90 h 94"/>
                <a:gd name="T54" fmla="*/ 187 w 262"/>
                <a:gd name="T55" fmla="*/ 92 h 94"/>
                <a:gd name="T56" fmla="*/ 191 w 262"/>
                <a:gd name="T57" fmla="*/ 96 h 94"/>
                <a:gd name="T58" fmla="*/ 210 w 262"/>
                <a:gd name="T59" fmla="*/ 92 h 94"/>
                <a:gd name="T60" fmla="*/ 187 w 262"/>
                <a:gd name="T61" fmla="*/ 98 h 94"/>
                <a:gd name="T62" fmla="*/ 210 w 262"/>
                <a:gd name="T63" fmla="*/ 92 h 94"/>
                <a:gd name="T64" fmla="*/ 210 w 262"/>
                <a:gd name="T65" fmla="*/ 92 h 94"/>
                <a:gd name="T66" fmla="*/ 189 w 262"/>
                <a:gd name="T67" fmla="*/ 96 h 94"/>
                <a:gd name="T68" fmla="*/ 204 w 262"/>
                <a:gd name="T69" fmla="*/ 90 h 94"/>
                <a:gd name="T70" fmla="*/ 272 w 262"/>
                <a:gd name="T71" fmla="*/ 111 h 94"/>
                <a:gd name="T72" fmla="*/ 238 w 262"/>
                <a:gd name="T73" fmla="*/ 98 h 94"/>
                <a:gd name="T74" fmla="*/ 236 w 262"/>
                <a:gd name="T75" fmla="*/ 102 h 94"/>
                <a:gd name="T76" fmla="*/ 266 w 262"/>
                <a:gd name="T77" fmla="*/ 105 h 94"/>
                <a:gd name="T78" fmla="*/ 259 w 262"/>
                <a:gd name="T79" fmla="*/ 105 h 94"/>
                <a:gd name="T80" fmla="*/ 257 w 262"/>
                <a:gd name="T81" fmla="*/ 111 h 94"/>
                <a:gd name="T82" fmla="*/ 289 w 262"/>
                <a:gd name="T83" fmla="*/ 102 h 94"/>
                <a:gd name="T84" fmla="*/ 314 w 262"/>
                <a:gd name="T85" fmla="*/ 119 h 94"/>
                <a:gd name="T86" fmla="*/ 310 w 262"/>
                <a:gd name="T87" fmla="*/ 119 h 94"/>
                <a:gd name="T88" fmla="*/ 312 w 262"/>
                <a:gd name="T89" fmla="*/ 121 h 94"/>
                <a:gd name="T90" fmla="*/ 306 w 262"/>
                <a:gd name="T91" fmla="*/ 105 h 94"/>
                <a:gd name="T92" fmla="*/ 302 w 262"/>
                <a:gd name="T93" fmla="*/ 102 h 94"/>
                <a:gd name="T94" fmla="*/ 316 w 262"/>
                <a:gd name="T95" fmla="*/ 107 h 94"/>
                <a:gd name="T96" fmla="*/ 397 w 262"/>
                <a:gd name="T97" fmla="*/ 96 h 94"/>
                <a:gd name="T98" fmla="*/ 480 w 262"/>
                <a:gd name="T99" fmla="*/ 109 h 94"/>
                <a:gd name="T100" fmla="*/ 385 w 262"/>
                <a:gd name="T101" fmla="*/ 141 h 94"/>
                <a:gd name="T102" fmla="*/ 435 w 262"/>
                <a:gd name="T103" fmla="*/ 92 h 94"/>
                <a:gd name="T104" fmla="*/ 333 w 262"/>
                <a:gd name="T105" fmla="*/ 98 h 94"/>
                <a:gd name="T106" fmla="*/ 223 w 262"/>
                <a:gd name="T107" fmla="*/ 83 h 94"/>
                <a:gd name="T108" fmla="*/ 249 w 262"/>
                <a:gd name="T109" fmla="*/ 87 h 94"/>
                <a:gd name="T110" fmla="*/ 66 w 262"/>
                <a:gd name="T111" fmla="*/ 92 h 94"/>
                <a:gd name="T112" fmla="*/ 149 w 262"/>
                <a:gd name="T113" fmla="*/ 68 h 94"/>
                <a:gd name="T114" fmla="*/ 108 w 262"/>
                <a:gd name="T115" fmla="*/ 85 h 94"/>
                <a:gd name="T116" fmla="*/ 142 w 262"/>
                <a:gd name="T117" fmla="*/ 83 h 94"/>
                <a:gd name="T118" fmla="*/ 138 w 262"/>
                <a:gd name="T119" fmla="*/ 89 h 94"/>
                <a:gd name="T120" fmla="*/ 142 w 262"/>
                <a:gd name="T121" fmla="*/ 81 h 94"/>
                <a:gd name="T122" fmla="*/ 202 w 262"/>
                <a:gd name="T123" fmla="*/ 83 h 94"/>
                <a:gd name="T124" fmla="*/ 217 w 262"/>
                <a:gd name="T125" fmla="*/ 79 h 9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62" h="94">
                  <a:moveTo>
                    <a:pt x="157" y="47"/>
                  </a:moveTo>
                  <a:cubicBezTo>
                    <a:pt x="156" y="47"/>
                    <a:pt x="156" y="47"/>
                    <a:pt x="156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6" y="49"/>
                    <a:pt x="153" y="48"/>
                    <a:pt x="152" y="48"/>
                  </a:cubicBezTo>
                  <a:cubicBezTo>
                    <a:pt x="152" y="47"/>
                    <a:pt x="152" y="48"/>
                    <a:pt x="154" y="49"/>
                  </a:cubicBezTo>
                  <a:cubicBezTo>
                    <a:pt x="153" y="49"/>
                    <a:pt x="153" y="49"/>
                    <a:pt x="153" y="49"/>
                  </a:cubicBezTo>
                  <a:cubicBezTo>
                    <a:pt x="151" y="46"/>
                    <a:pt x="153" y="51"/>
                    <a:pt x="148" y="51"/>
                  </a:cubicBezTo>
                  <a:cubicBezTo>
                    <a:pt x="151" y="52"/>
                    <a:pt x="150" y="50"/>
                    <a:pt x="151" y="50"/>
                  </a:cubicBezTo>
                  <a:cubicBezTo>
                    <a:pt x="149" y="53"/>
                    <a:pt x="147" y="48"/>
                    <a:pt x="146" y="47"/>
                  </a:cubicBezTo>
                  <a:cubicBezTo>
                    <a:pt x="148" y="48"/>
                    <a:pt x="149" y="49"/>
                    <a:pt x="150" y="50"/>
                  </a:cubicBezTo>
                  <a:cubicBezTo>
                    <a:pt x="145" y="50"/>
                    <a:pt x="151" y="48"/>
                    <a:pt x="150" y="46"/>
                  </a:cubicBezTo>
                  <a:cubicBezTo>
                    <a:pt x="153" y="46"/>
                    <a:pt x="149" y="49"/>
                    <a:pt x="150" y="50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0" y="46"/>
                    <a:pt x="156" y="48"/>
                    <a:pt x="155" y="46"/>
                  </a:cubicBezTo>
                  <a:cubicBezTo>
                    <a:pt x="153" y="45"/>
                    <a:pt x="153" y="45"/>
                    <a:pt x="153" y="45"/>
                  </a:cubicBezTo>
                  <a:cubicBezTo>
                    <a:pt x="147" y="46"/>
                    <a:pt x="151" y="46"/>
                    <a:pt x="149" y="47"/>
                  </a:cubicBezTo>
                  <a:cubicBezTo>
                    <a:pt x="147" y="50"/>
                    <a:pt x="147" y="50"/>
                    <a:pt x="147" y="50"/>
                  </a:cubicBezTo>
                  <a:cubicBezTo>
                    <a:pt x="155" y="48"/>
                    <a:pt x="147" y="45"/>
                    <a:pt x="146" y="44"/>
                  </a:cubicBezTo>
                  <a:cubicBezTo>
                    <a:pt x="149" y="42"/>
                    <a:pt x="153" y="42"/>
                    <a:pt x="157" y="42"/>
                  </a:cubicBezTo>
                  <a:cubicBezTo>
                    <a:pt x="157" y="42"/>
                    <a:pt x="157" y="42"/>
                    <a:pt x="158" y="42"/>
                  </a:cubicBezTo>
                  <a:cubicBezTo>
                    <a:pt x="153" y="36"/>
                    <a:pt x="153" y="41"/>
                    <a:pt x="151" y="40"/>
                  </a:cubicBezTo>
                  <a:cubicBezTo>
                    <a:pt x="150" y="39"/>
                    <a:pt x="148" y="39"/>
                    <a:pt x="146" y="38"/>
                  </a:cubicBezTo>
                  <a:cubicBezTo>
                    <a:pt x="148" y="38"/>
                    <a:pt x="148" y="38"/>
                    <a:pt x="148" y="38"/>
                  </a:cubicBezTo>
                  <a:cubicBezTo>
                    <a:pt x="141" y="36"/>
                    <a:pt x="145" y="38"/>
                    <a:pt x="140" y="38"/>
                  </a:cubicBezTo>
                  <a:cubicBezTo>
                    <a:pt x="136" y="39"/>
                    <a:pt x="143" y="37"/>
                    <a:pt x="141" y="39"/>
                  </a:cubicBezTo>
                  <a:cubicBezTo>
                    <a:pt x="135" y="39"/>
                    <a:pt x="138" y="41"/>
                    <a:pt x="133" y="43"/>
                  </a:cubicBezTo>
                  <a:cubicBezTo>
                    <a:pt x="133" y="43"/>
                    <a:pt x="131" y="43"/>
                    <a:pt x="134" y="41"/>
                  </a:cubicBezTo>
                  <a:cubicBezTo>
                    <a:pt x="133" y="41"/>
                    <a:pt x="132" y="41"/>
                    <a:pt x="131" y="42"/>
                  </a:cubicBezTo>
                  <a:cubicBezTo>
                    <a:pt x="134" y="39"/>
                    <a:pt x="132" y="41"/>
                    <a:pt x="136" y="38"/>
                  </a:cubicBezTo>
                  <a:cubicBezTo>
                    <a:pt x="138" y="36"/>
                    <a:pt x="137" y="35"/>
                    <a:pt x="140" y="34"/>
                  </a:cubicBezTo>
                  <a:cubicBezTo>
                    <a:pt x="138" y="35"/>
                    <a:pt x="138" y="35"/>
                    <a:pt x="135" y="37"/>
                  </a:cubicBezTo>
                  <a:cubicBezTo>
                    <a:pt x="131" y="38"/>
                    <a:pt x="135" y="36"/>
                    <a:pt x="135" y="35"/>
                  </a:cubicBezTo>
                  <a:cubicBezTo>
                    <a:pt x="131" y="39"/>
                    <a:pt x="130" y="37"/>
                    <a:pt x="128" y="40"/>
                  </a:cubicBezTo>
                  <a:cubicBezTo>
                    <a:pt x="129" y="41"/>
                    <a:pt x="129" y="41"/>
                    <a:pt x="131" y="41"/>
                  </a:cubicBezTo>
                  <a:cubicBezTo>
                    <a:pt x="130" y="42"/>
                    <a:pt x="130" y="42"/>
                    <a:pt x="130" y="42"/>
                  </a:cubicBezTo>
                  <a:cubicBezTo>
                    <a:pt x="129" y="42"/>
                    <a:pt x="129" y="42"/>
                    <a:pt x="129" y="42"/>
                  </a:cubicBezTo>
                  <a:cubicBezTo>
                    <a:pt x="129" y="42"/>
                    <a:pt x="129" y="42"/>
                    <a:pt x="129" y="42"/>
                  </a:cubicBezTo>
                  <a:cubicBezTo>
                    <a:pt x="129" y="42"/>
                    <a:pt x="129" y="42"/>
                    <a:pt x="129" y="42"/>
                  </a:cubicBezTo>
                  <a:cubicBezTo>
                    <a:pt x="129" y="42"/>
                    <a:pt x="129" y="42"/>
                    <a:pt x="129" y="42"/>
                  </a:cubicBezTo>
                  <a:cubicBezTo>
                    <a:pt x="129" y="42"/>
                    <a:pt x="129" y="42"/>
                    <a:pt x="129" y="42"/>
                  </a:cubicBezTo>
                  <a:cubicBezTo>
                    <a:pt x="125" y="42"/>
                    <a:pt x="156" y="47"/>
                    <a:pt x="143" y="45"/>
                  </a:cubicBezTo>
                  <a:cubicBezTo>
                    <a:pt x="143" y="45"/>
                    <a:pt x="143" y="45"/>
                    <a:pt x="143" y="45"/>
                  </a:cubicBezTo>
                  <a:cubicBezTo>
                    <a:pt x="143" y="45"/>
                    <a:pt x="143" y="45"/>
                    <a:pt x="143" y="45"/>
                  </a:cubicBezTo>
                  <a:cubicBezTo>
                    <a:pt x="143" y="45"/>
                    <a:pt x="143" y="45"/>
                    <a:pt x="143" y="45"/>
                  </a:cubicBezTo>
                  <a:cubicBezTo>
                    <a:pt x="143" y="45"/>
                    <a:pt x="143" y="45"/>
                    <a:pt x="143" y="45"/>
                  </a:cubicBezTo>
                  <a:cubicBezTo>
                    <a:pt x="143" y="45"/>
                    <a:pt x="143" y="45"/>
                    <a:pt x="143" y="45"/>
                  </a:cubicBezTo>
                  <a:cubicBezTo>
                    <a:pt x="143" y="44"/>
                    <a:pt x="143" y="43"/>
                    <a:pt x="143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2" y="42"/>
                    <a:pt x="141" y="40"/>
                    <a:pt x="141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1" y="41"/>
                    <a:pt x="141" y="42"/>
                    <a:pt x="141" y="42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3" y="45"/>
                    <a:pt x="143" y="45"/>
                    <a:pt x="143" y="45"/>
                  </a:cubicBezTo>
                  <a:cubicBezTo>
                    <a:pt x="143" y="45"/>
                    <a:pt x="143" y="45"/>
                    <a:pt x="143" y="45"/>
                  </a:cubicBezTo>
                  <a:cubicBezTo>
                    <a:pt x="143" y="45"/>
                    <a:pt x="143" y="45"/>
                    <a:pt x="143" y="45"/>
                  </a:cubicBezTo>
                  <a:cubicBezTo>
                    <a:pt x="115" y="41"/>
                    <a:pt x="135" y="44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2"/>
                    <a:pt x="129" y="42"/>
                    <a:pt x="129" y="42"/>
                  </a:cubicBezTo>
                  <a:cubicBezTo>
                    <a:pt x="129" y="43"/>
                    <a:pt x="130" y="43"/>
                    <a:pt x="130" y="43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0" y="42"/>
                    <a:pt x="144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39" y="43"/>
                    <a:pt x="140" y="44"/>
                    <a:pt x="141" y="44"/>
                  </a:cubicBezTo>
                  <a:cubicBezTo>
                    <a:pt x="135" y="38"/>
                    <a:pt x="134" y="34"/>
                    <a:pt x="125" y="34"/>
                  </a:cubicBezTo>
                  <a:cubicBezTo>
                    <a:pt x="127" y="33"/>
                    <a:pt x="133" y="35"/>
                    <a:pt x="137" y="37"/>
                  </a:cubicBezTo>
                  <a:cubicBezTo>
                    <a:pt x="136" y="35"/>
                    <a:pt x="131" y="34"/>
                    <a:pt x="129" y="34"/>
                  </a:cubicBezTo>
                  <a:cubicBezTo>
                    <a:pt x="131" y="34"/>
                    <a:pt x="132" y="33"/>
                    <a:pt x="129" y="33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6" y="33"/>
                    <a:pt x="124" y="33"/>
                    <a:pt x="124" y="33"/>
                  </a:cubicBezTo>
                  <a:cubicBezTo>
                    <a:pt x="124" y="33"/>
                    <a:pt x="124" y="33"/>
                    <a:pt x="125" y="34"/>
                  </a:cubicBezTo>
                  <a:cubicBezTo>
                    <a:pt x="122" y="35"/>
                    <a:pt x="118" y="37"/>
                    <a:pt x="114" y="38"/>
                  </a:cubicBezTo>
                  <a:cubicBezTo>
                    <a:pt x="114" y="36"/>
                    <a:pt x="119" y="35"/>
                    <a:pt x="116" y="35"/>
                  </a:cubicBezTo>
                  <a:cubicBezTo>
                    <a:pt x="114" y="36"/>
                    <a:pt x="114" y="38"/>
                    <a:pt x="111" y="38"/>
                  </a:cubicBezTo>
                  <a:cubicBezTo>
                    <a:pt x="112" y="36"/>
                    <a:pt x="110" y="37"/>
                    <a:pt x="11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97" y="30"/>
                    <a:pt x="127" y="46"/>
                    <a:pt x="124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3" y="43"/>
                    <a:pt x="123" y="43"/>
                    <a:pt x="123" y="43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20" y="39"/>
                    <a:pt x="119" y="38"/>
                    <a:pt x="117" y="37"/>
                  </a:cubicBezTo>
                  <a:cubicBezTo>
                    <a:pt x="112" y="33"/>
                    <a:pt x="104" y="35"/>
                    <a:pt x="101" y="38"/>
                  </a:cubicBezTo>
                  <a:cubicBezTo>
                    <a:pt x="102" y="37"/>
                    <a:pt x="104" y="36"/>
                    <a:pt x="106" y="35"/>
                  </a:cubicBezTo>
                  <a:cubicBezTo>
                    <a:pt x="103" y="37"/>
                    <a:pt x="101" y="39"/>
                    <a:pt x="99" y="41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5"/>
                    <a:pt x="97" y="45"/>
                    <a:pt x="97" y="45"/>
                  </a:cubicBezTo>
                  <a:cubicBezTo>
                    <a:pt x="97" y="45"/>
                    <a:pt x="97" y="45"/>
                    <a:pt x="97" y="45"/>
                  </a:cubicBezTo>
                  <a:cubicBezTo>
                    <a:pt x="104" y="43"/>
                    <a:pt x="81" y="47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1"/>
                    <a:pt x="113" y="42"/>
                    <a:pt x="113" y="42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14" y="41"/>
                    <a:pt x="114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9" y="50"/>
                    <a:pt x="105" y="32"/>
                    <a:pt x="106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2" y="34"/>
                    <a:pt x="95" y="34"/>
                    <a:pt x="94" y="36"/>
                  </a:cubicBezTo>
                  <a:cubicBezTo>
                    <a:pt x="98" y="34"/>
                    <a:pt x="100" y="34"/>
                    <a:pt x="102" y="35"/>
                  </a:cubicBezTo>
                  <a:cubicBezTo>
                    <a:pt x="103" y="35"/>
                    <a:pt x="104" y="35"/>
                    <a:pt x="105" y="36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8" y="39"/>
                    <a:pt x="100" y="29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2" y="42"/>
                    <a:pt x="112" y="42"/>
                    <a:pt x="112" y="42"/>
                  </a:cubicBezTo>
                  <a:cubicBezTo>
                    <a:pt x="111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4" y="47"/>
                    <a:pt x="104" y="36"/>
                    <a:pt x="105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4" y="37"/>
                    <a:pt x="104" y="37"/>
                    <a:pt x="104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0" y="38"/>
                    <a:pt x="99" y="38"/>
                    <a:pt x="99" y="37"/>
                  </a:cubicBezTo>
                  <a:cubicBezTo>
                    <a:pt x="98" y="38"/>
                    <a:pt x="98" y="39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2" y="39"/>
                    <a:pt x="89" y="48"/>
                    <a:pt x="94" y="43"/>
                  </a:cubicBezTo>
                  <a:cubicBezTo>
                    <a:pt x="94" y="42"/>
                    <a:pt x="95" y="43"/>
                    <a:pt x="96" y="44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4" y="44"/>
                    <a:pt x="102" y="43"/>
                    <a:pt x="90" y="44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91" y="42"/>
                    <a:pt x="91" y="42"/>
                    <a:pt x="91" y="42"/>
                  </a:cubicBezTo>
                  <a:cubicBezTo>
                    <a:pt x="92" y="41"/>
                    <a:pt x="93" y="40"/>
                    <a:pt x="93" y="39"/>
                  </a:cubicBezTo>
                  <a:cubicBezTo>
                    <a:pt x="90" y="40"/>
                    <a:pt x="98" y="37"/>
                    <a:pt x="95" y="36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92" y="39"/>
                    <a:pt x="92" y="38"/>
                    <a:pt x="93" y="37"/>
                  </a:cubicBezTo>
                  <a:cubicBezTo>
                    <a:pt x="90" y="39"/>
                    <a:pt x="91" y="38"/>
                    <a:pt x="90" y="40"/>
                  </a:cubicBezTo>
                  <a:cubicBezTo>
                    <a:pt x="89" y="41"/>
                    <a:pt x="89" y="42"/>
                    <a:pt x="88" y="42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93" y="43"/>
                    <a:pt x="77" y="43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9" y="41"/>
                    <a:pt x="99" y="41"/>
                  </a:cubicBezTo>
                  <a:cubicBezTo>
                    <a:pt x="99" y="41"/>
                    <a:pt x="100" y="41"/>
                    <a:pt x="98" y="38"/>
                  </a:cubicBezTo>
                  <a:cubicBezTo>
                    <a:pt x="99" y="38"/>
                    <a:pt x="100" y="40"/>
                    <a:pt x="100" y="39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94" y="41"/>
                    <a:pt x="118" y="40"/>
                    <a:pt x="85" y="41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7" y="38"/>
                    <a:pt x="86" y="39"/>
                    <a:pt x="85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0" y="41"/>
                    <a:pt x="118" y="39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8" y="37"/>
                    <a:pt x="97" y="36"/>
                    <a:pt x="95" y="36"/>
                  </a:cubicBezTo>
                  <a:cubicBezTo>
                    <a:pt x="99" y="39"/>
                    <a:pt x="95" y="37"/>
                    <a:pt x="96" y="39"/>
                  </a:cubicBezTo>
                  <a:cubicBezTo>
                    <a:pt x="95" y="39"/>
                    <a:pt x="95" y="38"/>
                    <a:pt x="94" y="38"/>
                  </a:cubicBezTo>
                  <a:cubicBezTo>
                    <a:pt x="94" y="37"/>
                    <a:pt x="92" y="36"/>
                    <a:pt x="92" y="37"/>
                  </a:cubicBezTo>
                  <a:cubicBezTo>
                    <a:pt x="93" y="33"/>
                    <a:pt x="80" y="30"/>
                    <a:pt x="83" y="29"/>
                  </a:cubicBezTo>
                  <a:cubicBezTo>
                    <a:pt x="82" y="28"/>
                    <a:pt x="81" y="29"/>
                    <a:pt x="80" y="29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0" y="66"/>
                    <a:pt x="74" y="40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5" y="48"/>
                    <a:pt x="77" y="50"/>
                    <a:pt x="76" y="49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4" y="50"/>
                    <a:pt x="74" y="48"/>
                    <a:pt x="75" y="47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82" y="43"/>
                    <a:pt x="63" y="53"/>
                    <a:pt x="89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9" y="40"/>
                    <a:pt x="89" y="40"/>
                    <a:pt x="86" y="37"/>
                  </a:cubicBezTo>
                  <a:cubicBezTo>
                    <a:pt x="82" y="34"/>
                    <a:pt x="78" y="35"/>
                    <a:pt x="75" y="35"/>
                  </a:cubicBezTo>
                  <a:cubicBezTo>
                    <a:pt x="74" y="34"/>
                    <a:pt x="74" y="32"/>
                    <a:pt x="71" y="32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68" y="33"/>
                    <a:pt x="66" y="34"/>
                    <a:pt x="64" y="34"/>
                  </a:cubicBezTo>
                  <a:cubicBezTo>
                    <a:pt x="65" y="34"/>
                    <a:pt x="65" y="34"/>
                    <a:pt x="65" y="34"/>
                  </a:cubicBezTo>
                  <a:cubicBezTo>
                    <a:pt x="62" y="33"/>
                    <a:pt x="62" y="35"/>
                    <a:pt x="64" y="35"/>
                  </a:cubicBezTo>
                  <a:cubicBezTo>
                    <a:pt x="62" y="36"/>
                    <a:pt x="62" y="36"/>
                    <a:pt x="62" y="36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58" y="36"/>
                    <a:pt x="56" y="38"/>
                    <a:pt x="51" y="39"/>
                  </a:cubicBezTo>
                  <a:cubicBezTo>
                    <a:pt x="52" y="38"/>
                    <a:pt x="47" y="38"/>
                    <a:pt x="51" y="37"/>
                  </a:cubicBezTo>
                  <a:cubicBezTo>
                    <a:pt x="50" y="38"/>
                    <a:pt x="52" y="38"/>
                    <a:pt x="53" y="38"/>
                  </a:cubicBezTo>
                  <a:cubicBezTo>
                    <a:pt x="54" y="38"/>
                    <a:pt x="56" y="37"/>
                    <a:pt x="56" y="37"/>
                  </a:cubicBezTo>
                  <a:cubicBezTo>
                    <a:pt x="56" y="36"/>
                    <a:pt x="56" y="35"/>
                    <a:pt x="57" y="34"/>
                  </a:cubicBezTo>
                  <a:cubicBezTo>
                    <a:pt x="53" y="36"/>
                    <a:pt x="45" y="37"/>
                    <a:pt x="45" y="40"/>
                  </a:cubicBezTo>
                  <a:cubicBezTo>
                    <a:pt x="41" y="40"/>
                    <a:pt x="37" y="43"/>
                    <a:pt x="33" y="44"/>
                  </a:cubicBezTo>
                  <a:cubicBezTo>
                    <a:pt x="33" y="44"/>
                    <a:pt x="33" y="44"/>
                    <a:pt x="33" y="45"/>
                  </a:cubicBezTo>
                  <a:cubicBezTo>
                    <a:pt x="32" y="45"/>
                    <a:pt x="31" y="45"/>
                    <a:pt x="29" y="4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5"/>
                    <a:pt x="27" y="44"/>
                    <a:pt x="28" y="44"/>
                  </a:cubicBezTo>
                  <a:cubicBezTo>
                    <a:pt x="29" y="43"/>
                    <a:pt x="30" y="43"/>
                    <a:pt x="29" y="44"/>
                  </a:cubicBezTo>
                  <a:cubicBezTo>
                    <a:pt x="31" y="41"/>
                    <a:pt x="27" y="45"/>
                    <a:pt x="28" y="43"/>
                  </a:cubicBezTo>
                  <a:cubicBezTo>
                    <a:pt x="29" y="43"/>
                    <a:pt x="29" y="42"/>
                    <a:pt x="30" y="42"/>
                  </a:cubicBezTo>
                  <a:cubicBezTo>
                    <a:pt x="26" y="43"/>
                    <a:pt x="26" y="45"/>
                    <a:pt x="23" y="45"/>
                  </a:cubicBezTo>
                  <a:cubicBezTo>
                    <a:pt x="23" y="47"/>
                    <a:pt x="20" y="50"/>
                    <a:pt x="18" y="53"/>
                  </a:cubicBezTo>
                  <a:cubicBezTo>
                    <a:pt x="18" y="51"/>
                    <a:pt x="16" y="56"/>
                    <a:pt x="16" y="54"/>
                  </a:cubicBezTo>
                  <a:cubicBezTo>
                    <a:pt x="15" y="55"/>
                    <a:pt x="13" y="58"/>
                    <a:pt x="14" y="59"/>
                  </a:cubicBezTo>
                  <a:cubicBezTo>
                    <a:pt x="14" y="58"/>
                    <a:pt x="14" y="57"/>
                    <a:pt x="15" y="56"/>
                  </a:cubicBezTo>
                  <a:cubicBezTo>
                    <a:pt x="15" y="57"/>
                    <a:pt x="15" y="58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61"/>
                    <a:pt x="16" y="61"/>
                    <a:pt x="15" y="64"/>
                  </a:cubicBezTo>
                  <a:cubicBezTo>
                    <a:pt x="13" y="73"/>
                    <a:pt x="12" y="62"/>
                    <a:pt x="12" y="63"/>
                  </a:cubicBezTo>
                  <a:cubicBezTo>
                    <a:pt x="12" y="64"/>
                    <a:pt x="11" y="68"/>
                    <a:pt x="11" y="70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1" y="72"/>
                    <a:pt x="10" y="73"/>
                  </a:cubicBezTo>
                  <a:cubicBezTo>
                    <a:pt x="11" y="73"/>
                    <a:pt x="12" y="74"/>
                    <a:pt x="13" y="75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8" y="82"/>
                    <a:pt x="0" y="72"/>
                    <a:pt x="24" y="86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25" y="85"/>
                    <a:pt x="25" y="85"/>
                    <a:pt x="25" y="85"/>
                  </a:cubicBezTo>
                  <a:cubicBezTo>
                    <a:pt x="26" y="85"/>
                    <a:pt x="26" y="85"/>
                    <a:pt x="25" y="86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36" y="93"/>
                    <a:pt x="9" y="77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8" y="77"/>
                    <a:pt x="37" y="94"/>
                    <a:pt x="25" y="87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6" y="86"/>
                    <a:pt x="26" y="86"/>
                    <a:pt x="26" y="85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5"/>
                    <a:pt x="28" y="81"/>
                    <a:pt x="26" y="83"/>
                  </a:cubicBezTo>
                  <a:cubicBezTo>
                    <a:pt x="27" y="81"/>
                    <a:pt x="29" y="82"/>
                    <a:pt x="29" y="81"/>
                  </a:cubicBezTo>
                  <a:cubicBezTo>
                    <a:pt x="30" y="81"/>
                    <a:pt x="29" y="82"/>
                    <a:pt x="30" y="82"/>
                  </a:cubicBezTo>
                  <a:cubicBezTo>
                    <a:pt x="31" y="81"/>
                    <a:pt x="32" y="81"/>
                    <a:pt x="32" y="80"/>
                  </a:cubicBezTo>
                  <a:cubicBezTo>
                    <a:pt x="32" y="80"/>
                    <a:pt x="32" y="79"/>
                    <a:pt x="31" y="80"/>
                  </a:cubicBezTo>
                  <a:cubicBezTo>
                    <a:pt x="31" y="79"/>
                    <a:pt x="32" y="78"/>
                    <a:pt x="32" y="78"/>
                  </a:cubicBezTo>
                  <a:cubicBezTo>
                    <a:pt x="32" y="78"/>
                    <a:pt x="32" y="79"/>
                    <a:pt x="31" y="79"/>
                  </a:cubicBezTo>
                  <a:cubicBezTo>
                    <a:pt x="32" y="78"/>
                    <a:pt x="33" y="77"/>
                    <a:pt x="34" y="76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5" y="75"/>
                    <a:pt x="38" y="74"/>
                    <a:pt x="39" y="71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7" y="72"/>
                    <a:pt x="37" y="73"/>
                    <a:pt x="36" y="73"/>
                  </a:cubicBezTo>
                  <a:cubicBezTo>
                    <a:pt x="37" y="72"/>
                    <a:pt x="35" y="72"/>
                    <a:pt x="36" y="71"/>
                  </a:cubicBezTo>
                  <a:cubicBezTo>
                    <a:pt x="38" y="69"/>
                    <a:pt x="40" y="69"/>
                    <a:pt x="40" y="68"/>
                  </a:cubicBezTo>
                  <a:cubicBezTo>
                    <a:pt x="39" y="68"/>
                    <a:pt x="35" y="69"/>
                    <a:pt x="35" y="70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4" y="72"/>
                    <a:pt x="32" y="75"/>
                    <a:pt x="32" y="74"/>
                  </a:cubicBezTo>
                  <a:cubicBezTo>
                    <a:pt x="33" y="73"/>
                    <a:pt x="33" y="73"/>
                    <a:pt x="34" y="72"/>
                  </a:cubicBezTo>
                  <a:cubicBezTo>
                    <a:pt x="34" y="72"/>
                    <a:pt x="31" y="73"/>
                    <a:pt x="30" y="74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0" y="76"/>
                    <a:pt x="27" y="78"/>
                    <a:pt x="26" y="80"/>
                  </a:cubicBezTo>
                  <a:cubicBezTo>
                    <a:pt x="27" y="78"/>
                    <a:pt x="23" y="81"/>
                    <a:pt x="24" y="80"/>
                  </a:cubicBezTo>
                  <a:cubicBezTo>
                    <a:pt x="24" y="79"/>
                    <a:pt x="25" y="79"/>
                    <a:pt x="25" y="79"/>
                  </a:cubicBezTo>
                  <a:cubicBezTo>
                    <a:pt x="25" y="78"/>
                    <a:pt x="23" y="80"/>
                    <a:pt x="23" y="79"/>
                  </a:cubicBezTo>
                  <a:cubicBezTo>
                    <a:pt x="23" y="80"/>
                    <a:pt x="22" y="80"/>
                    <a:pt x="22" y="81"/>
                  </a:cubicBezTo>
                  <a:cubicBezTo>
                    <a:pt x="20" y="80"/>
                    <a:pt x="26" y="84"/>
                    <a:pt x="17" y="79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26" y="84"/>
                    <a:pt x="20" y="81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12" y="76"/>
                    <a:pt x="19" y="80"/>
                    <a:pt x="17" y="79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7" y="77"/>
                    <a:pt x="17" y="76"/>
                    <a:pt x="17" y="75"/>
                  </a:cubicBezTo>
                  <a:cubicBezTo>
                    <a:pt x="16" y="76"/>
                    <a:pt x="17" y="73"/>
                    <a:pt x="16" y="72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2"/>
                    <a:pt x="17" y="74"/>
                    <a:pt x="18" y="75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18" y="76"/>
                    <a:pt x="17" y="77"/>
                    <a:pt x="18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3" y="81"/>
                    <a:pt x="21" y="79"/>
                    <a:pt x="22" y="79"/>
                  </a:cubicBezTo>
                  <a:cubicBezTo>
                    <a:pt x="23" y="78"/>
                    <a:pt x="23" y="77"/>
                    <a:pt x="24" y="76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24" y="74"/>
                    <a:pt x="27" y="74"/>
                    <a:pt x="28" y="72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30" y="70"/>
                    <a:pt x="30" y="68"/>
                    <a:pt x="33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3" y="68"/>
                    <a:pt x="34" y="67"/>
                    <a:pt x="33" y="67"/>
                  </a:cubicBezTo>
                  <a:cubicBezTo>
                    <a:pt x="32" y="68"/>
                    <a:pt x="32" y="68"/>
                    <a:pt x="30" y="69"/>
                  </a:cubicBezTo>
                  <a:cubicBezTo>
                    <a:pt x="30" y="68"/>
                    <a:pt x="31" y="67"/>
                    <a:pt x="32" y="66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3" y="64"/>
                    <a:pt x="35" y="64"/>
                    <a:pt x="36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3" y="63"/>
                    <a:pt x="33" y="64"/>
                    <a:pt x="33" y="64"/>
                  </a:cubicBezTo>
                  <a:cubicBezTo>
                    <a:pt x="31" y="66"/>
                    <a:pt x="29" y="65"/>
                    <a:pt x="28" y="65"/>
                  </a:cubicBezTo>
                  <a:cubicBezTo>
                    <a:pt x="27" y="66"/>
                    <a:pt x="28" y="64"/>
                    <a:pt x="27" y="63"/>
                  </a:cubicBezTo>
                  <a:cubicBezTo>
                    <a:pt x="25" y="65"/>
                    <a:pt x="26" y="66"/>
                    <a:pt x="25" y="67"/>
                  </a:cubicBezTo>
                  <a:cubicBezTo>
                    <a:pt x="24" y="67"/>
                    <a:pt x="24" y="67"/>
                    <a:pt x="25" y="67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1" y="70"/>
                    <a:pt x="22" y="68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0" y="68"/>
                    <a:pt x="17" y="70"/>
                    <a:pt x="16" y="69"/>
                  </a:cubicBezTo>
                  <a:cubicBezTo>
                    <a:pt x="15" y="69"/>
                    <a:pt x="15" y="70"/>
                    <a:pt x="15" y="70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1" y="68"/>
                    <a:pt x="45" y="88"/>
                    <a:pt x="31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30" y="78"/>
                    <a:pt x="29" y="79"/>
                    <a:pt x="28" y="77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3" y="76"/>
                    <a:pt x="41" y="87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21" y="75"/>
                    <a:pt x="3" y="65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9"/>
                    <a:pt x="29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3" y="81"/>
                    <a:pt x="1" y="63"/>
                    <a:pt x="15" y="71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7" y="70"/>
                    <a:pt x="17" y="70"/>
                    <a:pt x="17" y="70"/>
                  </a:cubicBezTo>
                  <a:cubicBezTo>
                    <a:pt x="18" y="70"/>
                    <a:pt x="18" y="70"/>
                    <a:pt x="19" y="70"/>
                  </a:cubicBezTo>
                  <a:cubicBezTo>
                    <a:pt x="19" y="71"/>
                    <a:pt x="18" y="71"/>
                    <a:pt x="19" y="72"/>
                  </a:cubicBezTo>
                  <a:cubicBezTo>
                    <a:pt x="18" y="72"/>
                    <a:pt x="18" y="72"/>
                    <a:pt x="17" y="73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4" y="73"/>
                    <a:pt x="36" y="84"/>
                    <a:pt x="27" y="79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9" y="81"/>
                    <a:pt x="7" y="68"/>
                    <a:pt x="16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21" y="76"/>
                    <a:pt x="6" y="67"/>
                    <a:pt x="27" y="79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7" y="78"/>
                    <a:pt x="27" y="77"/>
                    <a:pt x="27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74"/>
                    <a:pt x="26" y="77"/>
                    <a:pt x="26" y="75"/>
                  </a:cubicBezTo>
                  <a:cubicBezTo>
                    <a:pt x="26" y="73"/>
                    <a:pt x="27" y="74"/>
                    <a:pt x="28" y="74"/>
                  </a:cubicBezTo>
                  <a:cubicBezTo>
                    <a:pt x="29" y="77"/>
                    <a:pt x="30" y="74"/>
                    <a:pt x="30" y="78"/>
                  </a:cubicBezTo>
                  <a:cubicBezTo>
                    <a:pt x="32" y="78"/>
                    <a:pt x="32" y="76"/>
                    <a:pt x="32" y="74"/>
                  </a:cubicBezTo>
                  <a:cubicBezTo>
                    <a:pt x="31" y="75"/>
                    <a:pt x="30" y="73"/>
                    <a:pt x="29" y="75"/>
                  </a:cubicBezTo>
                  <a:cubicBezTo>
                    <a:pt x="29" y="72"/>
                    <a:pt x="26" y="72"/>
                    <a:pt x="28" y="69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31" y="68"/>
                    <a:pt x="28" y="67"/>
                    <a:pt x="30" y="65"/>
                  </a:cubicBezTo>
                  <a:cubicBezTo>
                    <a:pt x="32" y="64"/>
                    <a:pt x="29" y="67"/>
                    <a:pt x="31" y="68"/>
                  </a:cubicBezTo>
                  <a:cubicBezTo>
                    <a:pt x="31" y="67"/>
                    <a:pt x="32" y="66"/>
                    <a:pt x="32" y="67"/>
                  </a:cubicBezTo>
                  <a:cubicBezTo>
                    <a:pt x="31" y="68"/>
                    <a:pt x="32" y="68"/>
                    <a:pt x="31" y="70"/>
                  </a:cubicBezTo>
                  <a:cubicBezTo>
                    <a:pt x="31" y="68"/>
                    <a:pt x="31" y="70"/>
                    <a:pt x="30" y="69"/>
                  </a:cubicBezTo>
                  <a:cubicBezTo>
                    <a:pt x="30" y="70"/>
                    <a:pt x="30" y="72"/>
                    <a:pt x="30" y="74"/>
                  </a:cubicBezTo>
                  <a:cubicBezTo>
                    <a:pt x="31" y="74"/>
                    <a:pt x="31" y="72"/>
                    <a:pt x="31" y="71"/>
                  </a:cubicBezTo>
                  <a:cubicBezTo>
                    <a:pt x="31" y="69"/>
                    <a:pt x="33" y="68"/>
                    <a:pt x="32" y="67"/>
                  </a:cubicBezTo>
                  <a:cubicBezTo>
                    <a:pt x="33" y="65"/>
                    <a:pt x="33" y="67"/>
                    <a:pt x="33" y="67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4" y="64"/>
                    <a:pt x="35" y="65"/>
                    <a:pt x="36" y="64"/>
                  </a:cubicBezTo>
                  <a:cubicBezTo>
                    <a:pt x="36" y="62"/>
                    <a:pt x="39" y="60"/>
                    <a:pt x="42" y="59"/>
                  </a:cubicBezTo>
                  <a:cubicBezTo>
                    <a:pt x="42" y="60"/>
                    <a:pt x="43" y="60"/>
                    <a:pt x="43" y="60"/>
                  </a:cubicBezTo>
                  <a:cubicBezTo>
                    <a:pt x="44" y="58"/>
                    <a:pt x="43" y="59"/>
                    <a:pt x="45" y="57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44" y="56"/>
                    <a:pt x="45" y="54"/>
                    <a:pt x="47" y="55"/>
                  </a:cubicBezTo>
                  <a:cubicBezTo>
                    <a:pt x="45" y="54"/>
                    <a:pt x="49" y="53"/>
                    <a:pt x="50" y="52"/>
                  </a:cubicBezTo>
                  <a:cubicBezTo>
                    <a:pt x="52" y="52"/>
                    <a:pt x="54" y="50"/>
                    <a:pt x="55" y="51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9" y="53"/>
                    <a:pt x="61" y="51"/>
                    <a:pt x="60" y="51"/>
                  </a:cubicBezTo>
                  <a:cubicBezTo>
                    <a:pt x="62" y="51"/>
                    <a:pt x="61" y="52"/>
                    <a:pt x="61" y="52"/>
                  </a:cubicBezTo>
                  <a:cubicBezTo>
                    <a:pt x="60" y="53"/>
                    <a:pt x="58" y="55"/>
                    <a:pt x="58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4" y="53"/>
                    <a:pt x="57" y="55"/>
                    <a:pt x="55" y="56"/>
                  </a:cubicBezTo>
                  <a:cubicBezTo>
                    <a:pt x="56" y="56"/>
                    <a:pt x="57" y="57"/>
                    <a:pt x="58" y="56"/>
                  </a:cubicBezTo>
                  <a:cubicBezTo>
                    <a:pt x="59" y="56"/>
                    <a:pt x="61" y="55"/>
                    <a:pt x="62" y="54"/>
                  </a:cubicBezTo>
                  <a:cubicBezTo>
                    <a:pt x="60" y="55"/>
                    <a:pt x="60" y="55"/>
                    <a:pt x="58" y="54"/>
                  </a:cubicBezTo>
                  <a:cubicBezTo>
                    <a:pt x="59" y="54"/>
                    <a:pt x="59" y="53"/>
                    <a:pt x="60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1" y="54"/>
                    <a:pt x="64" y="53"/>
                    <a:pt x="63" y="55"/>
                  </a:cubicBezTo>
                  <a:cubicBezTo>
                    <a:pt x="64" y="54"/>
                    <a:pt x="63" y="54"/>
                    <a:pt x="64" y="53"/>
                  </a:cubicBezTo>
                  <a:cubicBezTo>
                    <a:pt x="62" y="53"/>
                    <a:pt x="62" y="53"/>
                    <a:pt x="62" y="53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3" y="51"/>
                    <a:pt x="63" y="52"/>
                    <a:pt x="64" y="52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5" y="51"/>
                    <a:pt x="65" y="51"/>
                    <a:pt x="66" y="51"/>
                  </a:cubicBezTo>
                  <a:cubicBezTo>
                    <a:pt x="66" y="51"/>
                    <a:pt x="68" y="51"/>
                    <a:pt x="68" y="51"/>
                  </a:cubicBezTo>
                  <a:cubicBezTo>
                    <a:pt x="70" y="51"/>
                    <a:pt x="69" y="53"/>
                    <a:pt x="71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73" y="51"/>
                    <a:pt x="73" y="51"/>
                    <a:pt x="74" y="51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4" y="54"/>
                    <a:pt x="78" y="46"/>
                    <a:pt x="74" y="52"/>
                  </a:cubicBezTo>
                  <a:cubicBezTo>
                    <a:pt x="73" y="53"/>
                    <a:pt x="74" y="53"/>
                    <a:pt x="76" y="50"/>
                  </a:cubicBezTo>
                  <a:cubicBezTo>
                    <a:pt x="76" y="50"/>
                    <a:pt x="76" y="50"/>
                    <a:pt x="76" y="51"/>
                  </a:cubicBezTo>
                  <a:cubicBezTo>
                    <a:pt x="75" y="54"/>
                    <a:pt x="74" y="54"/>
                    <a:pt x="74" y="54"/>
                  </a:cubicBezTo>
                  <a:cubicBezTo>
                    <a:pt x="74" y="54"/>
                    <a:pt x="73" y="55"/>
                    <a:pt x="73" y="55"/>
                  </a:cubicBezTo>
                  <a:cubicBezTo>
                    <a:pt x="73" y="52"/>
                    <a:pt x="69" y="56"/>
                    <a:pt x="68" y="54"/>
                  </a:cubicBezTo>
                  <a:cubicBezTo>
                    <a:pt x="70" y="54"/>
                    <a:pt x="73" y="52"/>
                    <a:pt x="72" y="52"/>
                  </a:cubicBezTo>
                  <a:cubicBezTo>
                    <a:pt x="71" y="52"/>
                    <a:pt x="68" y="53"/>
                    <a:pt x="67" y="52"/>
                  </a:cubicBezTo>
                  <a:cubicBezTo>
                    <a:pt x="68" y="53"/>
                    <a:pt x="68" y="55"/>
                    <a:pt x="67" y="55"/>
                  </a:cubicBezTo>
                  <a:cubicBezTo>
                    <a:pt x="68" y="55"/>
                    <a:pt x="71" y="55"/>
                    <a:pt x="72" y="5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4" y="55"/>
                    <a:pt x="73" y="59"/>
                    <a:pt x="76" y="50"/>
                  </a:cubicBezTo>
                  <a:cubicBezTo>
                    <a:pt x="76" y="50"/>
                    <a:pt x="76" y="49"/>
                    <a:pt x="75" y="52"/>
                  </a:cubicBezTo>
                  <a:cubicBezTo>
                    <a:pt x="76" y="48"/>
                    <a:pt x="75" y="51"/>
                    <a:pt x="76" y="50"/>
                  </a:cubicBezTo>
                  <a:cubicBezTo>
                    <a:pt x="77" y="48"/>
                    <a:pt x="72" y="56"/>
                    <a:pt x="73" y="54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2" y="54"/>
                    <a:pt x="73" y="54"/>
                    <a:pt x="74" y="54"/>
                  </a:cubicBezTo>
                  <a:cubicBezTo>
                    <a:pt x="73" y="53"/>
                    <a:pt x="72" y="54"/>
                    <a:pt x="73" y="54"/>
                  </a:cubicBezTo>
                  <a:cubicBezTo>
                    <a:pt x="78" y="47"/>
                    <a:pt x="72" y="55"/>
                    <a:pt x="74" y="52"/>
                  </a:cubicBezTo>
                  <a:cubicBezTo>
                    <a:pt x="73" y="52"/>
                    <a:pt x="78" y="56"/>
                    <a:pt x="75" y="54"/>
                  </a:cubicBezTo>
                  <a:cubicBezTo>
                    <a:pt x="75" y="54"/>
                    <a:pt x="77" y="55"/>
                    <a:pt x="78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86" y="53"/>
                    <a:pt x="64" y="65"/>
                    <a:pt x="95" y="48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94" y="45"/>
                    <a:pt x="94" y="45"/>
                    <a:pt x="94" y="45"/>
                  </a:cubicBezTo>
                  <a:cubicBezTo>
                    <a:pt x="95" y="45"/>
                    <a:pt x="95" y="46"/>
                    <a:pt x="95" y="47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88" y="52"/>
                    <a:pt x="112" y="40"/>
                    <a:pt x="79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112" y="40"/>
                    <a:pt x="88" y="52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1" y="35"/>
                    <a:pt x="87" y="32"/>
                    <a:pt x="85" y="32"/>
                  </a:cubicBezTo>
                  <a:cubicBezTo>
                    <a:pt x="88" y="36"/>
                    <a:pt x="82" y="32"/>
                    <a:pt x="82" y="33"/>
                  </a:cubicBezTo>
                  <a:cubicBezTo>
                    <a:pt x="81" y="32"/>
                    <a:pt x="82" y="30"/>
                    <a:pt x="85" y="31"/>
                  </a:cubicBezTo>
                  <a:cubicBezTo>
                    <a:pt x="85" y="32"/>
                    <a:pt x="89" y="33"/>
                    <a:pt x="90" y="34"/>
                  </a:cubicBezTo>
                  <a:cubicBezTo>
                    <a:pt x="88" y="32"/>
                    <a:pt x="87" y="32"/>
                    <a:pt x="85" y="31"/>
                  </a:cubicBezTo>
                  <a:cubicBezTo>
                    <a:pt x="87" y="31"/>
                    <a:pt x="84" y="29"/>
                    <a:pt x="84" y="29"/>
                  </a:cubicBezTo>
                  <a:cubicBezTo>
                    <a:pt x="85" y="28"/>
                    <a:pt x="86" y="27"/>
                    <a:pt x="88" y="29"/>
                  </a:cubicBezTo>
                  <a:cubicBezTo>
                    <a:pt x="91" y="32"/>
                    <a:pt x="87" y="31"/>
                    <a:pt x="89" y="31"/>
                  </a:cubicBezTo>
                  <a:cubicBezTo>
                    <a:pt x="88" y="33"/>
                    <a:pt x="95" y="36"/>
                    <a:pt x="96" y="42"/>
                  </a:cubicBezTo>
                  <a:cubicBezTo>
                    <a:pt x="96" y="42"/>
                    <a:pt x="96" y="41"/>
                    <a:pt x="95" y="40"/>
                  </a:cubicBezTo>
                  <a:cubicBezTo>
                    <a:pt x="96" y="41"/>
                    <a:pt x="96" y="43"/>
                    <a:pt x="96" y="44"/>
                  </a:cubicBezTo>
                  <a:cubicBezTo>
                    <a:pt x="97" y="47"/>
                    <a:pt x="97" y="47"/>
                    <a:pt x="97" y="47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89" y="53"/>
                    <a:pt x="115" y="39"/>
                    <a:pt x="79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6" y="57"/>
                    <a:pt x="75" y="56"/>
                    <a:pt x="74" y="56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4" y="61"/>
                    <a:pt x="114" y="40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6" y="41"/>
                    <a:pt x="98" y="47"/>
                    <a:pt x="98" y="43"/>
                  </a:cubicBezTo>
                  <a:cubicBezTo>
                    <a:pt x="97" y="40"/>
                    <a:pt x="96" y="37"/>
                    <a:pt x="94" y="35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3" y="32"/>
                    <a:pt x="91" y="30"/>
                    <a:pt x="89" y="29"/>
                  </a:cubicBezTo>
                  <a:cubicBezTo>
                    <a:pt x="88" y="28"/>
                    <a:pt x="87" y="28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4" y="27"/>
                    <a:pt x="84" y="27"/>
                    <a:pt x="84" y="27"/>
                  </a:cubicBezTo>
                  <a:cubicBezTo>
                    <a:pt x="84" y="27"/>
                    <a:pt x="84" y="27"/>
                    <a:pt x="84" y="27"/>
                  </a:cubicBezTo>
                  <a:cubicBezTo>
                    <a:pt x="84" y="27"/>
                    <a:pt x="84" y="27"/>
                    <a:pt x="84" y="27"/>
                  </a:cubicBezTo>
                  <a:cubicBezTo>
                    <a:pt x="84" y="27"/>
                    <a:pt x="84" y="27"/>
                    <a:pt x="84" y="27"/>
                  </a:cubicBezTo>
                  <a:cubicBezTo>
                    <a:pt x="83" y="38"/>
                    <a:pt x="88" y="0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1"/>
                    <a:pt x="81" y="50"/>
                    <a:pt x="81" y="47"/>
                  </a:cubicBezTo>
                  <a:cubicBezTo>
                    <a:pt x="85" y="47"/>
                    <a:pt x="83" y="47"/>
                    <a:pt x="84" y="48"/>
                  </a:cubicBezTo>
                  <a:cubicBezTo>
                    <a:pt x="83" y="48"/>
                    <a:pt x="83" y="49"/>
                    <a:pt x="83" y="49"/>
                  </a:cubicBezTo>
                  <a:cubicBezTo>
                    <a:pt x="82" y="49"/>
                    <a:pt x="83" y="49"/>
                    <a:pt x="84" y="47"/>
                  </a:cubicBezTo>
                  <a:cubicBezTo>
                    <a:pt x="83" y="47"/>
                    <a:pt x="83" y="48"/>
                    <a:pt x="83" y="49"/>
                  </a:cubicBezTo>
                  <a:cubicBezTo>
                    <a:pt x="83" y="48"/>
                    <a:pt x="83" y="48"/>
                    <a:pt x="83" y="48"/>
                  </a:cubicBezTo>
                  <a:cubicBezTo>
                    <a:pt x="83" y="49"/>
                    <a:pt x="83" y="48"/>
                    <a:pt x="83" y="49"/>
                  </a:cubicBezTo>
                  <a:cubicBezTo>
                    <a:pt x="83" y="49"/>
                    <a:pt x="83" y="49"/>
                    <a:pt x="83" y="49"/>
                  </a:cubicBezTo>
                  <a:cubicBezTo>
                    <a:pt x="82" y="49"/>
                    <a:pt x="81" y="50"/>
                    <a:pt x="82" y="51"/>
                  </a:cubicBezTo>
                  <a:cubicBezTo>
                    <a:pt x="82" y="51"/>
                    <a:pt x="82" y="51"/>
                    <a:pt x="82" y="51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3" y="50"/>
                    <a:pt x="83" y="51"/>
                    <a:pt x="83" y="50"/>
                  </a:cubicBezTo>
                  <a:cubicBezTo>
                    <a:pt x="83" y="49"/>
                    <a:pt x="83" y="48"/>
                    <a:pt x="83" y="47"/>
                  </a:cubicBezTo>
                  <a:cubicBezTo>
                    <a:pt x="84" y="47"/>
                    <a:pt x="82" y="50"/>
                    <a:pt x="82" y="50"/>
                  </a:cubicBezTo>
                  <a:cubicBezTo>
                    <a:pt x="85" y="46"/>
                    <a:pt x="82" y="48"/>
                    <a:pt x="83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3"/>
                    <a:pt x="82" y="52"/>
                    <a:pt x="82" y="53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1"/>
                    <a:pt x="82" y="49"/>
                    <a:pt x="83" y="47"/>
                  </a:cubicBezTo>
                  <a:cubicBezTo>
                    <a:pt x="84" y="46"/>
                    <a:pt x="80" y="52"/>
                    <a:pt x="81" y="50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82" y="50"/>
                    <a:pt x="82" y="51"/>
                    <a:pt x="83" y="52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0" y="54"/>
                    <a:pt x="110" y="43"/>
                    <a:pt x="97" y="48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50"/>
                    <a:pt x="99" y="49"/>
                    <a:pt x="98" y="48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70" y="57"/>
                    <a:pt x="90" y="50"/>
                    <a:pt x="83" y="52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3" y="51"/>
                    <a:pt x="83" y="51"/>
                    <a:pt x="83" y="51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90" y="50"/>
                    <a:pt x="71" y="56"/>
                    <a:pt x="97" y="48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109" y="44"/>
                    <a:pt x="82" y="52"/>
                    <a:pt x="84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110" y="44"/>
                    <a:pt x="92" y="49"/>
                    <a:pt x="97" y="48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49"/>
                    <a:pt x="99" y="49"/>
                    <a:pt x="100" y="51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100" y="51"/>
                    <a:pt x="100" y="53"/>
                    <a:pt x="100" y="52"/>
                  </a:cubicBezTo>
                  <a:cubicBezTo>
                    <a:pt x="100" y="50"/>
                    <a:pt x="101" y="53"/>
                    <a:pt x="99" y="49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74" y="53"/>
                    <a:pt x="91" y="49"/>
                    <a:pt x="86" y="51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84" y="51"/>
                    <a:pt x="84" y="51"/>
                    <a:pt x="82" y="51"/>
                  </a:cubicBezTo>
                  <a:cubicBezTo>
                    <a:pt x="83" y="49"/>
                    <a:pt x="84" y="48"/>
                    <a:pt x="85" y="47"/>
                  </a:cubicBezTo>
                  <a:cubicBezTo>
                    <a:pt x="85" y="48"/>
                    <a:pt x="86" y="49"/>
                    <a:pt x="85" y="50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91" y="49"/>
                    <a:pt x="76" y="53"/>
                    <a:pt x="97" y="48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50"/>
                    <a:pt x="100" y="50"/>
                    <a:pt x="101" y="51"/>
                  </a:cubicBezTo>
                  <a:cubicBezTo>
                    <a:pt x="101" y="51"/>
                    <a:pt x="101" y="50"/>
                    <a:pt x="102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6" y="55"/>
                    <a:pt x="96" y="42"/>
                    <a:pt x="97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7" y="45"/>
                    <a:pt x="97" y="45"/>
                    <a:pt x="97" y="45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108" y="58"/>
                    <a:pt x="99" y="47"/>
                    <a:pt x="102" y="51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99" y="47"/>
                    <a:pt x="108" y="58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124" y="45"/>
                    <a:pt x="105" y="50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86" y="56"/>
                    <a:pt x="104" y="51"/>
                    <a:pt x="98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4" y="51"/>
                    <a:pt x="85" y="57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22" y="46"/>
                    <a:pt x="96" y="53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1"/>
                    <a:pt x="98" y="50"/>
                    <a:pt x="99" y="50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89" y="54"/>
                    <a:pt x="114" y="48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7"/>
                    <a:pt x="110" y="47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1" y="49"/>
                  </a:cubicBezTo>
                  <a:cubicBezTo>
                    <a:pt x="109" y="48"/>
                    <a:pt x="110" y="47"/>
                    <a:pt x="109" y="48"/>
                  </a:cubicBezTo>
                  <a:cubicBezTo>
                    <a:pt x="110" y="47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9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5" y="47"/>
                    <a:pt x="80" y="61"/>
                    <a:pt x="95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2" y="52"/>
                    <a:pt x="92" y="51"/>
                    <a:pt x="91" y="50"/>
                  </a:cubicBezTo>
                  <a:cubicBezTo>
                    <a:pt x="90" y="46"/>
                    <a:pt x="94" y="54"/>
                    <a:pt x="93" y="51"/>
                  </a:cubicBezTo>
                  <a:cubicBezTo>
                    <a:pt x="93" y="52"/>
                    <a:pt x="94" y="53"/>
                    <a:pt x="95" y="54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103" y="52"/>
                    <a:pt x="80" y="60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4" y="48"/>
                    <a:pt x="84" y="58"/>
                    <a:pt x="97" y="54"/>
                  </a:cubicBezTo>
                  <a:cubicBezTo>
                    <a:pt x="97" y="54"/>
                    <a:pt x="97" y="54"/>
                    <a:pt x="97" y="54"/>
                  </a:cubicBezTo>
                  <a:cubicBezTo>
                    <a:pt x="97" y="54"/>
                    <a:pt x="97" y="54"/>
                    <a:pt x="97" y="54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5" y="52"/>
                    <a:pt x="95" y="52"/>
                    <a:pt x="95" y="51"/>
                  </a:cubicBezTo>
                  <a:cubicBezTo>
                    <a:pt x="94" y="51"/>
                    <a:pt x="93" y="50"/>
                    <a:pt x="92" y="47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3" y="35"/>
                    <a:pt x="103" y="54"/>
                    <a:pt x="101" y="52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1" y="54"/>
                    <a:pt x="101" y="53"/>
                    <a:pt x="101" y="53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55"/>
                    <a:pt x="101" y="54"/>
                    <a:pt x="101" y="54"/>
                  </a:cubicBezTo>
                  <a:cubicBezTo>
                    <a:pt x="101" y="55"/>
                    <a:pt x="101" y="53"/>
                    <a:pt x="100" y="51"/>
                  </a:cubicBezTo>
                  <a:cubicBezTo>
                    <a:pt x="101" y="52"/>
                    <a:pt x="99" y="49"/>
                    <a:pt x="99" y="49"/>
                  </a:cubicBezTo>
                  <a:cubicBezTo>
                    <a:pt x="99" y="50"/>
                    <a:pt x="101" y="52"/>
                    <a:pt x="100" y="53"/>
                  </a:cubicBezTo>
                  <a:cubicBezTo>
                    <a:pt x="101" y="55"/>
                    <a:pt x="100" y="55"/>
                    <a:pt x="101" y="53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96" y="48"/>
                    <a:pt x="113" y="61"/>
                    <a:pt x="89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89" y="47"/>
                    <a:pt x="89" y="47"/>
                    <a:pt x="89" y="47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101" y="53"/>
                    <a:pt x="76" y="64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09" y="48"/>
                    <a:pt x="110" y="48"/>
                    <a:pt x="110" y="47"/>
                  </a:cubicBezTo>
                  <a:cubicBezTo>
                    <a:pt x="110" y="47"/>
                    <a:pt x="109" y="49"/>
                    <a:pt x="108" y="48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5" y="46"/>
                    <a:pt x="128" y="68"/>
                    <a:pt x="118" y="59"/>
                  </a:cubicBezTo>
                  <a:cubicBezTo>
                    <a:pt x="118" y="59"/>
                    <a:pt x="118" y="59"/>
                    <a:pt x="118" y="59"/>
                  </a:cubicBezTo>
                  <a:cubicBezTo>
                    <a:pt x="118" y="59"/>
                    <a:pt x="118" y="59"/>
                    <a:pt x="118" y="59"/>
                  </a:cubicBezTo>
                  <a:cubicBezTo>
                    <a:pt x="118" y="59"/>
                    <a:pt x="118" y="59"/>
                    <a:pt x="118" y="59"/>
                  </a:cubicBezTo>
                  <a:cubicBezTo>
                    <a:pt x="118" y="59"/>
                    <a:pt x="118" y="59"/>
                    <a:pt x="118" y="59"/>
                  </a:cubicBezTo>
                  <a:cubicBezTo>
                    <a:pt x="118" y="59"/>
                    <a:pt x="118" y="59"/>
                    <a:pt x="118" y="59"/>
                  </a:cubicBezTo>
                  <a:cubicBezTo>
                    <a:pt x="120" y="58"/>
                    <a:pt x="120" y="58"/>
                    <a:pt x="120" y="58"/>
                  </a:cubicBezTo>
                  <a:cubicBezTo>
                    <a:pt x="121" y="59"/>
                    <a:pt x="123" y="56"/>
                    <a:pt x="123" y="58"/>
                  </a:cubicBezTo>
                  <a:cubicBezTo>
                    <a:pt x="121" y="58"/>
                    <a:pt x="122" y="59"/>
                    <a:pt x="123" y="59"/>
                  </a:cubicBezTo>
                  <a:cubicBezTo>
                    <a:pt x="123" y="59"/>
                    <a:pt x="124" y="57"/>
                    <a:pt x="125" y="57"/>
                  </a:cubicBezTo>
                  <a:cubicBezTo>
                    <a:pt x="125" y="58"/>
                    <a:pt x="126" y="58"/>
                    <a:pt x="125" y="59"/>
                  </a:cubicBezTo>
                  <a:cubicBezTo>
                    <a:pt x="127" y="58"/>
                    <a:pt x="127" y="60"/>
                    <a:pt x="127" y="56"/>
                  </a:cubicBezTo>
                  <a:cubicBezTo>
                    <a:pt x="126" y="48"/>
                    <a:pt x="128" y="51"/>
                    <a:pt x="126" y="52"/>
                  </a:cubicBezTo>
                  <a:cubicBezTo>
                    <a:pt x="127" y="51"/>
                    <a:pt x="127" y="51"/>
                    <a:pt x="127" y="51"/>
                  </a:cubicBezTo>
                  <a:cubicBezTo>
                    <a:pt x="126" y="52"/>
                    <a:pt x="125" y="53"/>
                    <a:pt x="123" y="54"/>
                  </a:cubicBezTo>
                  <a:cubicBezTo>
                    <a:pt x="124" y="53"/>
                    <a:pt x="124" y="53"/>
                    <a:pt x="125" y="53"/>
                  </a:cubicBezTo>
                  <a:cubicBezTo>
                    <a:pt x="122" y="55"/>
                    <a:pt x="121" y="56"/>
                    <a:pt x="123" y="55"/>
                  </a:cubicBezTo>
                  <a:cubicBezTo>
                    <a:pt x="123" y="55"/>
                    <a:pt x="123" y="55"/>
                    <a:pt x="123" y="55"/>
                  </a:cubicBezTo>
                  <a:cubicBezTo>
                    <a:pt x="123" y="55"/>
                    <a:pt x="123" y="55"/>
                    <a:pt x="123" y="55"/>
                  </a:cubicBezTo>
                  <a:cubicBezTo>
                    <a:pt x="123" y="55"/>
                    <a:pt x="123" y="55"/>
                    <a:pt x="123" y="55"/>
                  </a:cubicBezTo>
                  <a:cubicBezTo>
                    <a:pt x="123" y="55"/>
                    <a:pt x="123" y="55"/>
                    <a:pt x="123" y="55"/>
                  </a:cubicBezTo>
                  <a:cubicBezTo>
                    <a:pt x="123" y="55"/>
                    <a:pt x="123" y="55"/>
                    <a:pt x="123" y="55"/>
                  </a:cubicBezTo>
                  <a:cubicBezTo>
                    <a:pt x="166" y="62"/>
                    <a:pt x="135" y="57"/>
                    <a:pt x="144" y="59"/>
                  </a:cubicBezTo>
                  <a:cubicBezTo>
                    <a:pt x="144" y="59"/>
                    <a:pt x="144" y="59"/>
                    <a:pt x="144" y="59"/>
                  </a:cubicBezTo>
                  <a:cubicBezTo>
                    <a:pt x="144" y="59"/>
                    <a:pt x="144" y="59"/>
                    <a:pt x="144" y="59"/>
                  </a:cubicBezTo>
                  <a:cubicBezTo>
                    <a:pt x="144" y="59"/>
                    <a:pt x="144" y="59"/>
                    <a:pt x="144" y="59"/>
                  </a:cubicBezTo>
                  <a:cubicBezTo>
                    <a:pt x="144" y="59"/>
                    <a:pt x="144" y="59"/>
                    <a:pt x="144" y="59"/>
                  </a:cubicBezTo>
                  <a:cubicBezTo>
                    <a:pt x="144" y="59"/>
                    <a:pt x="144" y="59"/>
                    <a:pt x="144" y="59"/>
                  </a:cubicBezTo>
                  <a:cubicBezTo>
                    <a:pt x="144" y="58"/>
                    <a:pt x="144" y="58"/>
                    <a:pt x="144" y="58"/>
                  </a:cubicBezTo>
                  <a:cubicBezTo>
                    <a:pt x="144" y="58"/>
                    <a:pt x="144" y="58"/>
                    <a:pt x="144" y="58"/>
                  </a:cubicBezTo>
                  <a:cubicBezTo>
                    <a:pt x="144" y="58"/>
                    <a:pt x="144" y="58"/>
                    <a:pt x="144" y="58"/>
                  </a:cubicBezTo>
                  <a:cubicBezTo>
                    <a:pt x="144" y="58"/>
                    <a:pt x="144" y="58"/>
                    <a:pt x="144" y="58"/>
                  </a:cubicBezTo>
                  <a:cubicBezTo>
                    <a:pt x="144" y="58"/>
                    <a:pt x="144" y="58"/>
                    <a:pt x="144" y="58"/>
                  </a:cubicBezTo>
                  <a:cubicBezTo>
                    <a:pt x="163" y="61"/>
                    <a:pt x="119" y="54"/>
                    <a:pt x="123" y="55"/>
                  </a:cubicBezTo>
                  <a:cubicBezTo>
                    <a:pt x="123" y="55"/>
                    <a:pt x="123" y="55"/>
                    <a:pt x="123" y="55"/>
                  </a:cubicBezTo>
                  <a:cubicBezTo>
                    <a:pt x="123" y="55"/>
                    <a:pt x="123" y="55"/>
                    <a:pt x="123" y="55"/>
                  </a:cubicBezTo>
                  <a:cubicBezTo>
                    <a:pt x="123" y="55"/>
                    <a:pt x="123" y="55"/>
                    <a:pt x="123" y="55"/>
                  </a:cubicBezTo>
                  <a:cubicBezTo>
                    <a:pt x="123" y="55"/>
                    <a:pt x="123" y="55"/>
                    <a:pt x="123" y="55"/>
                  </a:cubicBezTo>
                  <a:cubicBezTo>
                    <a:pt x="123" y="55"/>
                    <a:pt x="123" y="55"/>
                    <a:pt x="123" y="55"/>
                  </a:cubicBezTo>
                  <a:cubicBezTo>
                    <a:pt x="124" y="54"/>
                    <a:pt x="124" y="54"/>
                    <a:pt x="124" y="54"/>
                  </a:cubicBezTo>
                  <a:cubicBezTo>
                    <a:pt x="123" y="55"/>
                    <a:pt x="123" y="55"/>
                    <a:pt x="123" y="55"/>
                  </a:cubicBezTo>
                  <a:cubicBezTo>
                    <a:pt x="122" y="55"/>
                    <a:pt x="127" y="51"/>
                    <a:pt x="126" y="51"/>
                  </a:cubicBezTo>
                  <a:cubicBezTo>
                    <a:pt x="124" y="54"/>
                    <a:pt x="124" y="53"/>
                    <a:pt x="124" y="54"/>
                  </a:cubicBezTo>
                  <a:cubicBezTo>
                    <a:pt x="124" y="54"/>
                    <a:pt x="125" y="53"/>
                    <a:pt x="126" y="52"/>
                  </a:cubicBezTo>
                  <a:cubicBezTo>
                    <a:pt x="127" y="51"/>
                    <a:pt x="127" y="51"/>
                    <a:pt x="127" y="51"/>
                  </a:cubicBezTo>
                  <a:cubicBezTo>
                    <a:pt x="128" y="49"/>
                    <a:pt x="126" y="52"/>
                    <a:pt x="127" y="54"/>
                  </a:cubicBezTo>
                  <a:cubicBezTo>
                    <a:pt x="126" y="53"/>
                    <a:pt x="127" y="52"/>
                    <a:pt x="127" y="51"/>
                  </a:cubicBezTo>
                  <a:cubicBezTo>
                    <a:pt x="126" y="52"/>
                    <a:pt x="128" y="58"/>
                    <a:pt x="126" y="57"/>
                  </a:cubicBezTo>
                  <a:cubicBezTo>
                    <a:pt x="126" y="57"/>
                    <a:pt x="125" y="57"/>
                    <a:pt x="126" y="57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6" y="56"/>
                    <a:pt x="126" y="55"/>
                    <a:pt x="125" y="55"/>
                  </a:cubicBezTo>
                  <a:cubicBezTo>
                    <a:pt x="125" y="54"/>
                    <a:pt x="126" y="52"/>
                    <a:pt x="126" y="52"/>
                  </a:cubicBezTo>
                  <a:cubicBezTo>
                    <a:pt x="127" y="51"/>
                    <a:pt x="127" y="53"/>
                    <a:pt x="127" y="51"/>
                  </a:cubicBezTo>
                  <a:cubicBezTo>
                    <a:pt x="127" y="51"/>
                    <a:pt x="127" y="51"/>
                    <a:pt x="127" y="51"/>
                  </a:cubicBezTo>
                  <a:cubicBezTo>
                    <a:pt x="127" y="50"/>
                    <a:pt x="126" y="52"/>
                    <a:pt x="126" y="52"/>
                  </a:cubicBezTo>
                  <a:cubicBezTo>
                    <a:pt x="126" y="52"/>
                    <a:pt x="127" y="52"/>
                    <a:pt x="127" y="51"/>
                  </a:cubicBezTo>
                  <a:cubicBezTo>
                    <a:pt x="127" y="51"/>
                    <a:pt x="127" y="52"/>
                    <a:pt x="128" y="52"/>
                  </a:cubicBezTo>
                  <a:cubicBezTo>
                    <a:pt x="127" y="53"/>
                    <a:pt x="127" y="53"/>
                    <a:pt x="127" y="53"/>
                  </a:cubicBezTo>
                  <a:cubicBezTo>
                    <a:pt x="127" y="53"/>
                    <a:pt x="127" y="53"/>
                    <a:pt x="127" y="53"/>
                  </a:cubicBezTo>
                  <a:cubicBezTo>
                    <a:pt x="127" y="53"/>
                    <a:pt x="127" y="53"/>
                    <a:pt x="127" y="53"/>
                  </a:cubicBezTo>
                  <a:cubicBezTo>
                    <a:pt x="127" y="53"/>
                    <a:pt x="127" y="53"/>
                    <a:pt x="127" y="53"/>
                  </a:cubicBezTo>
                  <a:cubicBezTo>
                    <a:pt x="127" y="53"/>
                    <a:pt x="127" y="53"/>
                    <a:pt x="127" y="53"/>
                  </a:cubicBezTo>
                  <a:cubicBezTo>
                    <a:pt x="127" y="53"/>
                    <a:pt x="127" y="53"/>
                    <a:pt x="127" y="53"/>
                  </a:cubicBezTo>
                  <a:cubicBezTo>
                    <a:pt x="124" y="53"/>
                    <a:pt x="155" y="58"/>
                    <a:pt x="141" y="56"/>
                  </a:cubicBezTo>
                  <a:cubicBezTo>
                    <a:pt x="141" y="56"/>
                    <a:pt x="141" y="56"/>
                    <a:pt x="141" y="56"/>
                  </a:cubicBezTo>
                  <a:cubicBezTo>
                    <a:pt x="141" y="56"/>
                    <a:pt x="141" y="56"/>
                    <a:pt x="141" y="56"/>
                  </a:cubicBezTo>
                  <a:cubicBezTo>
                    <a:pt x="141" y="56"/>
                    <a:pt x="141" y="56"/>
                    <a:pt x="141" y="56"/>
                  </a:cubicBezTo>
                  <a:cubicBezTo>
                    <a:pt x="141" y="56"/>
                    <a:pt x="141" y="56"/>
                    <a:pt x="141" y="56"/>
                  </a:cubicBezTo>
                  <a:cubicBezTo>
                    <a:pt x="142" y="56"/>
                    <a:pt x="142" y="56"/>
                    <a:pt x="142" y="56"/>
                  </a:cubicBezTo>
                  <a:cubicBezTo>
                    <a:pt x="142" y="56"/>
                    <a:pt x="142" y="56"/>
                    <a:pt x="142" y="56"/>
                  </a:cubicBezTo>
                  <a:cubicBezTo>
                    <a:pt x="142" y="56"/>
                    <a:pt x="142" y="56"/>
                    <a:pt x="142" y="56"/>
                  </a:cubicBezTo>
                  <a:cubicBezTo>
                    <a:pt x="142" y="56"/>
                    <a:pt x="142" y="56"/>
                    <a:pt x="142" y="56"/>
                  </a:cubicBezTo>
                  <a:cubicBezTo>
                    <a:pt x="142" y="56"/>
                    <a:pt x="142" y="56"/>
                    <a:pt x="142" y="56"/>
                  </a:cubicBezTo>
                  <a:cubicBezTo>
                    <a:pt x="146" y="57"/>
                    <a:pt x="111" y="51"/>
                    <a:pt x="126" y="54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10" y="51"/>
                    <a:pt x="146" y="57"/>
                    <a:pt x="143" y="57"/>
                  </a:cubicBezTo>
                  <a:cubicBezTo>
                    <a:pt x="143" y="57"/>
                    <a:pt x="143" y="57"/>
                    <a:pt x="143" y="57"/>
                  </a:cubicBezTo>
                  <a:cubicBezTo>
                    <a:pt x="143" y="57"/>
                    <a:pt x="143" y="57"/>
                    <a:pt x="143" y="57"/>
                  </a:cubicBezTo>
                  <a:cubicBezTo>
                    <a:pt x="143" y="57"/>
                    <a:pt x="143" y="57"/>
                    <a:pt x="143" y="57"/>
                  </a:cubicBezTo>
                  <a:cubicBezTo>
                    <a:pt x="143" y="57"/>
                    <a:pt x="143" y="57"/>
                    <a:pt x="143" y="57"/>
                  </a:cubicBezTo>
                  <a:cubicBezTo>
                    <a:pt x="143" y="57"/>
                    <a:pt x="143" y="57"/>
                    <a:pt x="143" y="57"/>
                  </a:cubicBezTo>
                  <a:cubicBezTo>
                    <a:pt x="143" y="57"/>
                    <a:pt x="143" y="57"/>
                    <a:pt x="143" y="57"/>
                  </a:cubicBezTo>
                  <a:cubicBezTo>
                    <a:pt x="143" y="56"/>
                    <a:pt x="143" y="56"/>
                    <a:pt x="143" y="56"/>
                  </a:cubicBezTo>
                  <a:cubicBezTo>
                    <a:pt x="143" y="56"/>
                    <a:pt x="143" y="56"/>
                    <a:pt x="143" y="56"/>
                  </a:cubicBezTo>
                  <a:cubicBezTo>
                    <a:pt x="143" y="56"/>
                    <a:pt x="143" y="56"/>
                    <a:pt x="143" y="56"/>
                  </a:cubicBezTo>
                  <a:cubicBezTo>
                    <a:pt x="143" y="57"/>
                    <a:pt x="143" y="57"/>
                    <a:pt x="143" y="56"/>
                  </a:cubicBezTo>
                  <a:cubicBezTo>
                    <a:pt x="143" y="58"/>
                    <a:pt x="144" y="57"/>
                    <a:pt x="144" y="57"/>
                  </a:cubicBezTo>
                  <a:cubicBezTo>
                    <a:pt x="144" y="56"/>
                    <a:pt x="144" y="56"/>
                    <a:pt x="144" y="56"/>
                  </a:cubicBezTo>
                  <a:cubicBezTo>
                    <a:pt x="141" y="53"/>
                    <a:pt x="142" y="50"/>
                    <a:pt x="142" y="51"/>
                  </a:cubicBezTo>
                  <a:cubicBezTo>
                    <a:pt x="142" y="52"/>
                    <a:pt x="137" y="56"/>
                    <a:pt x="140" y="54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5"/>
                    <a:pt x="141" y="56"/>
                    <a:pt x="141" y="56"/>
                  </a:cubicBezTo>
                  <a:cubicBezTo>
                    <a:pt x="141" y="56"/>
                    <a:pt x="141" y="56"/>
                    <a:pt x="141" y="56"/>
                  </a:cubicBezTo>
                  <a:cubicBezTo>
                    <a:pt x="141" y="56"/>
                    <a:pt x="141" y="56"/>
                    <a:pt x="141" y="56"/>
                  </a:cubicBezTo>
                  <a:cubicBezTo>
                    <a:pt x="141" y="56"/>
                    <a:pt x="141" y="56"/>
                    <a:pt x="141" y="56"/>
                  </a:cubicBezTo>
                  <a:cubicBezTo>
                    <a:pt x="141" y="56"/>
                    <a:pt x="141" y="56"/>
                    <a:pt x="141" y="56"/>
                  </a:cubicBezTo>
                  <a:cubicBezTo>
                    <a:pt x="141" y="56"/>
                    <a:pt x="141" y="56"/>
                    <a:pt x="141" y="56"/>
                  </a:cubicBezTo>
                  <a:cubicBezTo>
                    <a:pt x="141" y="56"/>
                    <a:pt x="141" y="56"/>
                    <a:pt x="141" y="56"/>
                  </a:cubicBezTo>
                  <a:cubicBezTo>
                    <a:pt x="138" y="56"/>
                    <a:pt x="171" y="55"/>
                    <a:pt x="157" y="56"/>
                  </a:cubicBezTo>
                  <a:cubicBezTo>
                    <a:pt x="157" y="56"/>
                    <a:pt x="157" y="56"/>
                    <a:pt x="157" y="56"/>
                  </a:cubicBezTo>
                  <a:cubicBezTo>
                    <a:pt x="157" y="56"/>
                    <a:pt x="157" y="56"/>
                    <a:pt x="157" y="56"/>
                  </a:cubicBezTo>
                  <a:cubicBezTo>
                    <a:pt x="157" y="56"/>
                    <a:pt x="157" y="56"/>
                    <a:pt x="157" y="56"/>
                  </a:cubicBezTo>
                  <a:cubicBezTo>
                    <a:pt x="157" y="56"/>
                    <a:pt x="157" y="56"/>
                    <a:pt x="157" y="56"/>
                  </a:cubicBezTo>
                  <a:cubicBezTo>
                    <a:pt x="158" y="56"/>
                    <a:pt x="158" y="56"/>
                    <a:pt x="158" y="56"/>
                  </a:cubicBezTo>
                  <a:cubicBezTo>
                    <a:pt x="158" y="56"/>
                    <a:pt x="158" y="56"/>
                    <a:pt x="158" y="56"/>
                  </a:cubicBezTo>
                  <a:cubicBezTo>
                    <a:pt x="158" y="56"/>
                    <a:pt x="158" y="56"/>
                    <a:pt x="158" y="56"/>
                  </a:cubicBezTo>
                  <a:cubicBezTo>
                    <a:pt x="158" y="56"/>
                    <a:pt x="158" y="56"/>
                    <a:pt x="158" y="56"/>
                  </a:cubicBezTo>
                  <a:cubicBezTo>
                    <a:pt x="158" y="56"/>
                    <a:pt x="158" y="56"/>
                    <a:pt x="158" y="56"/>
                  </a:cubicBezTo>
                  <a:cubicBezTo>
                    <a:pt x="158" y="56"/>
                    <a:pt x="158" y="56"/>
                    <a:pt x="158" y="56"/>
                  </a:cubicBezTo>
                  <a:cubicBezTo>
                    <a:pt x="158" y="56"/>
                    <a:pt x="158" y="56"/>
                    <a:pt x="158" y="56"/>
                  </a:cubicBezTo>
                  <a:cubicBezTo>
                    <a:pt x="174" y="56"/>
                    <a:pt x="137" y="57"/>
                    <a:pt x="140" y="57"/>
                  </a:cubicBezTo>
                  <a:cubicBezTo>
                    <a:pt x="140" y="57"/>
                    <a:pt x="140" y="57"/>
                    <a:pt x="140" y="57"/>
                  </a:cubicBezTo>
                  <a:cubicBezTo>
                    <a:pt x="140" y="57"/>
                    <a:pt x="140" y="57"/>
                    <a:pt x="140" y="57"/>
                  </a:cubicBezTo>
                  <a:cubicBezTo>
                    <a:pt x="140" y="57"/>
                    <a:pt x="140" y="57"/>
                    <a:pt x="140" y="57"/>
                  </a:cubicBezTo>
                  <a:cubicBezTo>
                    <a:pt x="140" y="57"/>
                    <a:pt x="140" y="57"/>
                    <a:pt x="140" y="57"/>
                  </a:cubicBezTo>
                  <a:cubicBezTo>
                    <a:pt x="140" y="57"/>
                    <a:pt x="140" y="57"/>
                    <a:pt x="140" y="5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40" y="56"/>
                    <a:pt x="139" y="56"/>
                    <a:pt x="139" y="57"/>
                  </a:cubicBezTo>
                  <a:cubicBezTo>
                    <a:pt x="138" y="57"/>
                    <a:pt x="138" y="56"/>
                    <a:pt x="138" y="57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38" y="56"/>
                    <a:pt x="137" y="57"/>
                    <a:pt x="137" y="56"/>
                  </a:cubicBezTo>
                  <a:cubicBezTo>
                    <a:pt x="139" y="55"/>
                    <a:pt x="140" y="53"/>
                    <a:pt x="140" y="53"/>
                  </a:cubicBezTo>
                  <a:cubicBezTo>
                    <a:pt x="140" y="54"/>
                    <a:pt x="136" y="58"/>
                    <a:pt x="136" y="58"/>
                  </a:cubicBezTo>
                  <a:cubicBezTo>
                    <a:pt x="135" y="58"/>
                    <a:pt x="141" y="54"/>
                    <a:pt x="137" y="56"/>
                  </a:cubicBezTo>
                  <a:cubicBezTo>
                    <a:pt x="133" y="61"/>
                    <a:pt x="137" y="57"/>
                    <a:pt x="136" y="58"/>
                  </a:cubicBezTo>
                  <a:cubicBezTo>
                    <a:pt x="136" y="58"/>
                    <a:pt x="137" y="58"/>
                    <a:pt x="137" y="58"/>
                  </a:cubicBezTo>
                  <a:cubicBezTo>
                    <a:pt x="137" y="58"/>
                    <a:pt x="137" y="58"/>
                    <a:pt x="137" y="58"/>
                  </a:cubicBezTo>
                  <a:cubicBezTo>
                    <a:pt x="138" y="59"/>
                    <a:pt x="138" y="59"/>
                    <a:pt x="138" y="59"/>
                  </a:cubicBezTo>
                  <a:cubicBezTo>
                    <a:pt x="138" y="59"/>
                    <a:pt x="138" y="59"/>
                    <a:pt x="138" y="59"/>
                  </a:cubicBezTo>
                  <a:cubicBezTo>
                    <a:pt x="138" y="59"/>
                    <a:pt x="138" y="59"/>
                    <a:pt x="138" y="59"/>
                  </a:cubicBezTo>
                  <a:cubicBezTo>
                    <a:pt x="138" y="59"/>
                    <a:pt x="138" y="59"/>
                    <a:pt x="138" y="59"/>
                  </a:cubicBezTo>
                  <a:cubicBezTo>
                    <a:pt x="138" y="59"/>
                    <a:pt x="138" y="59"/>
                    <a:pt x="138" y="59"/>
                  </a:cubicBezTo>
                  <a:cubicBezTo>
                    <a:pt x="132" y="59"/>
                    <a:pt x="182" y="57"/>
                    <a:pt x="161" y="58"/>
                  </a:cubicBezTo>
                  <a:cubicBezTo>
                    <a:pt x="161" y="58"/>
                    <a:pt x="161" y="58"/>
                    <a:pt x="161" y="58"/>
                  </a:cubicBezTo>
                  <a:cubicBezTo>
                    <a:pt x="161" y="58"/>
                    <a:pt x="161" y="58"/>
                    <a:pt x="161" y="58"/>
                  </a:cubicBezTo>
                  <a:cubicBezTo>
                    <a:pt x="161" y="58"/>
                    <a:pt x="161" y="58"/>
                    <a:pt x="161" y="58"/>
                  </a:cubicBezTo>
                  <a:cubicBezTo>
                    <a:pt x="161" y="58"/>
                    <a:pt x="161" y="58"/>
                    <a:pt x="161" y="58"/>
                  </a:cubicBezTo>
                  <a:cubicBezTo>
                    <a:pt x="161" y="58"/>
                    <a:pt x="161" y="58"/>
                    <a:pt x="161" y="58"/>
                  </a:cubicBezTo>
                  <a:cubicBezTo>
                    <a:pt x="161" y="58"/>
                    <a:pt x="161" y="58"/>
                    <a:pt x="161" y="58"/>
                  </a:cubicBezTo>
                  <a:cubicBezTo>
                    <a:pt x="161" y="58"/>
                    <a:pt x="161" y="58"/>
                    <a:pt x="161" y="58"/>
                  </a:cubicBezTo>
                  <a:cubicBezTo>
                    <a:pt x="161" y="58"/>
                    <a:pt x="161" y="58"/>
                    <a:pt x="161" y="58"/>
                  </a:cubicBezTo>
                  <a:cubicBezTo>
                    <a:pt x="161" y="58"/>
                    <a:pt x="161" y="58"/>
                    <a:pt x="161" y="58"/>
                  </a:cubicBezTo>
                  <a:cubicBezTo>
                    <a:pt x="161" y="58"/>
                    <a:pt x="161" y="58"/>
                    <a:pt x="161" y="58"/>
                  </a:cubicBezTo>
                  <a:cubicBezTo>
                    <a:pt x="183" y="57"/>
                    <a:pt x="132" y="59"/>
                    <a:pt x="137" y="59"/>
                  </a:cubicBezTo>
                  <a:cubicBezTo>
                    <a:pt x="137" y="59"/>
                    <a:pt x="137" y="59"/>
                    <a:pt x="137" y="59"/>
                  </a:cubicBezTo>
                  <a:cubicBezTo>
                    <a:pt x="137" y="59"/>
                    <a:pt x="137" y="59"/>
                    <a:pt x="137" y="59"/>
                  </a:cubicBezTo>
                  <a:cubicBezTo>
                    <a:pt x="137" y="59"/>
                    <a:pt x="137" y="59"/>
                    <a:pt x="137" y="59"/>
                  </a:cubicBezTo>
                  <a:cubicBezTo>
                    <a:pt x="137" y="59"/>
                    <a:pt x="137" y="59"/>
                    <a:pt x="137" y="59"/>
                  </a:cubicBezTo>
                  <a:cubicBezTo>
                    <a:pt x="137" y="59"/>
                    <a:pt x="137" y="59"/>
                    <a:pt x="137" y="59"/>
                  </a:cubicBezTo>
                  <a:cubicBezTo>
                    <a:pt x="137" y="59"/>
                    <a:pt x="137" y="59"/>
                    <a:pt x="137" y="59"/>
                  </a:cubicBezTo>
                  <a:cubicBezTo>
                    <a:pt x="136" y="59"/>
                    <a:pt x="136" y="59"/>
                    <a:pt x="136" y="59"/>
                  </a:cubicBezTo>
                  <a:cubicBezTo>
                    <a:pt x="136" y="59"/>
                    <a:pt x="136" y="59"/>
                    <a:pt x="136" y="59"/>
                  </a:cubicBezTo>
                  <a:cubicBezTo>
                    <a:pt x="136" y="59"/>
                    <a:pt x="136" y="59"/>
                    <a:pt x="136" y="59"/>
                  </a:cubicBezTo>
                  <a:cubicBezTo>
                    <a:pt x="136" y="59"/>
                    <a:pt x="136" y="59"/>
                    <a:pt x="136" y="59"/>
                  </a:cubicBezTo>
                  <a:cubicBezTo>
                    <a:pt x="136" y="59"/>
                    <a:pt x="136" y="59"/>
                    <a:pt x="136" y="59"/>
                  </a:cubicBezTo>
                  <a:cubicBezTo>
                    <a:pt x="136" y="59"/>
                    <a:pt x="136" y="59"/>
                    <a:pt x="136" y="59"/>
                  </a:cubicBezTo>
                  <a:cubicBezTo>
                    <a:pt x="136" y="59"/>
                    <a:pt x="136" y="59"/>
                    <a:pt x="136" y="59"/>
                  </a:cubicBezTo>
                  <a:cubicBezTo>
                    <a:pt x="113" y="60"/>
                    <a:pt x="167" y="58"/>
                    <a:pt x="162" y="58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2" y="59"/>
                    <a:pt x="162" y="59"/>
                    <a:pt x="162" y="59"/>
                  </a:cubicBezTo>
                  <a:cubicBezTo>
                    <a:pt x="163" y="59"/>
                    <a:pt x="162" y="59"/>
                    <a:pt x="162" y="59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1" y="58"/>
                    <a:pt x="161" y="58"/>
                    <a:pt x="161" y="58"/>
                  </a:cubicBezTo>
                  <a:cubicBezTo>
                    <a:pt x="162" y="57"/>
                    <a:pt x="163" y="57"/>
                    <a:pt x="164" y="57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37" y="56"/>
                    <a:pt x="156" y="57"/>
                    <a:pt x="150" y="57"/>
                  </a:cubicBezTo>
                  <a:cubicBezTo>
                    <a:pt x="150" y="57"/>
                    <a:pt x="150" y="57"/>
                    <a:pt x="150" y="57"/>
                  </a:cubicBezTo>
                  <a:cubicBezTo>
                    <a:pt x="150" y="57"/>
                    <a:pt x="150" y="57"/>
                    <a:pt x="150" y="57"/>
                  </a:cubicBezTo>
                  <a:cubicBezTo>
                    <a:pt x="150" y="57"/>
                    <a:pt x="150" y="57"/>
                    <a:pt x="150" y="57"/>
                  </a:cubicBezTo>
                  <a:cubicBezTo>
                    <a:pt x="150" y="57"/>
                    <a:pt x="150" y="57"/>
                    <a:pt x="150" y="57"/>
                  </a:cubicBezTo>
                  <a:cubicBezTo>
                    <a:pt x="150" y="57"/>
                    <a:pt x="150" y="57"/>
                    <a:pt x="150" y="57"/>
                  </a:cubicBezTo>
                  <a:cubicBezTo>
                    <a:pt x="150" y="57"/>
                    <a:pt x="150" y="57"/>
                    <a:pt x="150" y="57"/>
                  </a:cubicBezTo>
                  <a:cubicBezTo>
                    <a:pt x="150" y="57"/>
                    <a:pt x="150" y="57"/>
                    <a:pt x="150" y="57"/>
                  </a:cubicBezTo>
                  <a:cubicBezTo>
                    <a:pt x="150" y="57"/>
                    <a:pt x="150" y="58"/>
                    <a:pt x="150" y="57"/>
                  </a:cubicBezTo>
                  <a:cubicBezTo>
                    <a:pt x="150" y="57"/>
                    <a:pt x="150" y="57"/>
                    <a:pt x="150" y="57"/>
                  </a:cubicBezTo>
                  <a:cubicBezTo>
                    <a:pt x="150" y="58"/>
                    <a:pt x="150" y="57"/>
                    <a:pt x="151" y="56"/>
                  </a:cubicBezTo>
                  <a:cubicBezTo>
                    <a:pt x="153" y="54"/>
                    <a:pt x="153" y="54"/>
                    <a:pt x="153" y="54"/>
                  </a:cubicBezTo>
                  <a:cubicBezTo>
                    <a:pt x="154" y="54"/>
                    <a:pt x="154" y="54"/>
                    <a:pt x="154" y="54"/>
                  </a:cubicBezTo>
                  <a:cubicBezTo>
                    <a:pt x="154" y="54"/>
                    <a:pt x="154" y="54"/>
                    <a:pt x="154" y="54"/>
                  </a:cubicBezTo>
                  <a:cubicBezTo>
                    <a:pt x="154" y="54"/>
                    <a:pt x="154" y="54"/>
                    <a:pt x="154" y="54"/>
                  </a:cubicBezTo>
                  <a:cubicBezTo>
                    <a:pt x="154" y="54"/>
                    <a:pt x="154" y="54"/>
                    <a:pt x="154" y="54"/>
                  </a:cubicBezTo>
                  <a:cubicBezTo>
                    <a:pt x="154" y="54"/>
                    <a:pt x="154" y="54"/>
                    <a:pt x="154" y="54"/>
                  </a:cubicBezTo>
                  <a:cubicBezTo>
                    <a:pt x="178" y="79"/>
                    <a:pt x="161" y="61"/>
                    <a:pt x="166" y="66"/>
                  </a:cubicBezTo>
                  <a:cubicBezTo>
                    <a:pt x="166" y="66"/>
                    <a:pt x="166" y="66"/>
                    <a:pt x="166" y="66"/>
                  </a:cubicBezTo>
                  <a:cubicBezTo>
                    <a:pt x="166" y="66"/>
                    <a:pt x="166" y="66"/>
                    <a:pt x="166" y="66"/>
                  </a:cubicBezTo>
                  <a:cubicBezTo>
                    <a:pt x="166" y="66"/>
                    <a:pt x="166" y="66"/>
                    <a:pt x="166" y="66"/>
                  </a:cubicBezTo>
                  <a:cubicBezTo>
                    <a:pt x="166" y="66"/>
                    <a:pt x="166" y="66"/>
                    <a:pt x="166" y="66"/>
                  </a:cubicBezTo>
                  <a:cubicBezTo>
                    <a:pt x="167" y="66"/>
                    <a:pt x="167" y="66"/>
                    <a:pt x="167" y="66"/>
                  </a:cubicBezTo>
                  <a:cubicBezTo>
                    <a:pt x="165" y="65"/>
                    <a:pt x="165" y="65"/>
                    <a:pt x="165" y="65"/>
                  </a:cubicBezTo>
                  <a:cubicBezTo>
                    <a:pt x="166" y="65"/>
                    <a:pt x="168" y="63"/>
                    <a:pt x="168" y="63"/>
                  </a:cubicBezTo>
                  <a:cubicBezTo>
                    <a:pt x="168" y="64"/>
                    <a:pt x="169" y="64"/>
                    <a:pt x="169" y="65"/>
                  </a:cubicBezTo>
                  <a:cubicBezTo>
                    <a:pt x="166" y="59"/>
                    <a:pt x="169" y="51"/>
                    <a:pt x="165" y="58"/>
                  </a:cubicBezTo>
                  <a:cubicBezTo>
                    <a:pt x="169" y="53"/>
                    <a:pt x="166" y="57"/>
                    <a:pt x="167" y="56"/>
                  </a:cubicBezTo>
                  <a:cubicBezTo>
                    <a:pt x="167" y="56"/>
                    <a:pt x="167" y="56"/>
                    <a:pt x="167" y="56"/>
                  </a:cubicBezTo>
                  <a:cubicBezTo>
                    <a:pt x="167" y="56"/>
                    <a:pt x="167" y="55"/>
                    <a:pt x="167" y="56"/>
                  </a:cubicBezTo>
                  <a:cubicBezTo>
                    <a:pt x="166" y="57"/>
                    <a:pt x="165" y="58"/>
                    <a:pt x="167" y="55"/>
                  </a:cubicBezTo>
                  <a:cubicBezTo>
                    <a:pt x="166" y="57"/>
                    <a:pt x="164" y="60"/>
                    <a:pt x="162" y="60"/>
                  </a:cubicBezTo>
                  <a:cubicBezTo>
                    <a:pt x="161" y="58"/>
                    <a:pt x="163" y="62"/>
                    <a:pt x="164" y="61"/>
                  </a:cubicBezTo>
                  <a:cubicBezTo>
                    <a:pt x="163" y="59"/>
                    <a:pt x="163" y="59"/>
                    <a:pt x="163" y="59"/>
                  </a:cubicBezTo>
                  <a:cubicBezTo>
                    <a:pt x="164" y="61"/>
                    <a:pt x="165" y="62"/>
                    <a:pt x="166" y="63"/>
                  </a:cubicBezTo>
                  <a:cubicBezTo>
                    <a:pt x="166" y="63"/>
                    <a:pt x="166" y="63"/>
                    <a:pt x="166" y="63"/>
                  </a:cubicBezTo>
                  <a:cubicBezTo>
                    <a:pt x="166" y="63"/>
                    <a:pt x="166" y="63"/>
                    <a:pt x="166" y="63"/>
                  </a:cubicBezTo>
                  <a:cubicBezTo>
                    <a:pt x="166" y="63"/>
                    <a:pt x="166" y="63"/>
                    <a:pt x="166" y="63"/>
                  </a:cubicBezTo>
                  <a:cubicBezTo>
                    <a:pt x="166" y="63"/>
                    <a:pt x="166" y="63"/>
                    <a:pt x="166" y="63"/>
                  </a:cubicBezTo>
                  <a:cubicBezTo>
                    <a:pt x="166" y="63"/>
                    <a:pt x="166" y="63"/>
                    <a:pt x="166" y="63"/>
                  </a:cubicBezTo>
                  <a:cubicBezTo>
                    <a:pt x="191" y="52"/>
                    <a:pt x="173" y="60"/>
                    <a:pt x="179" y="57"/>
                  </a:cubicBezTo>
                  <a:cubicBezTo>
                    <a:pt x="179" y="57"/>
                    <a:pt x="179" y="57"/>
                    <a:pt x="179" y="57"/>
                  </a:cubicBezTo>
                  <a:cubicBezTo>
                    <a:pt x="179" y="57"/>
                    <a:pt x="179" y="57"/>
                    <a:pt x="179" y="57"/>
                  </a:cubicBezTo>
                  <a:cubicBezTo>
                    <a:pt x="179" y="58"/>
                    <a:pt x="179" y="58"/>
                    <a:pt x="179" y="5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81" y="59"/>
                    <a:pt x="181" y="59"/>
                    <a:pt x="181" y="59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81" y="59"/>
                    <a:pt x="180" y="58"/>
                    <a:pt x="180" y="58"/>
                  </a:cubicBezTo>
                  <a:cubicBezTo>
                    <a:pt x="179" y="57"/>
                    <a:pt x="179" y="57"/>
                    <a:pt x="179" y="57"/>
                  </a:cubicBezTo>
                  <a:cubicBezTo>
                    <a:pt x="179" y="57"/>
                    <a:pt x="179" y="57"/>
                    <a:pt x="179" y="57"/>
                  </a:cubicBezTo>
                  <a:cubicBezTo>
                    <a:pt x="179" y="57"/>
                    <a:pt x="179" y="57"/>
                    <a:pt x="179" y="57"/>
                  </a:cubicBezTo>
                  <a:cubicBezTo>
                    <a:pt x="179" y="57"/>
                    <a:pt x="179" y="57"/>
                    <a:pt x="179" y="57"/>
                  </a:cubicBezTo>
                  <a:cubicBezTo>
                    <a:pt x="179" y="57"/>
                    <a:pt x="179" y="57"/>
                    <a:pt x="179" y="57"/>
                  </a:cubicBezTo>
                  <a:cubicBezTo>
                    <a:pt x="179" y="57"/>
                    <a:pt x="179" y="57"/>
                    <a:pt x="179" y="57"/>
                  </a:cubicBezTo>
                  <a:cubicBezTo>
                    <a:pt x="174" y="60"/>
                    <a:pt x="191" y="52"/>
                    <a:pt x="167" y="63"/>
                  </a:cubicBezTo>
                  <a:cubicBezTo>
                    <a:pt x="167" y="63"/>
                    <a:pt x="167" y="63"/>
                    <a:pt x="167" y="63"/>
                  </a:cubicBezTo>
                  <a:cubicBezTo>
                    <a:pt x="167" y="62"/>
                    <a:pt x="167" y="62"/>
                    <a:pt x="167" y="62"/>
                  </a:cubicBezTo>
                  <a:cubicBezTo>
                    <a:pt x="167" y="62"/>
                    <a:pt x="167" y="62"/>
                    <a:pt x="167" y="62"/>
                  </a:cubicBezTo>
                  <a:cubicBezTo>
                    <a:pt x="166" y="62"/>
                    <a:pt x="166" y="62"/>
                    <a:pt x="166" y="62"/>
                  </a:cubicBezTo>
                  <a:cubicBezTo>
                    <a:pt x="165" y="62"/>
                    <a:pt x="163" y="59"/>
                    <a:pt x="163" y="59"/>
                  </a:cubicBezTo>
                  <a:cubicBezTo>
                    <a:pt x="167" y="58"/>
                    <a:pt x="162" y="59"/>
                    <a:pt x="165" y="58"/>
                  </a:cubicBezTo>
                  <a:cubicBezTo>
                    <a:pt x="167" y="57"/>
                    <a:pt x="167" y="54"/>
                    <a:pt x="167" y="56"/>
                  </a:cubicBezTo>
                  <a:cubicBezTo>
                    <a:pt x="167" y="56"/>
                    <a:pt x="167" y="55"/>
                    <a:pt x="167" y="56"/>
                  </a:cubicBezTo>
                  <a:cubicBezTo>
                    <a:pt x="167" y="55"/>
                    <a:pt x="167" y="57"/>
                    <a:pt x="167" y="58"/>
                  </a:cubicBezTo>
                  <a:cubicBezTo>
                    <a:pt x="168" y="63"/>
                    <a:pt x="167" y="59"/>
                    <a:pt x="165" y="61"/>
                  </a:cubicBezTo>
                  <a:cubicBezTo>
                    <a:pt x="164" y="62"/>
                    <a:pt x="165" y="61"/>
                    <a:pt x="166" y="61"/>
                  </a:cubicBezTo>
                  <a:cubicBezTo>
                    <a:pt x="165" y="61"/>
                    <a:pt x="165" y="62"/>
                    <a:pt x="165" y="62"/>
                  </a:cubicBezTo>
                  <a:cubicBezTo>
                    <a:pt x="164" y="63"/>
                    <a:pt x="164" y="63"/>
                    <a:pt x="164" y="63"/>
                  </a:cubicBezTo>
                  <a:cubicBezTo>
                    <a:pt x="164" y="63"/>
                    <a:pt x="164" y="63"/>
                    <a:pt x="164" y="63"/>
                  </a:cubicBezTo>
                  <a:cubicBezTo>
                    <a:pt x="164" y="63"/>
                    <a:pt x="164" y="63"/>
                    <a:pt x="164" y="63"/>
                  </a:cubicBezTo>
                  <a:cubicBezTo>
                    <a:pt x="164" y="63"/>
                    <a:pt x="164" y="63"/>
                    <a:pt x="164" y="63"/>
                  </a:cubicBezTo>
                  <a:cubicBezTo>
                    <a:pt x="164" y="63"/>
                    <a:pt x="164" y="63"/>
                    <a:pt x="164" y="63"/>
                  </a:cubicBezTo>
                  <a:cubicBezTo>
                    <a:pt x="173" y="71"/>
                    <a:pt x="152" y="52"/>
                    <a:pt x="154" y="54"/>
                  </a:cubicBezTo>
                  <a:cubicBezTo>
                    <a:pt x="154" y="54"/>
                    <a:pt x="154" y="54"/>
                    <a:pt x="154" y="54"/>
                  </a:cubicBezTo>
                  <a:cubicBezTo>
                    <a:pt x="154" y="54"/>
                    <a:pt x="154" y="54"/>
                    <a:pt x="154" y="54"/>
                  </a:cubicBezTo>
                  <a:cubicBezTo>
                    <a:pt x="154" y="54"/>
                    <a:pt x="154" y="54"/>
                    <a:pt x="154" y="54"/>
                  </a:cubicBezTo>
                  <a:cubicBezTo>
                    <a:pt x="154" y="54"/>
                    <a:pt x="154" y="54"/>
                    <a:pt x="154" y="54"/>
                  </a:cubicBezTo>
                  <a:cubicBezTo>
                    <a:pt x="154" y="54"/>
                    <a:pt x="154" y="54"/>
                    <a:pt x="154" y="54"/>
                  </a:cubicBezTo>
                  <a:cubicBezTo>
                    <a:pt x="153" y="54"/>
                    <a:pt x="153" y="54"/>
                    <a:pt x="153" y="54"/>
                  </a:cubicBezTo>
                  <a:cubicBezTo>
                    <a:pt x="152" y="55"/>
                    <a:pt x="152" y="55"/>
                    <a:pt x="152" y="55"/>
                  </a:cubicBezTo>
                  <a:cubicBezTo>
                    <a:pt x="153" y="54"/>
                    <a:pt x="153" y="54"/>
                    <a:pt x="153" y="54"/>
                  </a:cubicBezTo>
                  <a:cubicBezTo>
                    <a:pt x="154" y="54"/>
                    <a:pt x="154" y="54"/>
                    <a:pt x="154" y="54"/>
                  </a:cubicBezTo>
                  <a:cubicBezTo>
                    <a:pt x="154" y="54"/>
                    <a:pt x="154" y="54"/>
                    <a:pt x="154" y="54"/>
                  </a:cubicBezTo>
                  <a:cubicBezTo>
                    <a:pt x="154" y="54"/>
                    <a:pt x="154" y="54"/>
                    <a:pt x="154" y="54"/>
                  </a:cubicBezTo>
                  <a:cubicBezTo>
                    <a:pt x="154" y="54"/>
                    <a:pt x="154" y="54"/>
                    <a:pt x="154" y="54"/>
                  </a:cubicBezTo>
                  <a:cubicBezTo>
                    <a:pt x="154" y="54"/>
                    <a:pt x="154" y="54"/>
                    <a:pt x="154" y="54"/>
                  </a:cubicBezTo>
                  <a:cubicBezTo>
                    <a:pt x="154" y="54"/>
                    <a:pt x="154" y="54"/>
                    <a:pt x="154" y="54"/>
                  </a:cubicBezTo>
                  <a:cubicBezTo>
                    <a:pt x="154" y="54"/>
                    <a:pt x="154" y="54"/>
                    <a:pt x="154" y="54"/>
                  </a:cubicBezTo>
                  <a:cubicBezTo>
                    <a:pt x="152" y="52"/>
                    <a:pt x="174" y="72"/>
                    <a:pt x="165" y="63"/>
                  </a:cubicBezTo>
                  <a:cubicBezTo>
                    <a:pt x="165" y="63"/>
                    <a:pt x="165" y="63"/>
                    <a:pt x="165" y="63"/>
                  </a:cubicBezTo>
                  <a:cubicBezTo>
                    <a:pt x="165" y="63"/>
                    <a:pt x="165" y="63"/>
                    <a:pt x="165" y="63"/>
                  </a:cubicBezTo>
                  <a:cubicBezTo>
                    <a:pt x="165" y="63"/>
                    <a:pt x="165" y="63"/>
                    <a:pt x="165" y="63"/>
                  </a:cubicBezTo>
                  <a:cubicBezTo>
                    <a:pt x="165" y="64"/>
                    <a:pt x="165" y="64"/>
                    <a:pt x="165" y="64"/>
                  </a:cubicBezTo>
                  <a:cubicBezTo>
                    <a:pt x="165" y="64"/>
                    <a:pt x="165" y="64"/>
                    <a:pt x="165" y="64"/>
                  </a:cubicBezTo>
                  <a:cubicBezTo>
                    <a:pt x="165" y="64"/>
                    <a:pt x="165" y="64"/>
                    <a:pt x="165" y="64"/>
                  </a:cubicBezTo>
                  <a:cubicBezTo>
                    <a:pt x="165" y="64"/>
                    <a:pt x="165" y="64"/>
                    <a:pt x="165" y="64"/>
                  </a:cubicBezTo>
                  <a:cubicBezTo>
                    <a:pt x="144" y="44"/>
                    <a:pt x="159" y="58"/>
                    <a:pt x="154" y="54"/>
                  </a:cubicBezTo>
                  <a:cubicBezTo>
                    <a:pt x="154" y="54"/>
                    <a:pt x="154" y="54"/>
                    <a:pt x="154" y="54"/>
                  </a:cubicBezTo>
                  <a:cubicBezTo>
                    <a:pt x="154" y="54"/>
                    <a:pt x="154" y="54"/>
                    <a:pt x="154" y="54"/>
                  </a:cubicBezTo>
                  <a:cubicBezTo>
                    <a:pt x="154" y="54"/>
                    <a:pt x="154" y="54"/>
                    <a:pt x="154" y="54"/>
                  </a:cubicBezTo>
                  <a:cubicBezTo>
                    <a:pt x="154" y="54"/>
                    <a:pt x="154" y="54"/>
                    <a:pt x="154" y="54"/>
                  </a:cubicBezTo>
                  <a:cubicBezTo>
                    <a:pt x="154" y="54"/>
                    <a:pt x="154" y="54"/>
                    <a:pt x="154" y="54"/>
                  </a:cubicBezTo>
                  <a:cubicBezTo>
                    <a:pt x="153" y="54"/>
                    <a:pt x="153" y="54"/>
                    <a:pt x="153" y="54"/>
                  </a:cubicBezTo>
                  <a:cubicBezTo>
                    <a:pt x="152" y="55"/>
                    <a:pt x="152" y="55"/>
                    <a:pt x="152" y="55"/>
                  </a:cubicBezTo>
                  <a:cubicBezTo>
                    <a:pt x="151" y="56"/>
                    <a:pt x="150" y="57"/>
                    <a:pt x="150" y="57"/>
                  </a:cubicBezTo>
                  <a:cubicBezTo>
                    <a:pt x="150" y="57"/>
                    <a:pt x="151" y="56"/>
                    <a:pt x="151" y="56"/>
                  </a:cubicBezTo>
                  <a:cubicBezTo>
                    <a:pt x="151" y="56"/>
                    <a:pt x="150" y="58"/>
                    <a:pt x="150" y="57"/>
                  </a:cubicBezTo>
                  <a:cubicBezTo>
                    <a:pt x="150" y="58"/>
                    <a:pt x="151" y="56"/>
                    <a:pt x="151" y="56"/>
                  </a:cubicBezTo>
                  <a:cubicBezTo>
                    <a:pt x="150" y="59"/>
                    <a:pt x="150" y="57"/>
                    <a:pt x="150" y="57"/>
                  </a:cubicBezTo>
                  <a:cubicBezTo>
                    <a:pt x="150" y="57"/>
                    <a:pt x="150" y="57"/>
                    <a:pt x="150" y="57"/>
                  </a:cubicBezTo>
                  <a:cubicBezTo>
                    <a:pt x="150" y="57"/>
                    <a:pt x="150" y="57"/>
                    <a:pt x="150" y="57"/>
                  </a:cubicBezTo>
                  <a:cubicBezTo>
                    <a:pt x="150" y="57"/>
                    <a:pt x="150" y="57"/>
                    <a:pt x="150" y="57"/>
                  </a:cubicBezTo>
                  <a:cubicBezTo>
                    <a:pt x="147" y="57"/>
                    <a:pt x="175" y="57"/>
                    <a:pt x="163" y="57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1" y="57"/>
                    <a:pt x="161" y="57"/>
                    <a:pt x="161" y="57"/>
                  </a:cubicBezTo>
                  <a:cubicBezTo>
                    <a:pt x="162" y="56"/>
                    <a:pt x="162" y="56"/>
                    <a:pt x="162" y="56"/>
                  </a:cubicBezTo>
                  <a:cubicBezTo>
                    <a:pt x="162" y="56"/>
                    <a:pt x="162" y="56"/>
                    <a:pt x="162" y="56"/>
                  </a:cubicBezTo>
                  <a:cubicBezTo>
                    <a:pt x="162" y="56"/>
                    <a:pt x="162" y="56"/>
                    <a:pt x="162" y="56"/>
                  </a:cubicBezTo>
                  <a:cubicBezTo>
                    <a:pt x="162" y="56"/>
                    <a:pt x="162" y="56"/>
                    <a:pt x="162" y="56"/>
                  </a:cubicBezTo>
                  <a:cubicBezTo>
                    <a:pt x="162" y="56"/>
                    <a:pt x="162" y="56"/>
                    <a:pt x="162" y="56"/>
                  </a:cubicBezTo>
                  <a:cubicBezTo>
                    <a:pt x="162" y="56"/>
                    <a:pt x="162" y="56"/>
                    <a:pt x="162" y="56"/>
                  </a:cubicBezTo>
                  <a:cubicBezTo>
                    <a:pt x="164" y="55"/>
                    <a:pt x="140" y="58"/>
                    <a:pt x="150" y="57"/>
                  </a:cubicBezTo>
                  <a:cubicBezTo>
                    <a:pt x="150" y="57"/>
                    <a:pt x="150" y="57"/>
                    <a:pt x="150" y="57"/>
                  </a:cubicBezTo>
                  <a:cubicBezTo>
                    <a:pt x="150" y="57"/>
                    <a:pt x="150" y="57"/>
                    <a:pt x="150" y="57"/>
                  </a:cubicBezTo>
                  <a:cubicBezTo>
                    <a:pt x="150" y="57"/>
                    <a:pt x="150" y="57"/>
                    <a:pt x="150" y="57"/>
                  </a:cubicBezTo>
                  <a:cubicBezTo>
                    <a:pt x="150" y="57"/>
                    <a:pt x="150" y="57"/>
                    <a:pt x="150" y="57"/>
                  </a:cubicBezTo>
                  <a:cubicBezTo>
                    <a:pt x="150" y="57"/>
                    <a:pt x="150" y="57"/>
                    <a:pt x="150" y="57"/>
                  </a:cubicBezTo>
                  <a:cubicBezTo>
                    <a:pt x="150" y="58"/>
                    <a:pt x="150" y="57"/>
                    <a:pt x="151" y="56"/>
                  </a:cubicBezTo>
                  <a:cubicBezTo>
                    <a:pt x="150" y="57"/>
                    <a:pt x="150" y="58"/>
                    <a:pt x="150" y="57"/>
                  </a:cubicBezTo>
                  <a:cubicBezTo>
                    <a:pt x="150" y="57"/>
                    <a:pt x="150" y="57"/>
                    <a:pt x="150" y="57"/>
                  </a:cubicBezTo>
                  <a:cubicBezTo>
                    <a:pt x="150" y="57"/>
                    <a:pt x="150" y="57"/>
                    <a:pt x="150" y="57"/>
                  </a:cubicBezTo>
                  <a:cubicBezTo>
                    <a:pt x="150" y="57"/>
                    <a:pt x="150" y="57"/>
                    <a:pt x="150" y="57"/>
                  </a:cubicBezTo>
                  <a:cubicBezTo>
                    <a:pt x="150" y="57"/>
                    <a:pt x="150" y="57"/>
                    <a:pt x="150" y="57"/>
                  </a:cubicBezTo>
                  <a:cubicBezTo>
                    <a:pt x="150" y="57"/>
                    <a:pt x="150" y="57"/>
                    <a:pt x="150" y="57"/>
                  </a:cubicBezTo>
                  <a:cubicBezTo>
                    <a:pt x="150" y="57"/>
                    <a:pt x="150" y="57"/>
                    <a:pt x="150" y="57"/>
                  </a:cubicBezTo>
                  <a:cubicBezTo>
                    <a:pt x="150" y="57"/>
                    <a:pt x="150" y="57"/>
                    <a:pt x="150" y="57"/>
                  </a:cubicBezTo>
                  <a:cubicBezTo>
                    <a:pt x="150" y="57"/>
                    <a:pt x="150" y="57"/>
                    <a:pt x="150" y="57"/>
                  </a:cubicBezTo>
                  <a:cubicBezTo>
                    <a:pt x="150" y="57"/>
                    <a:pt x="150" y="57"/>
                    <a:pt x="150" y="57"/>
                  </a:cubicBezTo>
                  <a:cubicBezTo>
                    <a:pt x="172" y="54"/>
                    <a:pt x="156" y="56"/>
                    <a:pt x="161" y="55"/>
                  </a:cubicBezTo>
                  <a:cubicBezTo>
                    <a:pt x="161" y="55"/>
                    <a:pt x="161" y="55"/>
                    <a:pt x="161" y="55"/>
                  </a:cubicBezTo>
                  <a:cubicBezTo>
                    <a:pt x="161" y="55"/>
                    <a:pt x="161" y="55"/>
                    <a:pt x="161" y="55"/>
                  </a:cubicBezTo>
                  <a:cubicBezTo>
                    <a:pt x="161" y="55"/>
                    <a:pt x="161" y="55"/>
                    <a:pt x="161" y="55"/>
                  </a:cubicBezTo>
                  <a:cubicBezTo>
                    <a:pt x="161" y="56"/>
                    <a:pt x="161" y="56"/>
                    <a:pt x="160" y="56"/>
                  </a:cubicBezTo>
                  <a:cubicBezTo>
                    <a:pt x="160" y="54"/>
                    <a:pt x="160" y="54"/>
                    <a:pt x="160" y="54"/>
                  </a:cubicBezTo>
                  <a:cubicBezTo>
                    <a:pt x="160" y="54"/>
                    <a:pt x="160" y="54"/>
                    <a:pt x="160" y="54"/>
                  </a:cubicBezTo>
                  <a:cubicBezTo>
                    <a:pt x="160" y="54"/>
                    <a:pt x="160" y="54"/>
                    <a:pt x="160" y="54"/>
                  </a:cubicBezTo>
                  <a:cubicBezTo>
                    <a:pt x="160" y="54"/>
                    <a:pt x="160" y="54"/>
                    <a:pt x="160" y="54"/>
                  </a:cubicBezTo>
                  <a:cubicBezTo>
                    <a:pt x="160" y="54"/>
                    <a:pt x="160" y="54"/>
                    <a:pt x="160" y="54"/>
                  </a:cubicBezTo>
                  <a:cubicBezTo>
                    <a:pt x="170" y="52"/>
                    <a:pt x="148" y="57"/>
                    <a:pt x="150" y="57"/>
                  </a:cubicBezTo>
                  <a:cubicBezTo>
                    <a:pt x="150" y="57"/>
                    <a:pt x="150" y="57"/>
                    <a:pt x="150" y="57"/>
                  </a:cubicBezTo>
                  <a:cubicBezTo>
                    <a:pt x="150" y="57"/>
                    <a:pt x="150" y="57"/>
                    <a:pt x="150" y="57"/>
                  </a:cubicBezTo>
                  <a:cubicBezTo>
                    <a:pt x="150" y="57"/>
                    <a:pt x="150" y="57"/>
                    <a:pt x="150" y="57"/>
                  </a:cubicBezTo>
                  <a:cubicBezTo>
                    <a:pt x="150" y="57"/>
                    <a:pt x="150" y="57"/>
                    <a:pt x="150" y="57"/>
                  </a:cubicBezTo>
                  <a:cubicBezTo>
                    <a:pt x="150" y="57"/>
                    <a:pt x="150" y="57"/>
                    <a:pt x="150" y="57"/>
                  </a:cubicBezTo>
                  <a:cubicBezTo>
                    <a:pt x="150" y="57"/>
                    <a:pt x="150" y="57"/>
                    <a:pt x="150" y="57"/>
                  </a:cubicBezTo>
                  <a:cubicBezTo>
                    <a:pt x="150" y="57"/>
                    <a:pt x="150" y="57"/>
                    <a:pt x="151" y="57"/>
                  </a:cubicBezTo>
                  <a:cubicBezTo>
                    <a:pt x="151" y="56"/>
                    <a:pt x="151" y="56"/>
                    <a:pt x="151" y="56"/>
                  </a:cubicBezTo>
                  <a:cubicBezTo>
                    <a:pt x="151" y="56"/>
                    <a:pt x="151" y="56"/>
                    <a:pt x="151" y="56"/>
                  </a:cubicBezTo>
                  <a:cubicBezTo>
                    <a:pt x="151" y="56"/>
                    <a:pt x="151" y="56"/>
                    <a:pt x="151" y="56"/>
                  </a:cubicBezTo>
                  <a:cubicBezTo>
                    <a:pt x="151" y="57"/>
                    <a:pt x="151" y="56"/>
                    <a:pt x="152" y="55"/>
                  </a:cubicBezTo>
                  <a:cubicBezTo>
                    <a:pt x="154" y="54"/>
                    <a:pt x="153" y="54"/>
                    <a:pt x="153" y="54"/>
                  </a:cubicBezTo>
                  <a:cubicBezTo>
                    <a:pt x="154" y="54"/>
                    <a:pt x="154" y="54"/>
                    <a:pt x="154" y="54"/>
                  </a:cubicBezTo>
                  <a:cubicBezTo>
                    <a:pt x="154" y="54"/>
                    <a:pt x="154" y="54"/>
                    <a:pt x="154" y="54"/>
                  </a:cubicBezTo>
                  <a:cubicBezTo>
                    <a:pt x="154" y="54"/>
                    <a:pt x="154" y="54"/>
                    <a:pt x="154" y="54"/>
                  </a:cubicBezTo>
                  <a:cubicBezTo>
                    <a:pt x="154" y="54"/>
                    <a:pt x="154" y="54"/>
                    <a:pt x="154" y="54"/>
                  </a:cubicBezTo>
                  <a:cubicBezTo>
                    <a:pt x="154" y="54"/>
                    <a:pt x="154" y="54"/>
                    <a:pt x="154" y="54"/>
                  </a:cubicBezTo>
                  <a:cubicBezTo>
                    <a:pt x="158" y="57"/>
                    <a:pt x="145" y="47"/>
                    <a:pt x="163" y="60"/>
                  </a:cubicBezTo>
                  <a:cubicBezTo>
                    <a:pt x="163" y="60"/>
                    <a:pt x="163" y="60"/>
                    <a:pt x="163" y="60"/>
                  </a:cubicBezTo>
                  <a:cubicBezTo>
                    <a:pt x="163" y="60"/>
                    <a:pt x="163" y="60"/>
                    <a:pt x="163" y="60"/>
                  </a:cubicBezTo>
                  <a:cubicBezTo>
                    <a:pt x="163" y="60"/>
                    <a:pt x="163" y="60"/>
                    <a:pt x="163" y="60"/>
                  </a:cubicBezTo>
                  <a:cubicBezTo>
                    <a:pt x="163" y="60"/>
                    <a:pt x="163" y="60"/>
                    <a:pt x="163" y="60"/>
                  </a:cubicBezTo>
                  <a:cubicBezTo>
                    <a:pt x="164" y="60"/>
                    <a:pt x="164" y="60"/>
                    <a:pt x="164" y="60"/>
                  </a:cubicBezTo>
                  <a:cubicBezTo>
                    <a:pt x="165" y="59"/>
                    <a:pt x="165" y="59"/>
                    <a:pt x="166" y="58"/>
                  </a:cubicBezTo>
                  <a:cubicBezTo>
                    <a:pt x="166" y="58"/>
                    <a:pt x="167" y="57"/>
                    <a:pt x="167" y="57"/>
                  </a:cubicBezTo>
                  <a:cubicBezTo>
                    <a:pt x="167" y="55"/>
                    <a:pt x="167" y="56"/>
                    <a:pt x="167" y="56"/>
                  </a:cubicBezTo>
                  <a:cubicBezTo>
                    <a:pt x="167" y="55"/>
                    <a:pt x="167" y="56"/>
                    <a:pt x="165" y="58"/>
                  </a:cubicBezTo>
                  <a:cubicBezTo>
                    <a:pt x="165" y="58"/>
                    <a:pt x="165" y="57"/>
                    <a:pt x="165" y="57"/>
                  </a:cubicBezTo>
                  <a:cubicBezTo>
                    <a:pt x="164" y="56"/>
                    <a:pt x="168" y="60"/>
                    <a:pt x="166" y="59"/>
                  </a:cubicBezTo>
                  <a:cubicBezTo>
                    <a:pt x="168" y="60"/>
                    <a:pt x="168" y="60"/>
                    <a:pt x="168" y="60"/>
                  </a:cubicBezTo>
                  <a:cubicBezTo>
                    <a:pt x="168" y="60"/>
                    <a:pt x="168" y="60"/>
                    <a:pt x="168" y="60"/>
                  </a:cubicBezTo>
                  <a:cubicBezTo>
                    <a:pt x="169" y="61"/>
                    <a:pt x="169" y="61"/>
                    <a:pt x="169" y="61"/>
                  </a:cubicBezTo>
                  <a:cubicBezTo>
                    <a:pt x="169" y="61"/>
                    <a:pt x="169" y="61"/>
                    <a:pt x="169" y="61"/>
                  </a:cubicBezTo>
                  <a:cubicBezTo>
                    <a:pt x="169" y="61"/>
                    <a:pt x="169" y="61"/>
                    <a:pt x="169" y="61"/>
                  </a:cubicBezTo>
                  <a:cubicBezTo>
                    <a:pt x="169" y="61"/>
                    <a:pt x="169" y="61"/>
                    <a:pt x="169" y="61"/>
                  </a:cubicBezTo>
                  <a:cubicBezTo>
                    <a:pt x="169" y="61"/>
                    <a:pt x="169" y="61"/>
                    <a:pt x="169" y="61"/>
                  </a:cubicBezTo>
                  <a:cubicBezTo>
                    <a:pt x="169" y="61"/>
                    <a:pt x="169" y="61"/>
                    <a:pt x="169" y="61"/>
                  </a:cubicBezTo>
                  <a:cubicBezTo>
                    <a:pt x="167" y="61"/>
                    <a:pt x="188" y="55"/>
                    <a:pt x="179" y="57"/>
                  </a:cubicBezTo>
                  <a:cubicBezTo>
                    <a:pt x="179" y="57"/>
                    <a:pt x="179" y="57"/>
                    <a:pt x="179" y="57"/>
                  </a:cubicBezTo>
                  <a:cubicBezTo>
                    <a:pt x="179" y="57"/>
                    <a:pt x="179" y="57"/>
                    <a:pt x="179" y="57"/>
                  </a:cubicBezTo>
                  <a:cubicBezTo>
                    <a:pt x="179" y="57"/>
                    <a:pt x="179" y="57"/>
                    <a:pt x="179" y="57"/>
                  </a:cubicBezTo>
                  <a:cubicBezTo>
                    <a:pt x="179" y="58"/>
                    <a:pt x="179" y="58"/>
                    <a:pt x="179" y="58"/>
                  </a:cubicBezTo>
                  <a:cubicBezTo>
                    <a:pt x="182" y="60"/>
                    <a:pt x="181" y="60"/>
                    <a:pt x="182" y="60"/>
                  </a:cubicBezTo>
                  <a:cubicBezTo>
                    <a:pt x="183" y="60"/>
                    <a:pt x="182" y="59"/>
                    <a:pt x="183" y="59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83" y="59"/>
                    <a:pt x="185" y="59"/>
                    <a:pt x="186" y="58"/>
                  </a:cubicBezTo>
                  <a:cubicBezTo>
                    <a:pt x="185" y="58"/>
                    <a:pt x="186" y="58"/>
                    <a:pt x="184" y="58"/>
                  </a:cubicBezTo>
                  <a:cubicBezTo>
                    <a:pt x="184" y="58"/>
                    <a:pt x="185" y="56"/>
                    <a:pt x="188" y="57"/>
                  </a:cubicBezTo>
                  <a:cubicBezTo>
                    <a:pt x="185" y="58"/>
                    <a:pt x="190" y="57"/>
                    <a:pt x="189" y="58"/>
                  </a:cubicBezTo>
                  <a:cubicBezTo>
                    <a:pt x="193" y="57"/>
                    <a:pt x="195" y="55"/>
                    <a:pt x="198" y="54"/>
                  </a:cubicBezTo>
                  <a:cubicBezTo>
                    <a:pt x="201" y="52"/>
                    <a:pt x="206" y="53"/>
                    <a:pt x="209" y="52"/>
                  </a:cubicBezTo>
                  <a:cubicBezTo>
                    <a:pt x="209" y="51"/>
                    <a:pt x="209" y="51"/>
                    <a:pt x="209" y="51"/>
                  </a:cubicBezTo>
                  <a:cubicBezTo>
                    <a:pt x="210" y="51"/>
                    <a:pt x="210" y="51"/>
                    <a:pt x="210" y="51"/>
                  </a:cubicBezTo>
                  <a:cubicBezTo>
                    <a:pt x="211" y="51"/>
                    <a:pt x="210" y="52"/>
                    <a:pt x="212" y="52"/>
                  </a:cubicBezTo>
                  <a:cubicBezTo>
                    <a:pt x="211" y="53"/>
                    <a:pt x="209" y="52"/>
                    <a:pt x="208" y="53"/>
                  </a:cubicBezTo>
                  <a:cubicBezTo>
                    <a:pt x="210" y="54"/>
                    <a:pt x="205" y="54"/>
                    <a:pt x="207" y="55"/>
                  </a:cubicBezTo>
                  <a:cubicBezTo>
                    <a:pt x="208" y="53"/>
                    <a:pt x="213" y="54"/>
                    <a:pt x="215" y="53"/>
                  </a:cubicBezTo>
                  <a:cubicBezTo>
                    <a:pt x="217" y="54"/>
                    <a:pt x="214" y="54"/>
                    <a:pt x="215" y="54"/>
                  </a:cubicBezTo>
                  <a:cubicBezTo>
                    <a:pt x="216" y="54"/>
                    <a:pt x="216" y="54"/>
                    <a:pt x="216" y="54"/>
                  </a:cubicBezTo>
                  <a:cubicBezTo>
                    <a:pt x="216" y="54"/>
                    <a:pt x="217" y="54"/>
                    <a:pt x="217" y="55"/>
                  </a:cubicBezTo>
                  <a:cubicBezTo>
                    <a:pt x="219" y="55"/>
                    <a:pt x="221" y="55"/>
                    <a:pt x="224" y="55"/>
                  </a:cubicBezTo>
                  <a:cubicBezTo>
                    <a:pt x="221" y="55"/>
                    <a:pt x="225" y="54"/>
                    <a:pt x="222" y="53"/>
                  </a:cubicBezTo>
                  <a:cubicBezTo>
                    <a:pt x="223" y="53"/>
                    <a:pt x="225" y="53"/>
                    <a:pt x="226" y="54"/>
                  </a:cubicBezTo>
                  <a:cubicBezTo>
                    <a:pt x="225" y="54"/>
                    <a:pt x="228" y="56"/>
                    <a:pt x="225" y="55"/>
                  </a:cubicBezTo>
                  <a:cubicBezTo>
                    <a:pt x="225" y="56"/>
                    <a:pt x="226" y="55"/>
                    <a:pt x="228" y="55"/>
                  </a:cubicBezTo>
                  <a:cubicBezTo>
                    <a:pt x="227" y="56"/>
                    <a:pt x="225" y="56"/>
                    <a:pt x="225" y="56"/>
                  </a:cubicBezTo>
                  <a:cubicBezTo>
                    <a:pt x="228" y="55"/>
                    <a:pt x="232" y="59"/>
                    <a:pt x="233" y="58"/>
                  </a:cubicBezTo>
                  <a:cubicBezTo>
                    <a:pt x="235" y="58"/>
                    <a:pt x="237" y="58"/>
                    <a:pt x="240" y="58"/>
                  </a:cubicBezTo>
                  <a:cubicBezTo>
                    <a:pt x="241" y="60"/>
                    <a:pt x="243" y="61"/>
                    <a:pt x="244" y="62"/>
                  </a:cubicBezTo>
                  <a:cubicBezTo>
                    <a:pt x="243" y="62"/>
                    <a:pt x="243" y="62"/>
                    <a:pt x="243" y="62"/>
                  </a:cubicBezTo>
                  <a:cubicBezTo>
                    <a:pt x="243" y="63"/>
                    <a:pt x="245" y="64"/>
                    <a:pt x="244" y="64"/>
                  </a:cubicBezTo>
                  <a:cubicBezTo>
                    <a:pt x="243" y="64"/>
                    <a:pt x="243" y="64"/>
                    <a:pt x="243" y="64"/>
                  </a:cubicBezTo>
                  <a:cubicBezTo>
                    <a:pt x="244" y="64"/>
                    <a:pt x="244" y="64"/>
                    <a:pt x="244" y="64"/>
                  </a:cubicBezTo>
                  <a:cubicBezTo>
                    <a:pt x="244" y="64"/>
                    <a:pt x="244" y="64"/>
                    <a:pt x="244" y="64"/>
                  </a:cubicBezTo>
                  <a:cubicBezTo>
                    <a:pt x="244" y="64"/>
                    <a:pt x="244" y="64"/>
                    <a:pt x="244" y="64"/>
                  </a:cubicBezTo>
                  <a:cubicBezTo>
                    <a:pt x="244" y="64"/>
                    <a:pt x="244" y="64"/>
                    <a:pt x="244" y="64"/>
                  </a:cubicBezTo>
                  <a:cubicBezTo>
                    <a:pt x="244" y="64"/>
                    <a:pt x="244" y="64"/>
                    <a:pt x="244" y="64"/>
                  </a:cubicBezTo>
                  <a:cubicBezTo>
                    <a:pt x="244" y="64"/>
                    <a:pt x="244" y="64"/>
                    <a:pt x="244" y="64"/>
                  </a:cubicBezTo>
                  <a:cubicBezTo>
                    <a:pt x="244" y="64"/>
                    <a:pt x="244" y="64"/>
                    <a:pt x="244" y="64"/>
                  </a:cubicBezTo>
                  <a:cubicBezTo>
                    <a:pt x="242" y="65"/>
                    <a:pt x="262" y="52"/>
                    <a:pt x="254" y="58"/>
                  </a:cubicBezTo>
                  <a:cubicBezTo>
                    <a:pt x="254" y="58"/>
                    <a:pt x="254" y="58"/>
                    <a:pt x="254" y="58"/>
                  </a:cubicBezTo>
                  <a:cubicBezTo>
                    <a:pt x="254" y="58"/>
                    <a:pt x="254" y="58"/>
                    <a:pt x="254" y="58"/>
                  </a:cubicBezTo>
                  <a:cubicBezTo>
                    <a:pt x="254" y="58"/>
                    <a:pt x="254" y="58"/>
                    <a:pt x="254" y="58"/>
                  </a:cubicBezTo>
                  <a:cubicBezTo>
                    <a:pt x="252" y="57"/>
                    <a:pt x="252" y="57"/>
                    <a:pt x="252" y="57"/>
                  </a:cubicBezTo>
                  <a:cubicBezTo>
                    <a:pt x="248" y="56"/>
                    <a:pt x="248" y="56"/>
                    <a:pt x="248" y="56"/>
                  </a:cubicBezTo>
                  <a:cubicBezTo>
                    <a:pt x="248" y="57"/>
                    <a:pt x="250" y="57"/>
                    <a:pt x="249" y="57"/>
                  </a:cubicBezTo>
                  <a:cubicBezTo>
                    <a:pt x="250" y="58"/>
                    <a:pt x="251" y="58"/>
                    <a:pt x="251" y="57"/>
                  </a:cubicBezTo>
                  <a:cubicBezTo>
                    <a:pt x="252" y="58"/>
                    <a:pt x="252" y="59"/>
                    <a:pt x="253" y="59"/>
                  </a:cubicBezTo>
                  <a:cubicBezTo>
                    <a:pt x="248" y="58"/>
                    <a:pt x="248" y="58"/>
                    <a:pt x="248" y="58"/>
                  </a:cubicBezTo>
                  <a:cubicBezTo>
                    <a:pt x="247" y="58"/>
                    <a:pt x="247" y="58"/>
                    <a:pt x="247" y="58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245" y="59"/>
                    <a:pt x="245" y="58"/>
                    <a:pt x="245" y="58"/>
                  </a:cubicBezTo>
                  <a:cubicBezTo>
                    <a:pt x="243" y="58"/>
                    <a:pt x="242" y="59"/>
                    <a:pt x="239" y="59"/>
                  </a:cubicBezTo>
                  <a:cubicBezTo>
                    <a:pt x="240" y="58"/>
                    <a:pt x="241" y="57"/>
                    <a:pt x="243" y="58"/>
                  </a:cubicBezTo>
                  <a:cubicBezTo>
                    <a:pt x="240" y="57"/>
                    <a:pt x="240" y="57"/>
                    <a:pt x="240" y="57"/>
                  </a:cubicBezTo>
                  <a:cubicBezTo>
                    <a:pt x="242" y="56"/>
                    <a:pt x="247" y="57"/>
                    <a:pt x="246" y="56"/>
                  </a:cubicBezTo>
                  <a:cubicBezTo>
                    <a:pt x="243" y="56"/>
                    <a:pt x="238" y="56"/>
                    <a:pt x="235" y="57"/>
                  </a:cubicBezTo>
                  <a:cubicBezTo>
                    <a:pt x="233" y="56"/>
                    <a:pt x="231" y="57"/>
                    <a:pt x="228" y="57"/>
                  </a:cubicBezTo>
                  <a:cubicBezTo>
                    <a:pt x="228" y="57"/>
                    <a:pt x="227" y="56"/>
                    <a:pt x="228" y="56"/>
                  </a:cubicBezTo>
                  <a:cubicBezTo>
                    <a:pt x="229" y="56"/>
                    <a:pt x="229" y="56"/>
                    <a:pt x="229" y="56"/>
                  </a:cubicBezTo>
                  <a:cubicBezTo>
                    <a:pt x="225" y="56"/>
                    <a:pt x="222" y="56"/>
                    <a:pt x="219" y="57"/>
                  </a:cubicBezTo>
                  <a:cubicBezTo>
                    <a:pt x="218" y="56"/>
                    <a:pt x="218" y="56"/>
                    <a:pt x="218" y="56"/>
                  </a:cubicBezTo>
                  <a:cubicBezTo>
                    <a:pt x="213" y="55"/>
                    <a:pt x="218" y="58"/>
                    <a:pt x="213" y="58"/>
                  </a:cubicBezTo>
                  <a:cubicBezTo>
                    <a:pt x="212" y="56"/>
                    <a:pt x="207" y="57"/>
                    <a:pt x="206" y="57"/>
                  </a:cubicBezTo>
                  <a:cubicBezTo>
                    <a:pt x="204" y="57"/>
                    <a:pt x="204" y="58"/>
                    <a:pt x="204" y="58"/>
                  </a:cubicBezTo>
                  <a:cubicBezTo>
                    <a:pt x="205" y="58"/>
                    <a:pt x="207" y="57"/>
                    <a:pt x="206" y="58"/>
                  </a:cubicBezTo>
                  <a:cubicBezTo>
                    <a:pt x="204" y="59"/>
                    <a:pt x="203" y="59"/>
                    <a:pt x="201" y="61"/>
                  </a:cubicBezTo>
                  <a:cubicBezTo>
                    <a:pt x="201" y="60"/>
                    <a:pt x="202" y="59"/>
                    <a:pt x="202" y="59"/>
                  </a:cubicBezTo>
                  <a:cubicBezTo>
                    <a:pt x="196" y="65"/>
                    <a:pt x="201" y="74"/>
                    <a:pt x="204" y="75"/>
                  </a:cubicBezTo>
                  <a:cubicBezTo>
                    <a:pt x="203" y="74"/>
                    <a:pt x="202" y="74"/>
                    <a:pt x="202" y="72"/>
                  </a:cubicBezTo>
                  <a:cubicBezTo>
                    <a:pt x="202" y="72"/>
                    <a:pt x="203" y="73"/>
                    <a:pt x="203" y="73"/>
                  </a:cubicBezTo>
                  <a:cubicBezTo>
                    <a:pt x="204" y="72"/>
                    <a:pt x="202" y="72"/>
                    <a:pt x="202" y="70"/>
                  </a:cubicBezTo>
                  <a:cubicBezTo>
                    <a:pt x="204" y="72"/>
                    <a:pt x="204" y="72"/>
                    <a:pt x="204" y="72"/>
                  </a:cubicBezTo>
                  <a:cubicBezTo>
                    <a:pt x="204" y="70"/>
                    <a:pt x="204" y="70"/>
                    <a:pt x="204" y="70"/>
                  </a:cubicBezTo>
                  <a:cubicBezTo>
                    <a:pt x="206" y="72"/>
                    <a:pt x="207" y="73"/>
                    <a:pt x="209" y="74"/>
                  </a:cubicBezTo>
                  <a:cubicBezTo>
                    <a:pt x="207" y="70"/>
                    <a:pt x="203" y="69"/>
                    <a:pt x="204" y="66"/>
                  </a:cubicBezTo>
                  <a:cubicBezTo>
                    <a:pt x="204" y="66"/>
                    <a:pt x="205" y="66"/>
                    <a:pt x="205" y="66"/>
                  </a:cubicBezTo>
                  <a:cubicBezTo>
                    <a:pt x="205" y="65"/>
                    <a:pt x="205" y="64"/>
                    <a:pt x="205" y="63"/>
                  </a:cubicBezTo>
                  <a:cubicBezTo>
                    <a:pt x="206" y="63"/>
                    <a:pt x="207" y="63"/>
                    <a:pt x="207" y="63"/>
                  </a:cubicBezTo>
                  <a:cubicBezTo>
                    <a:pt x="207" y="63"/>
                    <a:pt x="207" y="64"/>
                    <a:pt x="206" y="65"/>
                  </a:cubicBezTo>
                  <a:cubicBezTo>
                    <a:pt x="209" y="63"/>
                    <a:pt x="218" y="62"/>
                    <a:pt x="225" y="63"/>
                  </a:cubicBezTo>
                  <a:cubicBezTo>
                    <a:pt x="225" y="63"/>
                    <a:pt x="224" y="63"/>
                    <a:pt x="224" y="63"/>
                  </a:cubicBezTo>
                  <a:cubicBezTo>
                    <a:pt x="225" y="63"/>
                    <a:pt x="227" y="63"/>
                    <a:pt x="227" y="62"/>
                  </a:cubicBezTo>
                  <a:cubicBezTo>
                    <a:pt x="227" y="63"/>
                    <a:pt x="227" y="63"/>
                    <a:pt x="226" y="63"/>
                  </a:cubicBezTo>
                  <a:cubicBezTo>
                    <a:pt x="230" y="62"/>
                    <a:pt x="232" y="64"/>
                    <a:pt x="235" y="63"/>
                  </a:cubicBezTo>
                  <a:cubicBezTo>
                    <a:pt x="235" y="64"/>
                    <a:pt x="233" y="64"/>
                    <a:pt x="233" y="64"/>
                  </a:cubicBezTo>
                  <a:cubicBezTo>
                    <a:pt x="237" y="65"/>
                    <a:pt x="239" y="63"/>
                    <a:pt x="243" y="63"/>
                  </a:cubicBezTo>
                  <a:cubicBezTo>
                    <a:pt x="241" y="64"/>
                    <a:pt x="243" y="64"/>
                    <a:pt x="244" y="65"/>
                  </a:cubicBezTo>
                  <a:cubicBezTo>
                    <a:pt x="247" y="64"/>
                    <a:pt x="246" y="68"/>
                    <a:pt x="253" y="64"/>
                  </a:cubicBezTo>
                  <a:cubicBezTo>
                    <a:pt x="252" y="60"/>
                    <a:pt x="250" y="58"/>
                    <a:pt x="248" y="56"/>
                  </a:cubicBezTo>
                  <a:cubicBezTo>
                    <a:pt x="250" y="55"/>
                    <a:pt x="243" y="53"/>
                    <a:pt x="244" y="51"/>
                  </a:cubicBezTo>
                  <a:cubicBezTo>
                    <a:pt x="243" y="50"/>
                    <a:pt x="241" y="50"/>
                    <a:pt x="240" y="50"/>
                  </a:cubicBezTo>
                  <a:cubicBezTo>
                    <a:pt x="241" y="50"/>
                    <a:pt x="242" y="51"/>
                    <a:pt x="242" y="52"/>
                  </a:cubicBezTo>
                  <a:cubicBezTo>
                    <a:pt x="240" y="51"/>
                    <a:pt x="238" y="50"/>
                    <a:pt x="237" y="51"/>
                  </a:cubicBezTo>
                  <a:cubicBezTo>
                    <a:pt x="236" y="49"/>
                    <a:pt x="236" y="49"/>
                    <a:pt x="236" y="49"/>
                  </a:cubicBezTo>
                  <a:cubicBezTo>
                    <a:pt x="235" y="50"/>
                    <a:pt x="235" y="50"/>
                    <a:pt x="234" y="50"/>
                  </a:cubicBezTo>
                  <a:cubicBezTo>
                    <a:pt x="232" y="48"/>
                    <a:pt x="233" y="51"/>
                    <a:pt x="230" y="49"/>
                  </a:cubicBezTo>
                  <a:cubicBezTo>
                    <a:pt x="231" y="49"/>
                    <a:pt x="232" y="49"/>
                    <a:pt x="233" y="48"/>
                  </a:cubicBezTo>
                  <a:cubicBezTo>
                    <a:pt x="231" y="47"/>
                    <a:pt x="231" y="48"/>
                    <a:pt x="230" y="48"/>
                  </a:cubicBezTo>
                  <a:cubicBezTo>
                    <a:pt x="230" y="47"/>
                    <a:pt x="232" y="46"/>
                    <a:pt x="233" y="47"/>
                  </a:cubicBezTo>
                  <a:cubicBezTo>
                    <a:pt x="231" y="45"/>
                    <a:pt x="231" y="45"/>
                    <a:pt x="231" y="45"/>
                  </a:cubicBezTo>
                  <a:cubicBezTo>
                    <a:pt x="229" y="46"/>
                    <a:pt x="225" y="46"/>
                    <a:pt x="221" y="45"/>
                  </a:cubicBezTo>
                  <a:cubicBezTo>
                    <a:pt x="222" y="45"/>
                    <a:pt x="223" y="45"/>
                    <a:pt x="222" y="44"/>
                  </a:cubicBezTo>
                  <a:cubicBezTo>
                    <a:pt x="221" y="44"/>
                    <a:pt x="219" y="45"/>
                    <a:pt x="217" y="44"/>
                  </a:cubicBezTo>
                  <a:cubicBezTo>
                    <a:pt x="217" y="44"/>
                    <a:pt x="217" y="44"/>
                    <a:pt x="217" y="44"/>
                  </a:cubicBezTo>
                  <a:cubicBezTo>
                    <a:pt x="214" y="44"/>
                    <a:pt x="215" y="43"/>
                    <a:pt x="212" y="43"/>
                  </a:cubicBezTo>
                  <a:cubicBezTo>
                    <a:pt x="212" y="43"/>
                    <a:pt x="212" y="43"/>
                    <a:pt x="212" y="43"/>
                  </a:cubicBezTo>
                  <a:cubicBezTo>
                    <a:pt x="210" y="44"/>
                    <a:pt x="210" y="44"/>
                    <a:pt x="210" y="44"/>
                  </a:cubicBezTo>
                  <a:cubicBezTo>
                    <a:pt x="206" y="46"/>
                    <a:pt x="205" y="43"/>
                    <a:pt x="203" y="42"/>
                  </a:cubicBezTo>
                  <a:cubicBezTo>
                    <a:pt x="203" y="42"/>
                    <a:pt x="203" y="42"/>
                    <a:pt x="203" y="42"/>
                  </a:cubicBezTo>
                  <a:cubicBezTo>
                    <a:pt x="202" y="41"/>
                    <a:pt x="197" y="43"/>
                    <a:pt x="195" y="43"/>
                  </a:cubicBezTo>
                  <a:cubicBezTo>
                    <a:pt x="197" y="43"/>
                    <a:pt x="196" y="43"/>
                    <a:pt x="198" y="44"/>
                  </a:cubicBezTo>
                  <a:cubicBezTo>
                    <a:pt x="199" y="44"/>
                    <a:pt x="198" y="42"/>
                    <a:pt x="201" y="43"/>
                  </a:cubicBezTo>
                  <a:cubicBezTo>
                    <a:pt x="201" y="44"/>
                    <a:pt x="198" y="45"/>
                    <a:pt x="197" y="46"/>
                  </a:cubicBezTo>
                  <a:cubicBezTo>
                    <a:pt x="196" y="46"/>
                    <a:pt x="195" y="44"/>
                    <a:pt x="194" y="44"/>
                  </a:cubicBezTo>
                  <a:cubicBezTo>
                    <a:pt x="191" y="45"/>
                    <a:pt x="189" y="45"/>
                    <a:pt x="185" y="46"/>
                  </a:cubicBezTo>
                  <a:cubicBezTo>
                    <a:pt x="184" y="47"/>
                    <a:pt x="183" y="50"/>
                    <a:pt x="179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9"/>
                    <a:pt x="177" y="49"/>
                    <a:pt x="177" y="50"/>
                  </a:cubicBezTo>
                  <a:cubicBezTo>
                    <a:pt x="179" y="51"/>
                    <a:pt x="176" y="51"/>
                    <a:pt x="178" y="52"/>
                  </a:cubicBezTo>
                  <a:cubicBezTo>
                    <a:pt x="176" y="52"/>
                    <a:pt x="175" y="52"/>
                    <a:pt x="174" y="51"/>
                  </a:cubicBezTo>
                  <a:cubicBezTo>
                    <a:pt x="174" y="52"/>
                    <a:pt x="174" y="52"/>
                    <a:pt x="173" y="53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9" y="52"/>
                    <a:pt x="174" y="53"/>
                    <a:pt x="176" y="52"/>
                  </a:cubicBezTo>
                  <a:cubicBezTo>
                    <a:pt x="176" y="52"/>
                    <a:pt x="176" y="52"/>
                    <a:pt x="176" y="52"/>
                  </a:cubicBezTo>
                  <a:cubicBezTo>
                    <a:pt x="175" y="51"/>
                    <a:pt x="175" y="50"/>
                    <a:pt x="173" y="48"/>
                  </a:cubicBezTo>
                  <a:cubicBezTo>
                    <a:pt x="174" y="49"/>
                    <a:pt x="177" y="51"/>
                    <a:pt x="176" y="49"/>
                  </a:cubicBezTo>
                  <a:cubicBezTo>
                    <a:pt x="175" y="49"/>
                    <a:pt x="172" y="48"/>
                    <a:pt x="171" y="47"/>
                  </a:cubicBezTo>
                  <a:cubicBezTo>
                    <a:pt x="173" y="49"/>
                    <a:pt x="173" y="49"/>
                    <a:pt x="173" y="49"/>
                  </a:cubicBezTo>
                  <a:cubicBezTo>
                    <a:pt x="169" y="47"/>
                    <a:pt x="168" y="46"/>
                    <a:pt x="166" y="46"/>
                  </a:cubicBezTo>
                  <a:cubicBezTo>
                    <a:pt x="165" y="45"/>
                    <a:pt x="167" y="45"/>
                    <a:pt x="168" y="45"/>
                  </a:cubicBezTo>
                  <a:cubicBezTo>
                    <a:pt x="167" y="44"/>
                    <a:pt x="165" y="45"/>
                    <a:pt x="163" y="46"/>
                  </a:cubicBezTo>
                  <a:cubicBezTo>
                    <a:pt x="162" y="47"/>
                    <a:pt x="159" y="49"/>
                    <a:pt x="159" y="50"/>
                  </a:cubicBezTo>
                  <a:cubicBezTo>
                    <a:pt x="158" y="50"/>
                    <a:pt x="158" y="50"/>
                    <a:pt x="158" y="50"/>
                  </a:cubicBezTo>
                  <a:cubicBezTo>
                    <a:pt x="158" y="50"/>
                    <a:pt x="158" y="50"/>
                    <a:pt x="158" y="50"/>
                  </a:cubicBezTo>
                  <a:cubicBezTo>
                    <a:pt x="159" y="50"/>
                    <a:pt x="156" y="50"/>
                    <a:pt x="160" y="51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7" y="47"/>
                  </a:lnTo>
                  <a:close/>
                  <a:moveTo>
                    <a:pt x="205" y="63"/>
                  </a:moveTo>
                  <a:cubicBezTo>
                    <a:pt x="205" y="63"/>
                    <a:pt x="205" y="63"/>
                    <a:pt x="205" y="63"/>
                  </a:cubicBezTo>
                  <a:close/>
                  <a:moveTo>
                    <a:pt x="122" y="47"/>
                  </a:moveTo>
                  <a:cubicBezTo>
                    <a:pt x="121" y="47"/>
                    <a:pt x="120" y="48"/>
                    <a:pt x="119" y="48"/>
                  </a:cubicBezTo>
                  <a:cubicBezTo>
                    <a:pt x="119" y="48"/>
                    <a:pt x="123" y="43"/>
                    <a:pt x="124" y="42"/>
                  </a:cubicBezTo>
                  <a:cubicBezTo>
                    <a:pt x="126" y="41"/>
                    <a:pt x="129" y="41"/>
                    <a:pt x="130" y="42"/>
                  </a:cubicBezTo>
                  <a:cubicBezTo>
                    <a:pt x="130" y="42"/>
                    <a:pt x="130" y="42"/>
                    <a:pt x="130" y="42"/>
                  </a:cubicBezTo>
                  <a:cubicBezTo>
                    <a:pt x="119" y="42"/>
                    <a:pt x="126" y="44"/>
                    <a:pt x="128" y="46"/>
                  </a:cubicBezTo>
                  <a:cubicBezTo>
                    <a:pt x="127" y="46"/>
                    <a:pt x="124" y="46"/>
                    <a:pt x="121" y="47"/>
                  </a:cubicBezTo>
                  <a:lnTo>
                    <a:pt x="122" y="47"/>
                  </a:lnTo>
                  <a:close/>
                  <a:moveTo>
                    <a:pt x="118" y="44"/>
                  </a:moveTo>
                  <a:cubicBezTo>
                    <a:pt x="116" y="45"/>
                    <a:pt x="116" y="45"/>
                    <a:pt x="116" y="45"/>
                  </a:cubicBezTo>
                  <a:cubicBezTo>
                    <a:pt x="116" y="44"/>
                    <a:pt x="116" y="44"/>
                    <a:pt x="118" y="44"/>
                  </a:cubicBezTo>
                  <a:cubicBezTo>
                    <a:pt x="118" y="44"/>
                    <a:pt x="118" y="44"/>
                    <a:pt x="118" y="44"/>
                  </a:cubicBezTo>
                  <a:close/>
                  <a:moveTo>
                    <a:pt x="117" y="45"/>
                  </a:moveTo>
                  <a:cubicBezTo>
                    <a:pt x="117" y="45"/>
                    <a:pt x="117" y="45"/>
                    <a:pt x="117" y="45"/>
                  </a:cubicBezTo>
                  <a:close/>
                  <a:moveTo>
                    <a:pt x="147" y="49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46" y="48"/>
                    <a:pt x="146" y="48"/>
                    <a:pt x="146" y="48"/>
                  </a:cubicBezTo>
                  <a:cubicBezTo>
                    <a:pt x="147" y="49"/>
                    <a:pt x="147" y="49"/>
                    <a:pt x="147" y="49"/>
                  </a:cubicBezTo>
                  <a:close/>
                  <a:moveTo>
                    <a:pt x="144" y="46"/>
                  </a:moveTo>
                  <a:cubicBezTo>
                    <a:pt x="143" y="46"/>
                    <a:pt x="143" y="46"/>
                    <a:pt x="143" y="46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4" y="46"/>
                    <a:pt x="144" y="46"/>
                  </a:cubicBezTo>
                  <a:close/>
                  <a:moveTo>
                    <a:pt x="134" y="46"/>
                  </a:moveTo>
                  <a:cubicBezTo>
                    <a:pt x="135" y="46"/>
                    <a:pt x="127" y="46"/>
                    <a:pt x="138" y="47"/>
                  </a:cubicBezTo>
                  <a:cubicBezTo>
                    <a:pt x="137" y="47"/>
                    <a:pt x="137" y="47"/>
                    <a:pt x="137" y="47"/>
                  </a:cubicBezTo>
                  <a:cubicBezTo>
                    <a:pt x="136" y="47"/>
                    <a:pt x="136" y="47"/>
                    <a:pt x="136" y="45"/>
                  </a:cubicBezTo>
                  <a:cubicBezTo>
                    <a:pt x="135" y="45"/>
                    <a:pt x="135" y="46"/>
                    <a:pt x="135" y="47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134" y="46"/>
                    <a:pt x="134" y="45"/>
                    <a:pt x="133" y="45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4" y="43"/>
                    <a:pt x="136" y="45"/>
                    <a:pt x="137" y="45"/>
                  </a:cubicBezTo>
                  <a:cubicBezTo>
                    <a:pt x="138" y="46"/>
                    <a:pt x="138" y="46"/>
                    <a:pt x="138" y="46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40" y="47"/>
                    <a:pt x="126" y="45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3" y="45"/>
                    <a:pt x="134" y="45"/>
                    <a:pt x="134" y="46"/>
                  </a:cubicBezTo>
                  <a:close/>
                  <a:moveTo>
                    <a:pt x="25" y="59"/>
                  </a:moveTo>
                  <a:cubicBezTo>
                    <a:pt x="26" y="58"/>
                    <a:pt x="26" y="58"/>
                    <a:pt x="26" y="58"/>
                  </a:cubicBezTo>
                  <a:cubicBezTo>
                    <a:pt x="26" y="58"/>
                    <a:pt x="25" y="58"/>
                    <a:pt x="24" y="59"/>
                  </a:cubicBezTo>
                  <a:cubicBezTo>
                    <a:pt x="23" y="61"/>
                    <a:pt x="21" y="63"/>
                    <a:pt x="20" y="65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21" y="67"/>
                    <a:pt x="21" y="66"/>
                    <a:pt x="21" y="66"/>
                  </a:cubicBezTo>
                  <a:cubicBezTo>
                    <a:pt x="21" y="61"/>
                    <a:pt x="24" y="65"/>
                    <a:pt x="25" y="59"/>
                  </a:cubicBezTo>
                  <a:close/>
                  <a:moveTo>
                    <a:pt x="38" y="51"/>
                  </a:moveTo>
                  <a:cubicBezTo>
                    <a:pt x="38" y="51"/>
                    <a:pt x="38" y="51"/>
                    <a:pt x="38" y="51"/>
                  </a:cubicBezTo>
                  <a:cubicBezTo>
                    <a:pt x="38" y="50"/>
                    <a:pt x="36" y="51"/>
                    <a:pt x="35" y="52"/>
                  </a:cubicBezTo>
                  <a:cubicBezTo>
                    <a:pt x="35" y="53"/>
                    <a:pt x="34" y="54"/>
                    <a:pt x="33" y="54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1" y="54"/>
                    <a:pt x="29" y="55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54"/>
                    <a:pt x="30" y="53"/>
                    <a:pt x="30" y="52"/>
                  </a:cubicBezTo>
                  <a:cubicBezTo>
                    <a:pt x="30" y="53"/>
                    <a:pt x="30" y="53"/>
                    <a:pt x="29" y="53"/>
                  </a:cubicBezTo>
                  <a:cubicBezTo>
                    <a:pt x="29" y="52"/>
                    <a:pt x="30" y="51"/>
                    <a:pt x="31" y="49"/>
                  </a:cubicBezTo>
                  <a:cubicBezTo>
                    <a:pt x="29" y="50"/>
                    <a:pt x="30" y="52"/>
                    <a:pt x="28" y="53"/>
                  </a:cubicBezTo>
                  <a:cubicBezTo>
                    <a:pt x="27" y="52"/>
                    <a:pt x="26" y="52"/>
                    <a:pt x="28" y="49"/>
                  </a:cubicBezTo>
                  <a:cubicBezTo>
                    <a:pt x="30" y="48"/>
                    <a:pt x="28" y="50"/>
                    <a:pt x="30" y="50"/>
                  </a:cubicBezTo>
                  <a:cubicBezTo>
                    <a:pt x="30" y="47"/>
                    <a:pt x="32" y="50"/>
                    <a:pt x="33" y="47"/>
                  </a:cubicBezTo>
                  <a:cubicBezTo>
                    <a:pt x="35" y="46"/>
                    <a:pt x="35" y="47"/>
                    <a:pt x="36" y="47"/>
                  </a:cubicBezTo>
                  <a:cubicBezTo>
                    <a:pt x="34" y="48"/>
                    <a:pt x="37" y="48"/>
                    <a:pt x="35" y="49"/>
                  </a:cubicBezTo>
                  <a:cubicBezTo>
                    <a:pt x="37" y="49"/>
                    <a:pt x="36" y="48"/>
                    <a:pt x="37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40" y="48"/>
                    <a:pt x="43" y="47"/>
                    <a:pt x="45" y="46"/>
                  </a:cubicBezTo>
                  <a:cubicBezTo>
                    <a:pt x="43" y="46"/>
                    <a:pt x="46" y="45"/>
                    <a:pt x="45" y="44"/>
                  </a:cubicBezTo>
                  <a:cubicBezTo>
                    <a:pt x="45" y="45"/>
                    <a:pt x="43" y="45"/>
                    <a:pt x="43" y="45"/>
                  </a:cubicBezTo>
                  <a:cubicBezTo>
                    <a:pt x="44" y="44"/>
                    <a:pt x="47" y="43"/>
                    <a:pt x="48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6" y="42"/>
                    <a:pt x="49" y="40"/>
                    <a:pt x="49" y="40"/>
                  </a:cubicBezTo>
                  <a:cubicBezTo>
                    <a:pt x="50" y="40"/>
                    <a:pt x="52" y="39"/>
                    <a:pt x="53" y="40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51" y="42"/>
                    <a:pt x="53" y="42"/>
                    <a:pt x="54" y="43"/>
                  </a:cubicBezTo>
                  <a:cubicBezTo>
                    <a:pt x="51" y="43"/>
                    <a:pt x="47" y="46"/>
                    <a:pt x="42" y="49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0" y="50"/>
                    <a:pt x="40" y="50"/>
                    <a:pt x="38" y="51"/>
                  </a:cubicBezTo>
                  <a:close/>
                  <a:moveTo>
                    <a:pt x="89" y="46"/>
                  </a:moveTo>
                  <a:cubicBezTo>
                    <a:pt x="90" y="45"/>
                    <a:pt x="90" y="45"/>
                    <a:pt x="90" y="45"/>
                  </a:cubicBezTo>
                  <a:cubicBezTo>
                    <a:pt x="87" y="41"/>
                    <a:pt x="85" y="43"/>
                    <a:pt x="81" y="43"/>
                  </a:cubicBezTo>
                  <a:cubicBezTo>
                    <a:pt x="82" y="42"/>
                    <a:pt x="83" y="42"/>
                    <a:pt x="83" y="42"/>
                  </a:cubicBezTo>
                  <a:cubicBezTo>
                    <a:pt x="81" y="42"/>
                    <a:pt x="81" y="44"/>
                    <a:pt x="79" y="43"/>
                  </a:cubicBezTo>
                  <a:cubicBezTo>
                    <a:pt x="82" y="42"/>
                    <a:pt x="77" y="43"/>
                    <a:pt x="80" y="42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9" y="40"/>
                    <a:pt x="77" y="48"/>
                    <a:pt x="79" y="36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2" y="38"/>
                    <a:pt x="83" y="39"/>
                    <a:pt x="84" y="40"/>
                  </a:cubicBezTo>
                  <a:cubicBezTo>
                    <a:pt x="85" y="43"/>
                    <a:pt x="91" y="43"/>
                    <a:pt x="83" y="49"/>
                  </a:cubicBezTo>
                  <a:cubicBezTo>
                    <a:pt x="91" y="45"/>
                    <a:pt x="86" y="48"/>
                    <a:pt x="87" y="47"/>
                  </a:cubicBezTo>
                  <a:cubicBezTo>
                    <a:pt x="79" y="52"/>
                    <a:pt x="85" y="49"/>
                    <a:pt x="82" y="50"/>
                  </a:cubicBezTo>
                  <a:cubicBezTo>
                    <a:pt x="82" y="50"/>
                    <a:pt x="81" y="49"/>
                    <a:pt x="81" y="49"/>
                  </a:cubicBezTo>
                  <a:cubicBezTo>
                    <a:pt x="80" y="48"/>
                    <a:pt x="81" y="48"/>
                    <a:pt x="82" y="49"/>
                  </a:cubicBezTo>
                  <a:cubicBezTo>
                    <a:pt x="80" y="47"/>
                    <a:pt x="81" y="46"/>
                    <a:pt x="82" y="46"/>
                  </a:cubicBezTo>
                  <a:cubicBezTo>
                    <a:pt x="83" y="46"/>
                    <a:pt x="83" y="48"/>
                    <a:pt x="85" y="47"/>
                  </a:cubicBezTo>
                  <a:cubicBezTo>
                    <a:pt x="83" y="48"/>
                    <a:pt x="84" y="46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3" y="45"/>
                    <a:pt x="82" y="45"/>
                    <a:pt x="82" y="45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80" y="45"/>
                    <a:pt x="78" y="45"/>
                    <a:pt x="77" y="45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73" y="45"/>
                    <a:pt x="72" y="45"/>
                    <a:pt x="72" y="44"/>
                  </a:cubicBezTo>
                  <a:cubicBezTo>
                    <a:pt x="71" y="43"/>
                    <a:pt x="67" y="45"/>
                    <a:pt x="64" y="45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63" y="45"/>
                    <a:pt x="60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8" y="44"/>
                    <a:pt x="59" y="43"/>
                    <a:pt x="58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1" y="42"/>
                    <a:pt x="63" y="42"/>
                    <a:pt x="63" y="43"/>
                  </a:cubicBezTo>
                  <a:cubicBezTo>
                    <a:pt x="61" y="43"/>
                    <a:pt x="62" y="43"/>
                    <a:pt x="62" y="43"/>
                  </a:cubicBezTo>
                  <a:cubicBezTo>
                    <a:pt x="64" y="42"/>
                    <a:pt x="67" y="43"/>
                    <a:pt x="67" y="41"/>
                  </a:cubicBezTo>
                  <a:cubicBezTo>
                    <a:pt x="70" y="41"/>
                    <a:pt x="68" y="41"/>
                    <a:pt x="70" y="42"/>
                  </a:cubicBezTo>
                  <a:cubicBezTo>
                    <a:pt x="70" y="42"/>
                    <a:pt x="69" y="43"/>
                    <a:pt x="69" y="43"/>
                  </a:cubicBezTo>
                  <a:cubicBezTo>
                    <a:pt x="71" y="43"/>
                    <a:pt x="73" y="42"/>
                    <a:pt x="76" y="42"/>
                  </a:cubicBezTo>
                  <a:cubicBezTo>
                    <a:pt x="76" y="41"/>
                    <a:pt x="71" y="41"/>
                    <a:pt x="74" y="40"/>
                  </a:cubicBezTo>
                  <a:cubicBezTo>
                    <a:pt x="75" y="40"/>
                    <a:pt x="75" y="38"/>
                    <a:pt x="78" y="39"/>
                  </a:cubicBezTo>
                  <a:cubicBezTo>
                    <a:pt x="78" y="39"/>
                    <a:pt x="77" y="39"/>
                    <a:pt x="77" y="39"/>
                  </a:cubicBezTo>
                  <a:cubicBezTo>
                    <a:pt x="78" y="39"/>
                    <a:pt x="78" y="39"/>
                    <a:pt x="80" y="40"/>
                  </a:cubicBezTo>
                  <a:cubicBezTo>
                    <a:pt x="80" y="41"/>
                    <a:pt x="78" y="40"/>
                    <a:pt x="77" y="41"/>
                  </a:cubicBezTo>
                  <a:cubicBezTo>
                    <a:pt x="78" y="41"/>
                    <a:pt x="79" y="40"/>
                    <a:pt x="80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80" y="41"/>
                    <a:pt x="81" y="42"/>
                    <a:pt x="82" y="43"/>
                  </a:cubicBezTo>
                  <a:cubicBezTo>
                    <a:pt x="84" y="43"/>
                    <a:pt x="81" y="41"/>
                    <a:pt x="80" y="40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4" y="42"/>
                    <a:pt x="85" y="43"/>
                    <a:pt x="86" y="44"/>
                  </a:cubicBezTo>
                  <a:cubicBezTo>
                    <a:pt x="75" y="50"/>
                    <a:pt x="84" y="45"/>
                    <a:pt x="81" y="45"/>
                  </a:cubicBezTo>
                  <a:cubicBezTo>
                    <a:pt x="81" y="44"/>
                    <a:pt x="80" y="45"/>
                    <a:pt x="80" y="45"/>
                  </a:cubicBezTo>
                  <a:cubicBezTo>
                    <a:pt x="78" y="46"/>
                    <a:pt x="79" y="44"/>
                    <a:pt x="77" y="44"/>
                  </a:cubicBezTo>
                  <a:cubicBezTo>
                    <a:pt x="77" y="45"/>
                    <a:pt x="76" y="44"/>
                    <a:pt x="75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5" y="39"/>
                    <a:pt x="73" y="55"/>
                    <a:pt x="76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6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3" y="57"/>
                    <a:pt x="75" y="39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5" y="45"/>
                    <a:pt x="76" y="46"/>
                    <a:pt x="76" y="46"/>
                  </a:cubicBezTo>
                  <a:cubicBezTo>
                    <a:pt x="76" y="47"/>
                    <a:pt x="74" y="45"/>
                    <a:pt x="74" y="47"/>
                  </a:cubicBezTo>
                  <a:cubicBezTo>
                    <a:pt x="76" y="47"/>
                    <a:pt x="76" y="47"/>
                    <a:pt x="77" y="47"/>
                  </a:cubicBezTo>
                  <a:cubicBezTo>
                    <a:pt x="77" y="47"/>
                    <a:pt x="77" y="47"/>
                    <a:pt x="77" y="48"/>
                  </a:cubicBezTo>
                  <a:cubicBezTo>
                    <a:pt x="76" y="46"/>
                    <a:pt x="76" y="48"/>
                    <a:pt x="74" y="47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8" y="14"/>
                    <a:pt x="74" y="38"/>
                    <a:pt x="75" y="31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9" y="30"/>
                    <a:pt x="79" y="30"/>
                  </a:cubicBezTo>
                  <a:cubicBezTo>
                    <a:pt x="83" y="31"/>
                    <a:pt x="77" y="32"/>
                    <a:pt x="77" y="32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79" y="32"/>
                    <a:pt x="81" y="33"/>
                    <a:pt x="79" y="33"/>
                  </a:cubicBezTo>
                  <a:cubicBezTo>
                    <a:pt x="81" y="33"/>
                    <a:pt x="81" y="34"/>
                    <a:pt x="83" y="33"/>
                  </a:cubicBezTo>
                  <a:cubicBezTo>
                    <a:pt x="81" y="34"/>
                    <a:pt x="87" y="34"/>
                    <a:pt x="87" y="36"/>
                  </a:cubicBezTo>
                  <a:cubicBezTo>
                    <a:pt x="84" y="35"/>
                    <a:pt x="80" y="34"/>
                    <a:pt x="80" y="34"/>
                  </a:cubicBezTo>
                  <a:cubicBezTo>
                    <a:pt x="80" y="34"/>
                    <a:pt x="78" y="35"/>
                    <a:pt x="76" y="34"/>
                  </a:cubicBezTo>
                  <a:cubicBezTo>
                    <a:pt x="76" y="34"/>
                    <a:pt x="76" y="34"/>
                    <a:pt x="76" y="34"/>
                  </a:cubicBezTo>
                  <a:cubicBezTo>
                    <a:pt x="76" y="34"/>
                    <a:pt x="76" y="34"/>
                    <a:pt x="76" y="34"/>
                  </a:cubicBezTo>
                  <a:cubicBezTo>
                    <a:pt x="76" y="34"/>
                    <a:pt x="76" y="34"/>
                    <a:pt x="76" y="34"/>
                  </a:cubicBezTo>
                  <a:cubicBezTo>
                    <a:pt x="76" y="34"/>
                    <a:pt x="76" y="34"/>
                    <a:pt x="76" y="34"/>
                  </a:cubicBezTo>
                  <a:cubicBezTo>
                    <a:pt x="76" y="34"/>
                    <a:pt x="76" y="34"/>
                    <a:pt x="76" y="34"/>
                  </a:cubicBezTo>
                  <a:cubicBezTo>
                    <a:pt x="76" y="38"/>
                    <a:pt x="78" y="25"/>
                    <a:pt x="75" y="43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6" y="44"/>
                    <a:pt x="77" y="30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5"/>
                    <a:pt x="79" y="35"/>
                    <a:pt x="79" y="36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79" y="38"/>
                    <a:pt x="79" y="36"/>
                    <a:pt x="77" y="40"/>
                  </a:cubicBezTo>
                  <a:cubicBezTo>
                    <a:pt x="81" y="38"/>
                    <a:pt x="85" y="36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96" y="42"/>
                    <a:pt x="87" y="46"/>
                    <a:pt x="96" y="47"/>
                  </a:cubicBezTo>
                  <a:cubicBezTo>
                    <a:pt x="85" y="47"/>
                    <a:pt x="92" y="46"/>
                    <a:pt x="89" y="46"/>
                  </a:cubicBezTo>
                  <a:close/>
                  <a:moveTo>
                    <a:pt x="102" y="42"/>
                  </a:moveTo>
                  <a:cubicBezTo>
                    <a:pt x="100" y="42"/>
                    <a:pt x="100" y="42"/>
                    <a:pt x="100" y="42"/>
                  </a:cubicBezTo>
                  <a:cubicBezTo>
                    <a:pt x="101" y="41"/>
                    <a:pt x="102" y="41"/>
                    <a:pt x="102" y="41"/>
                  </a:cubicBezTo>
                  <a:cubicBezTo>
                    <a:pt x="102" y="40"/>
                    <a:pt x="100" y="41"/>
                    <a:pt x="99" y="41"/>
                  </a:cubicBezTo>
                  <a:cubicBezTo>
                    <a:pt x="97" y="41"/>
                    <a:pt x="102" y="40"/>
                    <a:pt x="104" y="39"/>
                  </a:cubicBezTo>
                  <a:cubicBezTo>
                    <a:pt x="112" y="45"/>
                    <a:pt x="106" y="43"/>
                    <a:pt x="107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15" y="43"/>
                    <a:pt x="100" y="46"/>
                    <a:pt x="102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4"/>
                    <a:pt x="104" y="42"/>
                    <a:pt x="105" y="41"/>
                  </a:cubicBezTo>
                  <a:cubicBezTo>
                    <a:pt x="111" y="38"/>
                    <a:pt x="110" y="41"/>
                    <a:pt x="114" y="43"/>
                  </a:cubicBezTo>
                  <a:cubicBezTo>
                    <a:pt x="114" y="42"/>
                    <a:pt x="114" y="41"/>
                    <a:pt x="113" y="41"/>
                  </a:cubicBezTo>
                  <a:cubicBezTo>
                    <a:pt x="116" y="42"/>
                    <a:pt x="117" y="44"/>
                    <a:pt x="117" y="46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5" y="45"/>
                    <a:pt x="123" y="49"/>
                    <a:pt x="112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6" y="43"/>
                    <a:pt x="114" y="42"/>
                    <a:pt x="113" y="43"/>
                  </a:cubicBezTo>
                  <a:cubicBezTo>
                    <a:pt x="115" y="44"/>
                    <a:pt x="115" y="44"/>
                    <a:pt x="115" y="44"/>
                  </a:cubicBezTo>
                  <a:cubicBezTo>
                    <a:pt x="115" y="44"/>
                    <a:pt x="114" y="45"/>
                    <a:pt x="113" y="44"/>
                  </a:cubicBezTo>
                  <a:cubicBezTo>
                    <a:pt x="113" y="45"/>
                    <a:pt x="113" y="46"/>
                    <a:pt x="114" y="45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4" y="46"/>
                  </a:cubicBezTo>
                  <a:cubicBezTo>
                    <a:pt x="113" y="46"/>
                    <a:pt x="114" y="47"/>
                    <a:pt x="114" y="46"/>
                  </a:cubicBezTo>
                  <a:cubicBezTo>
                    <a:pt x="114" y="46"/>
                    <a:pt x="113" y="45"/>
                    <a:pt x="113" y="43"/>
                  </a:cubicBezTo>
                  <a:cubicBezTo>
                    <a:pt x="113" y="43"/>
                    <a:pt x="114" y="44"/>
                    <a:pt x="114" y="44"/>
                  </a:cubicBezTo>
                  <a:cubicBezTo>
                    <a:pt x="114" y="42"/>
                    <a:pt x="112" y="42"/>
                    <a:pt x="110" y="42"/>
                  </a:cubicBezTo>
                  <a:cubicBezTo>
                    <a:pt x="114" y="43"/>
                    <a:pt x="112" y="43"/>
                    <a:pt x="112" y="44"/>
                  </a:cubicBezTo>
                  <a:cubicBezTo>
                    <a:pt x="110" y="43"/>
                    <a:pt x="108" y="43"/>
                    <a:pt x="107" y="44"/>
                  </a:cubicBezTo>
                  <a:cubicBezTo>
                    <a:pt x="106" y="45"/>
                    <a:pt x="104" y="47"/>
                    <a:pt x="104" y="45"/>
                  </a:cubicBezTo>
                  <a:cubicBezTo>
                    <a:pt x="106" y="45"/>
                    <a:pt x="100" y="48"/>
                    <a:pt x="107" y="46"/>
                  </a:cubicBezTo>
                  <a:cubicBezTo>
                    <a:pt x="107" y="45"/>
                    <a:pt x="107" y="45"/>
                    <a:pt x="106" y="45"/>
                  </a:cubicBezTo>
                  <a:cubicBezTo>
                    <a:pt x="107" y="45"/>
                    <a:pt x="105" y="47"/>
                    <a:pt x="105" y="46"/>
                  </a:cubicBezTo>
                  <a:cubicBezTo>
                    <a:pt x="107" y="48"/>
                    <a:pt x="104" y="47"/>
                    <a:pt x="105" y="44"/>
                  </a:cubicBezTo>
                  <a:cubicBezTo>
                    <a:pt x="105" y="45"/>
                    <a:pt x="105" y="44"/>
                    <a:pt x="106" y="44"/>
                  </a:cubicBezTo>
                  <a:cubicBezTo>
                    <a:pt x="105" y="42"/>
                    <a:pt x="104" y="43"/>
                    <a:pt x="104" y="45"/>
                  </a:cubicBezTo>
                  <a:cubicBezTo>
                    <a:pt x="104" y="45"/>
                    <a:pt x="102" y="42"/>
                    <a:pt x="103" y="44"/>
                  </a:cubicBezTo>
                  <a:cubicBezTo>
                    <a:pt x="103" y="43"/>
                    <a:pt x="104" y="45"/>
                    <a:pt x="102" y="43"/>
                  </a:cubicBezTo>
                  <a:cubicBezTo>
                    <a:pt x="104" y="45"/>
                    <a:pt x="101" y="43"/>
                    <a:pt x="101" y="44"/>
                  </a:cubicBezTo>
                  <a:cubicBezTo>
                    <a:pt x="101" y="43"/>
                    <a:pt x="101" y="42"/>
                    <a:pt x="102" y="42"/>
                  </a:cubicBezTo>
                  <a:close/>
                  <a:moveTo>
                    <a:pt x="143" y="56"/>
                  </a:moveTo>
                  <a:cubicBezTo>
                    <a:pt x="143" y="55"/>
                    <a:pt x="143" y="55"/>
                    <a:pt x="143" y="55"/>
                  </a:cubicBezTo>
                  <a:cubicBezTo>
                    <a:pt x="143" y="56"/>
                    <a:pt x="143" y="56"/>
                    <a:pt x="143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90" name="Freeform 89">
              <a:extLst>
                <a:ext uri="{FF2B5EF4-FFF2-40B4-BE49-F238E27FC236}">
                  <a16:creationId xmlns:a16="http://schemas.microsoft.com/office/drawing/2014/main" id="{BC0E8879-5F7E-4193-8BEC-A407703FC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3" y="1867"/>
              <a:ext cx="4" cy="3"/>
            </a:xfrm>
            <a:custGeom>
              <a:avLst/>
              <a:gdLst>
                <a:gd name="T0" fmla="*/ 2 w 2"/>
                <a:gd name="T1" fmla="*/ 3 h 2"/>
                <a:gd name="T2" fmla="*/ 4 w 2"/>
                <a:gd name="T3" fmla="*/ 0 h 2"/>
                <a:gd name="T4" fmla="*/ 2 w 2"/>
                <a:gd name="T5" fmla="*/ 3 h 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1"/>
                    <a:pt x="2" y="0"/>
                    <a:pt x="2" y="0"/>
                  </a:cubicBezTo>
                  <a:cubicBezTo>
                    <a:pt x="2" y="1"/>
                    <a:pt x="0" y="1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91" name="Freeform 90">
              <a:extLst>
                <a:ext uri="{FF2B5EF4-FFF2-40B4-BE49-F238E27FC236}">
                  <a16:creationId xmlns:a16="http://schemas.microsoft.com/office/drawing/2014/main" id="{D962A2B1-3E36-498F-B4C1-4F9F79BCF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7" y="1868"/>
              <a:ext cx="1" cy="2"/>
            </a:xfrm>
            <a:custGeom>
              <a:avLst/>
              <a:gdLst>
                <a:gd name="T0" fmla="*/ 1 w 1"/>
                <a:gd name="T1" fmla="*/ 2 h 1"/>
                <a:gd name="T2" fmla="*/ 1 w 1"/>
                <a:gd name="T3" fmla="*/ 0 h 1"/>
                <a:gd name="T4" fmla="*/ 0 w 1"/>
                <a:gd name="T5" fmla="*/ 2 h 1"/>
                <a:gd name="T6" fmla="*/ 1 w 1"/>
                <a:gd name="T7" fmla="*/ 2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92" name="Freeform 91">
              <a:extLst>
                <a:ext uri="{FF2B5EF4-FFF2-40B4-BE49-F238E27FC236}">
                  <a16:creationId xmlns:a16="http://schemas.microsoft.com/office/drawing/2014/main" id="{DED15959-5847-4C24-9990-25100DA0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4" y="1874"/>
              <a:ext cx="8" cy="6"/>
            </a:xfrm>
            <a:custGeom>
              <a:avLst/>
              <a:gdLst>
                <a:gd name="T0" fmla="*/ 2 w 4"/>
                <a:gd name="T1" fmla="*/ 4 h 3"/>
                <a:gd name="T2" fmla="*/ 6 w 4"/>
                <a:gd name="T3" fmla="*/ 0 h 3"/>
                <a:gd name="T4" fmla="*/ 4 w 4"/>
                <a:gd name="T5" fmla="*/ 6 h 3"/>
                <a:gd name="T6" fmla="*/ 8 w 4"/>
                <a:gd name="T7" fmla="*/ 2 h 3"/>
                <a:gd name="T8" fmla="*/ 2 w 4"/>
                <a:gd name="T9" fmla="*/ 4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2" y="1"/>
                    <a:pt x="2" y="0"/>
                    <a:pt x="3" y="0"/>
                  </a:cubicBezTo>
                  <a:cubicBezTo>
                    <a:pt x="3" y="2"/>
                    <a:pt x="2" y="1"/>
                    <a:pt x="2" y="3"/>
                  </a:cubicBezTo>
                  <a:cubicBezTo>
                    <a:pt x="3" y="3"/>
                    <a:pt x="3" y="1"/>
                    <a:pt x="4" y="1"/>
                  </a:cubicBezTo>
                  <a:cubicBezTo>
                    <a:pt x="4" y="0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93" name="Freeform 92">
              <a:extLst>
                <a:ext uri="{FF2B5EF4-FFF2-40B4-BE49-F238E27FC236}">
                  <a16:creationId xmlns:a16="http://schemas.microsoft.com/office/drawing/2014/main" id="{41832B78-D29F-4F90-984A-51480D744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6" y="1882"/>
              <a:ext cx="2" cy="2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2 w 2"/>
                <a:gd name="T5" fmla="*/ 0 h 2"/>
                <a:gd name="T6" fmla="*/ 0 w 2"/>
                <a:gd name="T7" fmla="*/ 2 h 2"/>
                <a:gd name="T8" fmla="*/ 0 w 2"/>
                <a:gd name="T9" fmla="*/ 2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94" name="Freeform 93">
              <a:extLst>
                <a:ext uri="{FF2B5EF4-FFF2-40B4-BE49-F238E27FC236}">
                  <a16:creationId xmlns:a16="http://schemas.microsoft.com/office/drawing/2014/main" id="{DC14E339-3382-4E35-8DDC-72D25441A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1" y="1876"/>
              <a:ext cx="2" cy="2"/>
            </a:xfrm>
            <a:custGeom>
              <a:avLst/>
              <a:gdLst>
                <a:gd name="T0" fmla="*/ 2 w 1"/>
                <a:gd name="T1" fmla="*/ 2 h 1"/>
                <a:gd name="T2" fmla="*/ 2 w 1"/>
                <a:gd name="T3" fmla="*/ 0 h 1"/>
                <a:gd name="T4" fmla="*/ 2 w 1"/>
                <a:gd name="T5" fmla="*/ 2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95" name="Freeform 94">
              <a:extLst>
                <a:ext uri="{FF2B5EF4-FFF2-40B4-BE49-F238E27FC236}">
                  <a16:creationId xmlns:a16="http://schemas.microsoft.com/office/drawing/2014/main" id="{7E826A76-D1EB-4DF4-BCA6-0AA123D0B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" y="1838"/>
              <a:ext cx="25" cy="2"/>
            </a:xfrm>
            <a:custGeom>
              <a:avLst/>
              <a:gdLst>
                <a:gd name="T0" fmla="*/ 25 w 13"/>
                <a:gd name="T1" fmla="*/ 2 h 1"/>
                <a:gd name="T2" fmla="*/ 0 w 13"/>
                <a:gd name="T3" fmla="*/ 2 h 1"/>
                <a:gd name="T4" fmla="*/ 25 w 13"/>
                <a:gd name="T5" fmla="*/ 2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" h="1">
                  <a:moveTo>
                    <a:pt x="13" y="1"/>
                  </a:moveTo>
                  <a:cubicBezTo>
                    <a:pt x="9" y="0"/>
                    <a:pt x="4" y="1"/>
                    <a:pt x="0" y="1"/>
                  </a:cubicBezTo>
                  <a:cubicBezTo>
                    <a:pt x="4" y="1"/>
                    <a:pt x="7" y="1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96" name="Freeform 95">
              <a:extLst>
                <a:ext uri="{FF2B5EF4-FFF2-40B4-BE49-F238E27FC236}">
                  <a16:creationId xmlns:a16="http://schemas.microsoft.com/office/drawing/2014/main" id="{555D3E86-86F5-4361-ABF5-0B75CEC85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" y="1842"/>
              <a:ext cx="13" cy="9"/>
            </a:xfrm>
            <a:custGeom>
              <a:avLst/>
              <a:gdLst>
                <a:gd name="T0" fmla="*/ 11 w 7"/>
                <a:gd name="T1" fmla="*/ 0 h 5"/>
                <a:gd name="T2" fmla="*/ 0 w 7"/>
                <a:gd name="T3" fmla="*/ 9 h 5"/>
                <a:gd name="T4" fmla="*/ 13 w 7"/>
                <a:gd name="T5" fmla="*/ 2 h 5"/>
                <a:gd name="T6" fmla="*/ 11 w 7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5">
                  <a:moveTo>
                    <a:pt x="6" y="0"/>
                  </a:moveTo>
                  <a:cubicBezTo>
                    <a:pt x="3" y="2"/>
                    <a:pt x="2" y="3"/>
                    <a:pt x="0" y="5"/>
                  </a:cubicBezTo>
                  <a:cubicBezTo>
                    <a:pt x="4" y="5"/>
                    <a:pt x="4" y="1"/>
                    <a:pt x="7" y="1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97" name="Freeform 96">
              <a:extLst>
                <a:ext uri="{FF2B5EF4-FFF2-40B4-BE49-F238E27FC236}">
                  <a16:creationId xmlns:a16="http://schemas.microsoft.com/office/drawing/2014/main" id="{0038C89E-B2AC-429D-B96B-6E290AB6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9" y="1848"/>
              <a:ext cx="5" cy="5"/>
            </a:xfrm>
            <a:custGeom>
              <a:avLst/>
              <a:gdLst>
                <a:gd name="T0" fmla="*/ 2 w 3"/>
                <a:gd name="T1" fmla="*/ 5 h 3"/>
                <a:gd name="T2" fmla="*/ 3 w 3"/>
                <a:gd name="T3" fmla="*/ 0 h 3"/>
                <a:gd name="T4" fmla="*/ 0 w 3"/>
                <a:gd name="T5" fmla="*/ 3 h 3"/>
                <a:gd name="T6" fmla="*/ 2 w 3"/>
                <a:gd name="T7" fmla="*/ 5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1" y="2"/>
                    <a:pt x="3" y="1"/>
                    <a:pt x="2" y="0"/>
                  </a:cubicBezTo>
                  <a:cubicBezTo>
                    <a:pt x="1" y="1"/>
                    <a:pt x="2" y="1"/>
                    <a:pt x="0" y="2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98" name="Freeform 97">
              <a:extLst>
                <a:ext uri="{FF2B5EF4-FFF2-40B4-BE49-F238E27FC236}">
                  <a16:creationId xmlns:a16="http://schemas.microsoft.com/office/drawing/2014/main" id="{0FA2325E-54E6-4E58-B0E9-5DCB0CF88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3" y="1825"/>
              <a:ext cx="2" cy="2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0 w 2"/>
                <a:gd name="T5" fmla="*/ 0 h 2"/>
                <a:gd name="T6" fmla="*/ 0 w 2"/>
                <a:gd name="T7" fmla="*/ 2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99" name="Freeform 98">
              <a:extLst>
                <a:ext uri="{FF2B5EF4-FFF2-40B4-BE49-F238E27FC236}">
                  <a16:creationId xmlns:a16="http://schemas.microsoft.com/office/drawing/2014/main" id="{D4A6CF8B-E032-49E5-BC83-CEDF246FB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" y="1848"/>
              <a:ext cx="4" cy="1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4 w 2"/>
                <a:gd name="T5" fmla="*/ 0 h 1"/>
                <a:gd name="T6" fmla="*/ 0 w 2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00" name="Rectangle 99">
              <a:extLst>
                <a:ext uri="{FF2B5EF4-FFF2-40B4-BE49-F238E27FC236}">
                  <a16:creationId xmlns:a16="http://schemas.microsoft.com/office/drawing/2014/main" id="{C8F2B04D-D56E-4AE2-A09B-CD852D6C9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" y="1848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501" name="Freeform 100">
              <a:extLst>
                <a:ext uri="{FF2B5EF4-FFF2-40B4-BE49-F238E27FC236}">
                  <a16:creationId xmlns:a16="http://schemas.microsoft.com/office/drawing/2014/main" id="{2874E2B8-BD78-458A-810B-7A6407738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9" y="1821"/>
              <a:ext cx="4" cy="2"/>
            </a:xfrm>
            <a:custGeom>
              <a:avLst/>
              <a:gdLst>
                <a:gd name="T0" fmla="*/ 4 w 4"/>
                <a:gd name="T1" fmla="*/ 0 h 2"/>
                <a:gd name="T2" fmla="*/ 2 w 4"/>
                <a:gd name="T3" fmla="*/ 0 h 2"/>
                <a:gd name="T4" fmla="*/ 0 w 4"/>
                <a:gd name="T5" fmla="*/ 2 h 2"/>
                <a:gd name="T6" fmla="*/ 4 w 4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02" name="Freeform 101">
              <a:extLst>
                <a:ext uri="{FF2B5EF4-FFF2-40B4-BE49-F238E27FC236}">
                  <a16:creationId xmlns:a16="http://schemas.microsoft.com/office/drawing/2014/main" id="{3C7858EF-6A45-490A-A137-BD652B4A1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" y="1823"/>
              <a:ext cx="4" cy="2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2 h 1"/>
                <a:gd name="T4" fmla="*/ 2 w 2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03" name="Freeform 102">
              <a:extLst>
                <a:ext uri="{FF2B5EF4-FFF2-40B4-BE49-F238E27FC236}">
                  <a16:creationId xmlns:a16="http://schemas.microsoft.com/office/drawing/2014/main" id="{AF70F21D-D1E0-48C3-A40D-300EA63FD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8" y="1846"/>
              <a:ext cx="2" cy="2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2 w 2"/>
                <a:gd name="T5" fmla="*/ 0 h 2"/>
                <a:gd name="T6" fmla="*/ 0 w 2"/>
                <a:gd name="T7" fmla="*/ 2 h 2"/>
                <a:gd name="T8" fmla="*/ 0 w 2"/>
                <a:gd name="T9" fmla="*/ 2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04" name="Freeform 103">
              <a:extLst>
                <a:ext uri="{FF2B5EF4-FFF2-40B4-BE49-F238E27FC236}">
                  <a16:creationId xmlns:a16="http://schemas.microsoft.com/office/drawing/2014/main" id="{37EA5119-8CA0-4F24-9C8E-A616B4F8B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8" y="1812"/>
              <a:ext cx="8" cy="2"/>
            </a:xfrm>
            <a:custGeom>
              <a:avLst/>
              <a:gdLst>
                <a:gd name="T0" fmla="*/ 2 w 4"/>
                <a:gd name="T1" fmla="*/ 2 h 1"/>
                <a:gd name="T2" fmla="*/ 4 w 4"/>
                <a:gd name="T3" fmla="*/ 0 h 1"/>
                <a:gd name="T4" fmla="*/ 2 w 4"/>
                <a:gd name="T5" fmla="*/ 2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1">
                  <a:moveTo>
                    <a:pt x="1" y="1"/>
                  </a:moveTo>
                  <a:cubicBezTo>
                    <a:pt x="0" y="0"/>
                    <a:pt x="4" y="0"/>
                    <a:pt x="2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05" name="Freeform 104">
              <a:extLst>
                <a:ext uri="{FF2B5EF4-FFF2-40B4-BE49-F238E27FC236}">
                  <a16:creationId xmlns:a16="http://schemas.microsoft.com/office/drawing/2014/main" id="{06C4DCE6-BDBA-4D97-B719-5E3FF098B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" y="1825"/>
              <a:ext cx="2" cy="1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0 h 1"/>
                <a:gd name="T4" fmla="*/ 0 w 2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06" name="Freeform 105">
              <a:extLst>
                <a:ext uri="{FF2B5EF4-FFF2-40B4-BE49-F238E27FC236}">
                  <a16:creationId xmlns:a16="http://schemas.microsoft.com/office/drawing/2014/main" id="{B2E9FDA3-AF11-44A2-A264-9AE3ED116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4" y="1823"/>
              <a:ext cx="4" cy="2"/>
            </a:xfrm>
            <a:custGeom>
              <a:avLst/>
              <a:gdLst>
                <a:gd name="T0" fmla="*/ 4 w 2"/>
                <a:gd name="T1" fmla="*/ 2 h 1"/>
                <a:gd name="T2" fmla="*/ 0 w 2"/>
                <a:gd name="T3" fmla="*/ 0 h 1"/>
                <a:gd name="T4" fmla="*/ 4 w 2"/>
                <a:gd name="T5" fmla="*/ 2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07" name="Freeform 106">
              <a:extLst>
                <a:ext uri="{FF2B5EF4-FFF2-40B4-BE49-F238E27FC236}">
                  <a16:creationId xmlns:a16="http://schemas.microsoft.com/office/drawing/2014/main" id="{72E67F16-D885-4C32-B939-6AB37268D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7" y="1831"/>
              <a:ext cx="4" cy="2"/>
            </a:xfrm>
            <a:custGeom>
              <a:avLst/>
              <a:gdLst>
                <a:gd name="T0" fmla="*/ 4 w 2"/>
                <a:gd name="T1" fmla="*/ 2 h 1"/>
                <a:gd name="T2" fmla="*/ 2 w 2"/>
                <a:gd name="T3" fmla="*/ 2 h 1"/>
                <a:gd name="T4" fmla="*/ 2 w 2"/>
                <a:gd name="T5" fmla="*/ 0 h 1"/>
                <a:gd name="T6" fmla="*/ 2 w 2"/>
                <a:gd name="T7" fmla="*/ 2 h 1"/>
                <a:gd name="T8" fmla="*/ 0 w 2"/>
                <a:gd name="T9" fmla="*/ 2 h 1"/>
                <a:gd name="T10" fmla="*/ 2 w 2"/>
                <a:gd name="T11" fmla="*/ 2 h 1"/>
                <a:gd name="T12" fmla="*/ 4 w 2"/>
                <a:gd name="T13" fmla="*/ 2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08" name="Freeform 107">
              <a:extLst>
                <a:ext uri="{FF2B5EF4-FFF2-40B4-BE49-F238E27FC236}">
                  <a16:creationId xmlns:a16="http://schemas.microsoft.com/office/drawing/2014/main" id="{52AC99A0-5C84-4702-975C-5B30612B8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" y="1838"/>
              <a:ext cx="7" cy="10"/>
            </a:xfrm>
            <a:custGeom>
              <a:avLst/>
              <a:gdLst>
                <a:gd name="T0" fmla="*/ 4 w 4"/>
                <a:gd name="T1" fmla="*/ 8 h 5"/>
                <a:gd name="T2" fmla="*/ 5 w 4"/>
                <a:gd name="T3" fmla="*/ 4 h 5"/>
                <a:gd name="T4" fmla="*/ 7 w 4"/>
                <a:gd name="T5" fmla="*/ 0 h 5"/>
                <a:gd name="T6" fmla="*/ 4 w 4"/>
                <a:gd name="T7" fmla="*/ 8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5">
                  <a:moveTo>
                    <a:pt x="2" y="4"/>
                  </a:moveTo>
                  <a:cubicBezTo>
                    <a:pt x="2" y="3"/>
                    <a:pt x="2" y="2"/>
                    <a:pt x="3" y="2"/>
                  </a:cubicBezTo>
                  <a:cubicBezTo>
                    <a:pt x="2" y="2"/>
                    <a:pt x="3" y="3"/>
                    <a:pt x="4" y="0"/>
                  </a:cubicBezTo>
                  <a:cubicBezTo>
                    <a:pt x="0" y="5"/>
                    <a:pt x="2" y="1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09" name="Freeform 108">
              <a:extLst>
                <a:ext uri="{FF2B5EF4-FFF2-40B4-BE49-F238E27FC236}">
                  <a16:creationId xmlns:a16="http://schemas.microsoft.com/office/drawing/2014/main" id="{7CFB1F5C-DC54-4B0B-911B-5919FFEA6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5" y="1834"/>
              <a:ext cx="2" cy="4"/>
            </a:xfrm>
            <a:custGeom>
              <a:avLst/>
              <a:gdLst>
                <a:gd name="T0" fmla="*/ 0 w 1"/>
                <a:gd name="T1" fmla="*/ 4 h 2"/>
                <a:gd name="T2" fmla="*/ 2 w 1"/>
                <a:gd name="T3" fmla="*/ 0 h 2"/>
                <a:gd name="T4" fmla="*/ 0 w 1"/>
                <a:gd name="T5" fmla="*/ 4 h 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0" name="Freeform 109">
              <a:extLst>
                <a:ext uri="{FF2B5EF4-FFF2-40B4-BE49-F238E27FC236}">
                  <a16:creationId xmlns:a16="http://schemas.microsoft.com/office/drawing/2014/main" id="{64D4E911-C82A-4C94-87DA-62A324405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0" y="1808"/>
              <a:ext cx="3" cy="1"/>
            </a:xfrm>
            <a:custGeom>
              <a:avLst/>
              <a:gdLst>
                <a:gd name="T0" fmla="*/ 0 w 2"/>
                <a:gd name="T1" fmla="*/ 0 h 1"/>
                <a:gd name="T2" fmla="*/ 3 w 2"/>
                <a:gd name="T3" fmla="*/ 0 h 1"/>
                <a:gd name="T4" fmla="*/ 2 w 2"/>
                <a:gd name="T5" fmla="*/ 0 h 1"/>
                <a:gd name="T6" fmla="*/ 0 w 2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1" name="Freeform 110">
              <a:extLst>
                <a:ext uri="{FF2B5EF4-FFF2-40B4-BE49-F238E27FC236}">
                  <a16:creationId xmlns:a16="http://schemas.microsoft.com/office/drawing/2014/main" id="{4748A447-DF62-466D-8F82-9ECC62FE1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6" y="1836"/>
              <a:ext cx="1" cy="2"/>
            </a:xfrm>
            <a:custGeom>
              <a:avLst/>
              <a:gdLst>
                <a:gd name="T0" fmla="*/ 1 w 1"/>
                <a:gd name="T1" fmla="*/ 2 h 1"/>
                <a:gd name="T2" fmla="*/ 0 w 1"/>
                <a:gd name="T3" fmla="*/ 0 h 1"/>
                <a:gd name="T4" fmla="*/ 1 w 1"/>
                <a:gd name="T5" fmla="*/ 2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2" name="Freeform 111">
              <a:extLst>
                <a:ext uri="{FF2B5EF4-FFF2-40B4-BE49-F238E27FC236}">
                  <a16:creationId xmlns:a16="http://schemas.microsoft.com/office/drawing/2014/main" id="{9E99B81F-8A33-4073-B8C8-D8FB9C8ED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5" y="1821"/>
              <a:ext cx="2" cy="4"/>
            </a:xfrm>
            <a:custGeom>
              <a:avLst/>
              <a:gdLst>
                <a:gd name="T0" fmla="*/ 2 w 1"/>
                <a:gd name="T1" fmla="*/ 2 h 2"/>
                <a:gd name="T2" fmla="*/ 0 w 1"/>
                <a:gd name="T3" fmla="*/ 0 h 2"/>
                <a:gd name="T4" fmla="*/ 2 w 1"/>
                <a:gd name="T5" fmla="*/ 2 h 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1" y="0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3" name="Freeform 112">
              <a:extLst>
                <a:ext uri="{FF2B5EF4-FFF2-40B4-BE49-F238E27FC236}">
                  <a16:creationId xmlns:a16="http://schemas.microsoft.com/office/drawing/2014/main" id="{B814CE59-12F5-4E6E-9B43-4A011B3CC2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1" y="1846"/>
              <a:ext cx="1" cy="2"/>
            </a:xfrm>
            <a:custGeom>
              <a:avLst/>
              <a:gdLst>
                <a:gd name="T0" fmla="*/ 0 w 1"/>
                <a:gd name="T1" fmla="*/ 2 h 1"/>
                <a:gd name="T2" fmla="*/ 0 w 1"/>
                <a:gd name="T3" fmla="*/ 0 h 1"/>
                <a:gd name="T4" fmla="*/ 0 w 1"/>
                <a:gd name="T5" fmla="*/ 2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4" name="Freeform 113">
              <a:extLst>
                <a:ext uri="{FF2B5EF4-FFF2-40B4-BE49-F238E27FC236}">
                  <a16:creationId xmlns:a16="http://schemas.microsoft.com/office/drawing/2014/main" id="{72A96CAE-E2CF-45A8-97E5-D40BF8567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" y="1827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0 w 2"/>
                <a:gd name="T5" fmla="*/ 0 h 2"/>
                <a:gd name="T6" fmla="*/ 2 w 2"/>
                <a:gd name="T7" fmla="*/ 2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5" name="Freeform 114">
              <a:extLst>
                <a:ext uri="{FF2B5EF4-FFF2-40B4-BE49-F238E27FC236}">
                  <a16:creationId xmlns:a16="http://schemas.microsoft.com/office/drawing/2014/main" id="{BA850FCF-AC71-4AEA-A8A0-B83F029B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9" y="1802"/>
              <a:ext cx="11" cy="15"/>
            </a:xfrm>
            <a:custGeom>
              <a:avLst/>
              <a:gdLst>
                <a:gd name="T0" fmla="*/ 6 w 6"/>
                <a:gd name="T1" fmla="*/ 2 h 8"/>
                <a:gd name="T2" fmla="*/ 4 w 6"/>
                <a:gd name="T3" fmla="*/ 6 h 8"/>
                <a:gd name="T4" fmla="*/ 11 w 6"/>
                <a:gd name="T5" fmla="*/ 9 h 8"/>
                <a:gd name="T6" fmla="*/ 6 w 6"/>
                <a:gd name="T7" fmla="*/ 2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0" y="0"/>
                    <a:pt x="6" y="5"/>
                    <a:pt x="2" y="3"/>
                  </a:cubicBezTo>
                  <a:cubicBezTo>
                    <a:pt x="6" y="8"/>
                    <a:pt x="2" y="2"/>
                    <a:pt x="6" y="5"/>
                  </a:cubicBezTo>
                  <a:cubicBezTo>
                    <a:pt x="4" y="3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6" name="Freeform 115">
              <a:extLst>
                <a:ext uri="{FF2B5EF4-FFF2-40B4-BE49-F238E27FC236}">
                  <a16:creationId xmlns:a16="http://schemas.microsoft.com/office/drawing/2014/main" id="{4CE6A8AB-684B-4245-B318-76BDA7F68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" y="1812"/>
              <a:ext cx="2" cy="2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7" name="Freeform 116">
              <a:extLst>
                <a:ext uri="{FF2B5EF4-FFF2-40B4-BE49-F238E27FC236}">
                  <a16:creationId xmlns:a16="http://schemas.microsoft.com/office/drawing/2014/main" id="{D8CE09D3-83CF-432C-8E4F-43E49BCC2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7" y="1829"/>
              <a:ext cx="1" cy="2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8" name="Freeform 117">
              <a:extLst>
                <a:ext uri="{FF2B5EF4-FFF2-40B4-BE49-F238E27FC236}">
                  <a16:creationId xmlns:a16="http://schemas.microsoft.com/office/drawing/2014/main" id="{5963FEE0-9990-4D3E-83F7-499747A4A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5" y="1808"/>
              <a:ext cx="19" cy="15"/>
            </a:xfrm>
            <a:custGeom>
              <a:avLst/>
              <a:gdLst>
                <a:gd name="T0" fmla="*/ 8 w 10"/>
                <a:gd name="T1" fmla="*/ 6 h 8"/>
                <a:gd name="T2" fmla="*/ 0 w 10"/>
                <a:gd name="T3" fmla="*/ 15 h 8"/>
                <a:gd name="T4" fmla="*/ 19 w 10"/>
                <a:gd name="T5" fmla="*/ 0 h 8"/>
                <a:gd name="T6" fmla="*/ 4 w 10"/>
                <a:gd name="T7" fmla="*/ 8 h 8"/>
                <a:gd name="T8" fmla="*/ 8 w 10"/>
                <a:gd name="T9" fmla="*/ 6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8">
                  <a:moveTo>
                    <a:pt x="4" y="3"/>
                  </a:moveTo>
                  <a:cubicBezTo>
                    <a:pt x="2" y="4"/>
                    <a:pt x="1" y="7"/>
                    <a:pt x="0" y="8"/>
                  </a:cubicBezTo>
                  <a:cubicBezTo>
                    <a:pt x="2" y="3"/>
                    <a:pt x="10" y="1"/>
                    <a:pt x="10" y="0"/>
                  </a:cubicBezTo>
                  <a:cubicBezTo>
                    <a:pt x="7" y="0"/>
                    <a:pt x="3" y="2"/>
                    <a:pt x="2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9" name="Freeform 118">
              <a:extLst>
                <a:ext uri="{FF2B5EF4-FFF2-40B4-BE49-F238E27FC236}">
                  <a16:creationId xmlns:a16="http://schemas.microsoft.com/office/drawing/2014/main" id="{7380ED08-3E5F-4B74-81C6-881A04F6C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" y="1855"/>
              <a:ext cx="2" cy="4"/>
            </a:xfrm>
            <a:custGeom>
              <a:avLst/>
              <a:gdLst>
                <a:gd name="T0" fmla="*/ 2 w 1"/>
                <a:gd name="T1" fmla="*/ 2 h 2"/>
                <a:gd name="T2" fmla="*/ 0 w 1"/>
                <a:gd name="T3" fmla="*/ 4 h 2"/>
                <a:gd name="T4" fmla="*/ 2 w 1"/>
                <a:gd name="T5" fmla="*/ 2 h 2"/>
                <a:gd name="T6" fmla="*/ 2 w 1"/>
                <a:gd name="T7" fmla="*/ 2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0" name="Freeform 119">
              <a:extLst>
                <a:ext uri="{FF2B5EF4-FFF2-40B4-BE49-F238E27FC236}">
                  <a16:creationId xmlns:a16="http://schemas.microsoft.com/office/drawing/2014/main" id="{7854CA44-DE58-4B17-AD3C-A8C0A9B12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5" y="1857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1" name="Freeform 120">
              <a:extLst>
                <a:ext uri="{FF2B5EF4-FFF2-40B4-BE49-F238E27FC236}">
                  <a16:creationId xmlns:a16="http://schemas.microsoft.com/office/drawing/2014/main" id="{493CE939-754D-48E1-BF96-0BA1FBDC2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7" y="1823"/>
              <a:ext cx="7" cy="6"/>
            </a:xfrm>
            <a:custGeom>
              <a:avLst/>
              <a:gdLst>
                <a:gd name="T0" fmla="*/ 4 w 4"/>
                <a:gd name="T1" fmla="*/ 6 h 3"/>
                <a:gd name="T2" fmla="*/ 0 w 4"/>
                <a:gd name="T3" fmla="*/ 0 h 3"/>
                <a:gd name="T4" fmla="*/ 4 w 4"/>
                <a:gd name="T5" fmla="*/ 6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1" y="1"/>
                    <a:pt x="4" y="3"/>
                    <a:pt x="0" y="0"/>
                  </a:cubicBezTo>
                  <a:cubicBezTo>
                    <a:pt x="3" y="3"/>
                    <a:pt x="1" y="2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2" name="Freeform 121">
              <a:extLst>
                <a:ext uri="{FF2B5EF4-FFF2-40B4-BE49-F238E27FC236}">
                  <a16:creationId xmlns:a16="http://schemas.microsoft.com/office/drawing/2014/main" id="{F2FEED9A-5C39-4B6D-87ED-D115ECAB0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0" y="1848"/>
              <a:ext cx="1" cy="7"/>
            </a:xfrm>
            <a:custGeom>
              <a:avLst/>
              <a:gdLst>
                <a:gd name="T0" fmla="*/ 0 w 1"/>
                <a:gd name="T1" fmla="*/ 2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2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4">
                  <a:moveTo>
                    <a:pt x="0" y="1"/>
                  </a:move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4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3" name="Freeform 122">
              <a:extLst>
                <a:ext uri="{FF2B5EF4-FFF2-40B4-BE49-F238E27FC236}">
                  <a16:creationId xmlns:a16="http://schemas.microsoft.com/office/drawing/2014/main" id="{53A4615A-3A59-405B-9DD2-EFCE7BF9A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9" y="1850"/>
              <a:ext cx="2" cy="1"/>
            </a:xfrm>
            <a:custGeom>
              <a:avLst/>
              <a:gdLst>
                <a:gd name="T0" fmla="*/ 2 w 1"/>
                <a:gd name="T1" fmla="*/ 0 h 1"/>
                <a:gd name="T2" fmla="*/ 0 w 1"/>
                <a:gd name="T3" fmla="*/ 1 h 1"/>
                <a:gd name="T4" fmla="*/ 2 w 1"/>
                <a:gd name="T5" fmla="*/ 1 h 1"/>
                <a:gd name="T6" fmla="*/ 2 w 1"/>
                <a:gd name="T7" fmla="*/ 1 h 1"/>
                <a:gd name="T8" fmla="*/ 2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4" name="Freeform 123">
              <a:extLst>
                <a:ext uri="{FF2B5EF4-FFF2-40B4-BE49-F238E27FC236}">
                  <a16:creationId xmlns:a16="http://schemas.microsoft.com/office/drawing/2014/main" id="{C2FDE612-5E39-4DDF-81D7-096C8A9BC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3" y="1808"/>
              <a:ext cx="8" cy="4"/>
            </a:xfrm>
            <a:custGeom>
              <a:avLst/>
              <a:gdLst>
                <a:gd name="T0" fmla="*/ 6 w 4"/>
                <a:gd name="T1" fmla="*/ 0 h 2"/>
                <a:gd name="T2" fmla="*/ 2 w 4"/>
                <a:gd name="T3" fmla="*/ 4 h 2"/>
                <a:gd name="T4" fmla="*/ 8 w 4"/>
                <a:gd name="T5" fmla="*/ 2 h 2"/>
                <a:gd name="T6" fmla="*/ 2 w 4"/>
                <a:gd name="T7" fmla="*/ 4 h 2"/>
                <a:gd name="T8" fmla="*/ 6 w 4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2">
                  <a:moveTo>
                    <a:pt x="3" y="0"/>
                  </a:moveTo>
                  <a:cubicBezTo>
                    <a:pt x="1" y="0"/>
                    <a:pt x="0" y="2"/>
                    <a:pt x="1" y="2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3" y="0"/>
                    <a:pt x="3" y="1"/>
                    <a:pt x="1" y="2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5" name="Freeform 124">
              <a:extLst>
                <a:ext uri="{FF2B5EF4-FFF2-40B4-BE49-F238E27FC236}">
                  <a16:creationId xmlns:a16="http://schemas.microsoft.com/office/drawing/2014/main" id="{6E0C63CE-D5FA-4BE9-88D8-E785CE362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0" y="1850"/>
              <a:ext cx="70" cy="24"/>
            </a:xfrm>
            <a:custGeom>
              <a:avLst/>
              <a:gdLst>
                <a:gd name="T0" fmla="*/ 17 w 37"/>
                <a:gd name="T1" fmla="*/ 13 h 13"/>
                <a:gd name="T2" fmla="*/ 9 w 37"/>
                <a:gd name="T3" fmla="*/ 15 h 13"/>
                <a:gd name="T4" fmla="*/ 11 w 37"/>
                <a:gd name="T5" fmla="*/ 13 h 13"/>
                <a:gd name="T6" fmla="*/ 9 w 37"/>
                <a:gd name="T7" fmla="*/ 17 h 13"/>
                <a:gd name="T8" fmla="*/ 13 w 37"/>
                <a:gd name="T9" fmla="*/ 9 h 13"/>
                <a:gd name="T10" fmla="*/ 6 w 37"/>
                <a:gd name="T11" fmla="*/ 13 h 13"/>
                <a:gd name="T12" fmla="*/ 8 w 37"/>
                <a:gd name="T13" fmla="*/ 15 h 13"/>
                <a:gd name="T14" fmla="*/ 8 w 37"/>
                <a:gd name="T15" fmla="*/ 17 h 13"/>
                <a:gd name="T16" fmla="*/ 4 w 37"/>
                <a:gd name="T17" fmla="*/ 11 h 13"/>
                <a:gd name="T18" fmla="*/ 2 w 37"/>
                <a:gd name="T19" fmla="*/ 7 h 13"/>
                <a:gd name="T20" fmla="*/ 2 w 37"/>
                <a:gd name="T21" fmla="*/ 6 h 13"/>
                <a:gd name="T22" fmla="*/ 0 w 37"/>
                <a:gd name="T23" fmla="*/ 6 h 13"/>
                <a:gd name="T24" fmla="*/ 0 w 37"/>
                <a:gd name="T25" fmla="*/ 6 h 13"/>
                <a:gd name="T26" fmla="*/ 0 w 37"/>
                <a:gd name="T27" fmla="*/ 6 h 13"/>
                <a:gd name="T28" fmla="*/ 0 w 37"/>
                <a:gd name="T29" fmla="*/ 6 h 13"/>
                <a:gd name="T30" fmla="*/ 4 w 37"/>
                <a:gd name="T31" fmla="*/ 11 h 13"/>
                <a:gd name="T32" fmla="*/ 9 w 37"/>
                <a:gd name="T33" fmla="*/ 20 h 13"/>
                <a:gd name="T34" fmla="*/ 13 w 37"/>
                <a:gd name="T35" fmla="*/ 18 h 13"/>
                <a:gd name="T36" fmla="*/ 15 w 37"/>
                <a:gd name="T37" fmla="*/ 17 h 13"/>
                <a:gd name="T38" fmla="*/ 17 w 37"/>
                <a:gd name="T39" fmla="*/ 17 h 13"/>
                <a:gd name="T40" fmla="*/ 15 w 37"/>
                <a:gd name="T41" fmla="*/ 18 h 13"/>
                <a:gd name="T42" fmla="*/ 23 w 37"/>
                <a:gd name="T43" fmla="*/ 15 h 13"/>
                <a:gd name="T44" fmla="*/ 30 w 37"/>
                <a:gd name="T45" fmla="*/ 13 h 13"/>
                <a:gd name="T46" fmla="*/ 32 w 37"/>
                <a:gd name="T47" fmla="*/ 15 h 13"/>
                <a:gd name="T48" fmla="*/ 32 w 37"/>
                <a:gd name="T49" fmla="*/ 13 h 13"/>
                <a:gd name="T50" fmla="*/ 70 w 37"/>
                <a:gd name="T51" fmla="*/ 11 h 13"/>
                <a:gd name="T52" fmla="*/ 66 w 37"/>
                <a:gd name="T53" fmla="*/ 9 h 13"/>
                <a:gd name="T54" fmla="*/ 64 w 37"/>
                <a:gd name="T55" fmla="*/ 6 h 13"/>
                <a:gd name="T56" fmla="*/ 68 w 37"/>
                <a:gd name="T57" fmla="*/ 6 h 13"/>
                <a:gd name="T58" fmla="*/ 66 w 37"/>
                <a:gd name="T59" fmla="*/ 2 h 13"/>
                <a:gd name="T60" fmla="*/ 57 w 37"/>
                <a:gd name="T61" fmla="*/ 6 h 13"/>
                <a:gd name="T62" fmla="*/ 55 w 37"/>
                <a:gd name="T63" fmla="*/ 4 h 13"/>
                <a:gd name="T64" fmla="*/ 55 w 37"/>
                <a:gd name="T65" fmla="*/ 4 h 13"/>
                <a:gd name="T66" fmla="*/ 47 w 37"/>
                <a:gd name="T67" fmla="*/ 4 h 13"/>
                <a:gd name="T68" fmla="*/ 47 w 37"/>
                <a:gd name="T69" fmla="*/ 2 h 13"/>
                <a:gd name="T70" fmla="*/ 38 w 37"/>
                <a:gd name="T71" fmla="*/ 6 h 13"/>
                <a:gd name="T72" fmla="*/ 38 w 37"/>
                <a:gd name="T73" fmla="*/ 6 h 13"/>
                <a:gd name="T74" fmla="*/ 26 w 37"/>
                <a:gd name="T75" fmla="*/ 9 h 13"/>
                <a:gd name="T76" fmla="*/ 30 w 37"/>
                <a:gd name="T77" fmla="*/ 6 h 13"/>
                <a:gd name="T78" fmla="*/ 25 w 37"/>
                <a:gd name="T79" fmla="*/ 7 h 13"/>
                <a:gd name="T80" fmla="*/ 25 w 37"/>
                <a:gd name="T81" fmla="*/ 6 h 13"/>
                <a:gd name="T82" fmla="*/ 15 w 37"/>
                <a:gd name="T83" fmla="*/ 11 h 13"/>
                <a:gd name="T84" fmla="*/ 17 w 37"/>
                <a:gd name="T85" fmla="*/ 13 h 1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7" h="13">
                  <a:moveTo>
                    <a:pt x="9" y="7"/>
                  </a:moveTo>
                  <a:cubicBezTo>
                    <a:pt x="8" y="8"/>
                    <a:pt x="6" y="8"/>
                    <a:pt x="5" y="8"/>
                  </a:cubicBezTo>
                  <a:cubicBezTo>
                    <a:pt x="6" y="7"/>
                    <a:pt x="7" y="7"/>
                    <a:pt x="6" y="7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8"/>
                    <a:pt x="5" y="6"/>
                    <a:pt x="7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3" y="7"/>
                    <a:pt x="4" y="8"/>
                    <a:pt x="4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3" y="8"/>
                    <a:pt x="2" y="6"/>
                  </a:cubicBezTo>
                  <a:cubicBezTo>
                    <a:pt x="2" y="5"/>
                    <a:pt x="2" y="5"/>
                    <a:pt x="1" y="4"/>
                  </a:cubicBezTo>
                  <a:cubicBezTo>
                    <a:pt x="2" y="6"/>
                    <a:pt x="2" y="5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4"/>
                    <a:pt x="2" y="5"/>
                    <a:pt x="2" y="6"/>
                  </a:cubicBezTo>
                  <a:cubicBezTo>
                    <a:pt x="3" y="8"/>
                    <a:pt x="6" y="13"/>
                    <a:pt x="5" y="11"/>
                  </a:cubicBezTo>
                  <a:cubicBezTo>
                    <a:pt x="4" y="10"/>
                    <a:pt x="5" y="11"/>
                    <a:pt x="7" y="10"/>
                  </a:cubicBezTo>
                  <a:cubicBezTo>
                    <a:pt x="7" y="10"/>
                    <a:pt x="8" y="10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10"/>
                    <a:pt x="8" y="10"/>
                  </a:cubicBezTo>
                  <a:cubicBezTo>
                    <a:pt x="9" y="10"/>
                    <a:pt x="12" y="9"/>
                    <a:pt x="12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3" y="5"/>
                    <a:pt x="32" y="6"/>
                    <a:pt x="37" y="6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6" y="3"/>
                    <a:pt x="33" y="4"/>
                    <a:pt x="34" y="3"/>
                  </a:cubicBezTo>
                  <a:cubicBezTo>
                    <a:pt x="34" y="3"/>
                    <a:pt x="35" y="3"/>
                    <a:pt x="36" y="3"/>
                  </a:cubicBezTo>
                  <a:cubicBezTo>
                    <a:pt x="36" y="3"/>
                    <a:pt x="35" y="2"/>
                    <a:pt x="35" y="1"/>
                  </a:cubicBezTo>
                  <a:cubicBezTo>
                    <a:pt x="33" y="0"/>
                    <a:pt x="32" y="4"/>
                    <a:pt x="30" y="3"/>
                  </a:cubicBezTo>
                  <a:cubicBezTo>
                    <a:pt x="30" y="2"/>
                    <a:pt x="31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6" y="3"/>
                    <a:pt x="27" y="0"/>
                    <a:pt x="25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2"/>
                    <a:pt x="22" y="2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5"/>
                    <a:pt x="18" y="3"/>
                    <a:pt x="14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4" y="3"/>
                    <a:pt x="14" y="4"/>
                    <a:pt x="13" y="4"/>
                  </a:cubicBezTo>
                  <a:cubicBezTo>
                    <a:pt x="13" y="4"/>
                    <a:pt x="12" y="4"/>
                    <a:pt x="13" y="3"/>
                  </a:cubicBezTo>
                  <a:cubicBezTo>
                    <a:pt x="12" y="4"/>
                    <a:pt x="10" y="5"/>
                    <a:pt x="8" y="6"/>
                  </a:cubicBezTo>
                  <a:cubicBezTo>
                    <a:pt x="6" y="8"/>
                    <a:pt x="8" y="7"/>
                    <a:pt x="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6" name="Freeform 125">
              <a:extLst>
                <a:ext uri="{FF2B5EF4-FFF2-40B4-BE49-F238E27FC236}">
                  <a16:creationId xmlns:a16="http://schemas.microsoft.com/office/drawing/2014/main" id="{513C371B-E916-4821-84A4-49AEB7654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" y="1861"/>
              <a:ext cx="2" cy="4"/>
            </a:xfrm>
            <a:custGeom>
              <a:avLst/>
              <a:gdLst>
                <a:gd name="T0" fmla="*/ 2 w 1"/>
                <a:gd name="T1" fmla="*/ 2 h 2"/>
                <a:gd name="T2" fmla="*/ 0 w 1"/>
                <a:gd name="T3" fmla="*/ 0 h 2"/>
                <a:gd name="T4" fmla="*/ 2 w 1"/>
                <a:gd name="T5" fmla="*/ 2 h 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2"/>
                    <a:pt x="0" y="0"/>
                  </a:cubicBezTo>
                  <a:cubicBezTo>
                    <a:pt x="1" y="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7" name="Freeform 126">
              <a:extLst>
                <a:ext uri="{FF2B5EF4-FFF2-40B4-BE49-F238E27FC236}">
                  <a16:creationId xmlns:a16="http://schemas.microsoft.com/office/drawing/2014/main" id="{EACE80E6-2ED8-4AD2-B22F-D2766FDF3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0" y="1861"/>
              <a:ext cx="2" cy="1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8" name="Freeform 127">
              <a:extLst>
                <a:ext uri="{FF2B5EF4-FFF2-40B4-BE49-F238E27FC236}">
                  <a16:creationId xmlns:a16="http://schemas.microsoft.com/office/drawing/2014/main" id="{4E422C99-A63B-4BF5-88B0-665E57CAA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3" y="1857"/>
              <a:ext cx="9" cy="8"/>
            </a:xfrm>
            <a:custGeom>
              <a:avLst/>
              <a:gdLst>
                <a:gd name="T0" fmla="*/ 4 w 5"/>
                <a:gd name="T1" fmla="*/ 2 h 4"/>
                <a:gd name="T2" fmla="*/ 9 w 5"/>
                <a:gd name="T3" fmla="*/ 0 h 4"/>
                <a:gd name="T4" fmla="*/ 0 w 5"/>
                <a:gd name="T5" fmla="*/ 2 h 4"/>
                <a:gd name="T6" fmla="*/ 4 w 5"/>
                <a:gd name="T7" fmla="*/ 8 h 4"/>
                <a:gd name="T8" fmla="*/ 5 w 5"/>
                <a:gd name="T9" fmla="*/ 6 h 4"/>
                <a:gd name="T10" fmla="*/ 4 w 5"/>
                <a:gd name="T11" fmla="*/ 2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" h="4">
                  <a:moveTo>
                    <a:pt x="2" y="1"/>
                  </a:moveTo>
                  <a:cubicBezTo>
                    <a:pt x="0" y="2"/>
                    <a:pt x="4" y="0"/>
                    <a:pt x="5" y="0"/>
                  </a:cubicBezTo>
                  <a:cubicBezTo>
                    <a:pt x="3" y="1"/>
                    <a:pt x="2" y="1"/>
                    <a:pt x="0" y="1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2" y="4"/>
                    <a:pt x="3" y="4"/>
                    <a:pt x="3" y="3"/>
                  </a:cubicBezTo>
                  <a:cubicBezTo>
                    <a:pt x="3" y="2"/>
                    <a:pt x="0" y="0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9" name="Freeform 128">
              <a:extLst>
                <a:ext uri="{FF2B5EF4-FFF2-40B4-BE49-F238E27FC236}">
                  <a16:creationId xmlns:a16="http://schemas.microsoft.com/office/drawing/2014/main" id="{1A378691-D521-45CA-8FE8-DE532BF95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" y="1853"/>
              <a:ext cx="58" cy="32"/>
            </a:xfrm>
            <a:custGeom>
              <a:avLst/>
              <a:gdLst>
                <a:gd name="T0" fmla="*/ 26 w 31"/>
                <a:gd name="T1" fmla="*/ 15 h 17"/>
                <a:gd name="T2" fmla="*/ 28 w 31"/>
                <a:gd name="T3" fmla="*/ 15 h 17"/>
                <a:gd name="T4" fmla="*/ 28 w 31"/>
                <a:gd name="T5" fmla="*/ 15 h 17"/>
                <a:gd name="T6" fmla="*/ 28 w 31"/>
                <a:gd name="T7" fmla="*/ 15 h 17"/>
                <a:gd name="T8" fmla="*/ 28 w 31"/>
                <a:gd name="T9" fmla="*/ 15 h 17"/>
                <a:gd name="T10" fmla="*/ 28 w 31"/>
                <a:gd name="T11" fmla="*/ 17 h 17"/>
                <a:gd name="T12" fmla="*/ 28 w 31"/>
                <a:gd name="T13" fmla="*/ 17 h 17"/>
                <a:gd name="T14" fmla="*/ 28 w 31"/>
                <a:gd name="T15" fmla="*/ 17 h 17"/>
                <a:gd name="T16" fmla="*/ 28 w 31"/>
                <a:gd name="T17" fmla="*/ 17 h 17"/>
                <a:gd name="T18" fmla="*/ 56 w 31"/>
                <a:gd name="T19" fmla="*/ 0 h 17"/>
                <a:gd name="T20" fmla="*/ 56 w 31"/>
                <a:gd name="T21" fmla="*/ 0 h 17"/>
                <a:gd name="T22" fmla="*/ 56 w 31"/>
                <a:gd name="T23" fmla="*/ 0 h 17"/>
                <a:gd name="T24" fmla="*/ 56 w 31"/>
                <a:gd name="T25" fmla="*/ 0 h 17"/>
                <a:gd name="T26" fmla="*/ 58 w 31"/>
                <a:gd name="T27" fmla="*/ 2 h 17"/>
                <a:gd name="T28" fmla="*/ 56 w 31"/>
                <a:gd name="T29" fmla="*/ 2 h 17"/>
                <a:gd name="T30" fmla="*/ 56 w 31"/>
                <a:gd name="T31" fmla="*/ 0 h 17"/>
                <a:gd name="T32" fmla="*/ 56 w 31"/>
                <a:gd name="T33" fmla="*/ 0 h 17"/>
                <a:gd name="T34" fmla="*/ 56 w 31"/>
                <a:gd name="T35" fmla="*/ 0 h 17"/>
                <a:gd name="T36" fmla="*/ 56 w 31"/>
                <a:gd name="T37" fmla="*/ 0 h 17"/>
                <a:gd name="T38" fmla="*/ 28 w 31"/>
                <a:gd name="T39" fmla="*/ 15 h 17"/>
                <a:gd name="T40" fmla="*/ 28 w 31"/>
                <a:gd name="T41" fmla="*/ 15 h 17"/>
                <a:gd name="T42" fmla="*/ 28 w 31"/>
                <a:gd name="T43" fmla="*/ 15 h 17"/>
                <a:gd name="T44" fmla="*/ 28 w 31"/>
                <a:gd name="T45" fmla="*/ 15 h 17"/>
                <a:gd name="T46" fmla="*/ 28 w 31"/>
                <a:gd name="T47" fmla="*/ 15 h 17"/>
                <a:gd name="T48" fmla="*/ 28 w 31"/>
                <a:gd name="T49" fmla="*/ 15 h 17"/>
                <a:gd name="T50" fmla="*/ 26 w 31"/>
                <a:gd name="T51" fmla="*/ 13 h 17"/>
                <a:gd name="T52" fmla="*/ 24 w 31"/>
                <a:gd name="T53" fmla="*/ 11 h 17"/>
                <a:gd name="T54" fmla="*/ 26 w 31"/>
                <a:gd name="T55" fmla="*/ 15 h 1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1" h="17">
                  <a:moveTo>
                    <a:pt x="14" y="8"/>
                  </a:move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22" y="5"/>
                    <a:pt x="0" y="17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" y="16"/>
                    <a:pt x="22" y="5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7"/>
                    <a:pt x="1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30" name="Freeform 129">
              <a:extLst>
                <a:ext uri="{FF2B5EF4-FFF2-40B4-BE49-F238E27FC236}">
                  <a16:creationId xmlns:a16="http://schemas.microsoft.com/office/drawing/2014/main" id="{E105CA5E-9D75-4A93-8D38-885B183F5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5" y="1838"/>
              <a:ext cx="51" cy="6"/>
            </a:xfrm>
            <a:custGeom>
              <a:avLst/>
              <a:gdLst>
                <a:gd name="T0" fmla="*/ 32 w 27"/>
                <a:gd name="T1" fmla="*/ 0 h 3"/>
                <a:gd name="T2" fmla="*/ 34 w 27"/>
                <a:gd name="T3" fmla="*/ 2 h 3"/>
                <a:gd name="T4" fmla="*/ 34 w 27"/>
                <a:gd name="T5" fmla="*/ 2 h 3"/>
                <a:gd name="T6" fmla="*/ 34 w 27"/>
                <a:gd name="T7" fmla="*/ 2 h 3"/>
                <a:gd name="T8" fmla="*/ 34 w 27"/>
                <a:gd name="T9" fmla="*/ 2 h 3"/>
                <a:gd name="T10" fmla="*/ 34 w 27"/>
                <a:gd name="T11" fmla="*/ 2 h 3"/>
                <a:gd name="T12" fmla="*/ 34 w 27"/>
                <a:gd name="T13" fmla="*/ 2 h 3"/>
                <a:gd name="T14" fmla="*/ 34 w 27"/>
                <a:gd name="T15" fmla="*/ 2 h 3"/>
                <a:gd name="T16" fmla="*/ 34 w 27"/>
                <a:gd name="T17" fmla="*/ 2 h 3"/>
                <a:gd name="T18" fmla="*/ 15 w 27"/>
                <a:gd name="T19" fmla="*/ 4 h 3"/>
                <a:gd name="T20" fmla="*/ 15 w 27"/>
                <a:gd name="T21" fmla="*/ 4 h 3"/>
                <a:gd name="T22" fmla="*/ 15 w 27"/>
                <a:gd name="T23" fmla="*/ 4 h 3"/>
                <a:gd name="T24" fmla="*/ 15 w 27"/>
                <a:gd name="T25" fmla="*/ 4 h 3"/>
                <a:gd name="T26" fmla="*/ 17 w 27"/>
                <a:gd name="T27" fmla="*/ 4 h 3"/>
                <a:gd name="T28" fmla="*/ 17 w 27"/>
                <a:gd name="T29" fmla="*/ 2 h 3"/>
                <a:gd name="T30" fmla="*/ 17 w 27"/>
                <a:gd name="T31" fmla="*/ 4 h 3"/>
                <a:gd name="T32" fmla="*/ 15 w 27"/>
                <a:gd name="T33" fmla="*/ 4 h 3"/>
                <a:gd name="T34" fmla="*/ 15 w 27"/>
                <a:gd name="T35" fmla="*/ 4 h 3"/>
                <a:gd name="T36" fmla="*/ 15 w 27"/>
                <a:gd name="T37" fmla="*/ 4 h 3"/>
                <a:gd name="T38" fmla="*/ 34 w 27"/>
                <a:gd name="T39" fmla="*/ 2 h 3"/>
                <a:gd name="T40" fmla="*/ 34 w 27"/>
                <a:gd name="T41" fmla="*/ 2 h 3"/>
                <a:gd name="T42" fmla="*/ 34 w 27"/>
                <a:gd name="T43" fmla="*/ 2 h 3"/>
                <a:gd name="T44" fmla="*/ 34 w 27"/>
                <a:gd name="T45" fmla="*/ 2 h 3"/>
                <a:gd name="T46" fmla="*/ 34 w 27"/>
                <a:gd name="T47" fmla="*/ 2 h 3"/>
                <a:gd name="T48" fmla="*/ 34 w 27"/>
                <a:gd name="T49" fmla="*/ 2 h 3"/>
                <a:gd name="T50" fmla="*/ 34 w 27"/>
                <a:gd name="T51" fmla="*/ 2 h 3"/>
                <a:gd name="T52" fmla="*/ 34 w 27"/>
                <a:gd name="T53" fmla="*/ 2 h 3"/>
                <a:gd name="T54" fmla="*/ 32 w 27"/>
                <a:gd name="T55" fmla="*/ 0 h 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7" h="3">
                  <a:moveTo>
                    <a:pt x="17" y="0"/>
                  </a:move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1"/>
                    <a:pt x="0" y="3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27" y="0"/>
                    <a:pt x="14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31" name="Freeform 130">
              <a:extLst>
                <a:ext uri="{FF2B5EF4-FFF2-40B4-BE49-F238E27FC236}">
                  <a16:creationId xmlns:a16="http://schemas.microsoft.com/office/drawing/2014/main" id="{ACB217D0-895D-463E-B376-915732E8E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" y="1833"/>
              <a:ext cx="5" cy="1"/>
            </a:xfrm>
            <a:custGeom>
              <a:avLst/>
              <a:gdLst>
                <a:gd name="T0" fmla="*/ 5 w 3"/>
                <a:gd name="T1" fmla="*/ 0 h 1"/>
                <a:gd name="T2" fmla="*/ 0 w 3"/>
                <a:gd name="T3" fmla="*/ 1 h 1"/>
                <a:gd name="T4" fmla="*/ 5 w 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2" y="0"/>
                    <a:pt x="1" y="1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32" name="Rectangle 131">
              <a:extLst>
                <a:ext uri="{FF2B5EF4-FFF2-40B4-BE49-F238E27FC236}">
                  <a16:creationId xmlns:a16="http://schemas.microsoft.com/office/drawing/2014/main" id="{46829D30-7B95-4029-BADC-72D16D7FA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821"/>
              <a:ext cx="3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533" name="Freeform 132">
              <a:extLst>
                <a:ext uri="{FF2B5EF4-FFF2-40B4-BE49-F238E27FC236}">
                  <a16:creationId xmlns:a16="http://schemas.microsoft.com/office/drawing/2014/main" id="{03CBFCEC-2759-4B99-B1F4-A2ACA7CD8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" y="1859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34" name="Freeform 133">
              <a:extLst>
                <a:ext uri="{FF2B5EF4-FFF2-40B4-BE49-F238E27FC236}">
                  <a16:creationId xmlns:a16="http://schemas.microsoft.com/office/drawing/2014/main" id="{6B244655-52BD-4ADA-9AFD-05679FBC0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6" y="1853"/>
              <a:ext cx="42" cy="17"/>
            </a:xfrm>
            <a:custGeom>
              <a:avLst/>
              <a:gdLst>
                <a:gd name="T0" fmla="*/ 4 w 22"/>
                <a:gd name="T1" fmla="*/ 2 h 9"/>
                <a:gd name="T2" fmla="*/ 2 w 22"/>
                <a:gd name="T3" fmla="*/ 6 h 9"/>
                <a:gd name="T4" fmla="*/ 6 w 22"/>
                <a:gd name="T5" fmla="*/ 6 h 9"/>
                <a:gd name="T6" fmla="*/ 4 w 22"/>
                <a:gd name="T7" fmla="*/ 6 h 9"/>
                <a:gd name="T8" fmla="*/ 10 w 22"/>
                <a:gd name="T9" fmla="*/ 6 h 9"/>
                <a:gd name="T10" fmla="*/ 8 w 22"/>
                <a:gd name="T11" fmla="*/ 4 h 9"/>
                <a:gd name="T12" fmla="*/ 13 w 22"/>
                <a:gd name="T13" fmla="*/ 8 h 9"/>
                <a:gd name="T14" fmla="*/ 19 w 22"/>
                <a:gd name="T15" fmla="*/ 9 h 9"/>
                <a:gd name="T16" fmla="*/ 19 w 22"/>
                <a:gd name="T17" fmla="*/ 9 h 9"/>
                <a:gd name="T18" fmla="*/ 19 w 22"/>
                <a:gd name="T19" fmla="*/ 9 h 9"/>
                <a:gd name="T20" fmla="*/ 40 w 22"/>
                <a:gd name="T21" fmla="*/ 15 h 9"/>
                <a:gd name="T22" fmla="*/ 42 w 22"/>
                <a:gd name="T23" fmla="*/ 11 h 9"/>
                <a:gd name="T24" fmla="*/ 31 w 22"/>
                <a:gd name="T25" fmla="*/ 9 h 9"/>
                <a:gd name="T26" fmla="*/ 31 w 22"/>
                <a:gd name="T27" fmla="*/ 8 h 9"/>
                <a:gd name="T28" fmla="*/ 29 w 22"/>
                <a:gd name="T29" fmla="*/ 9 h 9"/>
                <a:gd name="T30" fmla="*/ 31 w 22"/>
                <a:gd name="T31" fmla="*/ 9 h 9"/>
                <a:gd name="T32" fmla="*/ 17 w 22"/>
                <a:gd name="T33" fmla="*/ 6 h 9"/>
                <a:gd name="T34" fmla="*/ 27 w 22"/>
                <a:gd name="T35" fmla="*/ 8 h 9"/>
                <a:gd name="T36" fmla="*/ 29 w 22"/>
                <a:gd name="T37" fmla="*/ 6 h 9"/>
                <a:gd name="T38" fmla="*/ 4 w 22"/>
                <a:gd name="T39" fmla="*/ 2 h 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2" h="9">
                  <a:moveTo>
                    <a:pt x="2" y="1"/>
                  </a:moveTo>
                  <a:cubicBezTo>
                    <a:pt x="5" y="2"/>
                    <a:pt x="0" y="1"/>
                    <a:pt x="1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7" y="3"/>
                    <a:pt x="5" y="3"/>
                    <a:pt x="7" y="4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4" y="6"/>
                    <a:pt x="18" y="7"/>
                    <a:pt x="21" y="8"/>
                  </a:cubicBezTo>
                  <a:cubicBezTo>
                    <a:pt x="22" y="9"/>
                    <a:pt x="20" y="7"/>
                    <a:pt x="22" y="6"/>
                  </a:cubicBezTo>
                  <a:cubicBezTo>
                    <a:pt x="20" y="6"/>
                    <a:pt x="17" y="3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4" y="6"/>
                    <a:pt x="10" y="4"/>
                    <a:pt x="9" y="3"/>
                  </a:cubicBezTo>
                  <a:cubicBezTo>
                    <a:pt x="12" y="4"/>
                    <a:pt x="11" y="2"/>
                    <a:pt x="14" y="4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1" y="2"/>
                    <a:pt x="7" y="0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35" name="Freeform 134">
              <a:extLst>
                <a:ext uri="{FF2B5EF4-FFF2-40B4-BE49-F238E27FC236}">
                  <a16:creationId xmlns:a16="http://schemas.microsoft.com/office/drawing/2014/main" id="{7E19BE0F-748F-40E7-9F7E-0F2520E5C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" y="1842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36" name="Freeform 135">
              <a:extLst>
                <a:ext uri="{FF2B5EF4-FFF2-40B4-BE49-F238E27FC236}">
                  <a16:creationId xmlns:a16="http://schemas.microsoft.com/office/drawing/2014/main" id="{3717D1A8-19E5-4957-988E-6426989A6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" y="1840"/>
              <a:ext cx="9" cy="2"/>
            </a:xfrm>
            <a:custGeom>
              <a:avLst/>
              <a:gdLst>
                <a:gd name="T0" fmla="*/ 4 w 5"/>
                <a:gd name="T1" fmla="*/ 2 h 1"/>
                <a:gd name="T2" fmla="*/ 9 w 5"/>
                <a:gd name="T3" fmla="*/ 0 h 1"/>
                <a:gd name="T4" fmla="*/ 2 w 5"/>
                <a:gd name="T5" fmla="*/ 0 h 1"/>
                <a:gd name="T6" fmla="*/ 0 w 5"/>
                <a:gd name="T7" fmla="*/ 2 h 1"/>
                <a:gd name="T8" fmla="*/ 5 w 5"/>
                <a:gd name="T9" fmla="*/ 2 h 1"/>
                <a:gd name="T10" fmla="*/ 4 w 5"/>
                <a:gd name="T11" fmla="*/ 2 h 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" h="1">
                  <a:moveTo>
                    <a:pt x="2" y="1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0"/>
                    <a:pt x="3" y="1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37" name="Freeform 136">
              <a:extLst>
                <a:ext uri="{FF2B5EF4-FFF2-40B4-BE49-F238E27FC236}">
                  <a16:creationId xmlns:a16="http://schemas.microsoft.com/office/drawing/2014/main" id="{27BD2601-7EF8-4E0A-AC4F-FBBCFCE43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5" y="1840"/>
              <a:ext cx="8" cy="6"/>
            </a:xfrm>
            <a:custGeom>
              <a:avLst/>
              <a:gdLst>
                <a:gd name="T0" fmla="*/ 8 w 4"/>
                <a:gd name="T1" fmla="*/ 0 h 3"/>
                <a:gd name="T2" fmla="*/ 6 w 4"/>
                <a:gd name="T3" fmla="*/ 4 h 3"/>
                <a:gd name="T4" fmla="*/ 0 w 4"/>
                <a:gd name="T5" fmla="*/ 4 h 3"/>
                <a:gd name="T6" fmla="*/ 6 w 4"/>
                <a:gd name="T7" fmla="*/ 6 h 3"/>
                <a:gd name="T8" fmla="*/ 8 w 4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1" y="0"/>
                    <a:pt x="1" y="1"/>
                    <a:pt x="3" y="2"/>
                  </a:cubicBezTo>
                  <a:cubicBezTo>
                    <a:pt x="0" y="2"/>
                    <a:pt x="2" y="1"/>
                    <a:pt x="0" y="2"/>
                  </a:cubicBezTo>
                  <a:cubicBezTo>
                    <a:pt x="0" y="2"/>
                    <a:pt x="3" y="3"/>
                    <a:pt x="3" y="3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38" name="Freeform 137">
              <a:extLst>
                <a:ext uri="{FF2B5EF4-FFF2-40B4-BE49-F238E27FC236}">
                  <a16:creationId xmlns:a16="http://schemas.microsoft.com/office/drawing/2014/main" id="{790152BD-E09D-4C95-A3F7-998170E79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0" y="1868"/>
              <a:ext cx="2" cy="2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2 h 2"/>
                <a:gd name="T4" fmla="*/ 0 w 2"/>
                <a:gd name="T5" fmla="*/ 0 h 2"/>
                <a:gd name="T6" fmla="*/ 0 w 2"/>
                <a:gd name="T7" fmla="*/ 2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39" name="Freeform 138">
              <a:extLst>
                <a:ext uri="{FF2B5EF4-FFF2-40B4-BE49-F238E27FC236}">
                  <a16:creationId xmlns:a16="http://schemas.microsoft.com/office/drawing/2014/main" id="{67C50447-0AAF-4CFF-BC43-88C673499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2" y="1868"/>
              <a:ext cx="2" cy="2"/>
            </a:xfrm>
            <a:custGeom>
              <a:avLst/>
              <a:gdLst>
                <a:gd name="T0" fmla="*/ 0 w 1"/>
                <a:gd name="T1" fmla="*/ 2 h 1"/>
                <a:gd name="T2" fmla="*/ 0 w 1"/>
                <a:gd name="T3" fmla="*/ 2 h 1"/>
                <a:gd name="T4" fmla="*/ 2 w 1"/>
                <a:gd name="T5" fmla="*/ 0 h 1"/>
                <a:gd name="T6" fmla="*/ 0 w 1"/>
                <a:gd name="T7" fmla="*/ 2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40" name="Freeform 139">
              <a:extLst>
                <a:ext uri="{FF2B5EF4-FFF2-40B4-BE49-F238E27FC236}">
                  <a16:creationId xmlns:a16="http://schemas.microsoft.com/office/drawing/2014/main" id="{8BE9055F-C36F-4D2E-BEF4-198BAC072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" y="1867"/>
              <a:ext cx="3" cy="1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1" y="1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41" name="Freeform 140">
              <a:extLst>
                <a:ext uri="{FF2B5EF4-FFF2-40B4-BE49-F238E27FC236}">
                  <a16:creationId xmlns:a16="http://schemas.microsoft.com/office/drawing/2014/main" id="{26DAB1F0-0CDE-4F80-8820-E25DB8450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2" y="1868"/>
              <a:ext cx="4" cy="4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4 w 2"/>
                <a:gd name="T5" fmla="*/ 0 h 2"/>
                <a:gd name="T6" fmla="*/ 0 w 2"/>
                <a:gd name="T7" fmla="*/ 2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1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42" name="Freeform 141">
              <a:extLst>
                <a:ext uri="{FF2B5EF4-FFF2-40B4-BE49-F238E27FC236}">
                  <a16:creationId xmlns:a16="http://schemas.microsoft.com/office/drawing/2014/main" id="{B6706970-E16E-4CEF-AEB9-C2648D4F2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0" y="1870"/>
              <a:ext cx="2" cy="4"/>
            </a:xfrm>
            <a:custGeom>
              <a:avLst/>
              <a:gdLst>
                <a:gd name="T0" fmla="*/ 2 w 1"/>
                <a:gd name="T1" fmla="*/ 0 h 2"/>
                <a:gd name="T2" fmla="*/ 0 w 1"/>
                <a:gd name="T3" fmla="*/ 2 h 2"/>
                <a:gd name="T4" fmla="*/ 2 w 1"/>
                <a:gd name="T5" fmla="*/ 0 h 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43" name="Freeform 142">
              <a:extLst>
                <a:ext uri="{FF2B5EF4-FFF2-40B4-BE49-F238E27FC236}">
                  <a16:creationId xmlns:a16="http://schemas.microsoft.com/office/drawing/2014/main" id="{7BC23CDC-D4C2-4290-9C4B-6BD43EBEC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1" y="1817"/>
              <a:ext cx="2" cy="2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2 w 2"/>
                <a:gd name="T5" fmla="*/ 0 h 2"/>
                <a:gd name="T6" fmla="*/ 0 w 2"/>
                <a:gd name="T7" fmla="*/ 2 h 2"/>
                <a:gd name="T8" fmla="*/ 0 w 2"/>
                <a:gd name="T9" fmla="*/ 2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44" name="Freeform 143">
              <a:extLst>
                <a:ext uri="{FF2B5EF4-FFF2-40B4-BE49-F238E27FC236}">
                  <a16:creationId xmlns:a16="http://schemas.microsoft.com/office/drawing/2014/main" id="{8497F144-3708-448D-92EC-CBC009215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" y="1816"/>
              <a:ext cx="2" cy="1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45" name="Freeform 144">
              <a:extLst>
                <a:ext uri="{FF2B5EF4-FFF2-40B4-BE49-F238E27FC236}">
                  <a16:creationId xmlns:a16="http://schemas.microsoft.com/office/drawing/2014/main" id="{9D8FB18B-D004-4DD5-89BC-8D6990D0E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2" y="1802"/>
              <a:ext cx="23" cy="14"/>
            </a:xfrm>
            <a:custGeom>
              <a:avLst/>
              <a:gdLst>
                <a:gd name="T0" fmla="*/ 12 w 12"/>
                <a:gd name="T1" fmla="*/ 4 h 7"/>
                <a:gd name="T2" fmla="*/ 13 w 12"/>
                <a:gd name="T3" fmla="*/ 6 h 7"/>
                <a:gd name="T4" fmla="*/ 8 w 12"/>
                <a:gd name="T5" fmla="*/ 10 h 7"/>
                <a:gd name="T6" fmla="*/ 8 w 12"/>
                <a:gd name="T7" fmla="*/ 6 h 7"/>
                <a:gd name="T8" fmla="*/ 6 w 12"/>
                <a:gd name="T9" fmla="*/ 10 h 7"/>
                <a:gd name="T10" fmla="*/ 0 w 12"/>
                <a:gd name="T11" fmla="*/ 14 h 7"/>
                <a:gd name="T12" fmla="*/ 19 w 12"/>
                <a:gd name="T13" fmla="*/ 12 h 7"/>
                <a:gd name="T14" fmla="*/ 21 w 12"/>
                <a:gd name="T15" fmla="*/ 2 h 7"/>
                <a:gd name="T16" fmla="*/ 12 w 12"/>
                <a:gd name="T17" fmla="*/ 4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" h="7">
                  <a:moveTo>
                    <a:pt x="6" y="2"/>
                  </a:moveTo>
                  <a:cubicBezTo>
                    <a:pt x="8" y="2"/>
                    <a:pt x="3" y="3"/>
                    <a:pt x="7" y="3"/>
                  </a:cubicBezTo>
                  <a:cubicBezTo>
                    <a:pt x="7" y="4"/>
                    <a:pt x="5" y="5"/>
                    <a:pt x="4" y="5"/>
                  </a:cubicBezTo>
                  <a:cubicBezTo>
                    <a:pt x="4" y="4"/>
                    <a:pt x="5" y="4"/>
                    <a:pt x="4" y="3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1" y="5"/>
                    <a:pt x="1" y="6"/>
                    <a:pt x="0" y="7"/>
                  </a:cubicBezTo>
                  <a:cubicBezTo>
                    <a:pt x="2" y="6"/>
                    <a:pt x="7" y="7"/>
                    <a:pt x="10" y="6"/>
                  </a:cubicBezTo>
                  <a:cubicBezTo>
                    <a:pt x="12" y="4"/>
                    <a:pt x="11" y="3"/>
                    <a:pt x="11" y="1"/>
                  </a:cubicBezTo>
                  <a:cubicBezTo>
                    <a:pt x="10" y="0"/>
                    <a:pt x="6" y="0"/>
                    <a:pt x="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46" name="Freeform 145">
              <a:extLst>
                <a:ext uri="{FF2B5EF4-FFF2-40B4-BE49-F238E27FC236}">
                  <a16:creationId xmlns:a16="http://schemas.microsoft.com/office/drawing/2014/main" id="{784C27EE-0407-4D15-BAE5-0D625CDB6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2" y="1802"/>
              <a:ext cx="4" cy="2"/>
            </a:xfrm>
            <a:custGeom>
              <a:avLst/>
              <a:gdLst>
                <a:gd name="T0" fmla="*/ 4 w 2"/>
                <a:gd name="T1" fmla="*/ 0 h 1"/>
                <a:gd name="T2" fmla="*/ 0 w 2"/>
                <a:gd name="T3" fmla="*/ 0 h 1"/>
                <a:gd name="T4" fmla="*/ 4 w 2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47" name="Freeform 146">
              <a:extLst>
                <a:ext uri="{FF2B5EF4-FFF2-40B4-BE49-F238E27FC236}">
                  <a16:creationId xmlns:a16="http://schemas.microsoft.com/office/drawing/2014/main" id="{97650104-C974-4735-884D-DDE91E245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3" y="1829"/>
              <a:ext cx="6" cy="2"/>
            </a:xfrm>
            <a:custGeom>
              <a:avLst/>
              <a:gdLst>
                <a:gd name="T0" fmla="*/ 2 w 3"/>
                <a:gd name="T1" fmla="*/ 2 h 1"/>
                <a:gd name="T2" fmla="*/ 6 w 3"/>
                <a:gd name="T3" fmla="*/ 2 h 1"/>
                <a:gd name="T4" fmla="*/ 0 w 3"/>
                <a:gd name="T5" fmla="*/ 0 h 1"/>
                <a:gd name="T6" fmla="*/ 2 w 3"/>
                <a:gd name="T7" fmla="*/ 2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cubicBezTo>
                    <a:pt x="1" y="1"/>
                    <a:pt x="3" y="1"/>
                    <a:pt x="3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48" name="Freeform 147">
              <a:extLst>
                <a:ext uri="{FF2B5EF4-FFF2-40B4-BE49-F238E27FC236}">
                  <a16:creationId xmlns:a16="http://schemas.microsoft.com/office/drawing/2014/main" id="{8B90FCFA-8843-424A-A515-F14E99FC5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" y="1829"/>
              <a:ext cx="1" cy="1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49" name="Freeform 148">
              <a:extLst>
                <a:ext uri="{FF2B5EF4-FFF2-40B4-BE49-F238E27FC236}">
                  <a16:creationId xmlns:a16="http://schemas.microsoft.com/office/drawing/2014/main" id="{F0A556EC-732E-46D5-9789-8EE2D52AA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" y="1831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50" name="Freeform 149">
              <a:extLst>
                <a:ext uri="{FF2B5EF4-FFF2-40B4-BE49-F238E27FC236}">
                  <a16:creationId xmlns:a16="http://schemas.microsoft.com/office/drawing/2014/main" id="{A3F0E9AC-EAC7-4854-8DBA-03FB097F6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" y="1842"/>
              <a:ext cx="4" cy="2"/>
            </a:xfrm>
            <a:custGeom>
              <a:avLst/>
              <a:gdLst>
                <a:gd name="T0" fmla="*/ 4 w 2"/>
                <a:gd name="T1" fmla="*/ 2 h 1"/>
                <a:gd name="T2" fmla="*/ 0 w 2"/>
                <a:gd name="T3" fmla="*/ 0 h 1"/>
                <a:gd name="T4" fmla="*/ 4 w 2"/>
                <a:gd name="T5" fmla="*/ 2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51" name="Freeform 150">
              <a:extLst>
                <a:ext uri="{FF2B5EF4-FFF2-40B4-BE49-F238E27FC236}">
                  <a16:creationId xmlns:a16="http://schemas.microsoft.com/office/drawing/2014/main" id="{EBA07E24-321B-4F08-8AC6-02A78D0E2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" y="1838"/>
              <a:ext cx="2" cy="2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52" name="Freeform 151">
              <a:extLst>
                <a:ext uri="{FF2B5EF4-FFF2-40B4-BE49-F238E27FC236}">
                  <a16:creationId xmlns:a16="http://schemas.microsoft.com/office/drawing/2014/main" id="{446411C8-1174-4622-A2C6-E1EA7A389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1872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53" name="Freeform 152">
              <a:extLst>
                <a:ext uri="{FF2B5EF4-FFF2-40B4-BE49-F238E27FC236}">
                  <a16:creationId xmlns:a16="http://schemas.microsoft.com/office/drawing/2014/main" id="{36201F52-BE32-40FA-8BAB-45928E2B6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1872"/>
              <a:ext cx="4" cy="6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4 h 3"/>
                <a:gd name="T4" fmla="*/ 2 w 2"/>
                <a:gd name="T5" fmla="*/ 4 h 3"/>
                <a:gd name="T6" fmla="*/ 4 w 2"/>
                <a:gd name="T7" fmla="*/ 6 h 3"/>
                <a:gd name="T8" fmla="*/ 0 w 2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54" name="Freeform 153">
              <a:extLst>
                <a:ext uri="{FF2B5EF4-FFF2-40B4-BE49-F238E27FC236}">
                  <a16:creationId xmlns:a16="http://schemas.microsoft.com/office/drawing/2014/main" id="{359FDEDF-69E1-467A-BC8B-6ABC0DA90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" y="1817"/>
              <a:ext cx="364" cy="274"/>
            </a:xfrm>
            <a:custGeom>
              <a:avLst/>
              <a:gdLst>
                <a:gd name="T0" fmla="*/ 0 w 193"/>
                <a:gd name="T1" fmla="*/ 0 h 145"/>
                <a:gd name="T2" fmla="*/ 230 w 193"/>
                <a:gd name="T3" fmla="*/ 74 h 145"/>
                <a:gd name="T4" fmla="*/ 364 w 193"/>
                <a:gd name="T5" fmla="*/ 274 h 1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3" h="145">
                  <a:moveTo>
                    <a:pt x="0" y="0"/>
                  </a:moveTo>
                  <a:cubicBezTo>
                    <a:pt x="0" y="0"/>
                    <a:pt x="77" y="4"/>
                    <a:pt x="122" y="39"/>
                  </a:cubicBezTo>
                  <a:cubicBezTo>
                    <a:pt x="167" y="74"/>
                    <a:pt x="193" y="145"/>
                    <a:pt x="193" y="145"/>
                  </a:cubicBez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55" name="Freeform 154">
              <a:extLst>
                <a:ext uri="{FF2B5EF4-FFF2-40B4-BE49-F238E27FC236}">
                  <a16:creationId xmlns:a16="http://schemas.microsoft.com/office/drawing/2014/main" id="{41674C99-4F11-4ABA-811F-A3A440B71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2061"/>
              <a:ext cx="66" cy="74"/>
            </a:xfrm>
            <a:custGeom>
              <a:avLst/>
              <a:gdLst>
                <a:gd name="T0" fmla="*/ 55 w 35"/>
                <a:gd name="T1" fmla="*/ 74 h 39"/>
                <a:gd name="T2" fmla="*/ 0 w 35"/>
                <a:gd name="T3" fmla="*/ 25 h 39"/>
                <a:gd name="T4" fmla="*/ 38 w 35"/>
                <a:gd name="T5" fmla="*/ 25 h 39"/>
                <a:gd name="T6" fmla="*/ 66 w 35"/>
                <a:gd name="T7" fmla="*/ 0 h 39"/>
                <a:gd name="T8" fmla="*/ 55 w 35"/>
                <a:gd name="T9" fmla="*/ 74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9">
                  <a:moveTo>
                    <a:pt x="29" y="39"/>
                  </a:moveTo>
                  <a:cubicBezTo>
                    <a:pt x="21" y="30"/>
                    <a:pt x="10" y="19"/>
                    <a:pt x="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11"/>
                    <a:pt x="29" y="27"/>
                    <a:pt x="29" y="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56" name="Freeform 155">
              <a:extLst>
                <a:ext uri="{FF2B5EF4-FFF2-40B4-BE49-F238E27FC236}">
                  <a16:creationId xmlns:a16="http://schemas.microsoft.com/office/drawing/2014/main" id="{A197891B-8AFA-4906-AC4A-BEB8B21BA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6" y="1823"/>
              <a:ext cx="334" cy="251"/>
            </a:xfrm>
            <a:custGeom>
              <a:avLst/>
              <a:gdLst>
                <a:gd name="T0" fmla="*/ 334 w 177"/>
                <a:gd name="T1" fmla="*/ 0 h 133"/>
                <a:gd name="T2" fmla="*/ 125 w 177"/>
                <a:gd name="T3" fmla="*/ 68 h 133"/>
                <a:gd name="T4" fmla="*/ 0 w 177"/>
                <a:gd name="T5" fmla="*/ 251 h 1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7" h="133">
                  <a:moveTo>
                    <a:pt x="177" y="0"/>
                  </a:moveTo>
                  <a:cubicBezTo>
                    <a:pt x="177" y="0"/>
                    <a:pt x="107" y="4"/>
                    <a:pt x="66" y="36"/>
                  </a:cubicBezTo>
                  <a:cubicBezTo>
                    <a:pt x="24" y="68"/>
                    <a:pt x="0" y="133"/>
                    <a:pt x="0" y="133"/>
                  </a:cubicBez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57" name="Freeform 156">
              <a:extLst>
                <a:ext uri="{FF2B5EF4-FFF2-40B4-BE49-F238E27FC236}">
                  <a16:creationId xmlns:a16="http://schemas.microsoft.com/office/drawing/2014/main" id="{9B9073A4-21F6-47ED-B7C8-9B451E520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" y="2044"/>
              <a:ext cx="68" cy="74"/>
            </a:xfrm>
            <a:custGeom>
              <a:avLst/>
              <a:gdLst>
                <a:gd name="T0" fmla="*/ 11 w 36"/>
                <a:gd name="T1" fmla="*/ 74 h 39"/>
                <a:gd name="T2" fmla="*/ 0 w 36"/>
                <a:gd name="T3" fmla="*/ 0 h 39"/>
                <a:gd name="T4" fmla="*/ 30 w 36"/>
                <a:gd name="T5" fmla="*/ 25 h 39"/>
                <a:gd name="T6" fmla="*/ 68 w 36"/>
                <a:gd name="T7" fmla="*/ 25 h 39"/>
                <a:gd name="T8" fmla="*/ 11 w 36"/>
                <a:gd name="T9" fmla="*/ 74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" h="39">
                  <a:moveTo>
                    <a:pt x="6" y="39"/>
                  </a:moveTo>
                  <a:cubicBezTo>
                    <a:pt x="6" y="26"/>
                    <a:pt x="4" y="11"/>
                    <a:pt x="0" y="0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26" y="19"/>
                    <a:pt x="14" y="29"/>
                    <a:pt x="6" y="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58" name="Freeform 157">
              <a:extLst>
                <a:ext uri="{FF2B5EF4-FFF2-40B4-BE49-F238E27FC236}">
                  <a16:creationId xmlns:a16="http://schemas.microsoft.com/office/drawing/2014/main" id="{9325A42F-C7C6-4B86-B936-98C226BB3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" y="2998"/>
              <a:ext cx="1352" cy="222"/>
            </a:xfrm>
            <a:custGeom>
              <a:avLst/>
              <a:gdLst>
                <a:gd name="T0" fmla="*/ 0 w 716"/>
                <a:gd name="T1" fmla="*/ 192 h 118"/>
                <a:gd name="T2" fmla="*/ 1208 w 716"/>
                <a:gd name="T3" fmla="*/ 171 h 118"/>
                <a:gd name="T4" fmla="*/ 1352 w 716"/>
                <a:gd name="T5" fmla="*/ 0 h 1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16" h="118">
                  <a:moveTo>
                    <a:pt x="0" y="102"/>
                  </a:moveTo>
                  <a:cubicBezTo>
                    <a:pt x="0" y="102"/>
                    <a:pt x="583" y="118"/>
                    <a:pt x="640" y="91"/>
                  </a:cubicBezTo>
                  <a:cubicBezTo>
                    <a:pt x="681" y="72"/>
                    <a:pt x="716" y="0"/>
                    <a:pt x="716" y="0"/>
                  </a:cubicBez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59" name="Freeform 158">
              <a:extLst>
                <a:ext uri="{FF2B5EF4-FFF2-40B4-BE49-F238E27FC236}">
                  <a16:creationId xmlns:a16="http://schemas.microsoft.com/office/drawing/2014/main" id="{A50CDEB8-3987-4E97-9674-9A893E5A4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" y="2956"/>
              <a:ext cx="64" cy="74"/>
            </a:xfrm>
            <a:custGeom>
              <a:avLst/>
              <a:gdLst>
                <a:gd name="T0" fmla="*/ 60 w 34"/>
                <a:gd name="T1" fmla="*/ 0 h 39"/>
                <a:gd name="T2" fmla="*/ 64 w 34"/>
                <a:gd name="T3" fmla="*/ 74 h 39"/>
                <a:gd name="T4" fmla="*/ 38 w 34"/>
                <a:gd name="T5" fmla="*/ 47 h 39"/>
                <a:gd name="T6" fmla="*/ 0 w 34"/>
                <a:gd name="T7" fmla="*/ 44 h 39"/>
                <a:gd name="T8" fmla="*/ 60 w 34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39">
                  <a:moveTo>
                    <a:pt x="32" y="0"/>
                  </a:moveTo>
                  <a:cubicBezTo>
                    <a:pt x="31" y="12"/>
                    <a:pt x="31" y="28"/>
                    <a:pt x="34" y="39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0" y="18"/>
                    <a:pt x="23" y="9"/>
                    <a:pt x="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60" name="Freeform 159">
              <a:extLst>
                <a:ext uri="{FF2B5EF4-FFF2-40B4-BE49-F238E27FC236}">
                  <a16:creationId xmlns:a16="http://schemas.microsoft.com/office/drawing/2014/main" id="{3CDC937B-7A6C-4F14-8FC3-B2076ED1A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0" y="2967"/>
              <a:ext cx="1384" cy="253"/>
            </a:xfrm>
            <a:custGeom>
              <a:avLst/>
              <a:gdLst>
                <a:gd name="T0" fmla="*/ 1384 w 733"/>
                <a:gd name="T1" fmla="*/ 223 h 134"/>
                <a:gd name="T2" fmla="*/ 176 w 733"/>
                <a:gd name="T3" fmla="*/ 202 h 134"/>
                <a:gd name="T4" fmla="*/ 0 w 733"/>
                <a:gd name="T5" fmla="*/ 0 h 1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33" h="134">
                  <a:moveTo>
                    <a:pt x="733" y="118"/>
                  </a:moveTo>
                  <a:cubicBezTo>
                    <a:pt x="733" y="118"/>
                    <a:pt x="150" y="134"/>
                    <a:pt x="93" y="107"/>
                  </a:cubicBezTo>
                  <a:cubicBezTo>
                    <a:pt x="52" y="88"/>
                    <a:pt x="0" y="0"/>
                    <a:pt x="0" y="0"/>
                  </a:cubicBez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61" name="Freeform 160">
              <a:extLst>
                <a:ext uri="{FF2B5EF4-FFF2-40B4-BE49-F238E27FC236}">
                  <a16:creationId xmlns:a16="http://schemas.microsoft.com/office/drawing/2014/main" id="{7309E0A4-26DC-4D51-88C1-0CE56CF08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" y="2928"/>
              <a:ext cx="64" cy="73"/>
            </a:xfrm>
            <a:custGeom>
              <a:avLst/>
              <a:gdLst>
                <a:gd name="T0" fmla="*/ 0 w 34"/>
                <a:gd name="T1" fmla="*/ 0 h 39"/>
                <a:gd name="T2" fmla="*/ 64 w 34"/>
                <a:gd name="T3" fmla="*/ 37 h 39"/>
                <a:gd name="T4" fmla="*/ 26 w 34"/>
                <a:gd name="T5" fmla="*/ 45 h 39"/>
                <a:gd name="T6" fmla="*/ 2 w 34"/>
                <a:gd name="T7" fmla="*/ 73 h 39"/>
                <a:gd name="T8" fmla="*/ 0 w 34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39">
                  <a:moveTo>
                    <a:pt x="0" y="0"/>
                  </a:moveTo>
                  <a:cubicBezTo>
                    <a:pt x="10" y="8"/>
                    <a:pt x="23" y="16"/>
                    <a:pt x="34" y="20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3" y="28"/>
                    <a:pt x="2" y="1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62" name="Freeform 161">
              <a:extLst>
                <a:ext uri="{FF2B5EF4-FFF2-40B4-BE49-F238E27FC236}">
                  <a16:creationId xmlns:a16="http://schemas.microsoft.com/office/drawing/2014/main" id="{F01E0A75-0153-4618-99C7-13BB38491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" y="2242"/>
              <a:ext cx="1122" cy="353"/>
            </a:xfrm>
            <a:custGeom>
              <a:avLst/>
              <a:gdLst>
                <a:gd name="T0" fmla="*/ 1122 w 594"/>
                <a:gd name="T1" fmla="*/ 353 h 187"/>
                <a:gd name="T2" fmla="*/ 797 w 594"/>
                <a:gd name="T3" fmla="*/ 204 h 187"/>
                <a:gd name="T4" fmla="*/ 450 w 594"/>
                <a:gd name="T5" fmla="*/ 72 h 187"/>
                <a:gd name="T6" fmla="*/ 0 w 594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94" h="187">
                  <a:moveTo>
                    <a:pt x="594" y="187"/>
                  </a:moveTo>
                  <a:cubicBezTo>
                    <a:pt x="588" y="182"/>
                    <a:pt x="435" y="115"/>
                    <a:pt x="422" y="108"/>
                  </a:cubicBezTo>
                  <a:cubicBezTo>
                    <a:pt x="408" y="102"/>
                    <a:pt x="258" y="46"/>
                    <a:pt x="238" y="38"/>
                  </a:cubicBezTo>
                  <a:cubicBezTo>
                    <a:pt x="218" y="30"/>
                    <a:pt x="0" y="0"/>
                    <a:pt x="0" y="0"/>
                  </a:cubicBezTo>
                </a:path>
              </a:pathLst>
            </a:custGeom>
            <a:noFill/>
            <a:ln w="11113" cap="flat">
              <a:solidFill>
                <a:srgbClr val="010101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63" name="Freeform 162">
              <a:extLst>
                <a:ext uri="{FF2B5EF4-FFF2-40B4-BE49-F238E27FC236}">
                  <a16:creationId xmlns:a16="http://schemas.microsoft.com/office/drawing/2014/main" id="{13398D48-BEB5-4E65-8F3D-659FF539F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" y="2556"/>
              <a:ext cx="74" cy="64"/>
            </a:xfrm>
            <a:custGeom>
              <a:avLst/>
              <a:gdLst>
                <a:gd name="T0" fmla="*/ 74 w 39"/>
                <a:gd name="T1" fmla="*/ 64 h 34"/>
                <a:gd name="T2" fmla="*/ 0 w 39"/>
                <a:gd name="T3" fmla="*/ 58 h 34"/>
                <a:gd name="T4" fmla="*/ 32 w 39"/>
                <a:gd name="T5" fmla="*/ 36 h 34"/>
                <a:gd name="T6" fmla="*/ 42 w 39"/>
                <a:gd name="T7" fmla="*/ 0 h 34"/>
                <a:gd name="T8" fmla="*/ 74 w 39"/>
                <a:gd name="T9" fmla="*/ 64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" h="34">
                  <a:moveTo>
                    <a:pt x="39" y="34"/>
                  </a:moveTo>
                  <a:cubicBezTo>
                    <a:pt x="28" y="32"/>
                    <a:pt x="12" y="30"/>
                    <a:pt x="0" y="31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11"/>
                    <a:pt x="32" y="25"/>
                    <a:pt x="39" y="34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64" name="Freeform 163">
              <a:extLst>
                <a:ext uri="{FF2B5EF4-FFF2-40B4-BE49-F238E27FC236}">
                  <a16:creationId xmlns:a16="http://schemas.microsoft.com/office/drawing/2014/main" id="{8BCF6F75-F6D5-4059-B3D9-4DA72CC87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" y="2244"/>
              <a:ext cx="1103" cy="346"/>
            </a:xfrm>
            <a:custGeom>
              <a:avLst/>
              <a:gdLst>
                <a:gd name="T0" fmla="*/ 1103 w 584"/>
                <a:gd name="T1" fmla="*/ 8 h 183"/>
                <a:gd name="T2" fmla="*/ 746 w 584"/>
                <a:gd name="T3" fmla="*/ 26 h 183"/>
                <a:gd name="T4" fmla="*/ 463 w 584"/>
                <a:gd name="T5" fmla="*/ 172 h 183"/>
                <a:gd name="T6" fmla="*/ 76 w 584"/>
                <a:gd name="T7" fmla="*/ 316 h 183"/>
                <a:gd name="T8" fmla="*/ 0 w 584"/>
                <a:gd name="T9" fmla="*/ 346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4" h="183">
                  <a:moveTo>
                    <a:pt x="584" y="4"/>
                  </a:moveTo>
                  <a:cubicBezTo>
                    <a:pt x="584" y="4"/>
                    <a:pt x="433" y="0"/>
                    <a:pt x="395" y="14"/>
                  </a:cubicBezTo>
                  <a:cubicBezTo>
                    <a:pt x="364" y="32"/>
                    <a:pt x="256" y="89"/>
                    <a:pt x="245" y="91"/>
                  </a:cubicBezTo>
                  <a:cubicBezTo>
                    <a:pt x="235" y="92"/>
                    <a:pt x="49" y="162"/>
                    <a:pt x="40" y="167"/>
                  </a:cubicBezTo>
                  <a:cubicBezTo>
                    <a:pt x="31" y="172"/>
                    <a:pt x="0" y="183"/>
                    <a:pt x="0" y="183"/>
                  </a:cubicBezTo>
                </a:path>
              </a:pathLst>
            </a:custGeom>
            <a:noFill/>
            <a:ln w="11113" cap="flat">
              <a:solidFill>
                <a:srgbClr val="010101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65" name="Freeform 164">
              <a:extLst>
                <a:ext uri="{FF2B5EF4-FFF2-40B4-BE49-F238E27FC236}">
                  <a16:creationId xmlns:a16="http://schemas.microsoft.com/office/drawing/2014/main" id="{370170C5-CF10-4E13-B4EB-0496DF11F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" y="2550"/>
              <a:ext cx="71" cy="66"/>
            </a:xfrm>
            <a:custGeom>
              <a:avLst/>
              <a:gdLst>
                <a:gd name="T0" fmla="*/ 0 w 38"/>
                <a:gd name="T1" fmla="*/ 57 h 35"/>
                <a:gd name="T2" fmla="*/ 47 w 38"/>
                <a:gd name="T3" fmla="*/ 0 h 35"/>
                <a:gd name="T4" fmla="*/ 47 w 38"/>
                <a:gd name="T5" fmla="*/ 38 h 35"/>
                <a:gd name="T6" fmla="*/ 71 w 38"/>
                <a:gd name="T7" fmla="*/ 66 h 35"/>
                <a:gd name="T8" fmla="*/ 0 w 38"/>
                <a:gd name="T9" fmla="*/ 57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5">
                  <a:moveTo>
                    <a:pt x="0" y="30"/>
                  </a:moveTo>
                  <a:cubicBezTo>
                    <a:pt x="9" y="22"/>
                    <a:pt x="19" y="10"/>
                    <a:pt x="25" y="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28" y="31"/>
                    <a:pt x="12" y="30"/>
                    <a:pt x="0" y="3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66" name="Rectangle 165">
              <a:extLst>
                <a:ext uri="{FF2B5EF4-FFF2-40B4-BE49-F238E27FC236}">
                  <a16:creationId xmlns:a16="http://schemas.microsoft.com/office/drawing/2014/main" id="{57AEF88D-9237-48BF-8013-0712A0E35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" y="2095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10101"/>
                  </a:solidFill>
                  <a:latin typeface="Arial MT" pitchFamily="50" charset="0"/>
                </a:rPr>
                <a:t>I</a:t>
              </a:r>
              <a:endParaRPr lang="en-US" altLang="en-US"/>
            </a:p>
          </p:txBody>
        </p:sp>
        <p:sp>
          <p:nvSpPr>
            <p:cNvPr id="17567" name="Rectangle 166">
              <a:extLst>
                <a:ext uri="{FF2B5EF4-FFF2-40B4-BE49-F238E27FC236}">
                  <a16:creationId xmlns:a16="http://schemas.microsoft.com/office/drawing/2014/main" id="{00001ACF-BB97-4F35-94C0-0F3A4DB88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" y="2099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10101"/>
                  </a:solidFill>
                  <a:latin typeface="Arial MT" pitchFamily="50" charset="0"/>
                </a:rPr>
                <a:t>n</a:t>
              </a:r>
              <a:endParaRPr lang="en-US" altLang="en-US"/>
            </a:p>
          </p:txBody>
        </p:sp>
        <p:sp>
          <p:nvSpPr>
            <p:cNvPr id="17568" name="Rectangle 167">
              <a:extLst>
                <a:ext uri="{FF2B5EF4-FFF2-40B4-BE49-F238E27FC236}">
                  <a16:creationId xmlns:a16="http://schemas.microsoft.com/office/drawing/2014/main" id="{427887CC-EE58-4E4B-A726-62CE174F7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" y="2112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10101"/>
                  </a:solidFill>
                  <a:latin typeface="Arial MT" pitchFamily="50" charset="0"/>
                </a:rPr>
                <a:t>t</a:t>
              </a:r>
              <a:endParaRPr lang="en-US" altLang="en-US"/>
            </a:p>
          </p:txBody>
        </p:sp>
        <p:sp>
          <p:nvSpPr>
            <p:cNvPr id="17569" name="Rectangle 168">
              <a:extLst>
                <a:ext uri="{FF2B5EF4-FFF2-40B4-BE49-F238E27FC236}">
                  <a16:creationId xmlns:a16="http://schemas.microsoft.com/office/drawing/2014/main" id="{FB7520BA-70BC-47F9-B2CB-ADCE3A555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2118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10101"/>
                  </a:solidFill>
                  <a:latin typeface="Arial MT" pitchFamily="50" charset="0"/>
                </a:rPr>
                <a:t>e</a:t>
              </a:r>
              <a:endParaRPr lang="en-US" altLang="en-US"/>
            </a:p>
          </p:txBody>
        </p:sp>
        <p:sp>
          <p:nvSpPr>
            <p:cNvPr id="17570" name="Rectangle 169">
              <a:extLst>
                <a:ext uri="{FF2B5EF4-FFF2-40B4-BE49-F238E27FC236}">
                  <a16:creationId xmlns:a16="http://schemas.microsoft.com/office/drawing/2014/main" id="{D6FF86DD-C9DE-49CB-9A89-1828E7425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" y="2129"/>
              <a:ext cx="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10101"/>
                  </a:solidFill>
                  <a:latin typeface="Arial MT" pitchFamily="50" charset="0"/>
                </a:rPr>
                <a:t>r</a:t>
              </a:r>
              <a:endParaRPr lang="en-US" altLang="en-US"/>
            </a:p>
          </p:txBody>
        </p:sp>
        <p:sp>
          <p:nvSpPr>
            <p:cNvPr id="17571" name="Rectangle 170">
              <a:extLst>
                <a:ext uri="{FF2B5EF4-FFF2-40B4-BE49-F238E27FC236}">
                  <a16:creationId xmlns:a16="http://schemas.microsoft.com/office/drawing/2014/main" id="{0A77EBAE-A233-416F-B427-4A4C164B7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" y="2136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10101"/>
                  </a:solidFill>
                  <a:latin typeface="Arial MT" pitchFamily="50" charset="0"/>
                </a:rPr>
                <a:t>f</a:t>
              </a:r>
              <a:endParaRPr lang="en-US" altLang="en-US"/>
            </a:p>
          </p:txBody>
        </p:sp>
        <p:sp>
          <p:nvSpPr>
            <p:cNvPr id="17572" name="Rectangle 171">
              <a:extLst>
                <a:ext uri="{FF2B5EF4-FFF2-40B4-BE49-F238E27FC236}">
                  <a16:creationId xmlns:a16="http://schemas.microsoft.com/office/drawing/2014/main" id="{76787F6A-27D4-4E40-9583-3D20EB6D4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" y="2142"/>
              <a:ext cx="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10101"/>
                  </a:solidFill>
                  <a:latin typeface="Arial MT" pitchFamily="50" charset="0"/>
                </a:rPr>
                <a:t>l</a:t>
              </a:r>
              <a:endParaRPr lang="en-US" altLang="en-US"/>
            </a:p>
          </p:txBody>
        </p:sp>
        <p:sp>
          <p:nvSpPr>
            <p:cNvPr id="17573" name="Rectangle 172">
              <a:extLst>
                <a:ext uri="{FF2B5EF4-FFF2-40B4-BE49-F238E27FC236}">
                  <a16:creationId xmlns:a16="http://schemas.microsoft.com/office/drawing/2014/main" id="{F5A6F210-5679-4EAD-BF45-9E3455CA5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" y="2147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10101"/>
                  </a:solidFill>
                  <a:latin typeface="Arial MT" pitchFamily="50" charset="0"/>
                </a:rPr>
                <a:t>o</a:t>
              </a:r>
              <a:endParaRPr lang="en-US" altLang="en-US"/>
            </a:p>
          </p:txBody>
        </p:sp>
        <p:sp>
          <p:nvSpPr>
            <p:cNvPr id="17574" name="Rectangle 173">
              <a:extLst>
                <a:ext uri="{FF2B5EF4-FFF2-40B4-BE49-F238E27FC236}">
                  <a16:creationId xmlns:a16="http://schemas.microsoft.com/office/drawing/2014/main" id="{706868D1-8BE1-4D81-AFF7-08B45FEA1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" y="2158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10101"/>
                  </a:solidFill>
                  <a:latin typeface="Arial MT" pitchFamily="50" charset="0"/>
                </a:rPr>
                <a:t>w</a:t>
              </a:r>
              <a:endParaRPr lang="en-US" altLang="en-US"/>
            </a:p>
          </p:txBody>
        </p:sp>
        <p:sp>
          <p:nvSpPr>
            <p:cNvPr id="17575" name="Rectangle 174">
              <a:extLst>
                <a:ext uri="{FF2B5EF4-FFF2-40B4-BE49-F238E27FC236}">
                  <a16:creationId xmlns:a16="http://schemas.microsoft.com/office/drawing/2014/main" id="{A3A9A411-C52D-422E-892F-06A38057E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" y="1888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10101"/>
                  </a:solidFill>
                  <a:latin typeface="Arial MT" pitchFamily="50" charset="0"/>
                </a:rPr>
                <a:t>S</a:t>
              </a:r>
              <a:endParaRPr lang="en-US" altLang="en-US"/>
            </a:p>
          </p:txBody>
        </p:sp>
        <p:sp>
          <p:nvSpPr>
            <p:cNvPr id="17576" name="Rectangle 175">
              <a:extLst>
                <a:ext uri="{FF2B5EF4-FFF2-40B4-BE49-F238E27FC236}">
                  <a16:creationId xmlns:a16="http://schemas.microsoft.com/office/drawing/2014/main" id="{2E022F21-6FB2-4B5C-AF3C-B126F6F65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" y="1888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10101"/>
                  </a:solidFill>
                  <a:latin typeface="Arial MT" pitchFamily="50" charset="0"/>
                </a:rPr>
                <a:t>u</a:t>
              </a:r>
              <a:endParaRPr lang="en-US" altLang="en-US"/>
            </a:p>
          </p:txBody>
        </p:sp>
        <p:sp>
          <p:nvSpPr>
            <p:cNvPr id="17577" name="Rectangle 176">
              <a:extLst>
                <a:ext uri="{FF2B5EF4-FFF2-40B4-BE49-F238E27FC236}">
                  <a16:creationId xmlns:a16="http://schemas.microsoft.com/office/drawing/2014/main" id="{34ED169C-F2A0-4B81-B0A6-6B7275DA6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1888"/>
              <a:ext cx="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10101"/>
                  </a:solidFill>
                  <a:latin typeface="Arial MT" pitchFamily="50" charset="0"/>
                </a:rPr>
                <a:t>r</a:t>
              </a:r>
              <a:endParaRPr lang="en-US" altLang="en-US"/>
            </a:p>
          </p:txBody>
        </p:sp>
        <p:sp>
          <p:nvSpPr>
            <p:cNvPr id="17578" name="Rectangle 177">
              <a:extLst>
                <a:ext uri="{FF2B5EF4-FFF2-40B4-BE49-F238E27FC236}">
                  <a16:creationId xmlns:a16="http://schemas.microsoft.com/office/drawing/2014/main" id="{65B9F567-4105-4F44-9A5A-DF01BEF9D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1888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10101"/>
                  </a:solidFill>
                  <a:latin typeface="Arial MT" pitchFamily="50" charset="0"/>
                </a:rPr>
                <a:t>f</a:t>
              </a:r>
              <a:endParaRPr lang="en-US" altLang="en-US"/>
            </a:p>
          </p:txBody>
        </p:sp>
        <p:sp>
          <p:nvSpPr>
            <p:cNvPr id="17579" name="Rectangle 178">
              <a:extLst>
                <a:ext uri="{FF2B5EF4-FFF2-40B4-BE49-F238E27FC236}">
                  <a16:creationId xmlns:a16="http://schemas.microsoft.com/office/drawing/2014/main" id="{125E70FC-012B-40AF-970A-9F3BBD9CA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" y="1888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10101"/>
                  </a:solidFill>
                  <a:latin typeface="Arial MT" pitchFamily="50" charset="0"/>
                </a:rPr>
                <a:t>a</a:t>
              </a:r>
              <a:endParaRPr lang="en-US" altLang="en-US"/>
            </a:p>
          </p:txBody>
        </p:sp>
        <p:sp>
          <p:nvSpPr>
            <p:cNvPr id="17580" name="Rectangle 179">
              <a:extLst>
                <a:ext uri="{FF2B5EF4-FFF2-40B4-BE49-F238E27FC236}">
                  <a16:creationId xmlns:a16="http://schemas.microsoft.com/office/drawing/2014/main" id="{738E49A7-1BB2-4AC9-909F-F73E47296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888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10101"/>
                  </a:solidFill>
                  <a:latin typeface="Arial MT" pitchFamily="50" charset="0"/>
                </a:rPr>
                <a:t>c</a:t>
              </a:r>
              <a:endParaRPr lang="en-US" altLang="en-US"/>
            </a:p>
          </p:txBody>
        </p:sp>
        <p:sp>
          <p:nvSpPr>
            <p:cNvPr id="17581" name="Rectangle 180">
              <a:extLst>
                <a:ext uri="{FF2B5EF4-FFF2-40B4-BE49-F238E27FC236}">
                  <a16:creationId xmlns:a16="http://schemas.microsoft.com/office/drawing/2014/main" id="{6C8426C6-0D4C-4940-A1AB-9669C311E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" y="1888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10101"/>
                  </a:solidFill>
                  <a:latin typeface="Arial MT" pitchFamily="50" charset="0"/>
                </a:rPr>
                <a:t>e</a:t>
              </a:r>
              <a:endParaRPr lang="en-US" altLang="en-US"/>
            </a:p>
          </p:txBody>
        </p:sp>
        <p:sp>
          <p:nvSpPr>
            <p:cNvPr id="17582" name="Rectangle 181">
              <a:extLst>
                <a:ext uri="{FF2B5EF4-FFF2-40B4-BE49-F238E27FC236}">
                  <a16:creationId xmlns:a16="http://schemas.microsoft.com/office/drawing/2014/main" id="{2AA5AACD-F71E-4A36-9ED7-D8E5A2D3B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" y="2024"/>
              <a:ext cx="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10101"/>
                  </a:solidFill>
                  <a:latin typeface="Arial MT" pitchFamily="50" charset="0"/>
                </a:rPr>
                <a:t>r</a:t>
              </a:r>
              <a:endParaRPr lang="en-US" altLang="en-US"/>
            </a:p>
          </p:txBody>
        </p:sp>
        <p:sp>
          <p:nvSpPr>
            <p:cNvPr id="17583" name="Rectangle 182">
              <a:extLst>
                <a:ext uri="{FF2B5EF4-FFF2-40B4-BE49-F238E27FC236}">
                  <a16:creationId xmlns:a16="http://schemas.microsoft.com/office/drawing/2014/main" id="{1A0AF923-BE3D-4A6D-BCF2-DB033E7EF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2024"/>
              <a:ext cx="1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10101"/>
                  </a:solidFill>
                  <a:latin typeface="Arial MT" pitchFamily="50" charset="0"/>
                </a:rPr>
                <a:t>un</a:t>
              </a:r>
              <a:endParaRPr lang="en-US" altLang="en-US"/>
            </a:p>
          </p:txBody>
        </p:sp>
        <p:sp>
          <p:nvSpPr>
            <p:cNvPr id="17584" name="Rectangle 183">
              <a:extLst>
                <a:ext uri="{FF2B5EF4-FFF2-40B4-BE49-F238E27FC236}">
                  <a16:creationId xmlns:a16="http://schemas.microsoft.com/office/drawing/2014/main" id="{FE9B4F97-6FF6-4799-8418-E46C0EE26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" y="2024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10101"/>
                  </a:solidFill>
                  <a:latin typeface="Arial MT" pitchFamily="50" charset="0"/>
                </a:rPr>
                <a:t>o</a:t>
              </a:r>
              <a:endParaRPr lang="en-US" altLang="en-US"/>
            </a:p>
          </p:txBody>
        </p:sp>
        <p:sp>
          <p:nvSpPr>
            <p:cNvPr id="17585" name="Rectangle 184">
              <a:extLst>
                <a:ext uri="{FF2B5EF4-FFF2-40B4-BE49-F238E27FC236}">
                  <a16:creationId xmlns:a16="http://schemas.microsoft.com/office/drawing/2014/main" id="{A710C1C0-D1B0-428E-815D-FBFFC5144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" y="2024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10101"/>
                  </a:solidFill>
                  <a:latin typeface="Arial MT" pitchFamily="50" charset="0"/>
                </a:rPr>
                <a:t>ff</a:t>
              </a:r>
              <a:endParaRPr lang="en-US" altLang="en-US"/>
            </a:p>
          </p:txBody>
        </p:sp>
        <p:sp>
          <p:nvSpPr>
            <p:cNvPr id="17586" name="Rectangle 185">
              <a:extLst>
                <a:ext uri="{FF2B5EF4-FFF2-40B4-BE49-F238E27FC236}">
                  <a16:creationId xmlns:a16="http://schemas.microsoft.com/office/drawing/2014/main" id="{49E406DC-A607-48A6-96F8-7D6F27183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8" y="188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10101"/>
                  </a:solidFill>
                  <a:latin typeface="Arial MT" pitchFamily="50" charset="0"/>
                </a:rPr>
                <a:t>S</a:t>
              </a:r>
              <a:endParaRPr lang="en-US" altLang="en-US"/>
            </a:p>
          </p:txBody>
        </p:sp>
        <p:sp>
          <p:nvSpPr>
            <p:cNvPr id="17587" name="Rectangle 186">
              <a:extLst>
                <a:ext uri="{FF2B5EF4-FFF2-40B4-BE49-F238E27FC236}">
                  <a16:creationId xmlns:a16="http://schemas.microsoft.com/office/drawing/2014/main" id="{F4AD3134-7218-471F-9472-81BDCDEB3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" y="1883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10101"/>
                  </a:solidFill>
                  <a:latin typeface="Arial MT" pitchFamily="50" charset="0"/>
                </a:rPr>
                <a:t>u</a:t>
              </a:r>
              <a:endParaRPr lang="en-US" altLang="en-US"/>
            </a:p>
          </p:txBody>
        </p:sp>
        <p:sp>
          <p:nvSpPr>
            <p:cNvPr id="17588" name="Rectangle 187">
              <a:extLst>
                <a:ext uri="{FF2B5EF4-FFF2-40B4-BE49-F238E27FC236}">
                  <a16:creationId xmlns:a16="http://schemas.microsoft.com/office/drawing/2014/main" id="{CE4BC50B-F7A4-4A0C-B9FD-9387CFFCB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5" y="1883"/>
              <a:ext cx="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10101"/>
                  </a:solidFill>
                  <a:latin typeface="Arial MT" pitchFamily="50" charset="0"/>
                </a:rPr>
                <a:t>r</a:t>
              </a:r>
              <a:endParaRPr lang="en-US" altLang="en-US"/>
            </a:p>
          </p:txBody>
        </p:sp>
        <p:sp>
          <p:nvSpPr>
            <p:cNvPr id="17589" name="Rectangle 188">
              <a:extLst>
                <a:ext uri="{FF2B5EF4-FFF2-40B4-BE49-F238E27FC236}">
                  <a16:creationId xmlns:a16="http://schemas.microsoft.com/office/drawing/2014/main" id="{CC8F9047-8E9B-43CD-BC21-486A38323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883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10101"/>
                  </a:solidFill>
                  <a:latin typeface="Arial MT" pitchFamily="50" charset="0"/>
                </a:rPr>
                <a:t>f</a:t>
              </a:r>
              <a:endParaRPr lang="en-US" altLang="en-US"/>
            </a:p>
          </p:txBody>
        </p:sp>
        <p:sp>
          <p:nvSpPr>
            <p:cNvPr id="17590" name="Rectangle 189">
              <a:extLst>
                <a:ext uri="{FF2B5EF4-FFF2-40B4-BE49-F238E27FC236}">
                  <a16:creationId xmlns:a16="http://schemas.microsoft.com/office/drawing/2014/main" id="{85DCECA3-3011-40BB-8C28-FF8144305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" y="1883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10101"/>
                  </a:solidFill>
                  <a:latin typeface="Arial MT" pitchFamily="50" charset="0"/>
                </a:rPr>
                <a:t>a</a:t>
              </a:r>
              <a:endParaRPr lang="en-US" altLang="en-US"/>
            </a:p>
          </p:txBody>
        </p:sp>
        <p:sp>
          <p:nvSpPr>
            <p:cNvPr id="17591" name="Rectangle 190">
              <a:extLst>
                <a:ext uri="{FF2B5EF4-FFF2-40B4-BE49-F238E27FC236}">
                  <a16:creationId xmlns:a16="http://schemas.microsoft.com/office/drawing/2014/main" id="{DB1DA9D0-56F2-4516-8476-50F36521A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7" y="1883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10101"/>
                  </a:solidFill>
                  <a:latin typeface="Arial MT" pitchFamily="50" charset="0"/>
                </a:rPr>
                <a:t>c</a:t>
              </a:r>
              <a:endParaRPr lang="en-US" altLang="en-US"/>
            </a:p>
          </p:txBody>
        </p:sp>
        <p:sp>
          <p:nvSpPr>
            <p:cNvPr id="17592" name="Rectangle 191">
              <a:extLst>
                <a:ext uri="{FF2B5EF4-FFF2-40B4-BE49-F238E27FC236}">
                  <a16:creationId xmlns:a16="http://schemas.microsoft.com/office/drawing/2014/main" id="{51CD359A-0A41-43B7-900C-0A76366C5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0" y="1883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10101"/>
                  </a:solidFill>
                  <a:latin typeface="Arial MT" pitchFamily="50" charset="0"/>
                </a:rPr>
                <a:t>e</a:t>
              </a:r>
              <a:endParaRPr lang="en-US" altLang="en-US"/>
            </a:p>
          </p:txBody>
        </p:sp>
        <p:sp>
          <p:nvSpPr>
            <p:cNvPr id="17593" name="Rectangle 192">
              <a:extLst>
                <a:ext uri="{FF2B5EF4-FFF2-40B4-BE49-F238E27FC236}">
                  <a16:creationId xmlns:a16="http://schemas.microsoft.com/office/drawing/2014/main" id="{D0963E5A-575B-443D-BF21-03A1D4648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6" y="2019"/>
              <a:ext cx="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10101"/>
                  </a:solidFill>
                  <a:latin typeface="Arial MT" pitchFamily="50" charset="0"/>
                </a:rPr>
                <a:t>r</a:t>
              </a:r>
              <a:endParaRPr lang="en-US" altLang="en-US"/>
            </a:p>
          </p:txBody>
        </p:sp>
        <p:sp>
          <p:nvSpPr>
            <p:cNvPr id="17594" name="Rectangle 193">
              <a:extLst>
                <a:ext uri="{FF2B5EF4-FFF2-40B4-BE49-F238E27FC236}">
                  <a16:creationId xmlns:a16="http://schemas.microsoft.com/office/drawing/2014/main" id="{10B5E4DA-65CD-44D7-9CFB-2A2BB534C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9" y="2019"/>
              <a:ext cx="1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10101"/>
                  </a:solidFill>
                  <a:latin typeface="Arial MT" pitchFamily="50" charset="0"/>
                </a:rPr>
                <a:t>un</a:t>
              </a:r>
              <a:endParaRPr lang="en-US" altLang="en-US"/>
            </a:p>
          </p:txBody>
        </p:sp>
        <p:sp>
          <p:nvSpPr>
            <p:cNvPr id="17595" name="Rectangle 194">
              <a:extLst>
                <a:ext uri="{FF2B5EF4-FFF2-40B4-BE49-F238E27FC236}">
                  <a16:creationId xmlns:a16="http://schemas.microsoft.com/office/drawing/2014/main" id="{BB4E5C9D-7AB6-4124-A259-EDAF705AA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" y="2019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10101"/>
                  </a:solidFill>
                  <a:latin typeface="Arial MT" pitchFamily="50" charset="0"/>
                </a:rPr>
                <a:t>o</a:t>
              </a:r>
              <a:endParaRPr lang="en-US" altLang="en-US"/>
            </a:p>
          </p:txBody>
        </p:sp>
        <p:sp>
          <p:nvSpPr>
            <p:cNvPr id="17596" name="Rectangle 195">
              <a:extLst>
                <a:ext uri="{FF2B5EF4-FFF2-40B4-BE49-F238E27FC236}">
                  <a16:creationId xmlns:a16="http://schemas.microsoft.com/office/drawing/2014/main" id="{38B80B97-BA77-413B-A917-656A12908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" y="2019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10101"/>
                  </a:solidFill>
                  <a:latin typeface="Arial MT" pitchFamily="50" charset="0"/>
                </a:rPr>
                <a:t>ff</a:t>
              </a:r>
              <a:endParaRPr lang="en-US" altLang="en-US"/>
            </a:p>
          </p:txBody>
        </p:sp>
        <p:sp>
          <p:nvSpPr>
            <p:cNvPr id="17597" name="Rectangle 196">
              <a:extLst>
                <a:ext uri="{FF2B5EF4-FFF2-40B4-BE49-F238E27FC236}">
                  <a16:creationId xmlns:a16="http://schemas.microsoft.com/office/drawing/2014/main" id="{EF220BD1-FBEC-4329-AAAD-75E98254C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2120"/>
              <a:ext cx="4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10101"/>
                  </a:solidFill>
                  <a:latin typeface="Arial MT" pitchFamily="50" charset="0"/>
                </a:rPr>
                <a:t>Interflow</a:t>
              </a:r>
              <a:endParaRPr lang="en-US" altLang="en-US"/>
            </a:p>
          </p:txBody>
        </p:sp>
        <p:sp>
          <p:nvSpPr>
            <p:cNvPr id="17598" name="Rectangle 197">
              <a:extLst>
                <a:ext uri="{FF2B5EF4-FFF2-40B4-BE49-F238E27FC236}">
                  <a16:creationId xmlns:a16="http://schemas.microsoft.com/office/drawing/2014/main" id="{CB7DBFC5-3CC4-48BA-B5A4-B775D9641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1" y="2442"/>
              <a:ext cx="1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ADEF"/>
                  </a:solidFill>
                  <a:latin typeface="Times" panose="02020603050405020304" pitchFamily="18" charset="0"/>
                </a:rPr>
                <a:t>St</a:t>
              </a:r>
              <a:endParaRPr lang="en-US" altLang="en-US"/>
            </a:p>
          </p:txBody>
        </p:sp>
        <p:sp>
          <p:nvSpPr>
            <p:cNvPr id="17599" name="Rectangle 198">
              <a:extLst>
                <a:ext uri="{FF2B5EF4-FFF2-40B4-BE49-F238E27FC236}">
                  <a16:creationId xmlns:a16="http://schemas.microsoft.com/office/drawing/2014/main" id="{3401F660-9728-4559-821B-0BE4EA8F5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442"/>
              <a:ext cx="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ADEF"/>
                  </a:solidFill>
                  <a:latin typeface="Times" panose="02020603050405020304" pitchFamily="18" charset="0"/>
                </a:rPr>
                <a:t>r</a:t>
              </a:r>
              <a:endParaRPr lang="en-US" altLang="en-US"/>
            </a:p>
          </p:txBody>
        </p:sp>
        <p:sp>
          <p:nvSpPr>
            <p:cNvPr id="17600" name="Rectangle 199">
              <a:extLst>
                <a:ext uri="{FF2B5EF4-FFF2-40B4-BE49-F238E27FC236}">
                  <a16:creationId xmlns:a16="http://schemas.microsoft.com/office/drawing/2014/main" id="{0062BFEE-54A9-4F63-A79C-A851E573A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" y="2442"/>
              <a:ext cx="5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ADEF"/>
                  </a:solidFill>
                  <a:latin typeface="Times" panose="02020603050405020304" pitchFamily="18" charset="0"/>
                </a:rPr>
                <a:t>e</a:t>
              </a:r>
              <a:endParaRPr lang="en-US" altLang="en-US"/>
            </a:p>
          </p:txBody>
        </p:sp>
        <p:sp>
          <p:nvSpPr>
            <p:cNvPr id="17601" name="Rectangle 200">
              <a:extLst>
                <a:ext uri="{FF2B5EF4-FFF2-40B4-BE49-F238E27FC236}">
                  <a16:creationId xmlns:a16="http://schemas.microsoft.com/office/drawing/2014/main" id="{1F6E9ACC-7317-470D-B430-ADCE2E3D9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2442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ADEF"/>
                  </a:solidFill>
                  <a:latin typeface="Times" panose="02020603050405020304" pitchFamily="18" charset="0"/>
                </a:rPr>
                <a:t>a</a:t>
              </a:r>
              <a:endParaRPr lang="en-US" altLang="en-US"/>
            </a:p>
          </p:txBody>
        </p:sp>
        <p:sp>
          <p:nvSpPr>
            <p:cNvPr id="17602" name="Rectangle 201">
              <a:extLst>
                <a:ext uri="{FF2B5EF4-FFF2-40B4-BE49-F238E27FC236}">
                  <a16:creationId xmlns:a16="http://schemas.microsoft.com/office/drawing/2014/main" id="{366BF7E0-3931-4FD5-8927-4AE5DEF96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1" y="2442"/>
              <a:ext cx="41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00ADEF"/>
                  </a:solidFill>
                  <a:latin typeface="Times" panose="02020603050405020304" pitchFamily="18" charset="0"/>
                </a:rPr>
                <a:t>m reach</a:t>
              </a:r>
              <a:endParaRPr lang="en-US" altLang="en-US"/>
            </a:p>
          </p:txBody>
        </p:sp>
        <p:sp>
          <p:nvSpPr>
            <p:cNvPr id="17603" name="Line 8">
              <a:extLst>
                <a:ext uri="{FF2B5EF4-FFF2-40B4-BE49-F238E27FC236}">
                  <a16:creationId xmlns:a16="http://schemas.microsoft.com/office/drawing/2014/main" id="{D435C22D-B626-4D61-A034-C371F427D2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1" y="3005"/>
              <a:ext cx="68" cy="11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604" name="Line 9">
              <a:extLst>
                <a:ext uri="{FF2B5EF4-FFF2-40B4-BE49-F238E27FC236}">
                  <a16:creationId xmlns:a16="http://schemas.microsoft.com/office/drawing/2014/main" id="{97E7BA38-09D1-4DC0-BACF-8435023AA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5" y="2999"/>
              <a:ext cx="41" cy="6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605" name="Rectangle 230">
              <a:extLst>
                <a:ext uri="{FF2B5EF4-FFF2-40B4-BE49-F238E27FC236}">
                  <a16:creationId xmlns:a16="http://schemas.microsoft.com/office/drawing/2014/main" id="{824CA56F-C5B2-4C5E-98BB-4B3E5C27E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1366"/>
              <a:ext cx="51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700" b="0">
                  <a:solidFill>
                    <a:srgbClr val="00ADEF"/>
                  </a:solidFill>
                  <a:latin typeface="Times" panose="02020603050405020304" pitchFamily="18" charset="0"/>
                </a:rPr>
                <a:t>Flood</a:t>
              </a:r>
              <a:endParaRPr lang="en-US" altLang="en-US"/>
            </a:p>
          </p:txBody>
        </p:sp>
        <p:sp>
          <p:nvSpPr>
            <p:cNvPr id="17606" name="Rectangle 231">
              <a:extLst>
                <a:ext uri="{FF2B5EF4-FFF2-40B4-BE49-F238E27FC236}">
                  <a16:creationId xmlns:a16="http://schemas.microsoft.com/office/drawing/2014/main" id="{272CEF4F-4A55-4635-8AFE-77FC55D4A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548"/>
              <a:ext cx="44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700" b="0">
                  <a:solidFill>
                    <a:schemeClr val="bg2"/>
                  </a:solidFill>
                  <a:latin typeface="Times" panose="02020603050405020304" pitchFamily="18" charset="0"/>
                </a:rPr>
                <a:t>wave</a:t>
              </a:r>
              <a:endParaRPr lang="en-US" altLang="en-US">
                <a:solidFill>
                  <a:schemeClr val="bg2"/>
                </a:solidFill>
              </a:endParaRPr>
            </a:p>
          </p:txBody>
        </p:sp>
        <p:sp>
          <p:nvSpPr>
            <p:cNvPr id="17607" name="Rectangle 246">
              <a:extLst>
                <a:ext uri="{FF2B5EF4-FFF2-40B4-BE49-F238E27FC236}">
                  <a16:creationId xmlns:a16="http://schemas.microsoft.com/office/drawing/2014/main" id="{65958BD5-4FD3-4460-95B0-3686A741B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3253"/>
              <a:ext cx="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608" name="Rectangle 248">
              <a:extLst>
                <a:ext uri="{FF2B5EF4-FFF2-40B4-BE49-F238E27FC236}">
                  <a16:creationId xmlns:a16="http://schemas.microsoft.com/office/drawing/2014/main" id="{65443458-5981-40CF-8D02-6D0E7FAA9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5" y="3471"/>
              <a:ext cx="45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0" i="0">
                  <a:solidFill>
                    <a:srgbClr val="E0E31E"/>
                  </a:solidFill>
                  <a:latin typeface="Arial MT" pitchFamily="50" charset="0"/>
                </a:rPr>
                <a:t>Finite-di</a:t>
              </a:r>
              <a:endParaRPr lang="en-US" altLang="en-US"/>
            </a:p>
          </p:txBody>
        </p:sp>
        <p:sp>
          <p:nvSpPr>
            <p:cNvPr id="17609" name="Rectangle 249">
              <a:extLst>
                <a:ext uri="{FF2B5EF4-FFF2-40B4-BE49-F238E27FC236}">
                  <a16:creationId xmlns:a16="http://schemas.microsoft.com/office/drawing/2014/main" id="{B4FD7585-8CB3-4D80-AEF7-A90133A36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" y="3471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0" i="0">
                  <a:solidFill>
                    <a:srgbClr val="E0E31E"/>
                  </a:solidFill>
                  <a:latin typeface="Arial MT" pitchFamily="50" charset="0"/>
                </a:rPr>
                <a:t>f</a:t>
              </a:r>
              <a:endParaRPr lang="en-US" altLang="en-US"/>
            </a:p>
          </p:txBody>
        </p:sp>
        <p:sp>
          <p:nvSpPr>
            <p:cNvPr id="17610" name="Rectangle 250">
              <a:extLst>
                <a:ext uri="{FF2B5EF4-FFF2-40B4-BE49-F238E27FC236}">
                  <a16:creationId xmlns:a16="http://schemas.microsoft.com/office/drawing/2014/main" id="{A7A999E5-2233-4633-8B33-E904692E9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3471"/>
              <a:ext cx="65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0" i="0">
                  <a:solidFill>
                    <a:srgbClr val="E0E31E"/>
                  </a:solidFill>
                  <a:latin typeface="Arial MT" pitchFamily="50" charset="0"/>
                </a:rPr>
                <a:t>ference cell</a:t>
              </a:r>
              <a:endParaRPr lang="en-US" altLang="en-US"/>
            </a:p>
          </p:txBody>
        </p:sp>
        <p:sp>
          <p:nvSpPr>
            <p:cNvPr id="17611" name="Freeform 251">
              <a:extLst>
                <a:ext uri="{FF2B5EF4-FFF2-40B4-BE49-F238E27FC236}">
                  <a16:creationId xmlns:a16="http://schemas.microsoft.com/office/drawing/2014/main" id="{A7A9032C-B948-4D9E-AD2E-12EE1A4AF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" y="2429"/>
              <a:ext cx="53" cy="46"/>
            </a:xfrm>
            <a:custGeom>
              <a:avLst/>
              <a:gdLst>
                <a:gd name="T0" fmla="*/ 53 w 53"/>
                <a:gd name="T1" fmla="*/ 0 h 46"/>
                <a:gd name="T2" fmla="*/ 26 w 53"/>
                <a:gd name="T3" fmla="*/ 46 h 46"/>
                <a:gd name="T4" fmla="*/ 0 w 53"/>
                <a:gd name="T5" fmla="*/ 0 h 46"/>
                <a:gd name="T6" fmla="*/ 53 w 53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46">
                  <a:moveTo>
                    <a:pt x="53" y="0"/>
                  </a:moveTo>
                  <a:lnTo>
                    <a:pt x="26" y="46"/>
                  </a:lnTo>
                  <a:lnTo>
                    <a:pt x="0" y="0"/>
                  </a:lnTo>
                  <a:lnTo>
                    <a:pt x="53" y="0"/>
                  </a:lnTo>
                  <a:close/>
                </a:path>
              </a:pathLst>
            </a:custGeom>
            <a:noFill/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12" name="Freeform 252">
              <a:extLst>
                <a:ext uri="{FF2B5EF4-FFF2-40B4-BE49-F238E27FC236}">
                  <a16:creationId xmlns:a16="http://schemas.microsoft.com/office/drawing/2014/main" id="{E68DFB2A-61A7-4918-95E0-1E50C63D9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" y="2429"/>
              <a:ext cx="53" cy="46"/>
            </a:xfrm>
            <a:custGeom>
              <a:avLst/>
              <a:gdLst>
                <a:gd name="T0" fmla="*/ 53 w 53"/>
                <a:gd name="T1" fmla="*/ 0 h 46"/>
                <a:gd name="T2" fmla="*/ 26 w 53"/>
                <a:gd name="T3" fmla="*/ 46 h 46"/>
                <a:gd name="T4" fmla="*/ 0 w 53"/>
                <a:gd name="T5" fmla="*/ 0 h 46"/>
                <a:gd name="T6" fmla="*/ 53 w 53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46">
                  <a:moveTo>
                    <a:pt x="53" y="0"/>
                  </a:moveTo>
                  <a:lnTo>
                    <a:pt x="26" y="46"/>
                  </a:lnTo>
                  <a:lnTo>
                    <a:pt x="0" y="0"/>
                  </a:lnTo>
                  <a:lnTo>
                    <a:pt x="53" y="0"/>
                  </a:lnTo>
                  <a:close/>
                </a:path>
              </a:pathLst>
            </a:custGeom>
            <a:noFill/>
            <a:ln w="11113" cap="flat">
              <a:solidFill>
                <a:srgbClr val="00ADE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13" name="Freeform 253">
              <a:extLst>
                <a:ext uri="{FF2B5EF4-FFF2-40B4-BE49-F238E27FC236}">
                  <a16:creationId xmlns:a16="http://schemas.microsoft.com/office/drawing/2014/main" id="{FE05C15A-F9EC-46A3-B90A-A8952023C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" y="2458"/>
              <a:ext cx="53" cy="45"/>
            </a:xfrm>
            <a:custGeom>
              <a:avLst/>
              <a:gdLst>
                <a:gd name="T0" fmla="*/ 53 w 53"/>
                <a:gd name="T1" fmla="*/ 0 h 45"/>
                <a:gd name="T2" fmla="*/ 26 w 53"/>
                <a:gd name="T3" fmla="*/ 45 h 45"/>
                <a:gd name="T4" fmla="*/ 0 w 53"/>
                <a:gd name="T5" fmla="*/ 0 h 45"/>
                <a:gd name="T6" fmla="*/ 53 w 53"/>
                <a:gd name="T7" fmla="*/ 0 h 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45">
                  <a:moveTo>
                    <a:pt x="53" y="0"/>
                  </a:moveTo>
                  <a:lnTo>
                    <a:pt x="26" y="45"/>
                  </a:lnTo>
                  <a:lnTo>
                    <a:pt x="0" y="0"/>
                  </a:lnTo>
                  <a:lnTo>
                    <a:pt x="53" y="0"/>
                  </a:lnTo>
                  <a:close/>
                </a:path>
              </a:pathLst>
            </a:custGeom>
            <a:noFill/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14" name="Freeform 254">
              <a:extLst>
                <a:ext uri="{FF2B5EF4-FFF2-40B4-BE49-F238E27FC236}">
                  <a16:creationId xmlns:a16="http://schemas.microsoft.com/office/drawing/2014/main" id="{A2FD5F27-8C5C-4BD5-8886-4E084EE3A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" y="2458"/>
              <a:ext cx="53" cy="45"/>
            </a:xfrm>
            <a:custGeom>
              <a:avLst/>
              <a:gdLst>
                <a:gd name="T0" fmla="*/ 53 w 53"/>
                <a:gd name="T1" fmla="*/ 0 h 45"/>
                <a:gd name="T2" fmla="*/ 26 w 53"/>
                <a:gd name="T3" fmla="*/ 45 h 45"/>
                <a:gd name="T4" fmla="*/ 0 w 53"/>
                <a:gd name="T5" fmla="*/ 0 h 45"/>
                <a:gd name="T6" fmla="*/ 53 w 53"/>
                <a:gd name="T7" fmla="*/ 0 h 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45">
                  <a:moveTo>
                    <a:pt x="53" y="0"/>
                  </a:moveTo>
                  <a:lnTo>
                    <a:pt x="26" y="45"/>
                  </a:lnTo>
                  <a:lnTo>
                    <a:pt x="0" y="0"/>
                  </a:lnTo>
                  <a:lnTo>
                    <a:pt x="53" y="0"/>
                  </a:lnTo>
                  <a:close/>
                </a:path>
              </a:pathLst>
            </a:custGeom>
            <a:noFill/>
            <a:ln w="11113" cap="flat">
              <a:solidFill>
                <a:srgbClr val="00ADE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15" name="Text Box 255">
              <a:extLst>
                <a:ext uri="{FF2B5EF4-FFF2-40B4-BE49-F238E27FC236}">
                  <a16:creationId xmlns:a16="http://schemas.microsoft.com/office/drawing/2014/main" id="{D3522D98-0649-451E-82CC-9FAD7201F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4" y="3045"/>
              <a:ext cx="5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chemeClr val="bg2"/>
                  </a:solidFill>
                </a:rPr>
                <a:t>Seepage</a:t>
              </a:r>
            </a:p>
          </p:txBody>
        </p:sp>
        <p:sp>
          <p:nvSpPr>
            <p:cNvPr id="17616" name="Text Box 256">
              <a:extLst>
                <a:ext uri="{FF2B5EF4-FFF2-40B4-BE49-F238E27FC236}">
                  <a16:creationId xmlns:a16="http://schemas.microsoft.com/office/drawing/2014/main" id="{1B948FBE-A583-422B-8B5B-C8764D8075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6" y="2256"/>
              <a:ext cx="2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5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chemeClr val="bg2"/>
                  </a:solidFill>
                </a:rPr>
                <a:t>ET</a:t>
              </a:r>
            </a:p>
          </p:txBody>
        </p:sp>
        <p:sp>
          <p:nvSpPr>
            <p:cNvPr id="17617" name="Line 257">
              <a:extLst>
                <a:ext uri="{FF2B5EF4-FFF2-40B4-BE49-F238E27FC236}">
                  <a16:creationId xmlns:a16="http://schemas.microsoft.com/office/drawing/2014/main" id="{27E23E11-BAD7-4D7F-B7A9-F15485CF08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" y="2274"/>
              <a:ext cx="0" cy="1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>
            <a:extLst>
              <a:ext uri="{FF2B5EF4-FFF2-40B4-BE49-F238E27FC236}">
                <a16:creationId xmlns:a16="http://schemas.microsoft.com/office/drawing/2014/main" id="{6B08EA1A-AF3A-43AE-A4DF-BA4E2A5979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9686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/>
              <a:t>Unsaturated flow beneath streams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CD1FAF3-DEEB-4FD4-A418-1F881F09C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65288"/>
            <a:ext cx="7772400" cy="15557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Unsaturated flow beneath streams for simulating stream seepage though thick unsaturated zones.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—Present version neglects capillary potential gradients during the onset of streamflow.</a:t>
            </a:r>
          </a:p>
        </p:txBody>
      </p:sp>
      <p:pic>
        <p:nvPicPr>
          <p:cNvPr id="18436" name="Picture 7">
            <a:extLst>
              <a:ext uri="{FF2B5EF4-FFF2-40B4-BE49-F238E27FC236}">
                <a16:creationId xmlns:a16="http://schemas.microsoft.com/office/drawing/2014/main" id="{A7ABA6D6-C0C9-4E4E-8C1F-1E86201E3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716338"/>
            <a:ext cx="3619500" cy="292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D26796E1-0F5A-44F3-BAA3-22B6880D7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1276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/>
              <a:t>4. Modifications to Lake Package</a:t>
            </a:r>
          </a:p>
        </p:txBody>
      </p:sp>
      <p:sp>
        <p:nvSpPr>
          <p:cNvPr id="19459" name="Text Box 4">
            <a:extLst>
              <a:ext uri="{FF2B5EF4-FFF2-40B4-BE49-F238E27FC236}">
                <a16:creationId xmlns:a16="http://schemas.microsoft.com/office/drawing/2014/main" id="{B515AFBC-DEE7-463A-B5EC-0C4D73BADF1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folHlink"/>
              </a:buClr>
              <a:buFont typeface="Wingdings" panose="05000000000000000000" pitchFamily="2" charset="2"/>
              <a:buAutoNum type="romanLcPeriod"/>
            </a:pPr>
            <a:r>
              <a:rPr lang="en-US" altLang="en-US" sz="2800"/>
              <a:t>Newton iteration during transient stress periods. 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folHlink"/>
              </a:buClr>
              <a:buFont typeface="Wingdings" panose="05000000000000000000" pitchFamily="2" charset="2"/>
              <a:buAutoNum type="romanLcPeriod"/>
            </a:pPr>
            <a:r>
              <a:rPr lang="en-US" altLang="en-US" sz="2800"/>
              <a:t>Lakes can rewet from surface inflow, precipitation, and/or ground-water inflow; mass is conserved.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folHlink"/>
              </a:buClr>
              <a:buFont typeface="Wingdings" panose="05000000000000000000" pitchFamily="2" charset="2"/>
              <a:buAutoNum type="romanLcPeriod"/>
            </a:pPr>
            <a:r>
              <a:rPr lang="en-US" altLang="en-US" sz="2800"/>
              <a:t>Lake area is a continuous function of lake depth.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folHlink"/>
              </a:buClr>
              <a:buFont typeface="Wingdings" panose="05000000000000000000" pitchFamily="2" charset="2"/>
              <a:buAutoNum type="romanLcPeriod"/>
            </a:pPr>
            <a:r>
              <a:rPr lang="en-US" altLang="en-US" sz="2800"/>
              <a:t>More robust method for calculating lake outflow to streams was implemented.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folHlink"/>
              </a:buClr>
              <a:buFont typeface="Wingdings" panose="05000000000000000000" pitchFamily="2" charset="2"/>
              <a:buAutoNum type="romanLcPeriod"/>
            </a:pPr>
            <a:r>
              <a:rPr lang="en-US" altLang="en-US" sz="2800"/>
              <a:t>Unsaturated flow can be simulated beneath lakes.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>
            <a:extLst>
              <a:ext uri="{FF2B5EF4-FFF2-40B4-BE49-F238E27FC236}">
                <a16:creationId xmlns:a16="http://schemas.microsoft.com/office/drawing/2014/main" id="{76698D42-2E2C-45E0-8DE3-7FCBAB9CA9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3683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/>
              <a:t>Model Connections Occur where Regions Overlap</a:t>
            </a:r>
          </a:p>
        </p:txBody>
      </p:sp>
      <p:pic>
        <p:nvPicPr>
          <p:cNvPr id="6147" name="Picture 9">
            <a:extLst>
              <a:ext uri="{FF2B5EF4-FFF2-40B4-BE49-F238E27FC236}">
                <a16:creationId xmlns:a16="http://schemas.microsoft.com/office/drawing/2014/main" id="{790CA796-0702-4BE7-974A-8E32EF74F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73238"/>
            <a:ext cx="7300912" cy="466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>
            <a:extLst>
              <a:ext uri="{FF2B5EF4-FFF2-40B4-BE49-F238E27FC236}">
                <a16:creationId xmlns:a16="http://schemas.microsoft.com/office/drawing/2014/main" id="{B0D8849A-CE14-489A-8B64-8BB545BF0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/>
              <a:t>Flow Connections Between PRMS and MODFLOW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9C596D6-5D48-4C8C-92FA-58B771B7D2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875" y="2708275"/>
            <a:ext cx="7772400" cy="223202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/>
              <a:t>4 main connections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/>
              <a:t>Surface runoff and streams/lakes (1 way).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/>
              <a:t>Soil zone and streams/lakes (1 way).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/>
              <a:t>Soil zone and unsaturated/saturated zone (2 way).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/>
              <a:t>Streams/lakes and unsaturated/saturated zone (2 way)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5" name="Rectangle 5">
            <a:extLst>
              <a:ext uri="{FF2B5EF4-FFF2-40B4-BE49-F238E27FC236}">
                <a16:creationId xmlns:a16="http://schemas.microsoft.com/office/drawing/2014/main" id="{6D28BEC1-BFD4-45B3-8133-F0F22C80B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683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/>
              <a:t>Region Connections Between PRMS and MODFLOW</a:t>
            </a:r>
          </a:p>
        </p:txBody>
      </p:sp>
      <p:pic>
        <p:nvPicPr>
          <p:cNvPr id="8195" name="Picture 8">
            <a:extLst>
              <a:ext uri="{FF2B5EF4-FFF2-40B4-BE49-F238E27FC236}">
                <a16:creationId xmlns:a16="http://schemas.microsoft.com/office/drawing/2014/main" id="{664A7546-0691-4481-95C4-7FA36E83F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276475"/>
            <a:ext cx="6253162" cy="419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>
            <a:extLst>
              <a:ext uri="{FF2B5EF4-FFF2-40B4-BE49-F238E27FC236}">
                <a16:creationId xmlns:a16="http://schemas.microsoft.com/office/drawing/2014/main" id="{D2963056-89B8-4A38-B6C9-5C6E34786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1800" y="620713"/>
            <a:ext cx="79517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/>
              <a:t>Changes Made to Facilitate Coupling to PRMS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5AD0A5D-9861-44E1-AFFF-F7085A159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2349500"/>
            <a:ext cx="7772400" cy="4114800"/>
          </a:xfrm>
          <a:noFill/>
          <a:extLst>
            <a:ext uri="{91240B29-F687-4F45-9708-019B960494DF}">
              <a14:hiddenLine xmlns:a14="http://schemas.microsoft.com/office/drawing/2010/main" w="38100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Deep percolation only occurs when the water table is below the soil-zone base. GW Discharge only occurs when the water table is above the soil-zone base.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—Method assumes that topographic undulations create a gradual transition between recharge and discharge conditions.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>
            <a:extLst>
              <a:ext uri="{FF2B5EF4-FFF2-40B4-BE49-F238E27FC236}">
                <a16:creationId xmlns:a16="http://schemas.microsoft.com/office/drawing/2014/main" id="{39A36D4B-1C8C-4966-8ECC-75DD47A44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3897313"/>
            <a:ext cx="8137525" cy="27717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7074" name="Rectangle 2">
            <a:extLst>
              <a:ext uri="{FF2B5EF4-FFF2-40B4-BE49-F238E27FC236}">
                <a16:creationId xmlns:a16="http://schemas.microsoft.com/office/drawing/2014/main" id="{4F7152A6-AE03-43E7-BFA2-769C086651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/>
              <a:t>Transition between recharge and discharge conditions</a:t>
            </a:r>
          </a:p>
        </p:txBody>
      </p:sp>
      <p:sp>
        <p:nvSpPr>
          <p:cNvPr id="10244" name="Rectangle 7">
            <a:extLst>
              <a:ext uri="{FF2B5EF4-FFF2-40B4-BE49-F238E27FC236}">
                <a16:creationId xmlns:a16="http://schemas.microsoft.com/office/drawing/2014/main" id="{ED8EF01E-B8A5-45DB-8CDD-3FDC4B8ED7D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349500"/>
            <a:ext cx="7486650" cy="1447800"/>
          </a:xfrm>
          <a:noFill/>
          <a:extLst>
            <a:ext uri="{91240B29-F687-4F45-9708-019B960494DF}">
              <a14:hiddenLine xmlns:a14="http://schemas.microsoft.com/office/drawing/2010/main" w="38100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800"/>
              <a:t>Due to undulations, the area where recharge/discharge occurs is a function of GW head, which affects conductance: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/>
          </a:p>
        </p:txBody>
      </p:sp>
      <p:sp>
        <p:nvSpPr>
          <p:cNvPr id="10245" name="Text Box 11">
            <a:extLst>
              <a:ext uri="{FF2B5EF4-FFF2-40B4-BE49-F238E27FC236}">
                <a16:creationId xmlns:a16="http://schemas.microsoft.com/office/drawing/2014/main" id="{0A01A2F3-B758-4F24-9A60-8319B4404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165850"/>
            <a:ext cx="3852862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Fig. 20 from GSFLOW doc.</a:t>
            </a:r>
          </a:p>
        </p:txBody>
      </p:sp>
      <p:sp>
        <p:nvSpPr>
          <p:cNvPr id="10246" name="Rectangle 12">
            <a:extLst>
              <a:ext uri="{FF2B5EF4-FFF2-40B4-BE49-F238E27FC236}">
                <a16:creationId xmlns:a16="http://schemas.microsoft.com/office/drawing/2014/main" id="{056AC887-50B7-4209-9C5D-952DAE3BE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4257675"/>
            <a:ext cx="4391025" cy="1476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47" name="Object 8">
            <a:extLst>
              <a:ext uri="{FF2B5EF4-FFF2-40B4-BE49-F238E27FC236}">
                <a16:creationId xmlns:a16="http://schemas.microsoft.com/office/drawing/2014/main" id="{C4FF53D5-3B77-4CFE-A7A7-A4746A7213ED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5364163" y="5084763"/>
          <a:ext cx="2517775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4" imgW="1358310" imgH="393529" progId="Equation.3">
                  <p:embed/>
                </p:oleObj>
              </mc:Choice>
              <mc:Fallback>
                <p:oleObj name="Equation" r:id="rId4" imgW="1358310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5084763"/>
                        <a:ext cx="2517775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8" name="Picture 16">
            <a:extLst>
              <a:ext uri="{FF2B5EF4-FFF2-40B4-BE49-F238E27FC236}">
                <a16:creationId xmlns:a16="http://schemas.microsoft.com/office/drawing/2014/main" id="{2F9A9866-82B6-4F27-A35B-FD226D034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76700"/>
            <a:ext cx="5689600" cy="208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6" name="Rectangle 4">
            <a:extLst>
              <a:ext uri="{FF2B5EF4-FFF2-40B4-BE49-F238E27FC236}">
                <a16:creationId xmlns:a16="http://schemas.microsoft.com/office/drawing/2014/main" id="{014D9BC7-F1B0-44D4-880A-BF0A57C15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9686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  <a:lvl2pPr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000" b="0" i="0"/>
              <a:t>Changes Made to Simulate Hydrologic Processes</a:t>
            </a:r>
          </a:p>
        </p:txBody>
      </p:sp>
      <p:sp>
        <p:nvSpPr>
          <p:cNvPr id="12291" name="Rectangle 5">
            <a:extLst>
              <a:ext uri="{FF2B5EF4-FFF2-40B4-BE49-F238E27FC236}">
                <a16:creationId xmlns:a16="http://schemas.microsoft.com/office/drawing/2014/main" id="{D3CF8EC9-5044-4E15-AD45-2B5158431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92263"/>
            <a:ext cx="8424862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90600" indent="-53340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52600" indent="-3810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09800" indent="-3810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AutoNum type="arabicPeriod"/>
            </a:pPr>
            <a:r>
              <a:rPr lang="en-US" altLang="en-US" b="0" i="0"/>
              <a:t>Refined interaction between lakes, streams, and groundwater.</a:t>
            </a:r>
          </a:p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AutoNum type="arabicPeriod"/>
            </a:pPr>
            <a:r>
              <a:rPr lang="en-US" altLang="en-US" b="0" i="0"/>
              <a:t>Added capability to simulate groundwater discharge areas (e.g. springs and saturation excess).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b="0" i="0"/>
          </a:p>
          <a:p>
            <a:pPr eaLnBrk="1" hangingPunct="1"/>
            <a:endParaRPr lang="en-US" altLang="en-US" b="0" i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b="0" i="0"/>
          </a:p>
        </p:txBody>
      </p:sp>
      <p:pic>
        <p:nvPicPr>
          <p:cNvPr id="12292" name="Picture 8">
            <a:extLst>
              <a:ext uri="{FF2B5EF4-FFF2-40B4-BE49-F238E27FC236}">
                <a16:creationId xmlns:a16="http://schemas.microsoft.com/office/drawing/2014/main" id="{CB080EA2-A82A-40F1-9577-D3A2DB4E9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4473575"/>
            <a:ext cx="6850063" cy="223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>
            <a:extLst>
              <a:ext uri="{FF2B5EF4-FFF2-40B4-BE49-F238E27FC236}">
                <a16:creationId xmlns:a16="http://schemas.microsoft.com/office/drawing/2014/main" id="{CED67A97-1298-488E-851A-4AE8E1BCEE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9686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/>
              <a:t>Changes Made to Simulate Hydrologic Processes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7336482-14ED-4687-B153-7D39F211B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952625"/>
            <a:ext cx="8424862" cy="1835150"/>
          </a:xfrm>
        </p:spPr>
        <p:txBody>
          <a:bodyPr/>
          <a:lstStyle/>
          <a:p>
            <a:pPr marL="609600" indent="-609600" eaLnBrk="1" hangingPunct="1">
              <a:buClr>
                <a:schemeClr val="folHlink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Unsaturated flow beneath land surface (soil-zone base).</a:t>
            </a:r>
          </a:p>
          <a:p>
            <a:pPr marL="609600" indent="-609600" eaLnBrk="1" hangingPunct="1">
              <a:buClr>
                <a:schemeClr val="folHlink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Intermittent streams with unsaturated seepage.</a:t>
            </a:r>
          </a:p>
          <a:p>
            <a:pPr marL="609600" indent="-609600" eaLnBrk="1" hangingPunct="1"/>
            <a:endParaRPr lang="en-US" altLang="en-US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pic>
        <p:nvPicPr>
          <p:cNvPr id="13316" name="Picture 78">
            <a:extLst>
              <a:ext uri="{FF2B5EF4-FFF2-40B4-BE49-F238E27FC236}">
                <a16:creationId xmlns:a16="http://schemas.microsoft.com/office/drawing/2014/main" id="{1F422F4A-2BC1-418E-8864-DD3D49DBF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113213"/>
            <a:ext cx="6850063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>
            <a:extLst>
              <a:ext uri="{FF2B5EF4-FFF2-40B4-BE49-F238E27FC236}">
                <a16:creationId xmlns:a16="http://schemas.microsoft.com/office/drawing/2014/main" id="{BE93046F-7920-4347-A457-9784FFCF7F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/>
              <a:t>Unsaturated-Flow Beneath Soil Zone (Deep Percolation)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AF27816-B3A1-437B-B05B-C293ABAC4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Kinematic-wave solution for gravity driven downward unsaturated flow.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Infiltration fluctuations are attenuated and shifted as they percolate through the unsaturated zone.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5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5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27917</TotalTime>
  <Words>454</Words>
  <Application>Microsoft Office PowerPoint</Application>
  <PresentationFormat>On-screen Show (4:3)</PresentationFormat>
  <Paragraphs>99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Times New Roman</vt:lpstr>
      <vt:lpstr>Arial</vt:lpstr>
      <vt:lpstr>Wingdings</vt:lpstr>
      <vt:lpstr>Arial MT</vt:lpstr>
      <vt:lpstr>Times</vt:lpstr>
      <vt:lpstr>Soaring</vt:lpstr>
      <vt:lpstr>Microsoft Equation 3.0</vt:lpstr>
      <vt:lpstr>Changes to MODFLOW</vt:lpstr>
      <vt:lpstr>Model Connections Occur where Regions Overlap</vt:lpstr>
      <vt:lpstr>Flow Connections Between PRMS and MODFLOW</vt:lpstr>
      <vt:lpstr>Region Connections Between PRMS and MODFLOW</vt:lpstr>
      <vt:lpstr>Changes Made to Facilitate Coupling to PRMS</vt:lpstr>
      <vt:lpstr>Transition between recharge and discharge conditions</vt:lpstr>
      <vt:lpstr>PowerPoint Presentation</vt:lpstr>
      <vt:lpstr>Changes Made to Simulate Hydrologic Processes</vt:lpstr>
      <vt:lpstr>Unsaturated-Flow Beneath Soil Zone (Deep Percolation)</vt:lpstr>
      <vt:lpstr>Head-Dependent Recharge (UZF)</vt:lpstr>
      <vt:lpstr>Streamflow Routing and Surface-/Ground-water Interaction</vt:lpstr>
      <vt:lpstr>Simulating Streams</vt:lpstr>
      <vt:lpstr>Unsaturated flow beneath streams</vt:lpstr>
      <vt:lpstr>4. Modifications to Lake Package</vt:lpstr>
    </vt:vector>
  </TitlesOfParts>
  <Company>USGS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Support System for the Upper Gunnison River Basin, Colorado</dc:title>
  <dc:creator>markstro</dc:creator>
  <cp:lastModifiedBy>Niswonger, Richard</cp:lastModifiedBy>
  <cp:revision>340</cp:revision>
  <cp:lastPrinted>1601-01-01T00:00:00Z</cp:lastPrinted>
  <dcterms:created xsi:type="dcterms:W3CDTF">2001-06-25T19:09:58Z</dcterms:created>
  <dcterms:modified xsi:type="dcterms:W3CDTF">2018-11-21T17:11:27Z</dcterms:modified>
</cp:coreProperties>
</file>