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11"/>
  </p:notesMasterIdLst>
  <p:handoutMasterIdLst>
    <p:handoutMasterId r:id="rId12"/>
  </p:handoutMasterIdLst>
  <p:sldIdLst>
    <p:sldId id="340" r:id="rId2"/>
    <p:sldId id="343" r:id="rId3"/>
    <p:sldId id="353" r:id="rId4"/>
    <p:sldId id="346" r:id="rId5"/>
    <p:sldId id="347" r:id="rId6"/>
    <p:sldId id="345" r:id="rId7"/>
    <p:sldId id="348" r:id="rId8"/>
    <p:sldId id="350" r:id="rId9"/>
    <p:sldId id="34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EB5"/>
    <a:srgbClr val="4B77B5"/>
    <a:srgbClr val="4B6EB5"/>
    <a:srgbClr val="39548A"/>
    <a:srgbClr val="445B88"/>
    <a:srgbClr val="BA8311"/>
    <a:srgbClr val="C48300"/>
    <a:srgbClr val="996600"/>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8091" autoAdjust="0"/>
  </p:normalViewPr>
  <p:slideViewPr>
    <p:cSldViewPr>
      <p:cViewPr varScale="1">
        <p:scale>
          <a:sx n="67" d="100"/>
          <a:sy n="67" d="100"/>
        </p:scale>
        <p:origin x="1910"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91" d="100"/>
          <a:sy n="91" d="100"/>
        </p:scale>
        <p:origin x="-990" y="21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D6C0A5-3BC9-4E32-A6BB-7D62F5E7A874}" type="datetimeFigureOut">
              <a:rPr lang="en-US" smtClean="0"/>
              <a:t>10/7/2019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ABC64E-C52F-4418-BDF2-17F355C0723D}" type="slidenum">
              <a:rPr lang="en-US" smtClean="0"/>
              <a:t>‹#›</a:t>
            </a:fld>
            <a:endParaRPr lang="en-US"/>
          </a:p>
        </p:txBody>
      </p:sp>
    </p:spTree>
    <p:extLst>
      <p:ext uri="{BB962C8B-B14F-4D97-AF65-F5344CB8AC3E}">
        <p14:creationId xmlns:p14="http://schemas.microsoft.com/office/powerpoint/2010/main" val="1749923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84173-59BD-4B36-B143-0331881D5388}" type="datetimeFigureOut">
              <a:rPr lang="en-US" smtClean="0"/>
              <a:t>10/7/2019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BA41E-4A0A-4CEB-8623-0302311AB0E9}" type="slidenum">
              <a:rPr lang="en-US" smtClean="0"/>
              <a:t>‹#›</a:t>
            </a:fld>
            <a:endParaRPr lang="en-US"/>
          </a:p>
        </p:txBody>
      </p:sp>
    </p:spTree>
    <p:extLst>
      <p:ext uri="{BB962C8B-B14F-4D97-AF65-F5344CB8AC3E}">
        <p14:creationId xmlns:p14="http://schemas.microsoft.com/office/powerpoint/2010/main" val="111632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cartoon illustrates flow paths in the hydrologic cycle. The yellow lines represent flows computed by the soilzone module. Flows computed are: soil evapotranspiration, interflow, preferential flow, Dunnian runoff, and recharge. </a:t>
            </a:r>
          </a:p>
        </p:txBody>
      </p:sp>
      <p:sp>
        <p:nvSpPr>
          <p:cNvPr id="4" name="Slide Number Placeholder 3"/>
          <p:cNvSpPr>
            <a:spLocks noGrp="1"/>
          </p:cNvSpPr>
          <p:nvPr>
            <p:ph type="sldNum" sz="quarter" idx="10"/>
          </p:nvPr>
        </p:nvSpPr>
        <p:spPr/>
        <p:txBody>
          <a:bodyPr/>
          <a:lstStyle/>
          <a:p>
            <a:fld id="{87EBA41E-4A0A-4CEB-8623-0302311AB0E9}" type="slidenum">
              <a:rPr lang="en-US" smtClean="0"/>
              <a:t>1</a:t>
            </a:fld>
            <a:endParaRPr lang="en-US"/>
          </a:p>
        </p:txBody>
      </p:sp>
    </p:spTree>
    <p:extLst>
      <p:ext uri="{BB962C8B-B14F-4D97-AF65-F5344CB8AC3E}">
        <p14:creationId xmlns:p14="http://schemas.microsoft.com/office/powerpoint/2010/main" val="326516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cartoon illustrates the hydrologic cycle as simulated by PRMS. Precipitation, air temperature, and solar radiation drive the storage and exchange of water in and from each water-storage reservoir. The primary reservoirs are the plant canopy, snow pack, impervious surfaces, soil zone, and groundwater storage. The dashed lines represent internal flows and the solid lines flows from or to an HRU. The area outlined in red is the subject of this presentation.</a:t>
            </a:r>
          </a:p>
        </p:txBody>
      </p:sp>
      <p:sp>
        <p:nvSpPr>
          <p:cNvPr id="4" name="Slide Number Placeholder 3"/>
          <p:cNvSpPr>
            <a:spLocks noGrp="1"/>
          </p:cNvSpPr>
          <p:nvPr>
            <p:ph type="sldNum" sz="quarter" idx="10"/>
          </p:nvPr>
        </p:nvSpPr>
        <p:spPr/>
        <p:txBody>
          <a:bodyPr/>
          <a:lstStyle/>
          <a:p>
            <a:fld id="{87EBA41E-4A0A-4CEB-8623-0302311AB0E9}" type="slidenum">
              <a:rPr lang="en-US" smtClean="0"/>
              <a:t>2</a:t>
            </a:fld>
            <a:endParaRPr lang="en-US"/>
          </a:p>
        </p:txBody>
      </p:sp>
    </p:spTree>
    <p:extLst>
      <p:ext uri="{BB962C8B-B14F-4D97-AF65-F5344CB8AC3E}">
        <p14:creationId xmlns:p14="http://schemas.microsoft.com/office/powerpoint/2010/main" val="3444535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cartoon illustrates the three soil zone water-holding reservoirs: the capillary, preferential-flow, and gravity reservoirs. The impervious and surface depression reservoirs are shown to illustrate that the capillary reservoir is the pervious fraction of the HRU land surface. Thus, the area of the capillary reservoir is the HRU area </a:t>
            </a:r>
            <a:r>
              <a:rPr lang="en-US" sz="1200" b="1" kern="1200" dirty="0">
                <a:solidFill>
                  <a:schemeClr val="tx1"/>
                </a:solidFill>
                <a:effectLst/>
                <a:latin typeface="+mn-lt"/>
                <a:ea typeface="+mn-ea"/>
                <a:cs typeface="+mn-cs"/>
              </a:rPr>
              <a:t>minus</a:t>
            </a:r>
            <a:r>
              <a:rPr lang="en-US" sz="1200" kern="1200" dirty="0">
                <a:solidFill>
                  <a:schemeClr val="tx1"/>
                </a:solidFill>
                <a:effectLst/>
                <a:latin typeface="+mn-lt"/>
                <a:ea typeface="+mn-ea"/>
                <a:cs typeface="+mn-cs"/>
              </a:rPr>
              <a:t> the sum of the impervious and surface-depression storage areas. Processes for impervious and surface depression reservoirs are computed by the surface runoff module; described in another presentation. The dashed lines represent internal flows and the solid lines flows from or to a reservoir.</a:t>
            </a:r>
          </a:p>
        </p:txBody>
      </p:sp>
      <p:sp>
        <p:nvSpPr>
          <p:cNvPr id="4" name="Slide Number Placeholder 3"/>
          <p:cNvSpPr>
            <a:spLocks noGrp="1"/>
          </p:cNvSpPr>
          <p:nvPr>
            <p:ph type="sldNum" sz="quarter" idx="10"/>
          </p:nvPr>
        </p:nvSpPr>
        <p:spPr/>
        <p:txBody>
          <a:bodyPr/>
          <a:lstStyle/>
          <a:p>
            <a:fld id="{87EBA41E-4A0A-4CEB-8623-0302311AB0E9}" type="slidenum">
              <a:rPr lang="en-US" smtClean="0"/>
              <a:t>3</a:t>
            </a:fld>
            <a:endParaRPr lang="en-US"/>
          </a:p>
        </p:txBody>
      </p:sp>
    </p:spTree>
    <p:extLst>
      <p:ext uri="{BB962C8B-B14F-4D97-AF65-F5344CB8AC3E}">
        <p14:creationId xmlns:p14="http://schemas.microsoft.com/office/powerpoint/2010/main" val="9486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computations for the soilzone processes are compartmentalized using the three reservoirs, the soil zone is considered one physical space from the land surface to the rooting depth. Each reservoir represents different pore spaces and water-holding capacities.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 The capillary reservoir has water that does not flow laterally and is where soil-water evaporation and plant transpiration is computed.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 The gravity reservoir holds soil water greater than the water-holding capacity of the capillary reservoir. This water can flow laterally as interflow and drain as recharge.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 The preferential flow reservoir holds </a:t>
            </a:r>
            <a:r>
              <a:rPr lang="en-US" sz="1200" kern="1200" dirty="0" err="1">
                <a:solidFill>
                  <a:schemeClr val="tx1"/>
                </a:solidFill>
                <a:effectLst/>
                <a:latin typeface="+mn-lt"/>
                <a:ea typeface="+mn-ea"/>
                <a:cs typeface="+mn-cs"/>
              </a:rPr>
              <a:t>macropore</a:t>
            </a:r>
            <a:r>
              <a:rPr lang="en-US" sz="1200" kern="1200" dirty="0">
                <a:solidFill>
                  <a:schemeClr val="tx1"/>
                </a:solidFill>
                <a:effectLst/>
                <a:latin typeface="+mn-lt"/>
                <a:ea typeface="+mn-ea"/>
                <a:cs typeface="+mn-cs"/>
              </a:rPr>
              <a:t> soil water that can flow laterally, typically at a greater rate than from the gravity reservoir and does not drain.</a:t>
            </a:r>
          </a:p>
        </p:txBody>
      </p:sp>
      <p:sp>
        <p:nvSpPr>
          <p:cNvPr id="4" name="Slide Number Placeholder 3"/>
          <p:cNvSpPr>
            <a:spLocks noGrp="1"/>
          </p:cNvSpPr>
          <p:nvPr>
            <p:ph type="sldNum" sz="quarter" idx="10"/>
          </p:nvPr>
        </p:nvSpPr>
        <p:spPr/>
        <p:txBody>
          <a:bodyPr/>
          <a:lstStyle/>
          <a:p>
            <a:fld id="{87EBA41E-4A0A-4CEB-8623-0302311AB0E9}" type="slidenum">
              <a:rPr lang="en-US" smtClean="0"/>
              <a:t>4</a:t>
            </a:fld>
            <a:endParaRPr lang="en-US"/>
          </a:p>
        </p:txBody>
      </p:sp>
    </p:spTree>
    <p:extLst>
      <p:ext uri="{BB962C8B-B14F-4D97-AF65-F5344CB8AC3E}">
        <p14:creationId xmlns:p14="http://schemas.microsoft.com/office/powerpoint/2010/main" val="302858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figure illustrates available water within the soil profile for the continuum of soil characteristic</a:t>
            </a:r>
            <a:r>
              <a:rPr lang="en-US" sz="1200" kern="1200" baseline="0" dirty="0">
                <a:solidFill>
                  <a:schemeClr val="tx1"/>
                </a:solidFill>
                <a:effectLst/>
                <a:latin typeface="+mn-lt"/>
                <a:ea typeface="+mn-ea"/>
                <a:cs typeface="+mn-cs"/>
              </a:rPr>
              <a:t>s </a:t>
            </a:r>
            <a:r>
              <a:rPr lang="en-US" sz="1200" kern="1200" dirty="0">
                <a:solidFill>
                  <a:schemeClr val="tx1"/>
                </a:solidFill>
                <a:effectLst/>
                <a:latin typeface="+mn-lt"/>
                <a:ea typeface="+mn-ea"/>
                <a:cs typeface="+mn-cs"/>
              </a:rPr>
              <a:t>(X‑axis) and percent water-holding capacity (Y‑axis).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Unavailable water, that is water less than the wilting point threshold, is not included in a PRMS reservoir or water budget. The diagram illustrates that as clay content increases the unavailable water increases. This is primarily due to the pore size decreasing, thus more and more soil water is bound to the grains and not available for hydrologic flux computations.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The capillary reservoir can be thought of as the water between field capacity and the wilting threshold. However, the capillary reservoir is defined as the soil water between the land surface and the rooting depth of the dominant plant species, for the pervious fraction of the HRU. One method to estimate the water-holding capacity of the capillary reservoir is as the rooting depth times the permeability of the soil.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Gravity driven lateral flows and drainage are computed from the soil-water content above the water-holding capacity of the capillary reservoir to total soil saturation of the entire HRU. This water content is partitioned into the gravity and preferential-flow reservoirs. </a:t>
            </a: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5</a:t>
            </a:fld>
            <a:endParaRPr lang="en-US"/>
          </a:p>
        </p:txBody>
      </p:sp>
    </p:spTree>
    <p:extLst>
      <p:ext uri="{BB962C8B-B14F-4D97-AF65-F5344CB8AC3E}">
        <p14:creationId xmlns:p14="http://schemas.microsoft.com/office/powerpoint/2010/main" val="250354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parameters that define the water-holding capacity for each reservoir are highlighted in red.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water-holding capacity of the capillary reservoir is specified by </a:t>
            </a:r>
            <a:r>
              <a:rPr lang="en-US" sz="1200" b="1" kern="1200" dirty="0">
                <a:solidFill>
                  <a:schemeClr val="tx1"/>
                </a:solidFill>
                <a:effectLst/>
                <a:latin typeface="+mn-lt"/>
                <a:ea typeface="+mn-ea"/>
                <a:cs typeface="+mn-cs"/>
              </a:rPr>
              <a:t>soil_moist_max</a:t>
            </a:r>
            <a:r>
              <a:rPr lang="en-US" sz="1200" kern="1200" dirty="0">
                <a:solidFill>
                  <a:schemeClr val="tx1"/>
                </a:solidFill>
                <a:effectLst/>
                <a:latin typeface="+mn-lt"/>
                <a:ea typeface="+mn-ea"/>
                <a:cs typeface="+mn-cs"/>
              </a:rPr>
              <a:t>, which occupies the pervious fraction, which is equal to: 1 – </a:t>
            </a:r>
            <a:r>
              <a:rPr lang="en-US" sz="1200" b="1" kern="1200" dirty="0">
                <a:solidFill>
                  <a:schemeClr val="tx1"/>
                </a:solidFill>
                <a:effectLst/>
                <a:latin typeface="+mn-lt"/>
                <a:ea typeface="+mn-ea"/>
                <a:cs typeface="+mn-cs"/>
              </a:rPr>
              <a:t>hru_percent_imperv</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dprst_frac_hru</a:t>
            </a:r>
            <a:r>
              <a:rPr lang="en-US" sz="1200" kern="1200" dirty="0">
                <a:solidFill>
                  <a:schemeClr val="tx1"/>
                </a:solidFill>
                <a:effectLst/>
                <a:latin typeface="+mn-lt"/>
                <a:ea typeface="+mn-ea"/>
                <a:cs typeface="+mn-cs"/>
              </a:rPr>
              <a:t>. Each HRU must have at least 0.1% pervious area. The capillary reservoir is partitioned into two zones using parameter </a:t>
            </a:r>
            <a:r>
              <a:rPr lang="en-US" sz="1200" b="1" kern="1200" dirty="0">
                <a:solidFill>
                  <a:schemeClr val="tx1"/>
                </a:solidFill>
                <a:effectLst/>
                <a:latin typeface="+mn-lt"/>
                <a:ea typeface="+mn-ea"/>
                <a:cs typeface="+mn-cs"/>
              </a:rPr>
              <a:t>soil_rechr_max</a:t>
            </a:r>
            <a:r>
              <a:rPr lang="en-US" sz="1200" kern="1200" dirty="0">
                <a:solidFill>
                  <a:schemeClr val="tx1"/>
                </a:solidFill>
                <a:effectLst/>
                <a:latin typeface="+mn-lt"/>
                <a:ea typeface="+mn-ea"/>
                <a:cs typeface="+mn-cs"/>
              </a:rPr>
              <a:t>. Water in the recharge zone can both evaporate and is available for plant transpiration. Water in the lower zone is available for plant transpiration. Infiltration fills the recharge zone prior to being available for the lower zone.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gravity reservoir receives infiltration in excess of the water-holding capacity of the capillary reservoir and is where gravity drainage (or recharge) to the groundwater reservoir and slow interflow are computed. The water-holding capacity is the portion of </a:t>
            </a:r>
            <a:r>
              <a:rPr lang="en-US" sz="1200" b="1" kern="1200" dirty="0">
                <a:solidFill>
                  <a:schemeClr val="tx1"/>
                </a:solidFill>
                <a:effectLst/>
                <a:latin typeface="+mn-lt"/>
                <a:ea typeface="+mn-ea"/>
                <a:cs typeface="+mn-cs"/>
              </a:rPr>
              <a:t>sat_threshold</a:t>
            </a:r>
            <a:r>
              <a:rPr lang="en-US" sz="1200" kern="1200" dirty="0">
                <a:solidFill>
                  <a:schemeClr val="tx1"/>
                </a:solidFill>
                <a:effectLst/>
                <a:latin typeface="+mn-lt"/>
                <a:ea typeface="+mn-ea"/>
                <a:cs typeface="+mn-cs"/>
              </a:rPr>
              <a:t> minus the water-holding capacity of the preferential-flow reservoir. Computations are based on the full HRU areal extent.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preferential-flow reservoir receives a portion of infiltration and water in excess of the water-holding capacity of the gravity reservoir. This water is used to compute fast interflow. It has a water-holding capacity that is estimated to account for shallow subsurface storm flow. Computations are based on the entire HRU area extent.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Dunnian runoff is the result of soil-water in excess of the water-holding capacity of the preferential-flow reservoir. If a preferential-flow reservoir is not present, Dunnian runoff occurs when water content in the gravity reservoir exceeds </a:t>
            </a:r>
            <a:r>
              <a:rPr lang="en-US" sz="1200" b="1" kern="1200" dirty="0">
                <a:solidFill>
                  <a:schemeClr val="tx1"/>
                </a:solidFill>
                <a:effectLst/>
                <a:latin typeface="+mn-lt"/>
                <a:ea typeface="+mn-ea"/>
                <a:cs typeface="+mn-cs"/>
              </a:rPr>
              <a:t>sat_threshold</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6</a:t>
            </a:fld>
            <a:endParaRPr lang="en-US"/>
          </a:p>
        </p:txBody>
      </p:sp>
    </p:spTree>
    <p:extLst>
      <p:ext uri="{BB962C8B-B14F-4D97-AF65-F5344CB8AC3E}">
        <p14:creationId xmlns:p14="http://schemas.microsoft.com/office/powerpoint/2010/main" val="358429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information rich slide is used to illustrate the fourteen computation steps in the soilzone module. Parameters are shown in red text, storage components in purple, and processes in light blue. </a:t>
            </a:r>
          </a:p>
          <a:p>
            <a:r>
              <a:rPr lang="en-US" sz="1200" kern="1200" dirty="0">
                <a:solidFill>
                  <a:schemeClr val="tx1"/>
                </a:solidFill>
                <a:effectLst/>
                <a:latin typeface="+mn-lt"/>
                <a:ea typeface="+mn-ea"/>
                <a:cs typeface="+mn-cs"/>
              </a:rPr>
              <a:t>The antecedent water content plus inputs is the starting point for the sequence. Inputs are infiltration, unsatisfied potential ET, transpiration state, and snow cover. Infiltration is computed in the surface-runoff module based on throughfall, snowmelt, and cascading Hortonian runoff. Unsatisfied PET is the potential ET as computed by the selected potential ET module </a:t>
            </a:r>
            <a:r>
              <a:rPr lang="en-US" sz="1200" b="1" kern="1200" dirty="0">
                <a:solidFill>
                  <a:schemeClr val="tx1"/>
                </a:solidFill>
                <a:effectLst/>
                <a:latin typeface="+mn-lt"/>
                <a:ea typeface="+mn-ea"/>
                <a:cs typeface="+mn-cs"/>
              </a:rPr>
              <a:t>minus</a:t>
            </a:r>
            <a:r>
              <a:rPr lang="en-US" sz="1200" kern="1200" dirty="0">
                <a:solidFill>
                  <a:schemeClr val="tx1"/>
                </a:solidFill>
                <a:effectLst/>
                <a:latin typeface="+mn-lt"/>
                <a:ea typeface="+mn-ea"/>
                <a:cs typeface="+mn-cs"/>
              </a:rPr>
              <a:t> the sum of canopy evaporation as computed by the interception module; sublimation as computed by the snow computation module, and evaporation from impervious and surface-depression storage as computed by the surface runoff module. Snow cover is computed by the snow computation module and transpiration state is computed by the transpiration module.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The first step is to add a portion, based on the value of parameter </a:t>
            </a:r>
            <a:r>
              <a:rPr lang="en-US" sz="1200" b="1" kern="1200" dirty="0">
                <a:solidFill>
                  <a:schemeClr val="tx1"/>
                </a:solidFill>
                <a:effectLst/>
                <a:latin typeface="+mn-lt"/>
                <a:ea typeface="+mn-ea"/>
                <a:cs typeface="+mn-cs"/>
              </a:rPr>
              <a:t>pref_flow_den</a:t>
            </a:r>
            <a:r>
              <a:rPr lang="en-US" sz="1200" kern="1200" dirty="0">
                <a:solidFill>
                  <a:schemeClr val="tx1"/>
                </a:solidFill>
                <a:effectLst/>
                <a:latin typeface="+mn-lt"/>
                <a:ea typeface="+mn-ea"/>
                <a:cs typeface="+mn-cs"/>
              </a:rPr>
              <a:t>, of infiltration to the preferential-flow reservoir. If the addition of this water plus the antecedent water exceeds the storage capacity, the excess water is the first component of Dunnian surface runoff.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2 adds the remainder of the infiltration to the storage capacity of the recharge zone.</a:t>
            </a:r>
          </a:p>
          <a:p>
            <a:r>
              <a:rPr lang="en-US" sz="1200" kern="1200" dirty="0">
                <a:solidFill>
                  <a:schemeClr val="tx1"/>
                </a:solidFill>
                <a:effectLst/>
                <a:latin typeface="+mn-lt"/>
                <a:ea typeface="+mn-ea"/>
                <a:cs typeface="+mn-cs"/>
              </a:rPr>
              <a:t>Step 3 adds any cascading Dunnian surface runoff and interflow from upslope HRUs to the storage capacity of the recharge zone.</a:t>
            </a:r>
          </a:p>
          <a:p>
            <a:r>
              <a:rPr lang="en-US" sz="1200" kern="1200" dirty="0">
                <a:solidFill>
                  <a:schemeClr val="tx1"/>
                </a:solidFill>
                <a:effectLst/>
                <a:latin typeface="+mn-lt"/>
                <a:ea typeface="+mn-ea"/>
                <a:cs typeface="+mn-cs"/>
              </a:rPr>
              <a:t>Step 4 partitions excess water from steps 2 and 3 to the lower zone, up to its storage capacity.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5 partitions excess water from step 4 up to the value of parameter </a:t>
            </a:r>
            <a:r>
              <a:rPr lang="en-US" sz="1200" b="1" kern="1200" dirty="0">
                <a:solidFill>
                  <a:schemeClr val="tx1"/>
                </a:solidFill>
                <a:effectLst/>
                <a:latin typeface="+mn-lt"/>
                <a:ea typeface="+mn-ea"/>
                <a:cs typeface="+mn-cs"/>
              </a:rPr>
              <a:t>soil2gw_max</a:t>
            </a:r>
            <a:r>
              <a:rPr lang="en-US" sz="1200" kern="1200" dirty="0">
                <a:solidFill>
                  <a:schemeClr val="tx1"/>
                </a:solidFill>
                <a:effectLst/>
                <a:latin typeface="+mn-lt"/>
                <a:ea typeface="+mn-ea"/>
                <a:cs typeface="+mn-cs"/>
              </a:rPr>
              <a:t> as the first component of recharge. Typically, the value of </a:t>
            </a:r>
            <a:r>
              <a:rPr lang="en-US" sz="1200" b="1" kern="1200" dirty="0">
                <a:solidFill>
                  <a:schemeClr val="tx1"/>
                </a:solidFill>
                <a:effectLst/>
                <a:latin typeface="+mn-lt"/>
                <a:ea typeface="+mn-ea"/>
                <a:cs typeface="+mn-cs"/>
              </a:rPr>
              <a:t>soil2gw_max</a:t>
            </a:r>
            <a:r>
              <a:rPr lang="en-US" sz="1200" kern="1200" dirty="0">
                <a:solidFill>
                  <a:schemeClr val="tx1"/>
                </a:solidFill>
                <a:effectLst/>
                <a:latin typeface="+mn-lt"/>
                <a:ea typeface="+mn-ea"/>
                <a:cs typeface="+mn-cs"/>
              </a:rPr>
              <a:t> is set to zero unless direct recharge to groundwater is likely, such when karst features exist. </a:t>
            </a:r>
          </a:p>
          <a:p>
            <a:r>
              <a:rPr lang="en-US" sz="1200" kern="1200" dirty="0">
                <a:solidFill>
                  <a:schemeClr val="tx1"/>
                </a:solidFill>
                <a:effectLst/>
                <a:latin typeface="+mn-lt"/>
                <a:ea typeface="+mn-ea"/>
                <a:cs typeface="+mn-cs"/>
              </a:rPr>
              <a:t>Step 6 adds excess water from step 5 to the antecedent storage of the gravity reservoir, up to its storage capacity.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7 adds excess water from step 6 to the antecedent storage of the preferential-flow reservoir, up to its storage capacity.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8 sets excess water from step 7 as the second component of Dunnian surface runoff.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9 computes slow interflow from the water content of the gravity reservoir and subtracts this water from the storage.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10 computes gravity drainage from the adjusted water content of the gravity reservoir and subtracts this water from the storage.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11 computes fast interflow from the water content of the preferential-flow reservoir and subtracts this water from the storage.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Step 12 sums the first and second components of Dunnian surface runoff.</a:t>
            </a:r>
          </a:p>
          <a:p>
            <a:r>
              <a:rPr lang="en-US" sz="1200" kern="1200" dirty="0">
                <a:solidFill>
                  <a:schemeClr val="tx1"/>
                </a:solidFill>
                <a:effectLst/>
                <a:latin typeface="+mn-lt"/>
                <a:ea typeface="+mn-ea"/>
                <a:cs typeface="+mn-cs"/>
              </a:rPr>
              <a:t>Step 13 computes cascading fast and slow interflow and Dunnian surface runoff when the cascading flow option is active.</a:t>
            </a:r>
          </a:p>
          <a:p>
            <a:r>
              <a:rPr lang="en-US" sz="1200" kern="1200" dirty="0">
                <a:solidFill>
                  <a:schemeClr val="tx1"/>
                </a:solidFill>
                <a:effectLst/>
                <a:latin typeface="+mn-lt"/>
                <a:ea typeface="+mn-ea"/>
                <a:cs typeface="+mn-cs"/>
              </a:rPr>
              <a:t>Step 14 computes soil-water evaporation and the first component of plant transpiration from the current water content of the recharge zone of the capillary reservoir and the second component of plant transpiration from the lower zone. The water is then subtracted from the capillary reservoir storage. &lt;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 </a:t>
            </a:r>
          </a:p>
          <a:p>
            <a:r>
              <a:rPr lang="en-US" sz="1200" kern="1200" dirty="0">
                <a:solidFill>
                  <a:schemeClr val="tx1"/>
                </a:solidFill>
                <a:effectLst/>
                <a:latin typeface="+mn-lt"/>
                <a:ea typeface="+mn-ea"/>
                <a:cs typeface="+mn-cs"/>
              </a:rPr>
              <a:t>&lt;pause&gt;</a:t>
            </a:r>
          </a:p>
          <a:p>
            <a:r>
              <a:rPr lang="en-US" sz="1200" kern="1200" dirty="0">
                <a:solidFill>
                  <a:schemeClr val="tx1"/>
                </a:solidFill>
                <a:effectLst/>
                <a:latin typeface="+mn-lt"/>
                <a:ea typeface="+mn-ea"/>
                <a:cs typeface="+mn-cs"/>
              </a:rPr>
              <a:t>&lt;</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See the PRMS manual for a more complete description of the computation order and equations used in soilzone computations.</a:t>
            </a: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7</a:t>
            </a:fld>
            <a:endParaRPr lang="en-US"/>
          </a:p>
        </p:txBody>
      </p:sp>
    </p:spTree>
    <p:extLst>
      <p:ext uri="{BB962C8B-B14F-4D97-AF65-F5344CB8AC3E}">
        <p14:creationId xmlns:p14="http://schemas.microsoft.com/office/powerpoint/2010/main" val="395187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Soil ET is determined based on unsatisfied potential ET, water content of the recharge zone and capillary reservoir, transpiration state, snow cover, cover type, and soil type. ET is computed for the recharge zone first. The unsatisfied potential ET available for the lower zone is reduced by recharge zone 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Whether or not plant transpiration is computed is determined by transpiration module. There are two modules, transp_tindex and transp_frost. Transp_tindex determines the transpiration period, or growing season, based on an index temperature (parameter </a:t>
            </a:r>
            <a:r>
              <a:rPr lang="en-US" sz="1200" b="1" kern="1200" dirty="0">
                <a:solidFill>
                  <a:schemeClr val="tx1"/>
                </a:solidFill>
                <a:effectLst/>
                <a:latin typeface="+mn-lt"/>
                <a:ea typeface="+mn-ea"/>
                <a:cs typeface="+mn-cs"/>
              </a:rPr>
              <a:t>transp_tmax</a:t>
            </a:r>
            <a:r>
              <a:rPr lang="en-US" sz="1200" kern="1200" dirty="0">
                <a:solidFill>
                  <a:schemeClr val="tx1"/>
                </a:solidFill>
                <a:effectLst/>
                <a:latin typeface="+mn-lt"/>
                <a:ea typeface="+mn-ea"/>
                <a:cs typeface="+mn-cs"/>
              </a:rPr>
              <a:t>) and beginning and ending months (parameters </a:t>
            </a:r>
            <a:r>
              <a:rPr lang="en-US" sz="1200" b="1" kern="1200" dirty="0">
                <a:solidFill>
                  <a:schemeClr val="tx1"/>
                </a:solidFill>
                <a:effectLst/>
                <a:latin typeface="+mn-lt"/>
                <a:ea typeface="+mn-ea"/>
                <a:cs typeface="+mn-cs"/>
              </a:rPr>
              <a:t>transp_beg</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transp_end</a:t>
            </a:r>
            <a:r>
              <a:rPr lang="en-US" sz="1200" kern="1200" dirty="0">
                <a:solidFill>
                  <a:schemeClr val="tx1"/>
                </a:solidFill>
                <a:effectLst/>
                <a:latin typeface="+mn-lt"/>
                <a:ea typeface="+mn-ea"/>
                <a:cs typeface="+mn-cs"/>
              </a:rPr>
              <a:t>, respectively). Transp_frost is used to specify the growing season as the days from the last spring frost to the first fall frost (parameters </a:t>
            </a:r>
            <a:r>
              <a:rPr lang="en-US" sz="1200" b="1" kern="1200" dirty="0">
                <a:solidFill>
                  <a:schemeClr val="tx1"/>
                </a:solidFill>
                <a:effectLst/>
                <a:latin typeface="+mn-lt"/>
                <a:ea typeface="+mn-ea"/>
                <a:cs typeface="+mn-cs"/>
              </a:rPr>
              <a:t>spring_frost</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fall_frost</a:t>
            </a:r>
            <a:r>
              <a:rPr lang="en-US" sz="1200" kern="1200" dirty="0">
                <a:solidFill>
                  <a:schemeClr val="tx1"/>
                </a:solidFill>
                <a:effectLst/>
                <a:latin typeface="+mn-lt"/>
                <a:ea typeface="+mn-ea"/>
                <a:cs typeface="+mn-cs"/>
              </a:rPr>
              <a:t>, respectively). These modules are described in another training video.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plant transpiration is inactive and snow covered area is greater than 1 percent, soil ET is set to 0. Additionally, if transpiration is active, snow covered area is greater than 1 percent, and bare ground (</a:t>
            </a:r>
            <a:r>
              <a:rPr lang="en-US" sz="1200" b="1" kern="1200" dirty="0">
                <a:solidFill>
                  <a:schemeClr val="tx1"/>
                </a:solidFill>
                <a:effectLst/>
                <a:latin typeface="+mn-lt"/>
                <a:ea typeface="+mn-ea"/>
                <a:cs typeface="+mn-cs"/>
              </a:rPr>
              <a:t>cov_type</a:t>
            </a:r>
            <a:r>
              <a:rPr lang="en-US" sz="1200" kern="1200" dirty="0">
                <a:solidFill>
                  <a:schemeClr val="tx1"/>
                </a:solidFill>
                <a:effectLst/>
                <a:latin typeface="+mn-lt"/>
                <a:ea typeface="+mn-ea"/>
                <a:cs typeface="+mn-cs"/>
              </a:rPr>
              <a:t>=0), soil ET is set to 0.</a:t>
            </a: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8</a:t>
            </a:fld>
            <a:endParaRPr lang="en-US"/>
          </a:p>
        </p:txBody>
      </p:sp>
    </p:spTree>
    <p:extLst>
      <p:ext uri="{BB962C8B-B14F-4D97-AF65-F5344CB8AC3E}">
        <p14:creationId xmlns:p14="http://schemas.microsoft.com/office/powerpoint/2010/main" val="62839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graphs define the algorithms used to compute ET for the three soil types. The x-axis is the fraction of water content of the maximum water content of the recharge zone or capillary reservoir storages. The y-axis is the fraction of unsatisfied ET that is set to actual ET. </a:t>
            </a:r>
          </a:p>
        </p:txBody>
      </p:sp>
      <p:sp>
        <p:nvSpPr>
          <p:cNvPr id="4" name="Slide Number Placeholder 3"/>
          <p:cNvSpPr>
            <a:spLocks noGrp="1"/>
          </p:cNvSpPr>
          <p:nvPr>
            <p:ph type="sldNum" sz="quarter" idx="10"/>
          </p:nvPr>
        </p:nvSpPr>
        <p:spPr/>
        <p:txBody>
          <a:bodyPr/>
          <a:lstStyle/>
          <a:p>
            <a:fld id="{87EBA41E-4A0A-4CEB-8623-0302311AB0E9}" type="slidenum">
              <a:rPr lang="en-US" smtClean="0"/>
              <a:t>9</a:t>
            </a:fld>
            <a:endParaRPr lang="en-US"/>
          </a:p>
        </p:txBody>
      </p:sp>
    </p:spTree>
    <p:extLst>
      <p:ext uri="{BB962C8B-B14F-4D97-AF65-F5344CB8AC3E}">
        <p14:creationId xmlns:p14="http://schemas.microsoft.com/office/powerpoint/2010/main" val="224755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7693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55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884203"/>
      </p:ext>
    </p:extLst>
  </p:cSld>
  <p:clrMap bg1="lt1" tx1="dk1" bg2="lt2" tx2="dk2" accent1="accent1" accent2="accent2" accent3="accent3" accent4="accent4" accent5="accent5" accent6="accent6" hlink="hlink" folHlink="folHlink"/>
  <p:sldLayoutIdLst>
    <p:sldLayoutId id="2147483880" r:id="rId1"/>
    <p:sldLayoutId id="2147483881" r:id="rId2"/>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1" y="936171"/>
            <a:ext cx="7581899" cy="49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a:solidFill>
                  <a:schemeClr val="accent1"/>
                </a:solidFill>
                <a:effectLst/>
              </a:rPr>
              <a:t>Hydrologic Cycle</a:t>
            </a:r>
          </a:p>
        </p:txBody>
      </p:sp>
      <p:cxnSp>
        <p:nvCxnSpPr>
          <p:cNvPr id="5" name="Straight Arrow Connector 4"/>
          <p:cNvCxnSpPr/>
          <p:nvPr/>
        </p:nvCxnSpPr>
        <p:spPr>
          <a:xfrm>
            <a:off x="1371600" y="4038600"/>
            <a:ext cx="533400" cy="15240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048000" y="4495800"/>
            <a:ext cx="685800" cy="15240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77000" y="4870268"/>
            <a:ext cx="533400" cy="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43000" y="4191000"/>
            <a:ext cx="774571" cy="261610"/>
          </a:xfrm>
          <a:prstGeom prst="rect">
            <a:avLst/>
          </a:prstGeom>
          <a:noFill/>
          <a:scene3d>
            <a:camera prst="orthographicFront">
              <a:rot lat="600000" lon="0" rev="0"/>
            </a:camera>
            <a:lightRig rig="threePt" dir="t"/>
          </a:scene3d>
        </p:spPr>
        <p:txBody>
          <a:bodyPr wrap="none" rtlCol="0">
            <a:spAutoFit/>
          </a:bodyPr>
          <a:lstStyle/>
          <a:p>
            <a:r>
              <a:rPr lang="en-US" sz="1100" i="1" dirty="0">
                <a:solidFill>
                  <a:schemeClr val="bg1"/>
                </a:solidFill>
              </a:rPr>
              <a:t>Interflow</a:t>
            </a:r>
          </a:p>
        </p:txBody>
      </p:sp>
      <p:sp>
        <p:nvSpPr>
          <p:cNvPr id="15" name="TextBox 14"/>
          <p:cNvSpPr txBox="1"/>
          <p:nvPr/>
        </p:nvSpPr>
        <p:spPr>
          <a:xfrm>
            <a:off x="3124200" y="4297327"/>
            <a:ext cx="774571" cy="261610"/>
          </a:xfrm>
          <a:prstGeom prst="rect">
            <a:avLst/>
          </a:prstGeom>
          <a:noFill/>
          <a:scene3d>
            <a:camera prst="orthographicFront">
              <a:rot lat="600000" lon="0" rev="0"/>
            </a:camera>
            <a:lightRig rig="threePt" dir="t"/>
          </a:scene3d>
        </p:spPr>
        <p:txBody>
          <a:bodyPr wrap="none" rtlCol="0">
            <a:spAutoFit/>
          </a:bodyPr>
          <a:lstStyle/>
          <a:p>
            <a:r>
              <a:rPr lang="en-US" sz="1100" i="1" dirty="0">
                <a:solidFill>
                  <a:schemeClr val="bg1"/>
                </a:solidFill>
              </a:rPr>
              <a:t>Interflow</a:t>
            </a:r>
          </a:p>
        </p:txBody>
      </p:sp>
      <p:sp>
        <p:nvSpPr>
          <p:cNvPr id="16" name="TextBox 15"/>
          <p:cNvSpPr txBox="1"/>
          <p:nvPr/>
        </p:nvSpPr>
        <p:spPr>
          <a:xfrm>
            <a:off x="6356414" y="4622074"/>
            <a:ext cx="774571" cy="261610"/>
          </a:xfrm>
          <a:prstGeom prst="rect">
            <a:avLst/>
          </a:prstGeom>
          <a:noFill/>
          <a:scene3d>
            <a:camera prst="orthographicFront">
              <a:rot lat="600000" lon="0" rev="0"/>
            </a:camera>
            <a:lightRig rig="threePt" dir="t"/>
          </a:scene3d>
        </p:spPr>
        <p:txBody>
          <a:bodyPr wrap="none" rtlCol="0">
            <a:spAutoFit/>
          </a:bodyPr>
          <a:lstStyle/>
          <a:p>
            <a:r>
              <a:rPr lang="en-US" sz="1100" i="1" dirty="0">
                <a:solidFill>
                  <a:schemeClr val="bg1"/>
                </a:solidFill>
              </a:rPr>
              <a:t>Interflow</a:t>
            </a:r>
          </a:p>
        </p:txBody>
      </p:sp>
      <p:cxnSp>
        <p:nvCxnSpPr>
          <p:cNvPr id="17" name="Straight Arrow Connector 16"/>
          <p:cNvCxnSpPr/>
          <p:nvPr/>
        </p:nvCxnSpPr>
        <p:spPr>
          <a:xfrm flipH="1">
            <a:off x="1638300" y="3666662"/>
            <a:ext cx="17540" cy="371938"/>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8860" y="3405052"/>
            <a:ext cx="891591" cy="261610"/>
          </a:xfrm>
          <a:prstGeom prst="rect">
            <a:avLst/>
          </a:prstGeom>
          <a:noFill/>
          <a:scene3d>
            <a:camera prst="orthographicFront">
              <a:rot lat="600000" lon="0" rev="0"/>
            </a:camera>
            <a:lightRig rig="threePt" dir="t"/>
          </a:scene3d>
        </p:spPr>
        <p:txBody>
          <a:bodyPr wrap="none" rtlCol="0">
            <a:spAutoFit/>
          </a:bodyPr>
          <a:lstStyle/>
          <a:p>
            <a:r>
              <a:rPr lang="en-US" sz="1100" i="1" dirty="0">
                <a:solidFill>
                  <a:schemeClr val="bg1"/>
                </a:solidFill>
              </a:rPr>
              <a:t>Infiltration</a:t>
            </a:r>
          </a:p>
        </p:txBody>
      </p:sp>
      <p:cxnSp>
        <p:nvCxnSpPr>
          <p:cNvPr id="7" name="Straight Arrow Connector 6"/>
          <p:cNvCxnSpPr/>
          <p:nvPr/>
        </p:nvCxnSpPr>
        <p:spPr>
          <a:xfrm>
            <a:off x="1371600" y="4038600"/>
            <a:ext cx="533400" cy="1524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48000" y="4495800"/>
            <a:ext cx="685800" cy="1524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70563" y="4254137"/>
            <a:ext cx="0" cy="457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239000" y="4724400"/>
            <a:ext cx="0" cy="2286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477000" y="4870268"/>
            <a:ext cx="533400" cy="13416"/>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362200" y="4495800"/>
            <a:ext cx="0" cy="457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114800" y="4622074"/>
            <a:ext cx="609600" cy="4707"/>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11105" y="3246035"/>
            <a:ext cx="0" cy="5334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2758" y="2967543"/>
            <a:ext cx="381836" cy="276999"/>
          </a:xfrm>
          <a:prstGeom prst="rect">
            <a:avLst/>
          </a:prstGeom>
          <a:noFill/>
        </p:spPr>
        <p:txBody>
          <a:bodyPr wrap="none" rtlCol="0">
            <a:spAutoFit/>
          </a:bodyPr>
          <a:lstStyle/>
          <a:p>
            <a:r>
              <a:rPr lang="en-US" sz="1200" b="1" i="1" dirty="0">
                <a:solidFill>
                  <a:srgbClr val="FFFF00"/>
                </a:solidFill>
              </a:rPr>
              <a:t>ET</a:t>
            </a:r>
          </a:p>
        </p:txBody>
      </p:sp>
      <p:cxnSp>
        <p:nvCxnSpPr>
          <p:cNvPr id="34" name="Straight Arrow Connector 33"/>
          <p:cNvCxnSpPr/>
          <p:nvPr/>
        </p:nvCxnSpPr>
        <p:spPr>
          <a:xfrm flipV="1">
            <a:off x="7915107" y="3253655"/>
            <a:ext cx="40173" cy="1546945"/>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763378" y="2969036"/>
            <a:ext cx="381836" cy="276999"/>
          </a:xfrm>
          <a:prstGeom prst="rect">
            <a:avLst/>
          </a:prstGeom>
          <a:noFill/>
        </p:spPr>
        <p:txBody>
          <a:bodyPr wrap="none" rtlCol="0">
            <a:spAutoFit/>
          </a:bodyPr>
          <a:lstStyle/>
          <a:p>
            <a:r>
              <a:rPr lang="en-US" sz="1200" b="1" i="1" dirty="0">
                <a:solidFill>
                  <a:srgbClr val="FFFF00"/>
                </a:solidFill>
              </a:rPr>
              <a:t>ET</a:t>
            </a:r>
          </a:p>
        </p:txBody>
      </p:sp>
      <p:sp>
        <p:nvSpPr>
          <p:cNvPr id="38" name="TextBox 37"/>
          <p:cNvSpPr txBox="1"/>
          <p:nvPr/>
        </p:nvSpPr>
        <p:spPr>
          <a:xfrm rot="964447">
            <a:off x="795080" y="4172246"/>
            <a:ext cx="1339369" cy="261610"/>
          </a:xfrm>
          <a:prstGeom prst="rect">
            <a:avLst/>
          </a:prstGeom>
          <a:solidFill>
            <a:srgbClr val="BA8311"/>
          </a:solidFill>
        </p:spPr>
        <p:txBody>
          <a:bodyPr wrap="square" rtlCol="0">
            <a:spAutoFit/>
          </a:bodyPr>
          <a:lstStyle/>
          <a:p>
            <a:r>
              <a:rPr lang="en-US" sz="1100" i="1" dirty="0">
                <a:solidFill>
                  <a:schemeClr val="bg1"/>
                </a:solidFill>
              </a:rPr>
              <a:t>Preferential flow</a:t>
            </a:r>
          </a:p>
        </p:txBody>
      </p:sp>
      <p:sp>
        <p:nvSpPr>
          <p:cNvPr id="39" name="TextBox 38"/>
          <p:cNvSpPr txBox="1"/>
          <p:nvPr/>
        </p:nvSpPr>
        <p:spPr>
          <a:xfrm>
            <a:off x="3772989" y="4711337"/>
            <a:ext cx="1208608" cy="261610"/>
          </a:xfrm>
          <a:prstGeom prst="rect">
            <a:avLst/>
          </a:prstGeom>
          <a:solidFill>
            <a:srgbClr val="BA8311"/>
          </a:solidFill>
        </p:spPr>
        <p:txBody>
          <a:bodyPr wrap="square" rtlCol="0">
            <a:spAutoFit/>
          </a:bodyPr>
          <a:lstStyle/>
          <a:p>
            <a:r>
              <a:rPr lang="en-US" sz="1100" i="1" dirty="0">
                <a:solidFill>
                  <a:schemeClr val="bg1"/>
                </a:solidFill>
              </a:rPr>
              <a:t>Dunnian runoff</a:t>
            </a:r>
          </a:p>
        </p:txBody>
      </p:sp>
      <p:sp>
        <p:nvSpPr>
          <p:cNvPr id="40" name="TextBox 39"/>
          <p:cNvSpPr txBox="1"/>
          <p:nvPr/>
        </p:nvSpPr>
        <p:spPr>
          <a:xfrm>
            <a:off x="2438400" y="4800600"/>
            <a:ext cx="876968" cy="261610"/>
          </a:xfrm>
          <a:prstGeom prst="rect">
            <a:avLst/>
          </a:prstGeom>
          <a:solidFill>
            <a:srgbClr val="4E7EB5"/>
          </a:solidFill>
        </p:spPr>
        <p:txBody>
          <a:bodyPr wrap="square" rtlCol="0">
            <a:spAutoFit/>
          </a:bodyPr>
          <a:lstStyle/>
          <a:p>
            <a:r>
              <a:rPr lang="en-US" sz="1100" i="1" dirty="0">
                <a:solidFill>
                  <a:schemeClr val="bg1"/>
                </a:solidFill>
              </a:rPr>
              <a:t>Recharge</a:t>
            </a:r>
          </a:p>
        </p:txBody>
      </p:sp>
      <p:sp>
        <p:nvSpPr>
          <p:cNvPr id="42" name="TextBox 41"/>
          <p:cNvSpPr txBox="1"/>
          <p:nvPr/>
        </p:nvSpPr>
        <p:spPr>
          <a:xfrm>
            <a:off x="6807926" y="5077450"/>
            <a:ext cx="876968" cy="261610"/>
          </a:xfrm>
          <a:prstGeom prst="rect">
            <a:avLst/>
          </a:prstGeom>
          <a:solidFill>
            <a:srgbClr val="4E7EB5"/>
          </a:solidFill>
        </p:spPr>
        <p:txBody>
          <a:bodyPr wrap="square" rtlCol="0">
            <a:spAutoFit/>
          </a:bodyPr>
          <a:lstStyle/>
          <a:p>
            <a:r>
              <a:rPr lang="en-US" sz="1100" i="1" dirty="0">
                <a:solidFill>
                  <a:schemeClr val="bg1"/>
                </a:solidFill>
              </a:rPr>
              <a:t>Recharge</a:t>
            </a:r>
          </a:p>
        </p:txBody>
      </p:sp>
    </p:spTree>
    <p:extLst>
      <p:ext uri="{BB962C8B-B14F-4D97-AF65-F5344CB8AC3E}">
        <p14:creationId xmlns:p14="http://schemas.microsoft.com/office/powerpoint/2010/main" val="139775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rsregan\Documents\PRMS_enhancements_manual\PRMS_4.1.0_enhancements_manual_files\image0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6934200" cy="5248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a:solidFill>
                  <a:schemeClr val="accent1"/>
                </a:solidFill>
                <a:effectLst/>
              </a:rPr>
              <a:t>PRMS Water Cycle for each HRU</a:t>
            </a:r>
          </a:p>
        </p:txBody>
      </p:sp>
      <p:sp>
        <p:nvSpPr>
          <p:cNvPr id="4" name="Rectangle 3"/>
          <p:cNvSpPr/>
          <p:nvPr/>
        </p:nvSpPr>
        <p:spPr>
          <a:xfrm>
            <a:off x="1295400" y="3797117"/>
            <a:ext cx="6400800" cy="162721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 name="Straight Arrow Connector 4"/>
          <p:cNvCxnSpPr/>
          <p:nvPr/>
        </p:nvCxnSpPr>
        <p:spPr>
          <a:xfrm>
            <a:off x="4876800" y="3048000"/>
            <a:ext cx="381000" cy="533400"/>
          </a:xfrm>
          <a:prstGeom prst="straightConnector1">
            <a:avLst/>
          </a:prstGeom>
          <a:ln w="190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72200" y="3124200"/>
            <a:ext cx="304800" cy="369332"/>
          </a:xfrm>
          <a:prstGeom prst="rect">
            <a:avLst/>
          </a:prstGeom>
          <a:noFill/>
        </p:spPr>
        <p:txBody>
          <a:bodyPr wrap="square" rtlCol="0">
            <a:spAutoFit/>
          </a:bodyPr>
          <a:lstStyle/>
          <a:p>
            <a:r>
              <a:rPr lang="en-US" b="1" dirty="0">
                <a:solidFill>
                  <a:srgbClr val="FF0000"/>
                </a:solidFill>
              </a:rPr>
              <a:t>X</a:t>
            </a:r>
          </a:p>
        </p:txBody>
      </p:sp>
    </p:spTree>
    <p:extLst>
      <p:ext uri="{BB962C8B-B14F-4D97-AF65-F5344CB8AC3E}">
        <p14:creationId xmlns:p14="http://schemas.microsoft.com/office/powerpoint/2010/main" val="35859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29335" y="848359"/>
            <a:ext cx="7060734" cy="5161280"/>
            <a:chOff x="0" y="0"/>
            <a:chExt cx="7063287" cy="5161849"/>
          </a:xfrm>
        </p:grpSpPr>
        <p:sp>
          <p:nvSpPr>
            <p:cNvPr id="5" name="Rectangle 4"/>
            <p:cNvSpPr/>
            <p:nvPr/>
          </p:nvSpPr>
          <p:spPr>
            <a:xfrm>
              <a:off x="1470195" y="2053431"/>
              <a:ext cx="4119561" cy="1322517"/>
            </a:xfrm>
            <a:prstGeom prst="rect">
              <a:avLst/>
            </a:prstGeom>
            <a:solidFill>
              <a:srgbClr val="CCFFFF"/>
            </a:solidFill>
            <a:ln w="63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spcBef>
                  <a:spcPts val="0"/>
                </a:spcBef>
                <a:spcAft>
                  <a:spcPts val="0"/>
                </a:spcAft>
              </a:pPr>
              <a:r>
                <a:rPr lang="en-US" sz="1000">
                  <a:effectLst/>
                  <a:latin typeface="Times New Roman"/>
                  <a:ea typeface="Times New Roman"/>
                </a:rPr>
                <a:t> </a:t>
              </a:r>
            </a:p>
          </p:txBody>
        </p:sp>
        <p:sp>
          <p:nvSpPr>
            <p:cNvPr id="7" name="Rectangle 6"/>
            <p:cNvSpPr/>
            <p:nvPr/>
          </p:nvSpPr>
          <p:spPr>
            <a:xfrm>
              <a:off x="1470195" y="3375948"/>
              <a:ext cx="4114800" cy="1348452"/>
            </a:xfrm>
            <a:prstGeom prst="rect">
              <a:avLst/>
            </a:prstGeom>
            <a:solidFill>
              <a:schemeClr val="bg2">
                <a:lumMod val="75000"/>
              </a:schemeClr>
            </a:solidFill>
            <a:ln w="63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spcBef>
                  <a:spcPts val="0"/>
                </a:spcBef>
                <a:spcAft>
                  <a:spcPts val="0"/>
                </a:spcAft>
              </a:pPr>
              <a:r>
                <a:rPr lang="en-US" sz="1000">
                  <a:effectLst/>
                  <a:latin typeface="Times New Roman"/>
                  <a:ea typeface="Times New Roman"/>
                </a:rPr>
                <a:t> </a:t>
              </a:r>
            </a:p>
          </p:txBody>
        </p:sp>
        <p:sp>
          <p:nvSpPr>
            <p:cNvPr id="8" name="Freeform 7"/>
            <p:cNvSpPr/>
            <p:nvPr/>
          </p:nvSpPr>
          <p:spPr>
            <a:xfrm>
              <a:off x="1470195" y="1530350"/>
              <a:ext cx="4110037" cy="527050"/>
            </a:xfrm>
            <a:custGeom>
              <a:avLst/>
              <a:gdLst>
                <a:gd name="connsiteX0" fmla="*/ 0 w 4110182"/>
                <a:gd name="connsiteY0" fmla="*/ 0 h 526473"/>
                <a:gd name="connsiteX1" fmla="*/ 0 w 4110182"/>
                <a:gd name="connsiteY1" fmla="*/ 526473 h 526473"/>
                <a:gd name="connsiteX2" fmla="*/ 4110182 w 4110182"/>
                <a:gd name="connsiteY2" fmla="*/ 517237 h 526473"/>
              </a:gdLst>
              <a:ahLst/>
              <a:cxnLst>
                <a:cxn ang="0">
                  <a:pos x="connsiteX0" y="connsiteY0"/>
                </a:cxn>
                <a:cxn ang="0">
                  <a:pos x="connsiteX1" y="connsiteY1"/>
                </a:cxn>
                <a:cxn ang="0">
                  <a:pos x="connsiteX2" y="connsiteY2"/>
                </a:cxn>
              </a:cxnLst>
              <a:rect l="l" t="t" r="r" b="b"/>
              <a:pathLst>
                <a:path w="4110182" h="526473">
                  <a:moveTo>
                    <a:pt x="0" y="0"/>
                  </a:moveTo>
                  <a:lnTo>
                    <a:pt x="0" y="526473"/>
                  </a:lnTo>
                  <a:lnTo>
                    <a:pt x="4110182" y="517237"/>
                  </a:lnTo>
                </a:path>
              </a:pathLst>
            </a:custGeom>
          </p:spPr>
          <p:style>
            <a:lnRef idx="1">
              <a:schemeClr val="accent1"/>
            </a:lnRef>
            <a:fillRef idx="0">
              <a:schemeClr val="accent1"/>
            </a:fillRef>
            <a:effectRef idx="0">
              <a:schemeClr val="accent1"/>
            </a:effectRef>
            <a:fontRef idx="minor">
              <a:schemeClr val="tx1"/>
            </a:fontRef>
          </p:style>
          <p:txBody>
            <a:bodyPr anchor="ctr"/>
            <a:lstStyle/>
            <a:p>
              <a:pPr marL="0" marR="0">
                <a:spcBef>
                  <a:spcPts val="0"/>
                </a:spcBef>
                <a:spcAft>
                  <a:spcPts val="0"/>
                </a:spcAft>
              </a:pPr>
              <a:r>
                <a:rPr lang="en-US" sz="1000">
                  <a:effectLst/>
                  <a:latin typeface="Times New Roman"/>
                  <a:ea typeface="Times New Roman"/>
                </a:rPr>
                <a:t> </a:t>
              </a:r>
            </a:p>
          </p:txBody>
        </p:sp>
        <p:sp>
          <p:nvSpPr>
            <p:cNvPr id="9" name="Rectangle 8"/>
            <p:cNvSpPr>
              <a:spLocks noChangeArrowheads="1"/>
            </p:cNvSpPr>
            <p:nvPr/>
          </p:nvSpPr>
          <p:spPr bwMode="auto">
            <a:xfrm>
              <a:off x="0" y="2041497"/>
              <a:ext cx="1333347" cy="625543"/>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Cascading Surface Runoff</a:t>
              </a:r>
              <a:endParaRPr lang="en-US" sz="1200">
                <a:effectLst/>
                <a:latin typeface="Times New Roman"/>
                <a:ea typeface="Times New Roman"/>
              </a:endParaRPr>
            </a:p>
            <a:p>
              <a:pPr marL="0" marR="0" algn="ctr">
                <a:spcBef>
                  <a:spcPts val="0"/>
                </a:spcBef>
                <a:spcAft>
                  <a:spcPts val="0"/>
                </a:spcAft>
              </a:pPr>
              <a:r>
                <a:rPr lang="en-US" sz="1200" kern="1200">
                  <a:solidFill>
                    <a:srgbClr val="000000"/>
                  </a:solidFill>
                  <a:effectLst/>
                  <a:latin typeface="Arial Narrow"/>
                  <a:ea typeface="Times New Roman"/>
                  <a:cs typeface="Times New Roman"/>
                </a:rPr>
                <a:t>and Interflow</a:t>
              </a:r>
              <a:endParaRPr lang="en-US" sz="1200">
                <a:effectLst/>
                <a:latin typeface="Times New Roman"/>
                <a:ea typeface="Times New Roman"/>
              </a:endParaRPr>
            </a:p>
          </p:txBody>
        </p:sp>
        <p:sp>
          <p:nvSpPr>
            <p:cNvPr id="10" name="Freeform 9"/>
            <p:cNvSpPr/>
            <p:nvPr/>
          </p:nvSpPr>
          <p:spPr>
            <a:xfrm>
              <a:off x="1460670" y="1392238"/>
              <a:ext cx="4129086" cy="665162"/>
            </a:xfrm>
            <a:custGeom>
              <a:avLst/>
              <a:gdLst>
                <a:gd name="connsiteX0" fmla="*/ 0 w 4119418"/>
                <a:gd name="connsiteY0" fmla="*/ 129309 h 665018"/>
                <a:gd name="connsiteX1" fmla="*/ 9236 w 4119418"/>
                <a:gd name="connsiteY1" fmla="*/ 665018 h 665018"/>
                <a:gd name="connsiteX2" fmla="*/ 4119418 w 4119418"/>
                <a:gd name="connsiteY2" fmla="*/ 655782 h 665018"/>
                <a:gd name="connsiteX3" fmla="*/ 4110182 w 4119418"/>
                <a:gd name="connsiteY3" fmla="*/ 129309 h 665018"/>
                <a:gd name="connsiteX4" fmla="*/ 4027054 w 4119418"/>
                <a:gd name="connsiteY4" fmla="*/ 92363 h 665018"/>
                <a:gd name="connsiteX5" fmla="*/ 3925454 w 4119418"/>
                <a:gd name="connsiteY5" fmla="*/ 46182 h 665018"/>
                <a:gd name="connsiteX6" fmla="*/ 3851563 w 4119418"/>
                <a:gd name="connsiteY6" fmla="*/ 46182 h 665018"/>
                <a:gd name="connsiteX7" fmla="*/ 3759200 w 4119418"/>
                <a:gd name="connsiteY7" fmla="*/ 73891 h 665018"/>
                <a:gd name="connsiteX8" fmla="*/ 3666836 w 4119418"/>
                <a:gd name="connsiteY8" fmla="*/ 120073 h 665018"/>
                <a:gd name="connsiteX9" fmla="*/ 3574473 w 4119418"/>
                <a:gd name="connsiteY9" fmla="*/ 147782 h 665018"/>
                <a:gd name="connsiteX10" fmla="*/ 3417454 w 4119418"/>
                <a:gd name="connsiteY10" fmla="*/ 193963 h 665018"/>
                <a:gd name="connsiteX11" fmla="*/ 3260436 w 4119418"/>
                <a:gd name="connsiteY11" fmla="*/ 203200 h 665018"/>
                <a:gd name="connsiteX12" fmla="*/ 3121891 w 4119418"/>
                <a:gd name="connsiteY12" fmla="*/ 184727 h 665018"/>
                <a:gd name="connsiteX13" fmla="*/ 3038763 w 4119418"/>
                <a:gd name="connsiteY13" fmla="*/ 157018 h 665018"/>
                <a:gd name="connsiteX14" fmla="*/ 2992582 w 4119418"/>
                <a:gd name="connsiteY14" fmla="*/ 110836 h 665018"/>
                <a:gd name="connsiteX15" fmla="*/ 2863273 w 4119418"/>
                <a:gd name="connsiteY15" fmla="*/ 9236 h 665018"/>
                <a:gd name="connsiteX16" fmla="*/ 2715491 w 4119418"/>
                <a:gd name="connsiteY16" fmla="*/ 0 h 665018"/>
                <a:gd name="connsiteX17" fmla="*/ 2567709 w 4119418"/>
                <a:gd name="connsiteY17" fmla="*/ 18473 h 665018"/>
                <a:gd name="connsiteX18" fmla="*/ 2484582 w 4119418"/>
                <a:gd name="connsiteY18" fmla="*/ 55418 h 665018"/>
                <a:gd name="connsiteX19" fmla="*/ 2419927 w 4119418"/>
                <a:gd name="connsiteY19" fmla="*/ 83127 h 665018"/>
                <a:gd name="connsiteX20" fmla="*/ 2299854 w 4119418"/>
                <a:gd name="connsiteY20" fmla="*/ 110836 h 665018"/>
                <a:gd name="connsiteX21" fmla="*/ 2096654 w 4119418"/>
                <a:gd name="connsiteY21" fmla="*/ 147782 h 665018"/>
                <a:gd name="connsiteX22" fmla="*/ 1976582 w 4119418"/>
                <a:gd name="connsiteY22" fmla="*/ 166254 h 665018"/>
                <a:gd name="connsiteX23" fmla="*/ 1884218 w 4119418"/>
                <a:gd name="connsiteY23" fmla="*/ 175491 h 665018"/>
                <a:gd name="connsiteX24" fmla="*/ 1773382 w 4119418"/>
                <a:gd name="connsiteY24" fmla="*/ 175491 h 665018"/>
                <a:gd name="connsiteX25" fmla="*/ 1625600 w 4119418"/>
                <a:gd name="connsiteY25" fmla="*/ 166254 h 665018"/>
                <a:gd name="connsiteX26" fmla="*/ 1542473 w 4119418"/>
                <a:gd name="connsiteY26" fmla="*/ 138545 h 665018"/>
                <a:gd name="connsiteX27" fmla="*/ 1394691 w 4119418"/>
                <a:gd name="connsiteY27" fmla="*/ 83127 h 665018"/>
                <a:gd name="connsiteX28" fmla="*/ 1237673 w 4119418"/>
                <a:gd name="connsiteY28" fmla="*/ 55418 h 665018"/>
                <a:gd name="connsiteX29" fmla="*/ 1108363 w 4119418"/>
                <a:gd name="connsiteY29" fmla="*/ 46182 h 665018"/>
                <a:gd name="connsiteX30" fmla="*/ 942109 w 4119418"/>
                <a:gd name="connsiteY30" fmla="*/ 46182 h 665018"/>
                <a:gd name="connsiteX31" fmla="*/ 738909 w 4119418"/>
                <a:gd name="connsiteY31" fmla="*/ 92363 h 665018"/>
                <a:gd name="connsiteX32" fmla="*/ 609600 w 4119418"/>
                <a:gd name="connsiteY32" fmla="*/ 138545 h 665018"/>
                <a:gd name="connsiteX33" fmla="*/ 498763 w 4119418"/>
                <a:gd name="connsiteY33" fmla="*/ 157018 h 665018"/>
                <a:gd name="connsiteX34" fmla="*/ 304800 w 4119418"/>
                <a:gd name="connsiteY34" fmla="*/ 147782 h 665018"/>
                <a:gd name="connsiteX35" fmla="*/ 138545 w 4119418"/>
                <a:gd name="connsiteY35" fmla="*/ 101600 h 665018"/>
                <a:gd name="connsiteX36" fmla="*/ 0 w 4119418"/>
                <a:gd name="connsiteY36" fmla="*/ 64654 h 665018"/>
                <a:gd name="connsiteX37" fmla="*/ 0 w 4119418"/>
                <a:gd name="connsiteY37" fmla="*/ 129309 h 66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19418" h="665018">
                  <a:moveTo>
                    <a:pt x="0" y="129309"/>
                  </a:moveTo>
                  <a:lnTo>
                    <a:pt x="9236" y="665018"/>
                  </a:lnTo>
                  <a:lnTo>
                    <a:pt x="4119418" y="655782"/>
                  </a:lnTo>
                  <a:lnTo>
                    <a:pt x="4110182" y="129309"/>
                  </a:lnTo>
                  <a:lnTo>
                    <a:pt x="4027054" y="92363"/>
                  </a:lnTo>
                  <a:lnTo>
                    <a:pt x="3925454" y="46182"/>
                  </a:lnTo>
                  <a:lnTo>
                    <a:pt x="3851563" y="46182"/>
                  </a:lnTo>
                  <a:lnTo>
                    <a:pt x="3759200" y="73891"/>
                  </a:lnTo>
                  <a:lnTo>
                    <a:pt x="3666836" y="120073"/>
                  </a:lnTo>
                  <a:lnTo>
                    <a:pt x="3574473" y="147782"/>
                  </a:lnTo>
                  <a:lnTo>
                    <a:pt x="3417454" y="193963"/>
                  </a:lnTo>
                  <a:lnTo>
                    <a:pt x="3260436" y="203200"/>
                  </a:lnTo>
                  <a:lnTo>
                    <a:pt x="3121891" y="184727"/>
                  </a:lnTo>
                  <a:cubicBezTo>
                    <a:pt x="3045117" y="155937"/>
                    <a:pt x="3074305" y="157018"/>
                    <a:pt x="3038763" y="157018"/>
                  </a:cubicBezTo>
                  <a:lnTo>
                    <a:pt x="2992582" y="110836"/>
                  </a:lnTo>
                  <a:lnTo>
                    <a:pt x="2863273" y="9236"/>
                  </a:lnTo>
                  <a:lnTo>
                    <a:pt x="2715491" y="0"/>
                  </a:lnTo>
                  <a:lnTo>
                    <a:pt x="2567709" y="18473"/>
                  </a:lnTo>
                  <a:lnTo>
                    <a:pt x="2484582" y="55418"/>
                  </a:lnTo>
                  <a:lnTo>
                    <a:pt x="2419927" y="83127"/>
                  </a:lnTo>
                  <a:lnTo>
                    <a:pt x="2299854" y="110836"/>
                  </a:lnTo>
                  <a:lnTo>
                    <a:pt x="2096654" y="147782"/>
                  </a:lnTo>
                  <a:lnTo>
                    <a:pt x="1976582" y="166254"/>
                  </a:lnTo>
                  <a:cubicBezTo>
                    <a:pt x="1890394" y="175831"/>
                    <a:pt x="1921334" y="175491"/>
                    <a:pt x="1884218" y="175491"/>
                  </a:cubicBezTo>
                  <a:lnTo>
                    <a:pt x="1773382" y="175491"/>
                  </a:lnTo>
                  <a:lnTo>
                    <a:pt x="1625600" y="166254"/>
                  </a:lnTo>
                  <a:lnTo>
                    <a:pt x="1542473" y="138545"/>
                  </a:lnTo>
                  <a:lnTo>
                    <a:pt x="1394691" y="83127"/>
                  </a:lnTo>
                  <a:lnTo>
                    <a:pt x="1237673" y="55418"/>
                  </a:lnTo>
                  <a:lnTo>
                    <a:pt x="1108363" y="46182"/>
                  </a:lnTo>
                  <a:lnTo>
                    <a:pt x="942109" y="46182"/>
                  </a:lnTo>
                  <a:lnTo>
                    <a:pt x="738909" y="92363"/>
                  </a:lnTo>
                  <a:lnTo>
                    <a:pt x="609600" y="138545"/>
                  </a:lnTo>
                  <a:lnTo>
                    <a:pt x="498763" y="157018"/>
                  </a:lnTo>
                  <a:lnTo>
                    <a:pt x="304800" y="147782"/>
                  </a:lnTo>
                  <a:lnTo>
                    <a:pt x="138545" y="101600"/>
                  </a:lnTo>
                  <a:lnTo>
                    <a:pt x="0" y="64654"/>
                  </a:lnTo>
                  <a:lnTo>
                    <a:pt x="0" y="129309"/>
                  </a:lnTo>
                  <a:close/>
                </a:path>
              </a:pathLst>
            </a:custGeom>
            <a:solidFill>
              <a:srgbClr val="FFCC66"/>
            </a:solidFill>
            <a:ln w="63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Preferential-Flow Reservoir</a:t>
              </a:r>
              <a:endParaRPr lang="en-US" sz="1200" dirty="0">
                <a:effectLst/>
                <a:latin typeface="Times New Roman"/>
                <a:ea typeface="Times New Roman"/>
              </a:endParaRPr>
            </a:p>
          </p:txBody>
        </p:sp>
        <p:cxnSp>
          <p:nvCxnSpPr>
            <p:cNvPr id="11" name="Straight Arrow Connector 10"/>
            <p:cNvCxnSpPr/>
            <p:nvPr/>
          </p:nvCxnSpPr>
          <p:spPr>
            <a:xfrm>
              <a:off x="5427832" y="3960813"/>
              <a:ext cx="533400" cy="1587"/>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a:spLocks noChangeArrowheads="1"/>
            </p:cNvSpPr>
            <p:nvPr/>
          </p:nvSpPr>
          <p:spPr bwMode="auto">
            <a:xfrm>
              <a:off x="5921545" y="3836987"/>
              <a:ext cx="971550" cy="277813"/>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Slow Interflow</a:t>
              </a:r>
              <a:endParaRPr lang="en-US" sz="1200">
                <a:effectLst/>
                <a:latin typeface="Times New Roman"/>
                <a:ea typeface="Times New Roman"/>
              </a:endParaRPr>
            </a:p>
          </p:txBody>
        </p:sp>
        <p:sp>
          <p:nvSpPr>
            <p:cNvPr id="13" name="Rectangle 12"/>
            <p:cNvSpPr>
              <a:spLocks noChangeArrowheads="1"/>
            </p:cNvSpPr>
            <p:nvPr/>
          </p:nvSpPr>
          <p:spPr bwMode="auto">
            <a:xfrm>
              <a:off x="5921545" y="1616075"/>
              <a:ext cx="942975" cy="277813"/>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Fast Interflow</a:t>
              </a:r>
              <a:endParaRPr lang="en-US" sz="1200">
                <a:effectLst/>
                <a:latin typeface="Times New Roman"/>
                <a:ea typeface="Times New Roman"/>
              </a:endParaRPr>
            </a:p>
          </p:txBody>
        </p:sp>
        <p:cxnSp>
          <p:nvCxnSpPr>
            <p:cNvPr id="14" name="Straight Arrow Connector 13"/>
            <p:cNvCxnSpPr/>
            <p:nvPr/>
          </p:nvCxnSpPr>
          <p:spPr>
            <a:xfrm>
              <a:off x="5427832" y="1752600"/>
              <a:ext cx="533400" cy="1588"/>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p:nvSpPr>
          <p:spPr bwMode="auto">
            <a:xfrm>
              <a:off x="5921095" y="1099184"/>
              <a:ext cx="1142192" cy="454815"/>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Dunnian Surface Runoff</a:t>
              </a:r>
              <a:endParaRPr lang="en-US" sz="1200">
                <a:effectLst/>
                <a:latin typeface="Times New Roman"/>
                <a:ea typeface="Times New Roman"/>
              </a:endParaRPr>
            </a:p>
          </p:txBody>
        </p:sp>
        <p:grpSp>
          <p:nvGrpSpPr>
            <p:cNvPr id="16" name="Group 15"/>
            <p:cNvGrpSpPr/>
            <p:nvPr/>
          </p:nvGrpSpPr>
          <p:grpSpPr>
            <a:xfrm>
              <a:off x="5068497" y="1254431"/>
              <a:ext cx="892735" cy="490807"/>
              <a:chOff x="5068497" y="1254431"/>
              <a:chExt cx="892735" cy="490807"/>
            </a:xfrm>
          </p:grpSpPr>
          <p:cxnSp>
            <p:nvCxnSpPr>
              <p:cNvPr id="39" name="Straight Arrow Connector 38"/>
              <p:cNvCxnSpPr/>
              <p:nvPr/>
            </p:nvCxnSpPr>
            <p:spPr bwMode="auto">
              <a:xfrm>
                <a:off x="5068497" y="1254431"/>
                <a:ext cx="892735" cy="0"/>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bwMode="auto">
              <a:xfrm>
                <a:off x="5068497" y="1254431"/>
                <a:ext cx="0" cy="490807"/>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TextBox 41"/>
            <p:cNvSpPr txBox="1">
              <a:spLocks noChangeArrowheads="1"/>
            </p:cNvSpPr>
            <p:nvPr/>
          </p:nvSpPr>
          <p:spPr bwMode="auto">
            <a:xfrm>
              <a:off x="2879970" y="3671094"/>
              <a:ext cx="1477887" cy="277812"/>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Gravity Reservoir</a:t>
              </a:r>
              <a:endParaRPr lang="en-US" sz="1200">
                <a:effectLst/>
                <a:latin typeface="Times New Roman"/>
                <a:ea typeface="Times New Roman"/>
              </a:endParaRPr>
            </a:p>
          </p:txBody>
        </p:sp>
        <p:sp>
          <p:nvSpPr>
            <p:cNvPr id="20" name="Rectangle 19"/>
            <p:cNvSpPr>
              <a:spLocks noChangeArrowheads="1"/>
            </p:cNvSpPr>
            <p:nvPr/>
          </p:nvSpPr>
          <p:spPr bwMode="auto">
            <a:xfrm>
              <a:off x="2113132" y="779728"/>
              <a:ext cx="1049677" cy="277030"/>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Infiltration</a:t>
              </a:r>
              <a:endParaRPr lang="en-US" sz="1200" dirty="0">
                <a:effectLst/>
                <a:latin typeface="Times New Roman"/>
                <a:ea typeface="Times New Roman"/>
              </a:endParaRPr>
            </a:p>
          </p:txBody>
        </p:sp>
        <p:cxnSp>
          <p:nvCxnSpPr>
            <p:cNvPr id="21" name="Straight Arrow Connector 20"/>
            <p:cNvCxnSpPr/>
            <p:nvPr/>
          </p:nvCxnSpPr>
          <p:spPr>
            <a:xfrm flipV="1">
              <a:off x="4525381" y="1844675"/>
              <a:ext cx="9525" cy="1965325"/>
            </a:xfrm>
            <a:prstGeom prst="straightConnector1">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3914831" y="4882959"/>
              <a:ext cx="734960" cy="275593"/>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Recharge</a:t>
              </a:r>
              <a:endParaRPr lang="en-US" sz="1200" dirty="0">
                <a:effectLst/>
                <a:latin typeface="Times New Roman"/>
                <a:ea typeface="Times New Roman"/>
              </a:endParaRPr>
            </a:p>
          </p:txBody>
        </p:sp>
        <p:sp>
          <p:nvSpPr>
            <p:cNvPr id="23" name="Rectangle 22"/>
            <p:cNvSpPr>
              <a:spLocks noChangeArrowheads="1"/>
            </p:cNvSpPr>
            <p:nvPr/>
          </p:nvSpPr>
          <p:spPr bwMode="auto">
            <a:xfrm>
              <a:off x="1389167" y="0"/>
              <a:ext cx="1265554" cy="450849"/>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Evaporation and</a:t>
              </a:r>
              <a:endParaRPr lang="en-US" sz="1200" dirty="0">
                <a:effectLst/>
                <a:latin typeface="Times New Roman"/>
                <a:ea typeface="Times New Roman"/>
              </a:endParaRPr>
            </a:p>
            <a:p>
              <a:pPr marL="0" marR="0" algn="ctr">
                <a:spcBef>
                  <a:spcPts val="0"/>
                </a:spcBef>
                <a:spcAft>
                  <a:spcPts val="0"/>
                </a:spcAft>
              </a:pPr>
              <a:r>
                <a:rPr lang="en-US" sz="1200" kern="1200" dirty="0">
                  <a:solidFill>
                    <a:srgbClr val="000000"/>
                  </a:solidFill>
                  <a:effectLst/>
                  <a:latin typeface="Arial Narrow"/>
                  <a:ea typeface="Times New Roman"/>
                  <a:cs typeface="Times New Roman"/>
                </a:rPr>
                <a:t>Transpiration</a:t>
              </a:r>
              <a:endParaRPr lang="en-US" sz="1200" dirty="0">
                <a:effectLst/>
                <a:latin typeface="Times New Roman"/>
                <a:ea typeface="Times New Roman"/>
              </a:endParaRPr>
            </a:p>
          </p:txBody>
        </p:sp>
        <p:sp>
          <p:nvSpPr>
            <p:cNvPr id="24" name="TextBox 40"/>
            <p:cNvSpPr txBox="1">
              <a:spLocks noChangeArrowheads="1"/>
            </p:cNvSpPr>
            <p:nvPr/>
          </p:nvSpPr>
          <p:spPr bwMode="auto">
            <a:xfrm>
              <a:off x="2629215" y="2504717"/>
              <a:ext cx="1337710" cy="461716"/>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Capillary Reservoir</a:t>
              </a:r>
              <a:br>
                <a:rPr lang="en-US" sz="1200" dirty="0">
                  <a:latin typeface="Times New Roman"/>
                  <a:ea typeface="Times New Roman"/>
                </a:rPr>
              </a:br>
              <a:r>
                <a:rPr lang="en-US" sz="1200" dirty="0">
                  <a:latin typeface="Times New Roman"/>
                  <a:ea typeface="Times New Roman"/>
                </a:rPr>
                <a:t>(pervious fraction)</a:t>
              </a:r>
              <a:endParaRPr lang="en-US" sz="1200" kern="1200" dirty="0">
                <a:solidFill>
                  <a:srgbClr val="000000"/>
                </a:solidFill>
                <a:effectLst/>
                <a:latin typeface="Arial Narrow"/>
                <a:ea typeface="Times New Roman"/>
                <a:cs typeface="Times New Roman"/>
              </a:endParaRPr>
            </a:p>
          </p:txBody>
        </p:sp>
        <p:cxnSp>
          <p:nvCxnSpPr>
            <p:cNvPr id="25" name="Straight Arrow Connector 24"/>
            <p:cNvCxnSpPr/>
            <p:nvPr/>
          </p:nvCxnSpPr>
          <p:spPr>
            <a:xfrm>
              <a:off x="2476760" y="1099184"/>
              <a:ext cx="0" cy="1283654"/>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2575322" y="3124201"/>
              <a:ext cx="2" cy="546894"/>
            </a:xfrm>
            <a:prstGeom prst="straightConnector1">
              <a:avLst/>
            </a:prstGeom>
            <a:ln w="190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295151" y="4114800"/>
              <a:ext cx="0" cy="824299"/>
            </a:xfrm>
            <a:prstGeom prst="straightConnector1">
              <a:avLst/>
            </a:prstGeom>
            <a:ln w="190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29215" y="1091375"/>
              <a:ext cx="0" cy="575049"/>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24305" y="2895600"/>
              <a:ext cx="0" cy="2043499"/>
            </a:xfrm>
            <a:prstGeom prst="straightConnector1">
              <a:avLst/>
            </a:prstGeom>
            <a:ln w="190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p:cNvSpPr>
              <a:spLocks noChangeArrowheads="1"/>
            </p:cNvSpPr>
            <p:nvPr/>
          </p:nvSpPr>
          <p:spPr bwMode="auto">
            <a:xfrm>
              <a:off x="1970483" y="4886256"/>
              <a:ext cx="734960" cy="275593"/>
            </a:xfrm>
            <a:prstGeom prst="rect">
              <a:avLst/>
            </a:prstGeom>
            <a:noFill/>
            <a:ln w="9525">
              <a:noFill/>
              <a:miter lim="800000"/>
              <a:headEnd/>
              <a:tailEnd/>
            </a:ln>
          </p:spPr>
          <p:txBody>
            <a:bodyPr wrap="none">
              <a:spAutoFit/>
            </a:bodyPr>
            <a:lstStyle/>
            <a:p>
              <a:pPr marL="0" marR="0">
                <a:spcBef>
                  <a:spcPts val="0"/>
                </a:spcBef>
                <a:spcAft>
                  <a:spcPts val="0"/>
                </a:spcAft>
              </a:pPr>
              <a:r>
                <a:rPr lang="en-US" sz="1200" kern="1200" dirty="0">
                  <a:solidFill>
                    <a:srgbClr val="000000"/>
                  </a:solidFill>
                  <a:effectLst/>
                  <a:latin typeface="Arial Narrow"/>
                  <a:ea typeface="Times New Roman"/>
                  <a:cs typeface="Times New Roman"/>
                </a:rPr>
                <a:t>Recharge</a:t>
              </a:r>
              <a:endParaRPr lang="en-US" sz="1200" dirty="0">
                <a:effectLst/>
                <a:latin typeface="Times New Roman"/>
                <a:ea typeface="Times New Roman"/>
              </a:endParaRPr>
            </a:p>
          </p:txBody>
        </p:sp>
        <p:cxnSp>
          <p:nvCxnSpPr>
            <p:cNvPr id="34" name="Straight Arrow Connector 33"/>
            <p:cNvCxnSpPr/>
            <p:nvPr/>
          </p:nvCxnSpPr>
          <p:spPr>
            <a:xfrm flipV="1">
              <a:off x="2113132" y="457202"/>
              <a:ext cx="0" cy="2211606"/>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129497" y="2426922"/>
              <a:ext cx="661215" cy="1587"/>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6231499" y="2913195"/>
            <a:ext cx="376239" cy="1287721"/>
            <a:chOff x="6231309" y="2926258"/>
            <a:chExt cx="376239" cy="1287721"/>
          </a:xfrm>
        </p:grpSpPr>
        <p:sp>
          <p:nvSpPr>
            <p:cNvPr id="46" name="Rectangle 45"/>
            <p:cNvSpPr/>
            <p:nvPr/>
          </p:nvSpPr>
          <p:spPr>
            <a:xfrm>
              <a:off x="6231309" y="2926258"/>
              <a:ext cx="376239" cy="128772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a:spLocks noChangeArrowheads="1"/>
            </p:cNvSpPr>
            <p:nvPr/>
          </p:nvSpPr>
          <p:spPr bwMode="auto">
            <a:xfrm rot="5400000">
              <a:off x="6011577" y="3447662"/>
              <a:ext cx="801823" cy="276999"/>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dirty="0">
                  <a:solidFill>
                    <a:srgbClr val="000000"/>
                  </a:solidFill>
                  <a:latin typeface="Arial Narrow"/>
                  <a:ea typeface="Times New Roman"/>
                  <a:cs typeface="Times New Roman"/>
                </a:rPr>
                <a:t>Impervious</a:t>
              </a:r>
              <a:endParaRPr lang="en-US" sz="1200" dirty="0">
                <a:effectLst/>
                <a:latin typeface="Times New Roman"/>
                <a:ea typeface="Times New Roman"/>
              </a:endParaRPr>
            </a:p>
          </p:txBody>
        </p:sp>
      </p:grpSp>
      <p:grpSp>
        <p:nvGrpSpPr>
          <p:cNvPr id="48" name="Group 47"/>
          <p:cNvGrpSpPr/>
          <p:nvPr/>
        </p:nvGrpSpPr>
        <p:grpSpPr>
          <a:xfrm>
            <a:off x="5791196" y="2913197"/>
            <a:ext cx="476793" cy="1277804"/>
            <a:chOff x="4114800" y="2634447"/>
            <a:chExt cx="392080" cy="1314927"/>
          </a:xfrm>
          <a:solidFill>
            <a:schemeClr val="accent6">
              <a:lumMod val="20000"/>
              <a:lumOff val="80000"/>
            </a:schemeClr>
          </a:solidFill>
        </p:grpSpPr>
        <p:sp>
          <p:nvSpPr>
            <p:cNvPr id="49" name="Rectangle 48"/>
            <p:cNvSpPr/>
            <p:nvPr/>
          </p:nvSpPr>
          <p:spPr>
            <a:xfrm>
              <a:off x="4114800" y="2662699"/>
              <a:ext cx="381000" cy="1286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a:spLocks noChangeArrowheads="1"/>
            </p:cNvSpPr>
            <p:nvPr/>
          </p:nvSpPr>
          <p:spPr bwMode="auto">
            <a:xfrm rot="5400000">
              <a:off x="3659596" y="3102091"/>
              <a:ext cx="1314927" cy="379640"/>
            </a:xfrm>
            <a:prstGeom prst="rect">
              <a:avLst/>
            </a:prstGeom>
            <a:grpFill/>
            <a:ln w="9525">
              <a:noFill/>
              <a:miter lim="800000"/>
              <a:headEnd/>
              <a:tailEnd/>
            </a:ln>
          </p:spPr>
          <p:txBody>
            <a:bodyPr wrap="square">
              <a:spAutoFit/>
            </a:bodyPr>
            <a:lstStyle/>
            <a:p>
              <a:pPr marL="0" marR="0" algn="ctr">
                <a:spcBef>
                  <a:spcPts val="0"/>
                </a:spcBef>
                <a:spcAft>
                  <a:spcPts val="0"/>
                </a:spcAft>
              </a:pPr>
              <a:r>
                <a:rPr lang="en-US" sz="1200" dirty="0">
                  <a:effectLst/>
                  <a:latin typeface="Times New Roman"/>
                  <a:ea typeface="Times New Roman"/>
                </a:rPr>
                <a:t>Surface Depressions</a:t>
              </a:r>
            </a:p>
          </p:txBody>
        </p:sp>
      </p:grpSp>
      <p:sp>
        <p:nvSpPr>
          <p:cNvPr id="36"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a:solidFill>
                  <a:schemeClr val="accent1"/>
                </a:solidFill>
                <a:effectLst/>
              </a:rPr>
              <a:t>PRMS Soilzone</a:t>
            </a:r>
          </a:p>
        </p:txBody>
      </p:sp>
      <p:sp>
        <p:nvSpPr>
          <p:cNvPr id="37" name="TextBox 36"/>
          <p:cNvSpPr txBox="1"/>
          <p:nvPr/>
        </p:nvSpPr>
        <p:spPr>
          <a:xfrm>
            <a:off x="6946113" y="3276600"/>
            <a:ext cx="1975221" cy="600164"/>
          </a:xfrm>
          <a:prstGeom prst="rect">
            <a:avLst/>
          </a:prstGeom>
          <a:solidFill>
            <a:schemeClr val="accent5">
              <a:lumMod val="40000"/>
              <a:lumOff val="60000"/>
            </a:schemeClr>
          </a:solidFill>
        </p:spPr>
        <p:txBody>
          <a:bodyPr wrap="none" rtlCol="0">
            <a:spAutoFit/>
          </a:bodyPr>
          <a:lstStyle/>
          <a:p>
            <a:r>
              <a:rPr lang="en-US" sz="1100" dirty="0"/>
              <a:t>surface depressions and</a:t>
            </a:r>
          </a:p>
          <a:p>
            <a:r>
              <a:rPr lang="en-US" sz="1100" dirty="0"/>
              <a:t>impervious processes</a:t>
            </a:r>
          </a:p>
          <a:p>
            <a:r>
              <a:rPr lang="en-US" sz="1100" dirty="0"/>
              <a:t>computed in srunoff module</a:t>
            </a:r>
          </a:p>
        </p:txBody>
      </p:sp>
    </p:spTree>
    <p:extLst>
      <p:ext uri="{BB962C8B-B14F-4D97-AF65-F5344CB8AC3E}">
        <p14:creationId xmlns:p14="http://schemas.microsoft.com/office/powerpoint/2010/main" val="126906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52400"/>
            <a:ext cx="4840288"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 y="1"/>
            <a:ext cx="4267201" cy="1066799"/>
          </a:xfrm>
          <a:prstGeom prst="rect">
            <a:avLst/>
          </a:prstGeom>
          <a:noFill/>
          <a:extLst>
            <a:ext uri="{909E8E84-426E-40DD-AFC4-6F175D3DCCD1}">
              <a14:hiddenFill xmlns:a14="http://schemas.microsoft.com/office/drawing/2010/main">
                <a:solidFill>
                  <a:schemeClr val="accent2"/>
                </a:solidFill>
              </a14:hiddenFill>
            </a:ext>
          </a:extLst>
        </p:spPr>
        <p:txBody>
          <a:bodyPr anchor="ct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3200" dirty="0">
                <a:solidFill>
                  <a:srgbClr val="0070C0"/>
                </a:solidFill>
                <a:effectLst/>
              </a:rPr>
              <a:t>Reservoir Pore space</a:t>
            </a:r>
          </a:p>
        </p:txBody>
      </p:sp>
      <p:sp>
        <p:nvSpPr>
          <p:cNvPr id="7" name="TextBox 6"/>
          <p:cNvSpPr txBox="1"/>
          <p:nvPr/>
        </p:nvSpPr>
        <p:spPr>
          <a:xfrm>
            <a:off x="1143000" y="5181600"/>
            <a:ext cx="3029227" cy="400110"/>
          </a:xfrm>
          <a:prstGeom prst="rect">
            <a:avLst/>
          </a:prstGeom>
          <a:solidFill>
            <a:schemeClr val="accent5">
              <a:lumMod val="40000"/>
              <a:lumOff val="60000"/>
            </a:schemeClr>
          </a:solidFill>
        </p:spPr>
        <p:txBody>
          <a:bodyPr wrap="none" rtlCol="0">
            <a:spAutoFit/>
          </a:bodyPr>
          <a:lstStyle/>
          <a:p>
            <a:r>
              <a:rPr lang="en-US" sz="2000" dirty="0"/>
              <a:t>Capillary Reservoir - CPR</a:t>
            </a:r>
          </a:p>
        </p:txBody>
      </p:sp>
      <p:sp>
        <p:nvSpPr>
          <p:cNvPr id="8" name="TextBox 7"/>
          <p:cNvSpPr txBox="1"/>
          <p:nvPr/>
        </p:nvSpPr>
        <p:spPr>
          <a:xfrm>
            <a:off x="5486400" y="6198858"/>
            <a:ext cx="2438399" cy="400110"/>
          </a:xfrm>
          <a:prstGeom prst="rect">
            <a:avLst/>
          </a:prstGeom>
          <a:solidFill>
            <a:schemeClr val="accent5">
              <a:lumMod val="40000"/>
              <a:lumOff val="60000"/>
            </a:schemeClr>
          </a:solidFill>
        </p:spPr>
        <p:txBody>
          <a:bodyPr wrap="square" rtlCol="0">
            <a:spAutoFit/>
          </a:bodyPr>
          <a:lstStyle/>
          <a:p>
            <a:pPr algn="ctr"/>
            <a:r>
              <a:rPr lang="en-US" sz="2000" dirty="0"/>
              <a:t>Pore space</a:t>
            </a:r>
          </a:p>
        </p:txBody>
      </p:sp>
      <p:sp>
        <p:nvSpPr>
          <p:cNvPr id="9" name="TextBox 8"/>
          <p:cNvSpPr txBox="1"/>
          <p:nvPr/>
        </p:nvSpPr>
        <p:spPr>
          <a:xfrm>
            <a:off x="1273960" y="3249995"/>
            <a:ext cx="2873735" cy="400110"/>
          </a:xfrm>
          <a:prstGeom prst="rect">
            <a:avLst/>
          </a:prstGeom>
          <a:solidFill>
            <a:schemeClr val="accent5">
              <a:lumMod val="40000"/>
              <a:lumOff val="60000"/>
            </a:schemeClr>
          </a:solidFill>
        </p:spPr>
        <p:txBody>
          <a:bodyPr wrap="none" rtlCol="0">
            <a:spAutoFit/>
          </a:bodyPr>
          <a:lstStyle/>
          <a:p>
            <a:r>
              <a:rPr lang="en-US" sz="2000" dirty="0"/>
              <a:t>Gravity Reservoir - GVR</a:t>
            </a:r>
          </a:p>
        </p:txBody>
      </p:sp>
      <p:sp>
        <p:nvSpPr>
          <p:cNvPr id="10" name="TextBox 9"/>
          <p:cNvSpPr txBox="1"/>
          <p:nvPr/>
        </p:nvSpPr>
        <p:spPr>
          <a:xfrm>
            <a:off x="152400" y="1066800"/>
            <a:ext cx="3975768" cy="707886"/>
          </a:xfrm>
          <a:prstGeom prst="rect">
            <a:avLst/>
          </a:prstGeom>
          <a:solidFill>
            <a:schemeClr val="accent5">
              <a:lumMod val="40000"/>
              <a:lumOff val="60000"/>
            </a:schemeClr>
          </a:solidFill>
        </p:spPr>
        <p:txBody>
          <a:bodyPr wrap="none" rtlCol="0">
            <a:spAutoFit/>
          </a:bodyPr>
          <a:lstStyle/>
          <a:p>
            <a:r>
              <a:rPr lang="en-US" sz="2000" dirty="0"/>
              <a:t>Preferential Flow Reservoir - PFR</a:t>
            </a:r>
          </a:p>
          <a:p>
            <a:pPr algn="ctr"/>
            <a:r>
              <a:rPr lang="en-US" sz="2000" dirty="0"/>
              <a:t>(optional)</a:t>
            </a:r>
          </a:p>
        </p:txBody>
      </p:sp>
    </p:spTree>
    <p:extLst>
      <p:ext uri="{BB962C8B-B14F-4D97-AF65-F5344CB8AC3E}">
        <p14:creationId xmlns:p14="http://schemas.microsoft.com/office/powerpoint/2010/main" val="188511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wc_p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14400"/>
            <a:ext cx="6643687" cy="5241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3121" y="2731812"/>
            <a:ext cx="1545616" cy="276999"/>
          </a:xfrm>
          <a:prstGeom prst="rect">
            <a:avLst/>
          </a:prstGeom>
          <a:solidFill>
            <a:schemeClr val="accent5">
              <a:lumMod val="40000"/>
              <a:lumOff val="60000"/>
            </a:schemeClr>
          </a:solidFill>
        </p:spPr>
        <p:txBody>
          <a:bodyPr wrap="none" rtlCol="0">
            <a:spAutoFit/>
          </a:bodyPr>
          <a:lstStyle/>
          <a:p>
            <a:r>
              <a:rPr lang="en-US" sz="1200" b="1" dirty="0"/>
              <a:t>Capillary Reservoir</a:t>
            </a:r>
          </a:p>
        </p:txBody>
      </p:sp>
      <p:sp>
        <p:nvSpPr>
          <p:cNvPr id="4" name="TextBox 3"/>
          <p:cNvSpPr txBox="1"/>
          <p:nvPr/>
        </p:nvSpPr>
        <p:spPr>
          <a:xfrm>
            <a:off x="2133600" y="1748135"/>
            <a:ext cx="1928733" cy="461665"/>
          </a:xfrm>
          <a:prstGeom prst="rect">
            <a:avLst/>
          </a:prstGeom>
          <a:solidFill>
            <a:schemeClr val="accent5">
              <a:lumMod val="40000"/>
              <a:lumOff val="60000"/>
            </a:schemeClr>
          </a:solidFill>
        </p:spPr>
        <p:txBody>
          <a:bodyPr wrap="none" rtlCol="0">
            <a:spAutoFit/>
          </a:bodyPr>
          <a:lstStyle/>
          <a:p>
            <a:r>
              <a:rPr lang="en-US" sz="1200" b="1" dirty="0"/>
              <a:t>Gravity and Preferential</a:t>
            </a:r>
          </a:p>
          <a:p>
            <a:r>
              <a:rPr lang="en-US" sz="1200" b="1" dirty="0"/>
              <a:t>Flow Reservoirs</a:t>
            </a:r>
          </a:p>
        </p:txBody>
      </p:sp>
      <p:sp>
        <p:nvSpPr>
          <p:cNvPr id="5" name="TextBox 4"/>
          <p:cNvSpPr txBox="1"/>
          <p:nvPr/>
        </p:nvSpPr>
        <p:spPr>
          <a:xfrm>
            <a:off x="4724400" y="3499868"/>
            <a:ext cx="1625766" cy="276999"/>
          </a:xfrm>
          <a:prstGeom prst="rect">
            <a:avLst/>
          </a:prstGeom>
          <a:solidFill>
            <a:schemeClr val="accent5">
              <a:lumMod val="40000"/>
              <a:lumOff val="60000"/>
            </a:schemeClr>
          </a:solidFill>
        </p:spPr>
        <p:txBody>
          <a:bodyPr wrap="none" rtlCol="0">
            <a:spAutoFit/>
          </a:bodyPr>
          <a:lstStyle/>
          <a:p>
            <a:r>
              <a:rPr lang="en-US" sz="1200" b="1" dirty="0"/>
              <a:t>Not in water budget</a:t>
            </a:r>
          </a:p>
        </p:txBody>
      </p:sp>
      <p:sp>
        <p:nvSpPr>
          <p:cNvPr id="6" name="TextBox 5"/>
          <p:cNvSpPr txBox="1"/>
          <p:nvPr/>
        </p:nvSpPr>
        <p:spPr>
          <a:xfrm>
            <a:off x="4953000" y="2029599"/>
            <a:ext cx="1537600" cy="276999"/>
          </a:xfrm>
          <a:prstGeom prst="rect">
            <a:avLst/>
          </a:prstGeom>
          <a:solidFill>
            <a:srgbClr val="92D050"/>
          </a:solidFill>
        </p:spPr>
        <p:txBody>
          <a:bodyPr wrap="none" rtlCol="0">
            <a:spAutoFit/>
          </a:bodyPr>
          <a:lstStyle/>
          <a:p>
            <a:r>
              <a:rPr lang="en-US" sz="1200" b="1" dirty="0"/>
              <a:t>Evapotranspiration</a:t>
            </a:r>
          </a:p>
        </p:txBody>
      </p:sp>
      <p:sp>
        <p:nvSpPr>
          <p:cNvPr id="7" name="TextBox 6"/>
          <p:cNvSpPr txBox="1"/>
          <p:nvPr/>
        </p:nvSpPr>
        <p:spPr>
          <a:xfrm>
            <a:off x="2514600" y="1214735"/>
            <a:ext cx="2144626" cy="461665"/>
          </a:xfrm>
          <a:prstGeom prst="rect">
            <a:avLst/>
          </a:prstGeom>
          <a:solidFill>
            <a:srgbClr val="92D050"/>
          </a:solidFill>
        </p:spPr>
        <p:txBody>
          <a:bodyPr wrap="none" rtlCol="0">
            <a:spAutoFit/>
          </a:bodyPr>
          <a:lstStyle/>
          <a:p>
            <a:r>
              <a:rPr lang="en-US" sz="1200" b="1" dirty="0"/>
              <a:t>Interflow, gravity drainage,</a:t>
            </a:r>
          </a:p>
          <a:p>
            <a:r>
              <a:rPr lang="en-US" sz="1200" b="1" dirty="0"/>
              <a:t>Dunnian surface runoff</a:t>
            </a:r>
          </a:p>
        </p:txBody>
      </p:sp>
      <p:sp>
        <p:nvSpPr>
          <p:cNvPr id="8"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a:solidFill>
                  <a:schemeClr val="accent1"/>
                </a:solidFill>
                <a:effectLst/>
              </a:rPr>
              <a:t>Soil Type and Percent Water</a:t>
            </a:r>
          </a:p>
        </p:txBody>
      </p:sp>
    </p:spTree>
    <p:extLst>
      <p:ext uri="{BB962C8B-B14F-4D97-AF65-F5344CB8AC3E}">
        <p14:creationId xmlns:p14="http://schemas.microsoft.com/office/powerpoint/2010/main" val="310144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5" grpId="0" animBg="1"/>
      <p:bldP spid="5" grpId="1" animBg="1"/>
      <p:bldP spid="6" grpId="0" animBg="1"/>
      <p:bldP spid="6" grpId="1"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11889"/>
            <a:ext cx="4733925" cy="42031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02380" y="3932420"/>
            <a:ext cx="190500" cy="9443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a:xfrm>
            <a:off x="152400" y="1371600"/>
            <a:ext cx="4876800" cy="5191125"/>
          </a:xfrm>
          <a:prstGeom prst="rect">
            <a:avLst/>
          </a:prstGeom>
          <a:noFill/>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Font typeface="Georgia" pitchFamily="18" charset="0"/>
              <a:buNone/>
            </a:pPr>
            <a:r>
              <a:rPr lang="en-US" sz="2000" b="1" dirty="0">
                <a:latin typeface="Arial" pitchFamily="34" charset="0"/>
                <a:cs typeface="Arial" pitchFamily="34" charset="0"/>
              </a:rPr>
              <a:t>Capillary (CPR) – pervious area</a:t>
            </a:r>
          </a:p>
          <a:p>
            <a:pPr marL="365760" lvl="1" indent="0">
              <a:buFont typeface="Georgia" pitchFamily="18" charset="0"/>
              <a:buNone/>
            </a:pPr>
            <a:r>
              <a:rPr lang="en-US" sz="1800" b="1" dirty="0">
                <a:latin typeface="Arial" pitchFamily="34" charset="0"/>
                <a:cs typeface="Arial" pitchFamily="34" charset="0"/>
              </a:rPr>
              <a:t>wilting point to field capacity soil</a:t>
            </a:r>
            <a:br>
              <a:rPr lang="en-US" sz="1800" b="1" dirty="0">
                <a:latin typeface="Arial" pitchFamily="34" charset="0"/>
                <a:cs typeface="Arial" pitchFamily="34" charset="0"/>
              </a:rPr>
            </a:br>
            <a:r>
              <a:rPr lang="en-US" sz="1800" b="1" dirty="0">
                <a:latin typeface="Arial" pitchFamily="34" charset="0"/>
                <a:cs typeface="Arial" pitchFamily="34" charset="0"/>
              </a:rPr>
              <a:t>to rooting depth</a:t>
            </a:r>
            <a:r>
              <a:rPr lang="en-US" sz="1800" b="1" dirty="0">
                <a:solidFill>
                  <a:srgbClr val="FF0000"/>
                </a:solidFill>
                <a:latin typeface="Arial" pitchFamily="34" charset="0"/>
                <a:cs typeface="Arial" pitchFamily="34" charset="0"/>
              </a:rPr>
              <a:t> </a:t>
            </a:r>
          </a:p>
          <a:p>
            <a:pPr marL="365760" lvl="1" indent="0">
              <a:buFont typeface="Georgia" pitchFamily="18" charset="0"/>
              <a:buNone/>
            </a:pPr>
            <a:r>
              <a:rPr lang="en-US" sz="1400" b="1" dirty="0">
                <a:solidFill>
                  <a:srgbClr val="FF0000"/>
                </a:solidFill>
                <a:latin typeface="Arial" pitchFamily="34" charset="0"/>
                <a:cs typeface="Arial" pitchFamily="34" charset="0"/>
              </a:rPr>
              <a:t>   soil_moist_max</a:t>
            </a:r>
            <a:endParaRPr lang="en-US" sz="1400" b="1" dirty="0">
              <a:solidFill>
                <a:schemeClr val="tx1"/>
              </a:solidFill>
              <a:latin typeface="Arial" pitchFamily="34" charset="0"/>
              <a:cs typeface="Arial" pitchFamily="34" charset="0"/>
            </a:endParaRPr>
          </a:p>
          <a:p>
            <a:pPr marL="365760" lvl="1" indent="0">
              <a:buFont typeface="Georgia" pitchFamily="18" charset="0"/>
              <a:buNone/>
            </a:pPr>
            <a:r>
              <a:rPr lang="en-US" sz="1800" b="1" dirty="0">
                <a:latin typeface="Arial" pitchFamily="34" charset="0"/>
                <a:cs typeface="Arial" pitchFamily="34" charset="0"/>
              </a:rPr>
              <a:t>pervious portion </a:t>
            </a:r>
          </a:p>
          <a:p>
            <a:pPr marL="365760" lvl="1" indent="0">
              <a:buNone/>
            </a:pPr>
            <a:r>
              <a:rPr lang="en-US" sz="1400" b="1" dirty="0">
                <a:solidFill>
                  <a:schemeClr val="tx1"/>
                </a:solidFill>
                <a:latin typeface="Arial" pitchFamily="34" charset="0"/>
                <a:cs typeface="Arial" pitchFamily="34" charset="0"/>
              </a:rPr>
              <a:t>    </a:t>
            </a:r>
            <a:r>
              <a:rPr lang="en-US" sz="1400" b="1" dirty="0">
                <a:latin typeface="Arial" pitchFamily="34" charset="0"/>
                <a:cs typeface="Arial" pitchFamily="34" charset="0"/>
              </a:rPr>
              <a:t>1 – </a:t>
            </a:r>
            <a:r>
              <a:rPr lang="en-US" sz="1400" b="1" dirty="0">
                <a:solidFill>
                  <a:srgbClr val="FF0000"/>
                </a:solidFill>
                <a:latin typeface="Arial" pitchFamily="34" charset="0"/>
                <a:cs typeface="Arial" pitchFamily="34" charset="0"/>
              </a:rPr>
              <a:t>hru_percent_imperv</a:t>
            </a:r>
            <a:r>
              <a:rPr lang="en-US" sz="1400" dirty="0">
                <a:solidFill>
                  <a:srgbClr val="FF0000"/>
                </a:solidFill>
                <a:latin typeface="Arial" pitchFamily="34" charset="0"/>
                <a:cs typeface="Arial" pitchFamily="34" charset="0"/>
              </a:rPr>
              <a:t> </a:t>
            </a:r>
            <a:r>
              <a:rPr lang="en-US" sz="1400" b="1" dirty="0">
                <a:latin typeface="Arial" pitchFamily="34" charset="0"/>
                <a:cs typeface="Arial" pitchFamily="34" charset="0"/>
              </a:rPr>
              <a:t>– </a:t>
            </a:r>
            <a:r>
              <a:rPr lang="en-US" sz="1400" b="1" dirty="0">
                <a:solidFill>
                  <a:srgbClr val="FF0000"/>
                </a:solidFill>
                <a:latin typeface="Arial" pitchFamily="34" charset="0"/>
                <a:cs typeface="Arial" pitchFamily="34" charset="0"/>
              </a:rPr>
              <a:t>dprst_frac_hru</a:t>
            </a:r>
            <a:endParaRPr lang="en-US" sz="1400" b="1" dirty="0">
              <a:solidFill>
                <a:schemeClr val="tx1"/>
              </a:solidFill>
              <a:latin typeface="Arial" pitchFamily="34" charset="0"/>
              <a:cs typeface="Arial" pitchFamily="34" charset="0"/>
            </a:endParaRPr>
          </a:p>
          <a:p>
            <a:pPr marL="365760" lvl="1" indent="0">
              <a:buFont typeface="Georgia" pitchFamily="18" charset="0"/>
              <a:buNone/>
            </a:pPr>
            <a:r>
              <a:rPr lang="en-US" sz="1800" b="1" dirty="0">
                <a:latin typeface="Arial" pitchFamily="34" charset="0"/>
                <a:cs typeface="Arial" pitchFamily="34" charset="0"/>
              </a:rPr>
              <a:t>recharge zone (ET)</a:t>
            </a:r>
            <a:r>
              <a:rPr lang="en-US" sz="1400" b="1" dirty="0">
                <a:latin typeface="Arial" pitchFamily="34" charset="0"/>
                <a:cs typeface="Arial" pitchFamily="34" charset="0"/>
              </a:rPr>
              <a:t> </a:t>
            </a:r>
          </a:p>
          <a:p>
            <a:pPr marL="365760" lvl="1" indent="0">
              <a:buFont typeface="Georgia" pitchFamily="18" charset="0"/>
              <a:buNone/>
            </a:pPr>
            <a:r>
              <a:rPr lang="en-US" sz="1400" b="1" dirty="0">
                <a:solidFill>
                  <a:schemeClr val="tx1"/>
                </a:solidFill>
                <a:latin typeface="Arial" pitchFamily="34" charset="0"/>
                <a:cs typeface="Arial" pitchFamily="34" charset="0"/>
              </a:rPr>
              <a:t>   </a:t>
            </a:r>
            <a:r>
              <a:rPr lang="en-US" sz="1400" b="1" dirty="0" err="1">
                <a:solidFill>
                  <a:srgbClr val="FF0000"/>
                </a:solidFill>
                <a:latin typeface="Arial" pitchFamily="34" charset="0"/>
                <a:cs typeface="Arial" pitchFamily="34" charset="0"/>
              </a:rPr>
              <a:t>soil_rechr_max</a:t>
            </a:r>
            <a:r>
              <a:rPr lang="en-US" sz="1400" b="1" dirty="0">
                <a:solidFill>
                  <a:srgbClr val="FF0000"/>
                </a:solidFill>
                <a:latin typeface="Arial" pitchFamily="34" charset="0"/>
                <a:cs typeface="Arial" pitchFamily="34" charset="0"/>
              </a:rPr>
              <a:t> = </a:t>
            </a:r>
            <a:br>
              <a:rPr lang="en-US" sz="1400" b="1" dirty="0">
                <a:solidFill>
                  <a:srgbClr val="FF0000"/>
                </a:solidFill>
                <a:latin typeface="Arial" pitchFamily="34" charset="0"/>
                <a:cs typeface="Arial" pitchFamily="34" charset="0"/>
              </a:rPr>
            </a:br>
            <a:r>
              <a:rPr lang="en-US" sz="1400" b="1" dirty="0">
                <a:solidFill>
                  <a:srgbClr val="FF0000"/>
                </a:solidFill>
                <a:latin typeface="Arial" pitchFamily="34" charset="0"/>
                <a:cs typeface="Arial" pitchFamily="34" charset="0"/>
              </a:rPr>
              <a:t>        </a:t>
            </a:r>
            <a:r>
              <a:rPr lang="en-US" sz="1400" b="1" dirty="0" err="1">
                <a:solidFill>
                  <a:srgbClr val="FF0000"/>
                </a:solidFill>
                <a:latin typeface="Arial" pitchFamily="34" charset="0"/>
                <a:cs typeface="Arial" pitchFamily="34" charset="0"/>
              </a:rPr>
              <a:t>soil_moist_max</a:t>
            </a:r>
            <a:r>
              <a:rPr lang="en-US" sz="1400" b="1" dirty="0">
                <a:solidFill>
                  <a:srgbClr val="FF0000"/>
                </a:solidFill>
                <a:latin typeface="Arial" pitchFamily="34" charset="0"/>
                <a:cs typeface="Arial" pitchFamily="34" charset="0"/>
              </a:rPr>
              <a:t> * </a:t>
            </a:r>
            <a:r>
              <a:rPr lang="en-US" sz="1400" b="1" dirty="0" err="1">
                <a:solidFill>
                  <a:srgbClr val="FF0000"/>
                </a:solidFill>
                <a:latin typeface="Arial" pitchFamily="34" charset="0"/>
                <a:cs typeface="Arial" pitchFamily="34" charset="0"/>
              </a:rPr>
              <a:t>soil_rechr_max_frac</a:t>
            </a:r>
            <a:endParaRPr lang="en-US" sz="1400" b="1" dirty="0">
              <a:latin typeface="Arial" pitchFamily="34" charset="0"/>
              <a:cs typeface="Arial" pitchFamily="34" charset="0"/>
            </a:endParaRPr>
          </a:p>
          <a:p>
            <a:pPr marL="365760" lvl="1" indent="0">
              <a:buFont typeface="Georgia" pitchFamily="18" charset="0"/>
              <a:buNone/>
            </a:pPr>
            <a:r>
              <a:rPr lang="en-US" sz="1800" b="1" dirty="0">
                <a:latin typeface="Arial" pitchFamily="34" charset="0"/>
                <a:cs typeface="Arial" pitchFamily="34" charset="0"/>
              </a:rPr>
              <a:t>lower zone (transpiration)</a:t>
            </a:r>
          </a:p>
          <a:p>
            <a:pPr marL="365760" lvl="1" indent="0">
              <a:buFont typeface="Georgia" pitchFamily="18" charset="0"/>
              <a:buNone/>
            </a:pPr>
            <a:r>
              <a:rPr lang="en-US" sz="1400" b="1" dirty="0">
                <a:solidFill>
                  <a:schemeClr val="tx1"/>
                </a:solidFill>
                <a:latin typeface="Arial" pitchFamily="34" charset="0"/>
                <a:cs typeface="Arial" pitchFamily="34" charset="0"/>
              </a:rPr>
              <a:t>   </a:t>
            </a:r>
            <a:r>
              <a:rPr lang="en-US" sz="1400" b="1" dirty="0">
                <a:solidFill>
                  <a:srgbClr val="FF0000"/>
                </a:solidFill>
                <a:latin typeface="Arial" pitchFamily="34" charset="0"/>
                <a:cs typeface="Arial" pitchFamily="34" charset="0"/>
              </a:rPr>
              <a:t>soil_moist_max </a:t>
            </a:r>
            <a:r>
              <a:rPr lang="en-US" sz="1400" b="1" dirty="0">
                <a:solidFill>
                  <a:schemeClr val="tx1"/>
                </a:solidFill>
                <a:latin typeface="Arial" pitchFamily="34" charset="0"/>
                <a:cs typeface="Arial" pitchFamily="34" charset="0"/>
              </a:rPr>
              <a:t>- </a:t>
            </a:r>
            <a:r>
              <a:rPr lang="en-US" sz="1400" b="1" dirty="0">
                <a:solidFill>
                  <a:srgbClr val="FF0000"/>
                </a:solidFill>
                <a:latin typeface="Arial" pitchFamily="34" charset="0"/>
                <a:cs typeface="Arial" pitchFamily="34" charset="0"/>
              </a:rPr>
              <a:t>soil_rechr_max</a:t>
            </a:r>
            <a:endParaRPr lang="en-US" sz="1400" b="1" dirty="0">
              <a:latin typeface="Arial" pitchFamily="34" charset="0"/>
              <a:cs typeface="Arial" pitchFamily="34" charset="0"/>
            </a:endParaRPr>
          </a:p>
          <a:p>
            <a:pPr marL="45720" indent="0">
              <a:buNone/>
            </a:pPr>
            <a:r>
              <a:rPr lang="en-US" sz="2000" b="1" dirty="0">
                <a:latin typeface="Arial" pitchFamily="34" charset="0"/>
                <a:cs typeface="Arial" pitchFamily="34" charset="0"/>
              </a:rPr>
              <a:t>Gravity (GVR) – whole HRU</a:t>
            </a:r>
          </a:p>
          <a:p>
            <a:pPr marL="45720" indent="0">
              <a:buFont typeface="Georgia" pitchFamily="18" charset="0"/>
              <a:buNone/>
            </a:pPr>
            <a:r>
              <a:rPr lang="en-US" sz="1600" b="1" dirty="0">
                <a:solidFill>
                  <a:schemeClr val="tx1"/>
                </a:solidFill>
                <a:latin typeface="Arial" pitchFamily="34" charset="0"/>
                <a:cs typeface="Arial" pitchFamily="34" charset="0"/>
              </a:rPr>
              <a:t>         </a:t>
            </a:r>
            <a:r>
              <a:rPr lang="en-US" sz="1400" b="1" dirty="0">
                <a:solidFill>
                  <a:schemeClr val="tx1"/>
                </a:solidFill>
                <a:latin typeface="Arial" pitchFamily="34" charset="0"/>
                <a:cs typeface="Arial" pitchFamily="34" charset="0"/>
              </a:rPr>
              <a:t>(</a:t>
            </a:r>
            <a:r>
              <a:rPr lang="en-US" sz="1400" b="1" dirty="0">
                <a:latin typeface="Arial" pitchFamily="34" charset="0"/>
                <a:cs typeface="Arial" pitchFamily="34" charset="0"/>
              </a:rPr>
              <a:t>1 – </a:t>
            </a:r>
            <a:r>
              <a:rPr lang="en-US" sz="1400" b="1" dirty="0">
                <a:solidFill>
                  <a:srgbClr val="FF0000"/>
                </a:solidFill>
                <a:latin typeface="Arial" pitchFamily="34" charset="0"/>
                <a:cs typeface="Arial" pitchFamily="34" charset="0"/>
              </a:rPr>
              <a:t>pref_flow_den</a:t>
            </a:r>
            <a:r>
              <a:rPr lang="en-US" sz="1400" b="1" dirty="0">
                <a:solidFill>
                  <a:schemeClr val="tx1"/>
                </a:solidFill>
                <a:latin typeface="Arial" pitchFamily="34" charset="0"/>
                <a:cs typeface="Arial" pitchFamily="34" charset="0"/>
              </a:rPr>
              <a:t>) * </a:t>
            </a:r>
            <a:r>
              <a:rPr lang="en-US" sz="1400" b="1" dirty="0">
                <a:solidFill>
                  <a:srgbClr val="FF0000"/>
                </a:solidFill>
                <a:latin typeface="Arial" pitchFamily="34" charset="0"/>
                <a:cs typeface="Arial" pitchFamily="34" charset="0"/>
              </a:rPr>
              <a:t>sat_threshold</a:t>
            </a:r>
            <a:endParaRPr lang="en-US" sz="1400" b="1" dirty="0">
              <a:solidFill>
                <a:schemeClr val="tx1"/>
              </a:solidFill>
              <a:latin typeface="Arial" pitchFamily="34" charset="0"/>
              <a:cs typeface="Arial" pitchFamily="34" charset="0"/>
            </a:endParaRPr>
          </a:p>
          <a:p>
            <a:pPr marL="45720" indent="0">
              <a:buNone/>
            </a:pPr>
            <a:r>
              <a:rPr lang="en-US" sz="2000" b="1" dirty="0">
                <a:latin typeface="Arial" pitchFamily="34" charset="0"/>
                <a:cs typeface="Arial" pitchFamily="34" charset="0"/>
              </a:rPr>
              <a:t>Preferential Flow (PFR) – whole  HRU</a:t>
            </a:r>
          </a:p>
          <a:p>
            <a:pPr marL="45720" indent="0">
              <a:buFont typeface="Georgia" pitchFamily="18" charset="0"/>
              <a:buNone/>
            </a:pPr>
            <a:r>
              <a:rPr lang="en-US" sz="1600" b="1" dirty="0">
                <a:solidFill>
                  <a:srgbClr val="FF0000"/>
                </a:solidFill>
                <a:latin typeface="Arial" pitchFamily="34" charset="0"/>
                <a:cs typeface="Arial" pitchFamily="34" charset="0"/>
              </a:rPr>
              <a:t>         </a:t>
            </a:r>
            <a:r>
              <a:rPr lang="en-US" sz="1400" b="1" dirty="0">
                <a:solidFill>
                  <a:srgbClr val="FF0000"/>
                </a:solidFill>
                <a:latin typeface="Arial" pitchFamily="34" charset="0"/>
                <a:cs typeface="Arial" pitchFamily="34" charset="0"/>
              </a:rPr>
              <a:t>pref_flow_den</a:t>
            </a:r>
            <a:r>
              <a:rPr lang="en-US" sz="1400" b="1" dirty="0">
                <a:solidFill>
                  <a:schemeClr val="tx1"/>
                </a:solidFill>
                <a:latin typeface="Arial" pitchFamily="34" charset="0"/>
                <a:cs typeface="Arial" pitchFamily="34" charset="0"/>
              </a:rPr>
              <a:t> * </a:t>
            </a:r>
            <a:r>
              <a:rPr lang="en-US" sz="1400" b="1" dirty="0">
                <a:solidFill>
                  <a:srgbClr val="FF0000"/>
                </a:solidFill>
                <a:latin typeface="Arial" pitchFamily="34" charset="0"/>
                <a:cs typeface="Arial" pitchFamily="34" charset="0"/>
              </a:rPr>
              <a:t>sat_threshold</a:t>
            </a:r>
            <a:endParaRPr lang="en-US" sz="1400" b="1" dirty="0">
              <a:solidFill>
                <a:schemeClr val="tx1"/>
              </a:solidFill>
              <a:latin typeface="Arial" pitchFamily="34" charset="0"/>
              <a:cs typeface="Arial" pitchFamily="34" charset="0"/>
            </a:endParaRPr>
          </a:p>
        </p:txBody>
      </p:sp>
      <p:sp>
        <p:nvSpPr>
          <p:cNvPr id="5"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fontScale="925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a:solidFill>
                  <a:schemeClr val="accent1"/>
                </a:solidFill>
                <a:effectLst/>
              </a:rPr>
              <a:t>Storage Parameters for Soilzone Reservoirs</a:t>
            </a:r>
          </a:p>
        </p:txBody>
      </p:sp>
      <p:sp>
        <p:nvSpPr>
          <p:cNvPr id="6" name="Rectangle 5"/>
          <p:cNvSpPr/>
          <p:nvPr/>
        </p:nvSpPr>
        <p:spPr>
          <a:xfrm>
            <a:off x="6248400" y="5334000"/>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23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5175" y="115888"/>
            <a:ext cx="7407275" cy="5894387"/>
            <a:chOff x="765175" y="115888"/>
            <a:chExt cx="7407275" cy="5894387"/>
          </a:xfrm>
        </p:grpSpPr>
        <p:sp>
          <p:nvSpPr>
            <p:cNvPr id="3" name="Rectangle 2"/>
            <p:cNvSpPr>
              <a:spLocks noChangeArrowheads="1"/>
            </p:cNvSpPr>
            <p:nvPr/>
          </p:nvSpPr>
          <p:spPr bwMode="auto">
            <a:xfrm>
              <a:off x="2738438" y="1376363"/>
              <a:ext cx="3128962" cy="4068762"/>
            </a:xfrm>
            <a:prstGeom prst="rect">
              <a:avLst/>
            </a:prstGeom>
            <a:solidFill>
              <a:srgbClr val="FFFFFF"/>
            </a:solidFill>
            <a:ln w="38100">
              <a:solidFill>
                <a:srgbClr val="000000"/>
              </a:solidFill>
              <a:miter lim="800000"/>
              <a:headEnd/>
              <a:tailEnd/>
            </a:ln>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 name="Line 3"/>
            <p:cNvSpPr>
              <a:spLocks noChangeShapeType="1"/>
            </p:cNvSpPr>
            <p:nvPr/>
          </p:nvSpPr>
          <p:spPr bwMode="auto">
            <a:xfrm flipH="1">
              <a:off x="3941763" y="1376363"/>
              <a:ext cx="928687" cy="40687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5" name="Line 4"/>
            <p:cNvSpPr>
              <a:spLocks noChangeShapeType="1"/>
            </p:cNvSpPr>
            <p:nvPr/>
          </p:nvSpPr>
          <p:spPr bwMode="auto">
            <a:xfrm>
              <a:off x="2738438" y="2743200"/>
              <a:ext cx="1811337"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6" name="Line 5"/>
            <p:cNvSpPr>
              <a:spLocks noChangeShapeType="1"/>
            </p:cNvSpPr>
            <p:nvPr/>
          </p:nvSpPr>
          <p:spPr bwMode="auto">
            <a:xfrm>
              <a:off x="4725988" y="1952625"/>
              <a:ext cx="1116012"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7" name="Line 6"/>
            <p:cNvSpPr>
              <a:spLocks noChangeShapeType="1"/>
            </p:cNvSpPr>
            <p:nvPr/>
          </p:nvSpPr>
          <p:spPr bwMode="auto">
            <a:xfrm>
              <a:off x="2160588" y="1600200"/>
              <a:ext cx="1131887"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8" name="Line 7"/>
            <p:cNvSpPr>
              <a:spLocks noChangeShapeType="1"/>
            </p:cNvSpPr>
            <p:nvPr/>
          </p:nvSpPr>
          <p:spPr bwMode="auto">
            <a:xfrm>
              <a:off x="4078288" y="404813"/>
              <a:ext cx="0" cy="11430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0" name="Line 9"/>
            <p:cNvSpPr>
              <a:spLocks noChangeShapeType="1"/>
            </p:cNvSpPr>
            <p:nvPr/>
          </p:nvSpPr>
          <p:spPr bwMode="auto">
            <a:xfrm>
              <a:off x="5454650" y="1700213"/>
              <a:ext cx="906463" cy="15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1" name="Line 10"/>
            <p:cNvSpPr>
              <a:spLocks noChangeShapeType="1"/>
            </p:cNvSpPr>
            <p:nvPr/>
          </p:nvSpPr>
          <p:spPr bwMode="auto">
            <a:xfrm>
              <a:off x="5626100" y="4797425"/>
              <a:ext cx="906463"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2" name="Line 13"/>
            <p:cNvSpPr>
              <a:spLocks noChangeShapeType="1"/>
            </p:cNvSpPr>
            <p:nvPr/>
          </p:nvSpPr>
          <p:spPr bwMode="auto">
            <a:xfrm flipV="1">
              <a:off x="5703888" y="981075"/>
              <a:ext cx="11112" cy="53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3" name="Line 14"/>
            <p:cNvSpPr>
              <a:spLocks noChangeShapeType="1"/>
            </p:cNvSpPr>
            <p:nvPr/>
          </p:nvSpPr>
          <p:spPr bwMode="auto">
            <a:xfrm>
              <a:off x="5697537" y="976313"/>
              <a:ext cx="1114425" cy="6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4" name="Line 15"/>
            <p:cNvSpPr>
              <a:spLocks noChangeShapeType="1"/>
            </p:cNvSpPr>
            <p:nvPr/>
          </p:nvSpPr>
          <p:spPr bwMode="auto">
            <a:xfrm flipV="1">
              <a:off x="3976687" y="3907744"/>
              <a:ext cx="1050017" cy="1705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5" name="Line 16"/>
            <p:cNvSpPr>
              <a:spLocks noChangeShapeType="1"/>
            </p:cNvSpPr>
            <p:nvPr/>
          </p:nvSpPr>
          <p:spPr bwMode="auto">
            <a:xfrm>
              <a:off x="3521075" y="2400300"/>
              <a:ext cx="0" cy="800100"/>
            </a:xfrm>
            <a:prstGeom prst="line">
              <a:avLst/>
            </a:prstGeom>
            <a:noFill/>
            <a:ln w="1905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6" name="Text Box 21"/>
            <p:cNvSpPr txBox="1">
              <a:spLocks noChangeArrowheads="1"/>
            </p:cNvSpPr>
            <p:nvPr/>
          </p:nvSpPr>
          <p:spPr bwMode="auto">
            <a:xfrm>
              <a:off x="2638425" y="5661025"/>
              <a:ext cx="3675063" cy="349250"/>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Recharge</a:t>
              </a:r>
            </a:p>
          </p:txBody>
        </p:sp>
        <p:sp>
          <p:nvSpPr>
            <p:cNvPr id="17" name="Text Box 22"/>
            <p:cNvSpPr txBox="1">
              <a:spLocks noChangeArrowheads="1"/>
            </p:cNvSpPr>
            <p:nvPr/>
          </p:nvSpPr>
          <p:spPr bwMode="auto">
            <a:xfrm>
              <a:off x="6526213" y="4616450"/>
              <a:ext cx="1168400" cy="34290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Slow Interflow</a:t>
              </a:r>
            </a:p>
          </p:txBody>
        </p:sp>
        <p:sp>
          <p:nvSpPr>
            <p:cNvPr id="18" name="Text Box 23"/>
            <p:cNvSpPr txBox="1">
              <a:spLocks noChangeArrowheads="1"/>
            </p:cNvSpPr>
            <p:nvPr/>
          </p:nvSpPr>
          <p:spPr bwMode="auto">
            <a:xfrm>
              <a:off x="6381750" y="1538288"/>
              <a:ext cx="1131888" cy="342900"/>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Fast Interflow</a:t>
              </a:r>
            </a:p>
          </p:txBody>
        </p:sp>
        <p:sp>
          <p:nvSpPr>
            <p:cNvPr id="19" name="Text Box 24"/>
            <p:cNvSpPr txBox="1">
              <a:spLocks noChangeArrowheads="1"/>
            </p:cNvSpPr>
            <p:nvPr/>
          </p:nvSpPr>
          <p:spPr bwMode="auto">
            <a:xfrm>
              <a:off x="6813550" y="782638"/>
              <a:ext cx="1358900" cy="342900"/>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Dunnian runoff</a:t>
              </a:r>
            </a:p>
          </p:txBody>
        </p:sp>
        <p:sp>
          <p:nvSpPr>
            <p:cNvPr id="20" name="Text Box 25"/>
            <p:cNvSpPr txBox="1">
              <a:spLocks noChangeArrowheads="1"/>
            </p:cNvSpPr>
            <p:nvPr/>
          </p:nvSpPr>
          <p:spPr bwMode="auto">
            <a:xfrm>
              <a:off x="765175" y="1160463"/>
              <a:ext cx="1858963" cy="32385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Cascading Dunnian Runoff</a:t>
              </a:r>
            </a:p>
          </p:txBody>
        </p:sp>
        <p:sp>
          <p:nvSpPr>
            <p:cNvPr id="21" name="Text Box 26"/>
            <p:cNvSpPr txBox="1">
              <a:spLocks noChangeArrowheads="1"/>
            </p:cNvSpPr>
            <p:nvPr/>
          </p:nvSpPr>
          <p:spPr bwMode="auto">
            <a:xfrm>
              <a:off x="1089025" y="1736725"/>
              <a:ext cx="1538288" cy="34290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Cascading Interflow</a:t>
              </a:r>
            </a:p>
          </p:txBody>
        </p:sp>
        <p:sp>
          <p:nvSpPr>
            <p:cNvPr id="22" name="Text Box 27"/>
            <p:cNvSpPr txBox="1">
              <a:spLocks noChangeArrowheads="1"/>
            </p:cNvSpPr>
            <p:nvPr/>
          </p:nvSpPr>
          <p:spPr bwMode="auto">
            <a:xfrm>
              <a:off x="3446463" y="115888"/>
              <a:ext cx="2324100" cy="468312"/>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Precipitation, Snowmelt, </a:t>
              </a:r>
              <a:r>
                <a:rPr lang="en-US" sz="1000" b="1" dirty="0">
                  <a:solidFill>
                    <a:schemeClr val="bg2">
                      <a:lumMod val="75000"/>
                    </a:schemeClr>
                  </a:solidFill>
                  <a:latin typeface="Arial" pitchFamily="34" charset="0"/>
                  <a:cs typeface="Arial" pitchFamily="34" charset="0"/>
                </a:rPr>
                <a:t>c</a:t>
              </a:r>
              <a:r>
                <a:rPr lang="en-US" sz="1000" b="1" i="0" dirty="0">
                  <a:solidFill>
                    <a:schemeClr val="bg2">
                      <a:lumMod val="75000"/>
                    </a:schemeClr>
                  </a:solidFill>
                  <a:latin typeface="Arial" pitchFamily="34" charset="0"/>
                  <a:cs typeface="Arial" pitchFamily="34" charset="0"/>
                </a:rPr>
                <a:t>ascading Hortonian Runoff</a:t>
              </a:r>
            </a:p>
          </p:txBody>
        </p:sp>
        <p:sp>
          <p:nvSpPr>
            <p:cNvPr id="23" name="Text Box 31"/>
            <p:cNvSpPr txBox="1">
              <a:spLocks noChangeArrowheads="1"/>
            </p:cNvSpPr>
            <p:nvPr/>
          </p:nvSpPr>
          <p:spPr bwMode="auto">
            <a:xfrm>
              <a:off x="3316288" y="1828800"/>
              <a:ext cx="1193800" cy="412750"/>
            </a:xfrm>
            <a:prstGeom prst="rect">
              <a:avLst/>
            </a:prstGeom>
            <a:solidFill>
              <a:srgbClr val="FFFFFF"/>
            </a:solidFill>
            <a:ln w="9525">
              <a:solidFill>
                <a:srgbClr val="000000"/>
              </a:solidFill>
              <a:miter lim="800000"/>
              <a:headEnd/>
              <a:tailEnd/>
            </a:ln>
          </p:spPr>
          <p:txBody>
            <a:bodyPr/>
            <a:lstStyle/>
            <a:p>
              <a:pPr algn="ctr"/>
              <a:r>
                <a:rPr lang="en-US" sz="1000" b="1" i="0" dirty="0">
                  <a:solidFill>
                    <a:srgbClr val="7030A0"/>
                  </a:solidFill>
                  <a:latin typeface="Arial" pitchFamily="34" charset="0"/>
                  <a:cs typeface="Arial" pitchFamily="34" charset="0"/>
                </a:rPr>
                <a:t>Recharge Zone</a:t>
              </a:r>
            </a:p>
          </p:txBody>
        </p:sp>
        <p:sp>
          <p:nvSpPr>
            <p:cNvPr id="24" name="Text Box 32"/>
            <p:cNvSpPr txBox="1">
              <a:spLocks noChangeArrowheads="1"/>
            </p:cNvSpPr>
            <p:nvPr/>
          </p:nvSpPr>
          <p:spPr bwMode="auto">
            <a:xfrm>
              <a:off x="3070225" y="3357563"/>
              <a:ext cx="1039813" cy="342900"/>
            </a:xfrm>
            <a:prstGeom prst="rect">
              <a:avLst/>
            </a:prstGeom>
            <a:solidFill>
              <a:srgbClr val="FFFFFF"/>
            </a:solidFill>
            <a:ln w="9525">
              <a:solidFill>
                <a:srgbClr val="000000"/>
              </a:solidFill>
              <a:miter lim="800000"/>
              <a:headEnd/>
              <a:tailEnd/>
            </a:ln>
          </p:spPr>
          <p:txBody>
            <a:bodyPr/>
            <a:lstStyle/>
            <a:p>
              <a:pPr algn="ctr"/>
              <a:r>
                <a:rPr lang="en-US" sz="1000" b="1" i="0">
                  <a:solidFill>
                    <a:srgbClr val="7030A0"/>
                  </a:solidFill>
                  <a:latin typeface="Arial" pitchFamily="34" charset="0"/>
                  <a:cs typeface="Arial" pitchFamily="34" charset="0"/>
                </a:rPr>
                <a:t>Lower Zone</a:t>
              </a:r>
            </a:p>
          </p:txBody>
        </p:sp>
        <p:sp>
          <p:nvSpPr>
            <p:cNvPr id="25" name="Text Box 33"/>
            <p:cNvSpPr txBox="1">
              <a:spLocks noChangeArrowheads="1"/>
            </p:cNvSpPr>
            <p:nvPr/>
          </p:nvSpPr>
          <p:spPr bwMode="auto">
            <a:xfrm>
              <a:off x="6454775" y="2917825"/>
              <a:ext cx="1525588" cy="331788"/>
            </a:xfrm>
            <a:prstGeom prst="rect">
              <a:avLst/>
            </a:prstGeom>
            <a:solidFill>
              <a:srgbClr val="FFFFFF"/>
            </a:solidFill>
            <a:ln w="9525">
              <a:solidFill>
                <a:srgbClr val="000000"/>
              </a:solidFill>
              <a:miter lim="800000"/>
              <a:headEnd/>
              <a:tailEnd/>
            </a:ln>
          </p:spPr>
          <p:txBody>
            <a:bodyPr/>
            <a:lstStyle/>
            <a:p>
              <a:pPr algn="ctr"/>
              <a:r>
                <a:rPr lang="en-US" sz="1000" b="1" i="0" dirty="0">
                  <a:latin typeface="Arial" pitchFamily="34" charset="0"/>
                  <a:cs typeface="Arial" pitchFamily="34" charset="0"/>
                </a:rPr>
                <a:t>1 – </a:t>
              </a:r>
              <a:r>
                <a:rPr lang="en-US" sz="1000" b="1" i="0" dirty="0">
                  <a:solidFill>
                    <a:srgbClr val="FF0000"/>
                  </a:solidFill>
                  <a:latin typeface="Arial" pitchFamily="34" charset="0"/>
                  <a:cs typeface="Arial" pitchFamily="34" charset="0"/>
                </a:rPr>
                <a:t>pref_flow_den</a:t>
              </a:r>
            </a:p>
          </p:txBody>
        </p:sp>
        <p:sp>
          <p:nvSpPr>
            <p:cNvPr id="26" name="Line 34"/>
            <p:cNvSpPr>
              <a:spLocks noChangeShapeType="1"/>
            </p:cNvSpPr>
            <p:nvPr/>
          </p:nvSpPr>
          <p:spPr bwMode="auto">
            <a:xfrm flipH="1" flipV="1">
              <a:off x="5662613" y="1952625"/>
              <a:ext cx="792162" cy="1116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27" name="Line 35"/>
            <p:cNvSpPr>
              <a:spLocks noChangeShapeType="1"/>
            </p:cNvSpPr>
            <p:nvPr/>
          </p:nvSpPr>
          <p:spPr bwMode="auto">
            <a:xfrm flipV="1">
              <a:off x="2817813" y="584200"/>
              <a:ext cx="17462" cy="33337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28" name="Line 36"/>
            <p:cNvSpPr>
              <a:spLocks noChangeShapeType="1"/>
            </p:cNvSpPr>
            <p:nvPr/>
          </p:nvSpPr>
          <p:spPr bwMode="auto">
            <a:xfrm flipV="1">
              <a:off x="3070225" y="584200"/>
              <a:ext cx="0" cy="19446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29" name="Text Box 37"/>
            <p:cNvSpPr txBox="1">
              <a:spLocks noChangeArrowheads="1"/>
            </p:cNvSpPr>
            <p:nvPr/>
          </p:nvSpPr>
          <p:spPr bwMode="auto">
            <a:xfrm>
              <a:off x="2925763" y="206375"/>
              <a:ext cx="431800" cy="34290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accent1">
                      <a:lumMod val="50000"/>
                    </a:schemeClr>
                  </a:solidFill>
                  <a:latin typeface="Arial" pitchFamily="34" charset="0"/>
                  <a:cs typeface="Arial" pitchFamily="34" charset="0"/>
                </a:rPr>
                <a:t>ET </a:t>
              </a:r>
            </a:p>
          </p:txBody>
        </p:sp>
        <p:sp>
          <p:nvSpPr>
            <p:cNvPr id="30" name="Text Box 38"/>
            <p:cNvSpPr txBox="1">
              <a:spLocks noChangeArrowheads="1"/>
            </p:cNvSpPr>
            <p:nvPr/>
          </p:nvSpPr>
          <p:spPr bwMode="auto">
            <a:xfrm>
              <a:off x="2493963" y="188913"/>
              <a:ext cx="339725" cy="342900"/>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1">
                      <a:lumMod val="50000"/>
                    </a:schemeClr>
                  </a:solidFill>
                  <a:latin typeface="Arial" pitchFamily="34" charset="0"/>
                  <a:cs typeface="Arial" pitchFamily="34" charset="0"/>
                </a:rPr>
                <a:t>T </a:t>
              </a:r>
            </a:p>
          </p:txBody>
        </p:sp>
        <p:sp>
          <p:nvSpPr>
            <p:cNvPr id="31" name="Text Box 41"/>
            <p:cNvSpPr txBox="1">
              <a:spLocks noChangeArrowheads="1"/>
            </p:cNvSpPr>
            <p:nvPr/>
          </p:nvSpPr>
          <p:spPr bwMode="auto">
            <a:xfrm>
              <a:off x="909638" y="3529013"/>
              <a:ext cx="1260475" cy="331787"/>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soil_rechr_max</a:t>
              </a:r>
            </a:p>
          </p:txBody>
        </p:sp>
        <p:sp>
          <p:nvSpPr>
            <p:cNvPr id="32" name="Line 42"/>
            <p:cNvSpPr>
              <a:spLocks noChangeShapeType="1"/>
            </p:cNvSpPr>
            <p:nvPr/>
          </p:nvSpPr>
          <p:spPr bwMode="auto">
            <a:xfrm flipV="1">
              <a:off x="2170113" y="2744788"/>
              <a:ext cx="1187450" cy="900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33" name="Text Box 43"/>
            <p:cNvSpPr txBox="1">
              <a:spLocks noChangeArrowheads="1"/>
            </p:cNvSpPr>
            <p:nvPr/>
          </p:nvSpPr>
          <p:spPr bwMode="auto">
            <a:xfrm>
              <a:off x="946150" y="2600325"/>
              <a:ext cx="1260475" cy="331788"/>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soil_moist_max</a:t>
              </a:r>
            </a:p>
          </p:txBody>
        </p:sp>
        <p:sp>
          <p:nvSpPr>
            <p:cNvPr id="34" name="Line 44"/>
            <p:cNvSpPr>
              <a:spLocks noChangeShapeType="1"/>
            </p:cNvSpPr>
            <p:nvPr/>
          </p:nvSpPr>
          <p:spPr bwMode="auto">
            <a:xfrm flipV="1">
              <a:off x="2205038" y="1376363"/>
              <a:ext cx="1368425" cy="14049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35" name="Text Box 45"/>
            <p:cNvSpPr txBox="1">
              <a:spLocks noChangeArrowheads="1"/>
            </p:cNvSpPr>
            <p:nvPr/>
          </p:nvSpPr>
          <p:spPr bwMode="auto">
            <a:xfrm>
              <a:off x="6454775" y="2349500"/>
              <a:ext cx="1260475" cy="331788"/>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sat_threshold</a:t>
              </a:r>
            </a:p>
          </p:txBody>
        </p:sp>
        <p:sp>
          <p:nvSpPr>
            <p:cNvPr id="36" name="Line 46"/>
            <p:cNvSpPr>
              <a:spLocks noChangeShapeType="1"/>
            </p:cNvSpPr>
            <p:nvPr/>
          </p:nvSpPr>
          <p:spPr bwMode="auto">
            <a:xfrm flipH="1" flipV="1">
              <a:off x="5894817" y="1373088"/>
              <a:ext cx="546893" cy="111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37" name="Text Box 47"/>
            <p:cNvSpPr txBox="1">
              <a:spLocks noChangeArrowheads="1"/>
            </p:cNvSpPr>
            <p:nvPr/>
          </p:nvSpPr>
          <p:spPr bwMode="auto">
            <a:xfrm>
              <a:off x="4402138" y="657225"/>
              <a:ext cx="1150937" cy="331788"/>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pref_flow_den</a:t>
              </a:r>
            </a:p>
          </p:txBody>
        </p:sp>
        <p:sp>
          <p:nvSpPr>
            <p:cNvPr id="38" name="Text Box 48"/>
            <p:cNvSpPr txBox="1">
              <a:spLocks noChangeArrowheads="1"/>
            </p:cNvSpPr>
            <p:nvPr/>
          </p:nvSpPr>
          <p:spPr bwMode="auto">
            <a:xfrm>
              <a:off x="3044428" y="3918857"/>
              <a:ext cx="933509" cy="34290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Excess CPR</a:t>
              </a:r>
            </a:p>
          </p:txBody>
        </p:sp>
        <p:sp>
          <p:nvSpPr>
            <p:cNvPr id="39" name="Line 49"/>
            <p:cNvSpPr>
              <a:spLocks noChangeShapeType="1"/>
            </p:cNvSpPr>
            <p:nvPr/>
          </p:nvSpPr>
          <p:spPr bwMode="auto">
            <a:xfrm>
              <a:off x="3357563" y="4261757"/>
              <a:ext cx="0" cy="158024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0" name="Text Box 50"/>
            <p:cNvSpPr txBox="1">
              <a:spLocks noChangeArrowheads="1"/>
            </p:cNvSpPr>
            <p:nvPr/>
          </p:nvSpPr>
          <p:spPr bwMode="auto">
            <a:xfrm>
              <a:off x="4402138" y="4654550"/>
              <a:ext cx="863600" cy="503238"/>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Gravity Drainage</a:t>
              </a:r>
            </a:p>
          </p:txBody>
        </p:sp>
        <p:sp>
          <p:nvSpPr>
            <p:cNvPr id="41" name="Line 11"/>
            <p:cNvSpPr>
              <a:spLocks noChangeShapeType="1"/>
            </p:cNvSpPr>
            <p:nvPr/>
          </p:nvSpPr>
          <p:spPr bwMode="auto">
            <a:xfrm>
              <a:off x="4905375" y="5159375"/>
              <a:ext cx="0" cy="6826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9" name="Line 8"/>
            <p:cNvSpPr>
              <a:spLocks noChangeShapeType="1"/>
            </p:cNvSpPr>
            <p:nvPr/>
          </p:nvSpPr>
          <p:spPr bwMode="auto">
            <a:xfrm>
              <a:off x="4089400" y="800100"/>
              <a:ext cx="939800" cy="67638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grpSp>
      <p:sp>
        <p:nvSpPr>
          <p:cNvPr id="42" name="Text Box 41"/>
          <p:cNvSpPr txBox="1">
            <a:spLocks noChangeArrowheads="1"/>
          </p:cNvSpPr>
          <p:nvPr/>
        </p:nvSpPr>
        <p:spPr bwMode="auto">
          <a:xfrm>
            <a:off x="1058433" y="5383213"/>
            <a:ext cx="1260475" cy="331787"/>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accent6"/>
                </a:solidFill>
                <a:latin typeface="Arial" pitchFamily="34" charset="0"/>
                <a:cs typeface="Arial" pitchFamily="34" charset="0"/>
              </a:rPr>
              <a:t>soil2gw_max</a:t>
            </a:r>
          </a:p>
        </p:txBody>
      </p:sp>
      <p:sp>
        <p:nvSpPr>
          <p:cNvPr id="43" name="Line 42"/>
          <p:cNvSpPr>
            <a:spLocks noChangeShapeType="1"/>
          </p:cNvSpPr>
          <p:nvPr/>
        </p:nvSpPr>
        <p:spPr bwMode="auto">
          <a:xfrm>
            <a:off x="2333625" y="5537850"/>
            <a:ext cx="1023938" cy="247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4" name="Text Box 45"/>
          <p:cNvSpPr txBox="1">
            <a:spLocks noChangeArrowheads="1"/>
          </p:cNvSpPr>
          <p:nvPr/>
        </p:nvSpPr>
        <p:spPr bwMode="auto">
          <a:xfrm>
            <a:off x="7513638" y="1873745"/>
            <a:ext cx="1260475" cy="347350"/>
          </a:xfrm>
          <a:prstGeom prst="rect">
            <a:avLst/>
          </a:prstGeom>
          <a:solidFill>
            <a:srgbClr val="FFFFFF"/>
          </a:solidFill>
          <a:ln w="9525">
            <a:solidFill>
              <a:srgbClr val="000000"/>
            </a:solidFill>
            <a:miter lim="800000"/>
            <a:headEnd/>
            <a:tailEnd/>
          </a:ln>
        </p:spPr>
        <p:txBody>
          <a:bodyPr/>
          <a:lstStyle/>
          <a:p>
            <a:pPr algn="ctr"/>
            <a:r>
              <a:rPr lang="en-US" sz="1000" b="1" dirty="0">
                <a:solidFill>
                  <a:schemeClr val="accent6"/>
                </a:solidFill>
                <a:latin typeface="Arial" pitchFamily="34" charset="0"/>
                <a:cs typeface="Arial" pitchFamily="34" charset="0"/>
              </a:rPr>
              <a:t>fastcoef_lin</a:t>
            </a:r>
          </a:p>
          <a:p>
            <a:pPr algn="ctr"/>
            <a:r>
              <a:rPr lang="en-US" sz="1000" b="1" dirty="0">
                <a:solidFill>
                  <a:schemeClr val="accent6"/>
                </a:solidFill>
                <a:latin typeface="Arial" pitchFamily="34" charset="0"/>
                <a:cs typeface="Arial" pitchFamily="34" charset="0"/>
              </a:rPr>
              <a:t>f</a:t>
            </a:r>
            <a:r>
              <a:rPr lang="en-US" sz="1000" b="1" i="0" dirty="0">
                <a:solidFill>
                  <a:schemeClr val="accent6"/>
                </a:solidFill>
                <a:latin typeface="Arial" pitchFamily="34" charset="0"/>
                <a:cs typeface="Arial" pitchFamily="34" charset="0"/>
              </a:rPr>
              <a:t>astcoef_sq</a:t>
            </a:r>
          </a:p>
        </p:txBody>
      </p:sp>
      <p:sp>
        <p:nvSpPr>
          <p:cNvPr id="45" name="Text Box 45"/>
          <p:cNvSpPr txBox="1">
            <a:spLocks noChangeArrowheads="1"/>
          </p:cNvSpPr>
          <p:nvPr/>
        </p:nvSpPr>
        <p:spPr bwMode="auto">
          <a:xfrm>
            <a:off x="7690266" y="4959350"/>
            <a:ext cx="1260475" cy="347350"/>
          </a:xfrm>
          <a:prstGeom prst="rect">
            <a:avLst/>
          </a:prstGeom>
          <a:solidFill>
            <a:srgbClr val="FFFFFF"/>
          </a:solidFill>
          <a:ln w="9525">
            <a:solidFill>
              <a:srgbClr val="000000"/>
            </a:solidFill>
            <a:miter lim="800000"/>
            <a:headEnd/>
            <a:tailEnd/>
          </a:ln>
        </p:spPr>
        <p:txBody>
          <a:bodyPr/>
          <a:lstStyle/>
          <a:p>
            <a:pPr algn="ctr"/>
            <a:r>
              <a:rPr lang="en-US" sz="1000" b="1" dirty="0">
                <a:solidFill>
                  <a:schemeClr val="accent6"/>
                </a:solidFill>
                <a:latin typeface="Arial" pitchFamily="34" charset="0"/>
                <a:cs typeface="Arial" pitchFamily="34" charset="0"/>
              </a:rPr>
              <a:t>slowcoef_lin</a:t>
            </a:r>
          </a:p>
          <a:p>
            <a:pPr algn="ctr"/>
            <a:r>
              <a:rPr lang="en-US" sz="1000" b="1" dirty="0">
                <a:solidFill>
                  <a:schemeClr val="accent6"/>
                </a:solidFill>
                <a:latin typeface="Arial" pitchFamily="34" charset="0"/>
                <a:cs typeface="Arial" pitchFamily="34" charset="0"/>
              </a:rPr>
              <a:t>slow</a:t>
            </a:r>
            <a:r>
              <a:rPr lang="en-US" sz="1000" b="1" i="0" dirty="0">
                <a:solidFill>
                  <a:schemeClr val="accent6"/>
                </a:solidFill>
                <a:latin typeface="Arial" pitchFamily="34" charset="0"/>
                <a:cs typeface="Arial" pitchFamily="34" charset="0"/>
              </a:rPr>
              <a:t>coef_sq</a:t>
            </a:r>
          </a:p>
        </p:txBody>
      </p:sp>
      <p:sp>
        <p:nvSpPr>
          <p:cNvPr id="46" name="Text Box 45"/>
          <p:cNvSpPr txBox="1">
            <a:spLocks noChangeArrowheads="1"/>
          </p:cNvSpPr>
          <p:nvPr/>
        </p:nvSpPr>
        <p:spPr bwMode="auto">
          <a:xfrm>
            <a:off x="6405745" y="5367650"/>
            <a:ext cx="1260475" cy="347350"/>
          </a:xfrm>
          <a:prstGeom prst="rect">
            <a:avLst/>
          </a:prstGeom>
          <a:solidFill>
            <a:srgbClr val="FFFFFF"/>
          </a:solidFill>
          <a:ln w="9525">
            <a:solidFill>
              <a:srgbClr val="000000"/>
            </a:solidFill>
            <a:miter lim="800000"/>
            <a:headEnd/>
            <a:tailEnd/>
          </a:ln>
        </p:spPr>
        <p:txBody>
          <a:bodyPr/>
          <a:lstStyle/>
          <a:p>
            <a:pPr algn="ctr"/>
            <a:r>
              <a:rPr lang="en-US" sz="1000" b="1" dirty="0">
                <a:solidFill>
                  <a:schemeClr val="accent6"/>
                </a:solidFill>
                <a:latin typeface="Arial" pitchFamily="34" charset="0"/>
                <a:cs typeface="Arial" pitchFamily="34" charset="0"/>
              </a:rPr>
              <a:t>ssr2gw_rate</a:t>
            </a:r>
          </a:p>
          <a:p>
            <a:pPr algn="ctr"/>
            <a:r>
              <a:rPr lang="en-US" sz="1000" b="1" dirty="0">
                <a:solidFill>
                  <a:schemeClr val="accent6"/>
                </a:solidFill>
                <a:latin typeface="Arial" pitchFamily="34" charset="0"/>
                <a:cs typeface="Arial" pitchFamily="34" charset="0"/>
              </a:rPr>
              <a:t>sslr2gw_exp</a:t>
            </a:r>
            <a:endParaRPr lang="en-US" sz="1000" b="1" i="0" dirty="0">
              <a:solidFill>
                <a:schemeClr val="accent6"/>
              </a:solidFill>
              <a:latin typeface="Arial" pitchFamily="34" charset="0"/>
              <a:cs typeface="Arial" pitchFamily="34" charset="0"/>
            </a:endParaRPr>
          </a:p>
        </p:txBody>
      </p:sp>
      <p:sp>
        <p:nvSpPr>
          <p:cNvPr id="47" name="Line 42"/>
          <p:cNvSpPr>
            <a:spLocks noChangeShapeType="1"/>
          </p:cNvSpPr>
          <p:nvPr/>
        </p:nvSpPr>
        <p:spPr bwMode="auto">
          <a:xfrm>
            <a:off x="5265738" y="5162550"/>
            <a:ext cx="1140006" cy="400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8" name="Text Box 41"/>
          <p:cNvSpPr txBox="1">
            <a:spLocks noChangeArrowheads="1"/>
          </p:cNvSpPr>
          <p:nvPr/>
        </p:nvSpPr>
        <p:spPr bwMode="auto">
          <a:xfrm>
            <a:off x="1101725" y="658813"/>
            <a:ext cx="1260475" cy="331787"/>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accent6"/>
                </a:solidFill>
                <a:latin typeface="Arial" pitchFamily="34" charset="0"/>
                <a:cs typeface="Arial" pitchFamily="34" charset="0"/>
              </a:rPr>
              <a:t>soil_type</a:t>
            </a:r>
          </a:p>
        </p:txBody>
      </p:sp>
      <p:sp>
        <p:nvSpPr>
          <p:cNvPr id="49" name="Line 42"/>
          <p:cNvSpPr>
            <a:spLocks noChangeShapeType="1"/>
          </p:cNvSpPr>
          <p:nvPr/>
        </p:nvSpPr>
        <p:spPr bwMode="auto">
          <a:xfrm flipV="1">
            <a:off x="2362200" y="565943"/>
            <a:ext cx="682228" cy="2341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50" name="Line 42"/>
          <p:cNvSpPr>
            <a:spLocks noChangeShapeType="1"/>
          </p:cNvSpPr>
          <p:nvPr/>
        </p:nvSpPr>
        <p:spPr bwMode="auto">
          <a:xfrm flipV="1">
            <a:off x="1811735" y="414734"/>
            <a:ext cx="682228" cy="2341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51" name="TextBox 50"/>
          <p:cNvSpPr txBox="1"/>
          <p:nvPr/>
        </p:nvSpPr>
        <p:spPr>
          <a:xfrm>
            <a:off x="3723997" y="838200"/>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2</a:t>
            </a:r>
          </a:p>
        </p:txBody>
      </p:sp>
      <p:sp>
        <p:nvSpPr>
          <p:cNvPr id="53" name="TextBox 52"/>
          <p:cNvSpPr txBox="1"/>
          <p:nvPr/>
        </p:nvSpPr>
        <p:spPr>
          <a:xfrm>
            <a:off x="3505200" y="4645223"/>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5</a:t>
            </a:r>
          </a:p>
        </p:txBody>
      </p:sp>
      <p:sp>
        <p:nvSpPr>
          <p:cNvPr id="54" name="TextBox 53"/>
          <p:cNvSpPr txBox="1"/>
          <p:nvPr/>
        </p:nvSpPr>
        <p:spPr>
          <a:xfrm>
            <a:off x="1861682" y="1476489"/>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3</a:t>
            </a:r>
          </a:p>
        </p:txBody>
      </p:sp>
      <p:sp>
        <p:nvSpPr>
          <p:cNvPr id="55" name="TextBox 54"/>
          <p:cNvSpPr txBox="1"/>
          <p:nvPr/>
        </p:nvSpPr>
        <p:spPr>
          <a:xfrm>
            <a:off x="6060875" y="4460165"/>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9</a:t>
            </a:r>
          </a:p>
        </p:txBody>
      </p:sp>
      <p:sp>
        <p:nvSpPr>
          <p:cNvPr id="56" name="TextBox 55"/>
          <p:cNvSpPr txBox="1"/>
          <p:nvPr/>
        </p:nvSpPr>
        <p:spPr>
          <a:xfrm>
            <a:off x="4977606" y="5208686"/>
            <a:ext cx="477044"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10</a:t>
            </a:r>
          </a:p>
        </p:txBody>
      </p:sp>
      <p:sp>
        <p:nvSpPr>
          <p:cNvPr id="57" name="TextBox 56"/>
          <p:cNvSpPr txBox="1"/>
          <p:nvPr/>
        </p:nvSpPr>
        <p:spPr>
          <a:xfrm>
            <a:off x="5923529" y="1024832"/>
            <a:ext cx="311603"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8</a:t>
            </a:r>
          </a:p>
        </p:txBody>
      </p:sp>
      <p:sp>
        <p:nvSpPr>
          <p:cNvPr id="58" name="TextBox 57"/>
          <p:cNvSpPr txBox="1"/>
          <p:nvPr/>
        </p:nvSpPr>
        <p:spPr>
          <a:xfrm>
            <a:off x="2725738" y="838044"/>
            <a:ext cx="47466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14</a:t>
            </a:r>
          </a:p>
        </p:txBody>
      </p:sp>
      <p:sp>
        <p:nvSpPr>
          <p:cNvPr id="59" name="TextBox 58"/>
          <p:cNvSpPr txBox="1"/>
          <p:nvPr/>
        </p:nvSpPr>
        <p:spPr>
          <a:xfrm>
            <a:off x="8172450" y="3337123"/>
            <a:ext cx="458789"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13</a:t>
            </a:r>
          </a:p>
        </p:txBody>
      </p:sp>
      <p:sp>
        <p:nvSpPr>
          <p:cNvPr id="60" name="Text Box 23"/>
          <p:cNvSpPr txBox="1">
            <a:spLocks noChangeArrowheads="1"/>
          </p:cNvSpPr>
          <p:nvPr/>
        </p:nvSpPr>
        <p:spPr bwMode="auto">
          <a:xfrm>
            <a:off x="7818853" y="3736294"/>
            <a:ext cx="1131888" cy="342900"/>
          </a:xfrm>
          <a:prstGeom prst="rect">
            <a:avLst/>
          </a:prstGeom>
          <a:solidFill>
            <a:srgbClr val="FFFFFF"/>
          </a:solidFill>
          <a:ln w="9525">
            <a:solidFill>
              <a:srgbClr val="000000"/>
            </a:solidFill>
            <a:miter lim="800000"/>
            <a:headEnd/>
            <a:tailEnd/>
          </a:ln>
        </p:spPr>
        <p:txBody>
          <a:bodyPr/>
          <a:lstStyle/>
          <a:p>
            <a:pPr algn="ctr"/>
            <a:r>
              <a:rPr lang="en-US" sz="1000" b="1" dirty="0">
                <a:solidFill>
                  <a:schemeClr val="bg2">
                    <a:lumMod val="75000"/>
                  </a:schemeClr>
                </a:solidFill>
                <a:latin typeface="Arial" pitchFamily="34" charset="0"/>
                <a:cs typeface="Arial" pitchFamily="34" charset="0"/>
              </a:rPr>
              <a:t>Cascading </a:t>
            </a:r>
            <a:r>
              <a:rPr lang="en-US" sz="1000" b="1" i="0" dirty="0">
                <a:solidFill>
                  <a:schemeClr val="bg2">
                    <a:lumMod val="75000"/>
                  </a:schemeClr>
                </a:solidFill>
                <a:latin typeface="Arial" pitchFamily="34" charset="0"/>
                <a:cs typeface="Arial" pitchFamily="34" charset="0"/>
              </a:rPr>
              <a:t>flow</a:t>
            </a:r>
          </a:p>
        </p:txBody>
      </p:sp>
      <p:sp>
        <p:nvSpPr>
          <p:cNvPr id="61" name="TextBox 60"/>
          <p:cNvSpPr txBox="1"/>
          <p:nvPr/>
        </p:nvSpPr>
        <p:spPr>
          <a:xfrm>
            <a:off x="3727626" y="838200"/>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2</a:t>
            </a:r>
          </a:p>
        </p:txBody>
      </p:sp>
      <p:sp>
        <p:nvSpPr>
          <p:cNvPr id="62" name="TextBox 61"/>
          <p:cNvSpPr txBox="1"/>
          <p:nvPr/>
        </p:nvSpPr>
        <p:spPr>
          <a:xfrm>
            <a:off x="1872342" y="1476828"/>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3</a:t>
            </a:r>
          </a:p>
        </p:txBody>
      </p:sp>
      <p:sp>
        <p:nvSpPr>
          <p:cNvPr id="64" name="TextBox 63"/>
          <p:cNvSpPr txBox="1"/>
          <p:nvPr/>
        </p:nvSpPr>
        <p:spPr>
          <a:xfrm>
            <a:off x="3505200" y="4645223"/>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5</a:t>
            </a:r>
          </a:p>
        </p:txBody>
      </p:sp>
      <p:sp>
        <p:nvSpPr>
          <p:cNvPr id="65" name="TextBox 64"/>
          <p:cNvSpPr txBox="1"/>
          <p:nvPr/>
        </p:nvSpPr>
        <p:spPr>
          <a:xfrm>
            <a:off x="6068898" y="4465609"/>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9</a:t>
            </a:r>
          </a:p>
        </p:txBody>
      </p:sp>
      <p:sp>
        <p:nvSpPr>
          <p:cNvPr id="66" name="TextBox 65"/>
          <p:cNvSpPr txBox="1"/>
          <p:nvPr/>
        </p:nvSpPr>
        <p:spPr>
          <a:xfrm>
            <a:off x="4981235" y="5229324"/>
            <a:ext cx="487136"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10</a:t>
            </a:r>
          </a:p>
        </p:txBody>
      </p:sp>
      <p:sp>
        <p:nvSpPr>
          <p:cNvPr id="67" name="TextBox 66"/>
          <p:cNvSpPr txBox="1"/>
          <p:nvPr/>
        </p:nvSpPr>
        <p:spPr>
          <a:xfrm>
            <a:off x="5923529" y="1006575"/>
            <a:ext cx="311603" cy="307776"/>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8</a:t>
            </a:r>
          </a:p>
        </p:txBody>
      </p:sp>
      <p:sp>
        <p:nvSpPr>
          <p:cNvPr id="68" name="TextBox 67"/>
          <p:cNvSpPr txBox="1"/>
          <p:nvPr/>
        </p:nvSpPr>
        <p:spPr>
          <a:xfrm>
            <a:off x="6688138" y="1219200"/>
            <a:ext cx="47466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11</a:t>
            </a:r>
          </a:p>
        </p:txBody>
      </p:sp>
      <p:sp>
        <p:nvSpPr>
          <p:cNvPr id="69" name="TextBox 68"/>
          <p:cNvSpPr txBox="1"/>
          <p:nvPr/>
        </p:nvSpPr>
        <p:spPr>
          <a:xfrm>
            <a:off x="4724398" y="997603"/>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a:t>
            </a:r>
          </a:p>
        </p:txBody>
      </p:sp>
      <p:sp>
        <p:nvSpPr>
          <p:cNvPr id="70" name="TextBox 69"/>
          <p:cNvSpPr txBox="1"/>
          <p:nvPr/>
        </p:nvSpPr>
        <p:spPr>
          <a:xfrm>
            <a:off x="4724398" y="992643"/>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a:t>
            </a:r>
          </a:p>
        </p:txBody>
      </p:sp>
      <p:sp>
        <p:nvSpPr>
          <p:cNvPr id="71" name="TextBox 70"/>
          <p:cNvSpPr txBox="1"/>
          <p:nvPr/>
        </p:nvSpPr>
        <p:spPr>
          <a:xfrm>
            <a:off x="6688138" y="1219200"/>
            <a:ext cx="47466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11</a:t>
            </a:r>
          </a:p>
        </p:txBody>
      </p:sp>
      <p:sp>
        <p:nvSpPr>
          <p:cNvPr id="72" name="TextBox 71"/>
          <p:cNvSpPr txBox="1"/>
          <p:nvPr/>
        </p:nvSpPr>
        <p:spPr>
          <a:xfrm>
            <a:off x="3733798" y="2885578"/>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4</a:t>
            </a:r>
          </a:p>
        </p:txBody>
      </p:sp>
      <p:sp>
        <p:nvSpPr>
          <p:cNvPr id="73" name="TextBox 72"/>
          <p:cNvSpPr txBox="1"/>
          <p:nvPr/>
        </p:nvSpPr>
        <p:spPr>
          <a:xfrm>
            <a:off x="3733800" y="2885577"/>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4</a:t>
            </a:r>
          </a:p>
        </p:txBody>
      </p:sp>
      <p:sp>
        <p:nvSpPr>
          <p:cNvPr id="74" name="TextBox 73"/>
          <p:cNvSpPr txBox="1"/>
          <p:nvPr/>
        </p:nvSpPr>
        <p:spPr>
          <a:xfrm>
            <a:off x="4495800" y="3578423"/>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6</a:t>
            </a:r>
          </a:p>
        </p:txBody>
      </p:sp>
      <p:sp>
        <p:nvSpPr>
          <p:cNvPr id="76" name="Line 15"/>
          <p:cNvSpPr>
            <a:spLocks noChangeShapeType="1"/>
          </p:cNvSpPr>
          <p:nvPr/>
        </p:nvSpPr>
        <p:spPr bwMode="auto">
          <a:xfrm flipV="1">
            <a:off x="5179106" y="1954213"/>
            <a:ext cx="15194" cy="165686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77" name="Text Box 40"/>
          <p:cNvSpPr txBox="1">
            <a:spLocks noChangeArrowheads="1"/>
          </p:cNvSpPr>
          <p:nvPr/>
        </p:nvSpPr>
        <p:spPr bwMode="auto">
          <a:xfrm>
            <a:off x="4725988" y="3989161"/>
            <a:ext cx="1004093" cy="272596"/>
          </a:xfrm>
          <a:prstGeom prst="rect">
            <a:avLst/>
          </a:prstGeom>
          <a:solidFill>
            <a:srgbClr val="FFFFFF"/>
          </a:solidFill>
          <a:ln w="9525">
            <a:solidFill>
              <a:srgbClr val="000000"/>
            </a:solidFill>
            <a:miter lim="800000"/>
            <a:headEnd/>
            <a:tailEnd/>
          </a:ln>
        </p:spPr>
        <p:txBody>
          <a:bodyPr/>
          <a:lstStyle/>
          <a:p>
            <a:pPr algn="ctr"/>
            <a:r>
              <a:rPr lang="en-US" sz="1000" b="1" i="0" dirty="0">
                <a:solidFill>
                  <a:srgbClr val="7030A0"/>
                </a:solidFill>
                <a:latin typeface="Arial" pitchFamily="34" charset="0"/>
                <a:cs typeface="Arial" pitchFamily="34" charset="0"/>
              </a:rPr>
              <a:t>GVR storage</a:t>
            </a:r>
          </a:p>
        </p:txBody>
      </p:sp>
      <p:sp>
        <p:nvSpPr>
          <p:cNvPr id="78" name="TextBox 77"/>
          <p:cNvSpPr txBox="1"/>
          <p:nvPr/>
        </p:nvSpPr>
        <p:spPr>
          <a:xfrm>
            <a:off x="7275287" y="444485"/>
            <a:ext cx="392566"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12</a:t>
            </a:r>
          </a:p>
        </p:txBody>
      </p:sp>
      <p:sp>
        <p:nvSpPr>
          <p:cNvPr id="79" name="TextBox 78"/>
          <p:cNvSpPr txBox="1"/>
          <p:nvPr/>
        </p:nvSpPr>
        <p:spPr>
          <a:xfrm>
            <a:off x="7263607" y="430311"/>
            <a:ext cx="396534"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12</a:t>
            </a:r>
          </a:p>
        </p:txBody>
      </p:sp>
      <p:sp>
        <p:nvSpPr>
          <p:cNvPr id="80" name="TextBox 79"/>
          <p:cNvSpPr txBox="1"/>
          <p:nvPr/>
        </p:nvSpPr>
        <p:spPr>
          <a:xfrm>
            <a:off x="5357811" y="1014611"/>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a:t>
            </a:r>
          </a:p>
        </p:txBody>
      </p:sp>
      <p:sp>
        <p:nvSpPr>
          <p:cNvPr id="81" name="TextBox 80"/>
          <p:cNvSpPr txBox="1"/>
          <p:nvPr/>
        </p:nvSpPr>
        <p:spPr>
          <a:xfrm>
            <a:off x="5352254" y="1022563"/>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a:t>
            </a:r>
          </a:p>
        </p:txBody>
      </p:sp>
      <p:sp>
        <p:nvSpPr>
          <p:cNvPr id="82" name="TextBox 81"/>
          <p:cNvSpPr txBox="1"/>
          <p:nvPr/>
        </p:nvSpPr>
        <p:spPr>
          <a:xfrm>
            <a:off x="5284788" y="2283023"/>
            <a:ext cx="311603"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7</a:t>
            </a:r>
          </a:p>
        </p:txBody>
      </p:sp>
      <p:sp>
        <p:nvSpPr>
          <p:cNvPr id="83" name="TextBox 82"/>
          <p:cNvSpPr txBox="1"/>
          <p:nvPr/>
        </p:nvSpPr>
        <p:spPr>
          <a:xfrm>
            <a:off x="5284788" y="2283024"/>
            <a:ext cx="311603" cy="307776"/>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7</a:t>
            </a:r>
          </a:p>
        </p:txBody>
      </p:sp>
      <p:sp>
        <p:nvSpPr>
          <p:cNvPr id="84" name="TextBox 83"/>
          <p:cNvSpPr txBox="1"/>
          <p:nvPr/>
        </p:nvSpPr>
        <p:spPr>
          <a:xfrm>
            <a:off x="856600" y="5045347"/>
            <a:ext cx="7463903" cy="1200329"/>
          </a:xfrm>
          <a:prstGeom prst="rect">
            <a:avLst/>
          </a:prstGeom>
          <a:solidFill>
            <a:schemeClr val="accent4">
              <a:lumMod val="75000"/>
            </a:schemeClr>
          </a:solidFill>
        </p:spPr>
        <p:txBody>
          <a:bodyPr wrap="none" rtlCol="0">
            <a:spAutoFit/>
          </a:bodyPr>
          <a:lstStyle/>
          <a:p>
            <a:r>
              <a:rPr lang="en-US" sz="2400" dirty="0"/>
              <a:t>See the PRMS Manual (Markstrom and others, 2015) </a:t>
            </a:r>
          </a:p>
          <a:p>
            <a:r>
              <a:rPr lang="en-US" sz="2400" dirty="0"/>
              <a:t>pages 106 – 112 for description of computation steps</a:t>
            </a:r>
          </a:p>
          <a:p>
            <a:r>
              <a:rPr lang="en-US" sz="2400" dirty="0"/>
              <a:t>and equations.</a:t>
            </a:r>
          </a:p>
        </p:txBody>
      </p:sp>
      <p:sp>
        <p:nvSpPr>
          <p:cNvPr id="85" name="Text Box 40"/>
          <p:cNvSpPr txBox="1">
            <a:spLocks noChangeArrowheads="1"/>
          </p:cNvSpPr>
          <p:nvPr/>
        </p:nvSpPr>
        <p:spPr bwMode="auto">
          <a:xfrm>
            <a:off x="4850244" y="1538288"/>
            <a:ext cx="1004093" cy="272596"/>
          </a:xfrm>
          <a:prstGeom prst="rect">
            <a:avLst/>
          </a:prstGeom>
          <a:solidFill>
            <a:srgbClr val="FFFFFF"/>
          </a:solidFill>
          <a:ln w="9525">
            <a:solidFill>
              <a:srgbClr val="000000"/>
            </a:solidFill>
            <a:miter lim="800000"/>
            <a:headEnd/>
            <a:tailEnd/>
          </a:ln>
        </p:spPr>
        <p:txBody>
          <a:bodyPr/>
          <a:lstStyle/>
          <a:p>
            <a:pPr algn="ctr"/>
            <a:r>
              <a:rPr lang="en-US" sz="1000" b="1" dirty="0">
                <a:solidFill>
                  <a:srgbClr val="7030A0"/>
                </a:solidFill>
                <a:latin typeface="Arial" pitchFamily="34" charset="0"/>
                <a:cs typeface="Arial" pitchFamily="34" charset="0"/>
              </a:rPr>
              <a:t>PFR</a:t>
            </a:r>
            <a:r>
              <a:rPr lang="en-US" sz="1000" b="1" i="0" dirty="0">
                <a:solidFill>
                  <a:srgbClr val="7030A0"/>
                </a:solidFill>
                <a:latin typeface="Arial" pitchFamily="34" charset="0"/>
                <a:cs typeface="Arial" pitchFamily="34" charset="0"/>
              </a:rPr>
              <a:t> storage</a:t>
            </a:r>
          </a:p>
        </p:txBody>
      </p:sp>
      <p:cxnSp>
        <p:nvCxnSpPr>
          <p:cNvPr id="87" name="Straight Arrow Connector 86"/>
          <p:cNvCxnSpPr/>
          <p:nvPr/>
        </p:nvCxnSpPr>
        <p:spPr>
          <a:xfrm>
            <a:off x="9753600" y="2885578"/>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495798" y="3581400"/>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6</a:t>
            </a:r>
          </a:p>
        </p:txBody>
      </p:sp>
      <p:sp>
        <p:nvSpPr>
          <p:cNvPr id="90" name="TextBox 89"/>
          <p:cNvSpPr txBox="1"/>
          <p:nvPr/>
        </p:nvSpPr>
        <p:spPr>
          <a:xfrm>
            <a:off x="8166463" y="3349823"/>
            <a:ext cx="458789"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13</a:t>
            </a:r>
          </a:p>
        </p:txBody>
      </p:sp>
    </p:spTree>
    <p:extLst>
      <p:ext uri="{BB962C8B-B14F-4D97-AF65-F5344CB8AC3E}">
        <p14:creationId xmlns:p14="http://schemas.microsoft.com/office/powerpoint/2010/main" val="274954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54"/>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2"/>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4"/>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5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55"/>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8"/>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78"/>
                                        </p:tgtEl>
                                        <p:attrNameLst>
                                          <p:attrName>style.visibility</p:attrName>
                                        </p:attrNameLst>
                                      </p:cBhvr>
                                      <p:to>
                                        <p:strVal val="hidden"/>
                                      </p:to>
                                    </p:set>
                                  </p:childTnLst>
                                </p:cTn>
                              </p:par>
                              <p:par>
                                <p:cTn id="88" presetID="1" presetClass="entr" presetSubtype="0" fill="hold" grpId="1" nodeType="withEffect">
                                  <p:stCondLst>
                                    <p:cond delay="0"/>
                                  </p:stCondLst>
                                  <p:childTnLst>
                                    <p:set>
                                      <p:cBhvr>
                                        <p:cTn id="89" dur="1" fill="hold">
                                          <p:stCondLst>
                                            <p:cond delay="0"/>
                                          </p:stCondLst>
                                        </p:cTn>
                                        <p:tgtEl>
                                          <p:spTgt spid="5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0" nodeType="clickEffect">
                                  <p:stCondLst>
                                    <p:cond delay="0"/>
                                  </p:stCondLst>
                                  <p:childTnLst>
                                    <p:set>
                                      <p:cBhvr>
                                        <p:cTn id="95" dur="1" fill="hold">
                                          <p:stCondLst>
                                            <p:cond delay="0"/>
                                          </p:stCondLst>
                                        </p:cTn>
                                        <p:tgtEl>
                                          <p:spTgt spid="59"/>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8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4"/>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0"/>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1"/>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3"/>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childTnLst>
                                </p:cTn>
                              </p:par>
                              <p:par>
                                <p:cTn id="126" presetID="1" presetClass="entr" presetSubtype="0" fill="hold" grpId="1" nodeType="with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9" grpId="0" animBg="1"/>
      <p:bldP spid="59" grpId="1" animBg="1"/>
      <p:bldP spid="60" grpId="0" animBg="1"/>
      <p:bldP spid="61" grpId="0" animBg="1"/>
      <p:bldP spid="62" grpId="0" animBg="1"/>
      <p:bldP spid="64" grpId="0" animBg="1"/>
      <p:bldP spid="65" grpId="0" animBg="1"/>
      <p:bldP spid="66" grpId="0" animBg="1"/>
      <p:bldP spid="67" grpId="0" animBg="1"/>
      <p:bldP spid="68" grpId="0" animBg="1"/>
      <p:bldP spid="68" grpId="1" animBg="1"/>
      <p:bldP spid="69" grpId="0" animBg="1"/>
      <p:bldP spid="69" grpId="1" animBg="1"/>
      <p:bldP spid="70" grpId="0" animBg="1"/>
      <p:bldP spid="71" grpId="0" animBg="1"/>
      <p:bldP spid="72" grpId="0" animBg="1"/>
      <p:bldP spid="72" grpId="1" animBg="1"/>
      <p:bldP spid="73" grpId="0" animBg="1"/>
      <p:bldP spid="74" grpId="0" animBg="1"/>
      <p:bldP spid="74" grpId="1" animBg="1"/>
      <p:bldP spid="78" grpId="0" animBg="1"/>
      <p:bldP spid="78" grpId="1" animBg="1"/>
      <p:bldP spid="79" grpId="0" animBg="1"/>
      <p:bldP spid="80" grpId="0" animBg="1"/>
      <p:bldP spid="81" grpId="0" animBg="1"/>
      <p:bldP spid="81" grpId="1" animBg="1"/>
      <p:bldP spid="82" grpId="0" animBg="1"/>
      <p:bldP spid="82" grpId="1" animBg="1"/>
      <p:bldP spid="83" grpId="0" animBg="1"/>
      <p:bldP spid="84" grpId="0" animBg="1"/>
      <p:bldP spid="88" grpId="0" animBg="1"/>
      <p:bldP spid="9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307068"/>
            <a:ext cx="8534400" cy="5029200"/>
          </a:xfrm>
          <a:prstGeom prst="rect">
            <a:avLst/>
          </a:prstGeom>
          <a:noFill/>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nSpc>
                <a:spcPct val="80000"/>
              </a:lnSpc>
              <a:buNone/>
            </a:pPr>
            <a:r>
              <a:rPr lang="en-US" sz="2400" dirty="0">
                <a:solidFill>
                  <a:schemeClr val="tx1"/>
                </a:solidFill>
              </a:rPr>
              <a:t>Function of unsatisfied potential ET, recharge zone and total capillary reservoir water content, growing season, snow cover, soil type (</a:t>
            </a:r>
            <a:r>
              <a:rPr lang="en-US" sz="2400" dirty="0">
                <a:solidFill>
                  <a:schemeClr val="accent6"/>
                </a:solidFill>
              </a:rPr>
              <a:t>soil_type</a:t>
            </a:r>
            <a:r>
              <a:rPr lang="en-US" sz="2400" dirty="0">
                <a:solidFill>
                  <a:schemeClr val="tx1"/>
                </a:solidFill>
              </a:rPr>
              <a:t>), and cover type (</a:t>
            </a:r>
            <a:r>
              <a:rPr lang="en-US" sz="2400" dirty="0">
                <a:solidFill>
                  <a:schemeClr val="accent6"/>
                </a:solidFill>
              </a:rPr>
              <a:t>cov_type</a:t>
            </a:r>
            <a:r>
              <a:rPr lang="en-US" sz="2400" dirty="0">
                <a:solidFill>
                  <a:schemeClr val="tx1"/>
                </a:solidFill>
              </a:rPr>
              <a:t>)</a:t>
            </a:r>
          </a:p>
          <a:p>
            <a:pPr marL="45720" indent="0">
              <a:lnSpc>
                <a:spcPct val="80000"/>
              </a:lnSpc>
              <a:buFont typeface="Georgia" pitchFamily="18" charset="0"/>
              <a:buNone/>
            </a:pPr>
            <a:endParaRPr lang="en-US" sz="2400" dirty="0">
              <a:solidFill>
                <a:schemeClr val="tx1"/>
              </a:solidFill>
            </a:endParaRPr>
          </a:p>
          <a:p>
            <a:pPr marL="45720" indent="0">
              <a:lnSpc>
                <a:spcPct val="80000"/>
              </a:lnSpc>
              <a:buFont typeface="Georgia" pitchFamily="18" charset="0"/>
              <a:buNone/>
            </a:pPr>
            <a:r>
              <a:rPr lang="en-US" sz="2400" dirty="0">
                <a:solidFill>
                  <a:schemeClr val="tx1"/>
                </a:solidFill>
              </a:rPr>
              <a:t>ET is first computed from the water content of the recharge zone, then additional transpiration is computed from lower zone</a:t>
            </a:r>
          </a:p>
          <a:p>
            <a:pPr marL="45720" indent="0">
              <a:lnSpc>
                <a:spcPct val="80000"/>
              </a:lnSpc>
              <a:buFont typeface="Georgia" pitchFamily="18" charset="0"/>
              <a:buNone/>
            </a:pPr>
            <a:endParaRPr lang="en-US" sz="2000" dirty="0">
              <a:solidFill>
                <a:schemeClr val="tx1"/>
              </a:solidFill>
            </a:endParaRPr>
          </a:p>
          <a:p>
            <a:pPr marL="45720" indent="0">
              <a:lnSpc>
                <a:spcPct val="80000"/>
              </a:lnSpc>
              <a:buNone/>
            </a:pPr>
            <a:r>
              <a:rPr lang="en-US" sz="2400" dirty="0">
                <a:solidFill>
                  <a:schemeClr val="tx1"/>
                </a:solidFill>
              </a:rPr>
              <a:t>Transpiration state computed during growing season [months </a:t>
            </a:r>
            <a:r>
              <a:rPr lang="en-US" sz="2400" dirty="0">
                <a:solidFill>
                  <a:srgbClr val="FF0000"/>
                </a:solidFill>
              </a:rPr>
              <a:t>transp_beg</a:t>
            </a:r>
            <a:r>
              <a:rPr lang="en-US" sz="2400" dirty="0"/>
              <a:t> </a:t>
            </a:r>
            <a:r>
              <a:rPr lang="en-US" sz="2400" dirty="0">
                <a:solidFill>
                  <a:schemeClr val="tx1"/>
                </a:solidFill>
              </a:rPr>
              <a:t>[when sum of maximum temperatures for month </a:t>
            </a:r>
            <a:r>
              <a:rPr lang="en-US" sz="2400" dirty="0">
                <a:solidFill>
                  <a:srgbClr val="FF0000"/>
                </a:solidFill>
              </a:rPr>
              <a:t>transp_beg</a:t>
            </a:r>
            <a:r>
              <a:rPr lang="en-US" sz="2400" dirty="0">
                <a:solidFill>
                  <a:schemeClr val="tx1"/>
                </a:solidFill>
              </a:rPr>
              <a:t>  &gt; </a:t>
            </a:r>
            <a:r>
              <a:rPr lang="en-US" sz="2400" dirty="0">
                <a:solidFill>
                  <a:srgbClr val="FF0000"/>
                </a:solidFill>
              </a:rPr>
              <a:t>transp_tmax</a:t>
            </a:r>
            <a:r>
              <a:rPr lang="en-US" sz="2400" dirty="0">
                <a:solidFill>
                  <a:schemeClr val="tx1"/>
                </a:solidFill>
              </a:rPr>
              <a:t> to month </a:t>
            </a:r>
            <a:r>
              <a:rPr lang="en-US" sz="2400" dirty="0">
                <a:solidFill>
                  <a:srgbClr val="FF0000"/>
                </a:solidFill>
              </a:rPr>
              <a:t>transp_end</a:t>
            </a:r>
            <a:r>
              <a:rPr lang="en-US" sz="2400" dirty="0">
                <a:solidFill>
                  <a:schemeClr val="tx1"/>
                </a:solidFill>
              </a:rPr>
              <a:t>] OR [from Julian day </a:t>
            </a:r>
            <a:r>
              <a:rPr lang="en-US" sz="2400" dirty="0">
                <a:solidFill>
                  <a:srgbClr val="FF0000"/>
                </a:solidFill>
              </a:rPr>
              <a:t>spring_frost</a:t>
            </a:r>
            <a:r>
              <a:rPr lang="en-US" sz="2400" dirty="0"/>
              <a:t> </a:t>
            </a:r>
            <a:r>
              <a:rPr lang="en-US" sz="2400" dirty="0">
                <a:solidFill>
                  <a:schemeClr val="tx1"/>
                </a:solidFill>
              </a:rPr>
              <a:t>to </a:t>
            </a:r>
            <a:r>
              <a:rPr lang="en-US" sz="2400" dirty="0">
                <a:solidFill>
                  <a:srgbClr val="FF0000"/>
                </a:solidFill>
              </a:rPr>
              <a:t>fall_frost</a:t>
            </a:r>
            <a:r>
              <a:rPr lang="en-US" sz="2400" dirty="0">
                <a:solidFill>
                  <a:schemeClr val="tx1"/>
                </a:solidFill>
              </a:rPr>
              <a:t>]</a:t>
            </a:r>
          </a:p>
          <a:p>
            <a:pPr marL="45720" indent="0">
              <a:lnSpc>
                <a:spcPct val="80000"/>
              </a:lnSpc>
              <a:buFont typeface="Georgia" pitchFamily="18" charset="0"/>
              <a:buNone/>
            </a:pPr>
            <a:endParaRPr lang="en-US" sz="1200" dirty="0">
              <a:solidFill>
                <a:schemeClr val="tx1"/>
              </a:solidFill>
            </a:endParaRPr>
          </a:p>
          <a:p>
            <a:pPr>
              <a:lnSpc>
                <a:spcPct val="80000"/>
              </a:lnSpc>
              <a:buFont typeface="Wingdings" pitchFamily="2" charset="2"/>
              <a:buNone/>
            </a:pPr>
            <a:r>
              <a:rPr lang="en-US" sz="1800" dirty="0"/>
              <a:t>       </a:t>
            </a:r>
            <a:r>
              <a:rPr lang="en-US" sz="2000" dirty="0">
                <a:solidFill>
                  <a:schemeClr val="tx1"/>
                </a:solidFill>
              </a:rPr>
              <a:t> </a:t>
            </a:r>
          </a:p>
        </p:txBody>
      </p:sp>
      <p:sp>
        <p:nvSpPr>
          <p:cNvPr id="6"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fontScale="92500"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a:solidFill>
                  <a:schemeClr val="accent1"/>
                </a:solidFill>
                <a:effectLst/>
              </a:rPr>
              <a:t>Evapotranspiration from the Capillary Reservoir – step 14</a:t>
            </a:r>
          </a:p>
        </p:txBody>
      </p:sp>
    </p:spTree>
    <p:extLst>
      <p:ext uri="{BB962C8B-B14F-4D97-AF65-F5344CB8AC3E}">
        <p14:creationId xmlns:p14="http://schemas.microsoft.com/office/powerpoint/2010/main" val="390623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etpet_p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1219200"/>
            <a:ext cx="3600450" cy="54042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fontScale="92500"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a:solidFill>
                  <a:schemeClr val="accent1"/>
                </a:solidFill>
                <a:effectLst/>
              </a:rPr>
              <a:t>Evapotranspiration from the Capillary Reservoir – step 14</a:t>
            </a:r>
          </a:p>
        </p:txBody>
      </p:sp>
    </p:spTree>
    <p:extLst>
      <p:ext uri="{BB962C8B-B14F-4D97-AF65-F5344CB8AC3E}">
        <p14:creationId xmlns:p14="http://schemas.microsoft.com/office/powerpoint/2010/main" val="4137756830"/>
      </p:ext>
    </p:extLst>
  </p:cSld>
  <p:clrMapOvr>
    <a:masterClrMapping/>
  </p:clrMapOvr>
</p:sld>
</file>

<file path=ppt/theme/theme1.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19960</TotalTime>
  <Words>2096</Words>
  <Application>Microsoft Office PowerPoint</Application>
  <PresentationFormat>On-screen Show (4:3)</PresentationFormat>
  <Paragraphs>184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Narrow</vt:lpstr>
      <vt:lpstr>Calibri</vt:lpstr>
      <vt:lpstr>Georgia</vt:lpstr>
      <vt:lpstr>Times New Roman</vt:lpstr>
      <vt:lpstr>Trebuchet MS</vt:lpstr>
      <vt:lpstr>Wingdings</vt:lpstr>
      <vt:lpstr>1_Slipstream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Cycle Related to Groundwater Flow</dc:title>
  <dc:creator>R. Steve Regan</dc:creator>
  <cp:lastModifiedBy>Regan, Robert S</cp:lastModifiedBy>
  <cp:revision>229</cp:revision>
  <dcterms:created xsi:type="dcterms:W3CDTF">2011-09-26T21:40:02Z</dcterms:created>
  <dcterms:modified xsi:type="dcterms:W3CDTF">2019-10-07T06:55:00Z</dcterms:modified>
</cp:coreProperties>
</file>