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76" r:id="rId2"/>
    <p:sldId id="478" r:id="rId3"/>
    <p:sldId id="477" r:id="rId4"/>
    <p:sldId id="442" r:id="rId5"/>
    <p:sldId id="470" r:id="rId6"/>
    <p:sldId id="444" r:id="rId7"/>
    <p:sldId id="445" r:id="rId8"/>
    <p:sldId id="446" r:id="rId9"/>
    <p:sldId id="447" r:id="rId10"/>
    <p:sldId id="449" r:id="rId11"/>
    <p:sldId id="450" r:id="rId12"/>
    <p:sldId id="451" r:id="rId13"/>
    <p:sldId id="452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767676"/>
    <a:srgbClr val="5F5F5F"/>
    <a:srgbClr val="FF3300"/>
    <a:srgbClr val="DB8B09"/>
    <a:srgbClr val="A25D02"/>
    <a:srgbClr val="A2840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59" autoAdjust="0"/>
  </p:normalViewPr>
  <p:slideViewPr>
    <p:cSldViewPr snapToGrid="0">
      <p:cViewPr varScale="1">
        <p:scale>
          <a:sx n="87" d="100"/>
          <a:sy n="87" d="100"/>
        </p:scale>
        <p:origin x="1334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AC05C5B-4714-46D3-938F-AB8BD5CD2E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9C1B75-1043-424C-BA03-A9B64A1E5CE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29DDEA4-002A-4EF0-8465-57E054F203B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D72518E9-133A-425F-B23E-97947DF09D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459530B4-F8C6-4AF0-B3CB-08AC573C4F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8DB875-FE27-4B52-8AFC-720D577CB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499C0-9315-4159-9991-697998DF16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F5596F-6F0C-40D5-8B95-1EE2B9650971}" type="datetimeFigureOut">
              <a:rPr lang="en-US"/>
              <a:pPr>
                <a:defRPr/>
              </a:pPr>
              <a:t>11/23/2018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C91BBE-AA0A-44B6-B9D8-0EEAA0F6A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6D0756-0B44-4E99-8310-1A118028A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652C-90F5-4FD6-8602-06EF8202D6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149B2-AFA6-473C-8732-262670FA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9CF493-0FE7-4CD8-A790-A5CE3AEA53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0756CA-1777-4E8F-8782-841BCFFFD236}" type="slidenum">
              <a:rPr lang="en-US" altLang="en-US" sz="1200" i="0"/>
              <a:pPr eaLnBrk="1" hangingPunct="1"/>
              <a:t>8</a:t>
            </a:fld>
            <a:endParaRPr lang="en-US" altLang="en-US" sz="1200" i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2150"/>
            <a:ext cx="4610100" cy="3457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Lose the hydraulic diffusivity term from Richard’s equation. </a:t>
            </a:r>
          </a:p>
        </p:txBody>
      </p:sp>
    </p:spTree>
    <p:extLst>
      <p:ext uri="{BB962C8B-B14F-4D97-AF65-F5344CB8AC3E}">
        <p14:creationId xmlns:p14="http://schemas.microsoft.com/office/powerpoint/2010/main" val="197991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2233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88A870D-824C-4FDB-BAC3-A80F7B45884D}" type="slidenum">
              <a:rPr lang="en-US" altLang="en-US" sz="1200" i="0"/>
              <a:pPr eaLnBrk="1" hangingPunct="1"/>
              <a:t>9</a:t>
            </a:fld>
            <a:endParaRPr lang="en-US" altLang="en-US" sz="1200" i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692150"/>
            <a:ext cx="4610100" cy="3457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Cramer’s Rule: if there exits a set of n linear equations, then the system has a unique solution if the determinate of the system is not equal to zero. We are looking for the discontinuity at the wave front (non-unique solution). Thus, the characteristics are found by setting the determinates to zero.</a:t>
            </a:r>
          </a:p>
        </p:txBody>
      </p:sp>
    </p:spTree>
    <p:extLst>
      <p:ext uri="{BB962C8B-B14F-4D97-AF65-F5344CB8AC3E}">
        <p14:creationId xmlns:p14="http://schemas.microsoft.com/office/powerpoint/2010/main" val="217960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D11FA9-E530-486D-81CD-9477FB06B7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D1879-C3C6-48D2-86CD-9C49C2E3A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04D3F-3F93-4DF5-B70F-63EC9C2E8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CCC13-60EC-470A-8082-E522A225E4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82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F4972-BEE1-4381-978A-CAD4F4724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C2717-770F-4916-8B82-080AA6111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4C41C5-C140-43A6-B35C-72EFE919DC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D86F-C155-4791-991C-426DBDA81E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5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69DAA0-7BFF-45E0-8EBC-7089968AF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DE557-1E7F-4E62-B494-C537D9B13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0DA19-C374-4BC0-AB31-739BFBB8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718F-ECDD-42BC-9672-60CE8F12A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59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9C4FE9-673B-4232-9201-0DE9195385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5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F2B69-685E-426E-86C7-B01F43F63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2F6B2F-4B0D-495E-8BD0-477C2F0F4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B77651-5107-44C7-A75B-96758A3847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D0BC8-D528-4D40-99A0-F70441231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D421EE-63D9-4D32-A44A-C385DE286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2F6632-457B-4296-A236-1EF8E833A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6C4F6-91C3-4154-95E1-FFE9DAF9E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40732-451A-4FA1-9CD7-0F91A4D84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1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D6380-A9BC-444A-A9C8-F635CF0EB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A268F-5F28-4EA1-8D86-64EE2D931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B148B-0AAB-48B4-9999-C7FD0451D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59CD7-D20C-4F46-BAB1-EB35ED378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35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C67048C-89DD-48C4-8A92-2429D45BB6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EDAB4FC-0B7A-4800-B3AC-9D70E4867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5EB6B7-5037-43E6-BFB2-D0211F8D7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9A1AE-0998-49A4-A83B-D01B62314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61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5AF5B-B5EB-40E6-8FA3-0E2602D5B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A06561-B941-4EC1-9F75-1A80AF904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109978D-1A42-4489-A57C-6EAF8E993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02D02-4166-481A-95D9-95669AD382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E009F-0F14-40A5-9BED-BC296AB52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58CE9B8-485E-4D58-A30B-ABD3D3FB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BC1404D-6449-40DE-9082-7AF0CD168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99D3F-A01D-43F5-A615-3172D2C68C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60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7BCB8-B412-461C-98B7-44F998EBDE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1ACC4-0C98-4FF5-B8EA-52E8637FC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08C11-436F-4AD4-A009-F6D3BEA74F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97569-2583-425F-86ED-196C95E93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0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49BC2-CA05-4000-BCA3-433965F78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FBFEDA-5DC6-4008-8BB3-7B5D46CE78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5707C-A168-4EF0-8FD4-2A23399881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CC694-D185-4743-B600-CF5E71B5B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82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70133"/>
            </a:gs>
            <a:gs pos="100000">
              <a:srgbClr val="1003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C15494-CC6C-4B97-9EEA-A1C77799A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B55A43-883A-4B44-8595-E132ED443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DAF48D-EDE9-45B5-9E5E-5D8DCD540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2FA379-184F-4937-AD6D-6E3BCF8949C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D0F10F-8613-405E-8E34-74849B4F75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F047F2A-B797-4307-A051-B6E6D48532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 descr="ident-small_4_onscreen_png">
            <a:extLst>
              <a:ext uri="{FF2B5EF4-FFF2-40B4-BE49-F238E27FC236}">
                <a16:creationId xmlns:a16="http://schemas.microsoft.com/office/drawing/2014/main" id="{24CBFA60-8878-488E-9D3E-E6372408F8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61"/>
          <a:stretch>
            <a:fillRect/>
          </a:stretch>
        </p:blipFill>
        <p:spPr bwMode="black">
          <a:xfrm>
            <a:off x="7743825" y="6457950"/>
            <a:ext cx="1400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Unsaturated Flow (UZF1) Package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1-D vertical flow beneath the soil zone.</a:t>
            </a:r>
          </a:p>
          <a:p>
            <a:pPr marL="137160" indent="0" eaLnBrk="1" hangingPunct="1"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Regional groundwater models; delay and attenuation of recharge.</a:t>
            </a:r>
          </a:p>
          <a:p>
            <a:pPr eaLnBrk="1" hangingPunct="1"/>
            <a:endParaRPr lang="en-US" altLang="en-US" sz="28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Simulates ET, groundwater discharge to soil zone, and rejection of infiltration caused by shallow water table.</a:t>
            </a:r>
          </a:p>
        </p:txBody>
      </p:sp>
    </p:spTree>
    <p:extLst>
      <p:ext uri="{BB962C8B-B14F-4D97-AF65-F5344CB8AC3E}">
        <p14:creationId xmlns:p14="http://schemas.microsoft.com/office/powerpoint/2010/main" val="425244223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404813"/>
            <a:ext cx="8610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>
                <a:solidFill>
                  <a:schemeClr val="accent3"/>
                </a:solidFill>
              </a:rPr>
              <a:t>Water Table is Below Land Surface: Water Table Rises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68538" y="2995613"/>
            <a:ext cx="3635375" cy="35655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268538" y="5264150"/>
            <a:ext cx="3635375" cy="1296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4103688" y="2311400"/>
            <a:ext cx="0" cy="3603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3276600" y="1879600"/>
            <a:ext cx="1582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Infiltration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600325"/>
            <a:ext cx="22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042988" y="2492375"/>
            <a:ext cx="15465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Increasing</a:t>
            </a:r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2843213" y="2779713"/>
            <a:ext cx="7207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3816350" y="2995613"/>
            <a:ext cx="1079500" cy="2268537"/>
          </a:xfrm>
          <a:custGeom>
            <a:avLst/>
            <a:gdLst>
              <a:gd name="T0" fmla="*/ 2147483647 w 680"/>
              <a:gd name="T1" fmla="*/ 0 h 1429"/>
              <a:gd name="T2" fmla="*/ 2147483647 w 680"/>
              <a:gd name="T3" fmla="*/ 2147483647 h 1429"/>
              <a:gd name="T4" fmla="*/ 2147483647 w 680"/>
              <a:gd name="T5" fmla="*/ 2147483647 h 1429"/>
              <a:gd name="T6" fmla="*/ 2147483647 w 680"/>
              <a:gd name="T7" fmla="*/ 2147483647 h 1429"/>
              <a:gd name="T8" fmla="*/ 0 w 680"/>
              <a:gd name="T9" fmla="*/ 2147483647 h 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1429"/>
              <a:gd name="T17" fmla="*/ 680 w 680"/>
              <a:gd name="T18" fmla="*/ 1429 h 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1429">
                <a:moveTo>
                  <a:pt x="680" y="0"/>
                </a:moveTo>
                <a:cubicBezTo>
                  <a:pt x="646" y="28"/>
                  <a:pt x="612" y="57"/>
                  <a:pt x="567" y="114"/>
                </a:cubicBezTo>
                <a:cubicBezTo>
                  <a:pt x="522" y="171"/>
                  <a:pt x="484" y="194"/>
                  <a:pt x="408" y="341"/>
                </a:cubicBezTo>
                <a:cubicBezTo>
                  <a:pt x="332" y="488"/>
                  <a:pt x="181" y="817"/>
                  <a:pt x="113" y="998"/>
                </a:cubicBezTo>
                <a:cubicBezTo>
                  <a:pt x="45" y="1179"/>
                  <a:pt x="19" y="1357"/>
                  <a:pt x="0" y="1429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H="1">
            <a:off x="2268538" y="5264150"/>
            <a:ext cx="15478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2268538" y="4616450"/>
            <a:ext cx="363537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5" name="AutoShape 13"/>
          <p:cNvSpPr>
            <a:spLocks noChangeArrowheads="1"/>
          </p:cNvSpPr>
          <p:nvPr/>
        </p:nvSpPr>
        <p:spPr bwMode="auto">
          <a:xfrm rot="10800000">
            <a:off x="5002213" y="43529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6" name="AutoShape 14"/>
          <p:cNvSpPr>
            <a:spLocks noChangeArrowheads="1"/>
          </p:cNvSpPr>
          <p:nvPr/>
        </p:nvSpPr>
        <p:spPr bwMode="auto">
          <a:xfrm rot="10800000">
            <a:off x="5076825" y="50133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6227763" y="4329113"/>
            <a:ext cx="23463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New water table 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level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5903913" y="4616450"/>
            <a:ext cx="3238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3809" name="Picture 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4795838"/>
            <a:ext cx="484188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4284663" y="5084763"/>
            <a:ext cx="0" cy="2159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3811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800600"/>
            <a:ext cx="5397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1698625" y="4940300"/>
            <a:ext cx="273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t</a:t>
            </a: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1463675" y="4364038"/>
            <a:ext cx="762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t+</a:t>
            </a:r>
            <a:r>
              <a:rPr lang="el-GR" altLang="en-US" dirty="0">
                <a:solidFill>
                  <a:schemeClr val="accent3"/>
                </a:solidFill>
                <a:cs typeface="Times New Roman" panose="02020603050405020304" pitchFamily="18" charset="0"/>
              </a:rPr>
              <a:t>Δ</a:t>
            </a:r>
            <a:r>
              <a:rPr lang="en-US" altLang="en-US" dirty="0">
                <a:solidFill>
                  <a:schemeClr val="accent3"/>
                </a:solidFill>
                <a:cs typeface="Times New Roman" panose="02020603050405020304" pitchFamily="18" charset="0"/>
              </a:rPr>
              <a:t>t</a:t>
            </a:r>
            <a:endParaRPr lang="el-GR" altLang="en-US" dirty="0">
              <a:solidFill>
                <a:schemeClr val="accent3"/>
              </a:solidFill>
              <a:cs typeface="Times New Roman" panose="02020603050405020304" pitchFamily="18" charset="0"/>
            </a:endParaRPr>
          </a:p>
        </p:txBody>
      </p:sp>
      <p:sp>
        <p:nvSpPr>
          <p:cNvPr id="33814" name="Freeform 22"/>
          <p:cNvSpPr>
            <a:spLocks/>
          </p:cNvSpPr>
          <p:nvPr/>
        </p:nvSpPr>
        <p:spPr bwMode="auto">
          <a:xfrm>
            <a:off x="2303463" y="4652963"/>
            <a:ext cx="1620837" cy="576262"/>
          </a:xfrm>
          <a:custGeom>
            <a:avLst/>
            <a:gdLst>
              <a:gd name="T0" fmla="*/ 0 w 1021"/>
              <a:gd name="T1" fmla="*/ 0 h 363"/>
              <a:gd name="T2" fmla="*/ 0 w 1021"/>
              <a:gd name="T3" fmla="*/ 2147483647 h 363"/>
              <a:gd name="T4" fmla="*/ 2147483647 w 1021"/>
              <a:gd name="T5" fmla="*/ 2147483647 h 363"/>
              <a:gd name="T6" fmla="*/ 2147483647 w 1021"/>
              <a:gd name="T7" fmla="*/ 0 h 363"/>
              <a:gd name="T8" fmla="*/ 0 w 1021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1"/>
              <a:gd name="T16" fmla="*/ 0 h 363"/>
              <a:gd name="T17" fmla="*/ 1021 w 1021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1" h="363">
                <a:moveTo>
                  <a:pt x="0" y="0"/>
                </a:moveTo>
                <a:lnTo>
                  <a:pt x="0" y="363"/>
                </a:lnTo>
                <a:lnTo>
                  <a:pt x="930" y="363"/>
                </a:lnTo>
                <a:lnTo>
                  <a:pt x="1021" y="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8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143000"/>
          </a:xfrm>
          <a:ln>
            <a:noFill/>
          </a:ln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800" dirty="0">
                <a:solidFill>
                  <a:schemeClr val="accent3"/>
                </a:solidFill>
              </a:rPr>
              <a:t>Water Table is Below Land Surface: Water Table Falls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030538" y="2995613"/>
            <a:ext cx="3635375" cy="356552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030538" y="5264150"/>
            <a:ext cx="3635375" cy="1296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4865688" y="2311400"/>
            <a:ext cx="0" cy="360363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4038600" y="1879600"/>
            <a:ext cx="15827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Infiltration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75" y="2600325"/>
            <a:ext cx="2286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1804988" y="2492375"/>
            <a:ext cx="154651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Increasing</a:t>
            </a: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605213" y="2779713"/>
            <a:ext cx="720725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6" name="Freeform 10"/>
          <p:cNvSpPr>
            <a:spLocks/>
          </p:cNvSpPr>
          <p:nvPr/>
        </p:nvSpPr>
        <p:spPr bwMode="auto">
          <a:xfrm>
            <a:off x="4578350" y="2995613"/>
            <a:ext cx="1079500" cy="1874837"/>
          </a:xfrm>
          <a:custGeom>
            <a:avLst/>
            <a:gdLst>
              <a:gd name="T0" fmla="*/ 2147483647 w 680"/>
              <a:gd name="T1" fmla="*/ 0 h 1429"/>
              <a:gd name="T2" fmla="*/ 2147483647 w 680"/>
              <a:gd name="T3" fmla="*/ 2147483647 h 1429"/>
              <a:gd name="T4" fmla="*/ 2147483647 w 680"/>
              <a:gd name="T5" fmla="*/ 2147483647 h 1429"/>
              <a:gd name="T6" fmla="*/ 2147483647 w 680"/>
              <a:gd name="T7" fmla="*/ 2147483647 h 1429"/>
              <a:gd name="T8" fmla="*/ 0 w 680"/>
              <a:gd name="T9" fmla="*/ 2147483647 h 14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80"/>
              <a:gd name="T16" fmla="*/ 0 h 1429"/>
              <a:gd name="T17" fmla="*/ 680 w 680"/>
              <a:gd name="T18" fmla="*/ 1429 h 14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80" h="1429">
                <a:moveTo>
                  <a:pt x="680" y="0"/>
                </a:moveTo>
                <a:cubicBezTo>
                  <a:pt x="646" y="28"/>
                  <a:pt x="612" y="57"/>
                  <a:pt x="567" y="114"/>
                </a:cubicBezTo>
                <a:cubicBezTo>
                  <a:pt x="522" y="171"/>
                  <a:pt x="484" y="194"/>
                  <a:pt x="408" y="341"/>
                </a:cubicBezTo>
                <a:cubicBezTo>
                  <a:pt x="332" y="488"/>
                  <a:pt x="181" y="817"/>
                  <a:pt x="113" y="998"/>
                </a:cubicBezTo>
                <a:cubicBezTo>
                  <a:pt x="45" y="1179"/>
                  <a:pt x="19" y="1357"/>
                  <a:pt x="0" y="1429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H="1">
            <a:off x="3030538" y="4857750"/>
            <a:ext cx="154781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030538" y="4616450"/>
            <a:ext cx="3635375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9" name="AutoShape 13"/>
          <p:cNvSpPr>
            <a:spLocks noChangeArrowheads="1"/>
          </p:cNvSpPr>
          <p:nvPr/>
        </p:nvSpPr>
        <p:spPr bwMode="auto">
          <a:xfrm rot="10800000">
            <a:off x="5802313" y="50260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0" name="AutoShape 14"/>
          <p:cNvSpPr>
            <a:spLocks noChangeArrowheads="1"/>
          </p:cNvSpPr>
          <p:nvPr/>
        </p:nvSpPr>
        <p:spPr bwMode="auto">
          <a:xfrm rot="10800000">
            <a:off x="5788025" y="4391025"/>
            <a:ext cx="215900" cy="2159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7050088" y="4329113"/>
            <a:ext cx="227979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Old water table 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level</a:t>
            </a:r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H="1">
            <a:off x="6665913" y="4616450"/>
            <a:ext cx="32385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4833" name="Picture 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784600"/>
            <a:ext cx="5397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4" name="Text Box 20"/>
          <p:cNvSpPr txBox="1">
            <a:spLocks noChangeArrowheads="1"/>
          </p:cNvSpPr>
          <p:nvPr/>
        </p:nvSpPr>
        <p:spPr bwMode="auto">
          <a:xfrm>
            <a:off x="2613025" y="4343400"/>
            <a:ext cx="2730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2200275" y="5138738"/>
            <a:ext cx="7620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t+</a:t>
            </a:r>
            <a:r>
              <a:rPr lang="el-GR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Δ</a:t>
            </a:r>
            <a:r>
              <a:rPr lang="en-US" alt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t</a:t>
            </a:r>
            <a:endParaRPr lang="el-GR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4836" name="Text Box 23"/>
          <p:cNvSpPr txBox="1">
            <a:spLocks noChangeArrowheads="1"/>
          </p:cNvSpPr>
          <p:nvPr/>
        </p:nvSpPr>
        <p:spPr bwMode="auto">
          <a:xfrm>
            <a:off x="509588" y="3478213"/>
            <a:ext cx="17653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Water table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falls faster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than wetting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front</a:t>
            </a:r>
          </a:p>
        </p:txBody>
      </p:sp>
      <p:sp>
        <p:nvSpPr>
          <p:cNvPr id="34837" name="Line 25"/>
          <p:cNvSpPr>
            <a:spLocks noChangeShapeType="1"/>
          </p:cNvSpPr>
          <p:nvPr/>
        </p:nvSpPr>
        <p:spPr bwMode="auto">
          <a:xfrm flipV="1">
            <a:off x="1724025" y="4851400"/>
            <a:ext cx="1260475" cy="46038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6"/>
          <p:cNvSpPr>
            <a:spLocks noChangeShapeType="1"/>
          </p:cNvSpPr>
          <p:nvPr/>
        </p:nvSpPr>
        <p:spPr bwMode="auto">
          <a:xfrm>
            <a:off x="1724025" y="4962525"/>
            <a:ext cx="1247775" cy="2698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UZF1 Compared to Observed Field Data and Richard’s Equation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009775"/>
            <a:ext cx="63896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1031875" y="6172200"/>
            <a:ext cx="7750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From Twarakavi et al. (2008) 7 (2) Vadose Zone Journal</a:t>
            </a:r>
          </a:p>
        </p:txBody>
      </p:sp>
    </p:spTree>
    <p:extLst>
      <p:ext uri="{BB962C8B-B14F-4D97-AF65-F5344CB8AC3E}">
        <p14:creationId xmlns:p14="http://schemas.microsoft.com/office/powerpoint/2010/main" val="207532276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Comparison to </a:t>
            </a:r>
            <a:r>
              <a:rPr lang="en-US" sz="4000" dirty="0" err="1">
                <a:solidFill>
                  <a:schemeClr val="bg1"/>
                </a:solidFill>
              </a:rPr>
              <a:t>Vauclin</a:t>
            </a:r>
            <a:r>
              <a:rPr lang="en-US" sz="4000" dirty="0">
                <a:solidFill>
                  <a:schemeClr val="bg1"/>
                </a:solidFill>
              </a:rPr>
              <a:t> et al. (1979) Laboratory Experiment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7"/>
          <a:stretch>
            <a:fillRect/>
          </a:stretch>
        </p:blipFill>
        <p:spPr bwMode="auto">
          <a:xfrm>
            <a:off x="661988" y="2609850"/>
            <a:ext cx="39338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01" b="-1666"/>
          <a:stretch>
            <a:fillRect/>
          </a:stretch>
        </p:blipFill>
        <p:spPr bwMode="auto">
          <a:xfrm>
            <a:off x="4672013" y="2609850"/>
            <a:ext cx="39338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27075" y="2038350"/>
            <a:ext cx="384656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Richards’ equation (Hydrus)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641975" y="2066925"/>
            <a:ext cx="103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UZF1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1031875" y="5876925"/>
            <a:ext cx="7750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bg1"/>
                </a:solidFill>
              </a:rPr>
              <a:t>From </a:t>
            </a:r>
            <a:r>
              <a:rPr lang="en-US" altLang="en-US" sz="1400" dirty="0" err="1">
                <a:solidFill>
                  <a:schemeClr val="bg1"/>
                </a:solidFill>
              </a:rPr>
              <a:t>Twarakavi</a:t>
            </a:r>
            <a:r>
              <a:rPr lang="en-US" altLang="en-US" sz="1400" dirty="0">
                <a:solidFill>
                  <a:schemeClr val="bg1"/>
                </a:solidFill>
              </a:rPr>
              <a:t> et al. (2008) 7 (2) Vadose Zone Journal</a:t>
            </a:r>
          </a:p>
          <a:p>
            <a:pPr eaLnBrk="1" hangingPunct="1"/>
            <a:r>
              <a:rPr lang="en-US" altLang="en-US" sz="1400" dirty="0">
                <a:solidFill>
                  <a:schemeClr val="bg1"/>
                </a:solidFill>
              </a:rPr>
              <a:t>Lab experiment:  </a:t>
            </a:r>
            <a:r>
              <a:rPr lang="en-US" altLang="en-US" sz="1400" b="1" dirty="0" err="1">
                <a:solidFill>
                  <a:schemeClr val="bg1"/>
                </a:solidFill>
              </a:rPr>
              <a:t>Vauclin</a:t>
            </a:r>
            <a:r>
              <a:rPr lang="en-US" altLang="en-US" sz="1400" dirty="0">
                <a:solidFill>
                  <a:schemeClr val="bg1"/>
                </a:solidFill>
              </a:rPr>
              <a:t>, D </a:t>
            </a:r>
            <a:r>
              <a:rPr lang="en-US" altLang="en-US" sz="1400" dirty="0" err="1">
                <a:solidFill>
                  <a:schemeClr val="bg1"/>
                </a:solidFill>
              </a:rPr>
              <a:t>Khanji</a:t>
            </a:r>
            <a:r>
              <a:rPr lang="en-US" altLang="en-US" sz="1400" dirty="0">
                <a:solidFill>
                  <a:schemeClr val="bg1"/>
                </a:solidFill>
              </a:rPr>
              <a:t>, G </a:t>
            </a:r>
            <a:r>
              <a:rPr lang="en-US" altLang="en-US" sz="1400" dirty="0" err="1">
                <a:solidFill>
                  <a:schemeClr val="bg1"/>
                </a:solidFill>
              </a:rPr>
              <a:t>Vachaud</a:t>
            </a:r>
            <a:r>
              <a:rPr lang="en-US" altLang="en-US" sz="1400" dirty="0">
                <a:solidFill>
                  <a:schemeClr val="bg1"/>
                </a:solidFill>
              </a:rPr>
              <a:t> - Water Resources Research, 1979 </a:t>
            </a:r>
          </a:p>
        </p:txBody>
      </p:sp>
    </p:spTree>
    <p:extLst>
      <p:ext uri="{BB962C8B-B14F-4D97-AF65-F5344CB8AC3E}">
        <p14:creationId xmlns:p14="http://schemas.microsoft.com/office/powerpoint/2010/main" val="16483563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Unsaturated Flow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743200" cy="4114800"/>
          </a:xfrm>
          <a:noFill/>
        </p:spPr>
        <p:txBody>
          <a:bodyPr/>
          <a:lstStyle/>
          <a:p>
            <a:pPr eaLnBrk="1" hangingPunct="1"/>
            <a:r>
              <a:rPr lang="en-US" altLang="en-US" sz="2800" dirty="0">
                <a:solidFill>
                  <a:schemeClr val="bg1"/>
                </a:solidFill>
              </a:rPr>
              <a:t>Important for simulating recharge processes in regional hydrology models</a:t>
            </a:r>
          </a:p>
        </p:txBody>
      </p:sp>
      <p:pic>
        <p:nvPicPr>
          <p:cNvPr id="2" name="log_rech">
            <a:hlinkClick r:id="" action="ppaction://media"/>
            <a:extLst>
              <a:ext uri="{FF2B5EF4-FFF2-40B4-BE49-F238E27FC236}">
                <a16:creationId xmlns:a16="http://schemas.microsoft.com/office/drawing/2014/main" id="{B97A893D-CC54-4D69-B12C-88022171118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23310" y="2057400"/>
            <a:ext cx="552069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0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76962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Why Use 1-D Kinematic-Wave Equation?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3102293"/>
            <a:ext cx="7772400" cy="215550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There are several reasons. A review of other approaches for simulating unsaturated flow provides impetus and justification.</a:t>
            </a:r>
          </a:p>
        </p:txBody>
      </p:sp>
    </p:spTree>
    <p:extLst>
      <p:ext uri="{BB962C8B-B14F-4D97-AF65-F5344CB8AC3E}">
        <p14:creationId xmlns:p14="http://schemas.microsoft.com/office/powerpoint/2010/main" val="4223966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02108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bg1"/>
                </a:solidFill>
              </a:rPr>
              <a:t>Difficulties with Applying Numerical Solution of Richards’ Equation for Regional Studies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95625"/>
            <a:ext cx="7772400" cy="303085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</a:rPr>
              <a:t>Constitutive parametric models: K(</a:t>
            </a:r>
            <a:r>
              <a:rPr lang="el-GR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Ψ</a:t>
            </a: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) and </a:t>
            </a:r>
            <a:r>
              <a:rPr lang="el-GR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l-GR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Ψ</a:t>
            </a: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); laboratory scale.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Requires small cells (cm) to resolve infiltration and drainage.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cs typeface="Times New Roman" panose="02020603050405020304" pitchFamily="18" charset="0"/>
              </a:rPr>
              <a:t>Data limitations.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639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BE59-5CBF-4079-BA74-D3570631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52400"/>
            <a:ext cx="84582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ea typeface="+mj-ea"/>
              </a:rPr>
              <a:t>Comparison between Richards-based and GSFLOW Models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5E70EF2-D4E0-4F3C-8B48-6D900D7E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3012751-2A64-431A-ADDC-B07BE073B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37CF34D1-6E4D-43C0-A90C-913B2AB6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597150"/>
            <a:ext cx="42767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2">
            <a:extLst>
              <a:ext uri="{FF2B5EF4-FFF2-40B4-BE49-F238E27FC236}">
                <a16:creationId xmlns:a16="http://schemas.microsoft.com/office/drawing/2014/main" id="{5AA01B1B-6F12-417D-94D1-02D3E8CDFE8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56" y="3359540"/>
            <a:ext cx="4244975" cy="2482850"/>
          </a:xfrm>
        </p:spPr>
      </p:pic>
      <p:sp>
        <p:nvSpPr>
          <p:cNvPr id="35847" name="TextBox 8">
            <a:extLst>
              <a:ext uri="{FF2B5EF4-FFF2-40B4-BE49-F238E27FC236}">
                <a16:creationId xmlns:a16="http://schemas.microsoft.com/office/drawing/2014/main" id="{E62AF333-7872-49A9-9C06-6348248A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5896364"/>
            <a:ext cx="42672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GSFLOW less influenced by grid cell size</a:t>
            </a:r>
          </a:p>
        </p:txBody>
      </p:sp>
      <p:sp>
        <p:nvSpPr>
          <p:cNvPr id="35848" name="TextBox 9">
            <a:extLst>
              <a:ext uri="{FF2B5EF4-FFF2-40B4-BE49-F238E27FC236}">
                <a16:creationId xmlns:a16="http://schemas.microsoft.com/office/drawing/2014/main" id="{3F51C831-B7EB-4D55-8411-0662021E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5111750"/>
            <a:ext cx="242697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FF00"/>
                </a:solidFill>
              </a:rPr>
              <a:t>Henson, 2013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B4F7CE-7A22-4A5D-9CCE-7D38723AC530}"/>
              </a:ext>
            </a:extLst>
          </p:cNvPr>
          <p:cNvSpPr/>
          <p:nvPr/>
        </p:nvSpPr>
        <p:spPr>
          <a:xfrm>
            <a:off x="1295400" y="3431549"/>
            <a:ext cx="2016125" cy="287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GSFLOW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0FE49-B628-41DF-B0B8-DAD37315B7B2}"/>
              </a:ext>
            </a:extLst>
          </p:cNvPr>
          <p:cNvSpPr/>
          <p:nvPr/>
        </p:nvSpPr>
        <p:spPr>
          <a:xfrm>
            <a:off x="5759450" y="2722562"/>
            <a:ext cx="2736850" cy="287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Richards’ Equation</a:t>
            </a:r>
          </a:p>
        </p:txBody>
      </p:sp>
      <p:pic>
        <p:nvPicPr>
          <p:cNvPr id="11" name="Picture 10" descr="simple_model_overview.png">
            <a:extLst>
              <a:ext uri="{FF2B5EF4-FFF2-40B4-BE49-F238E27FC236}">
                <a16:creationId xmlns:a16="http://schemas.microsoft.com/office/drawing/2014/main" id="{E9B0645B-9407-43CE-9B0E-672F12227FF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7770" y="1406376"/>
            <a:ext cx="3279829" cy="17178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60B8832-1694-4268-BBC7-609336AF2D7B}"/>
              </a:ext>
            </a:extLst>
          </p:cNvPr>
          <p:cNvSpPr/>
          <p:nvPr/>
        </p:nvSpPr>
        <p:spPr>
          <a:xfrm>
            <a:off x="1611769" y="1447799"/>
            <a:ext cx="2016125" cy="287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Model setup</a:t>
            </a:r>
          </a:p>
        </p:txBody>
      </p:sp>
    </p:spTree>
    <p:extLst>
      <p:ext uri="{BB962C8B-B14F-4D97-AF65-F5344CB8AC3E}">
        <p14:creationId xmlns:p14="http://schemas.microsoft.com/office/powerpoint/2010/main" val="201264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What Have We Learned from Stochastic Modeling: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i="1" dirty="0"/>
              <a:t>“</a:t>
            </a:r>
            <a:r>
              <a:rPr lang="en-US" altLang="en-US" sz="2400" i="1" dirty="0">
                <a:solidFill>
                  <a:schemeClr val="accent3"/>
                </a:solidFill>
              </a:rPr>
              <a:t>With respect to regional-scale flow processes, the solutions showed that at sufficiently large scales and in the absence of interflow, the average lateral flow component is negligible, so that the large-scale Richards’ equation becomes one-dimensional”</a:t>
            </a:r>
          </a:p>
          <a:p>
            <a:pPr eaLnBrk="1" hangingPunct="1">
              <a:buFontTx/>
              <a:buNone/>
            </a:pPr>
            <a:endParaRPr lang="en-US" altLang="en-US" sz="2400" i="1" dirty="0">
              <a:solidFill>
                <a:schemeClr val="accent3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i="1" dirty="0">
                <a:solidFill>
                  <a:schemeClr val="accent3"/>
                </a:solidFill>
              </a:rPr>
              <a:t>“The tendency of homogenizing soil water content reduces</a:t>
            </a:r>
          </a:p>
          <a:p>
            <a:pPr eaLnBrk="1" hangingPunct="1">
              <a:buFontTx/>
              <a:buNone/>
            </a:pPr>
            <a:r>
              <a:rPr lang="en-US" altLang="en-US" sz="2400" i="1" dirty="0">
                <a:solidFill>
                  <a:schemeClr val="accent3"/>
                </a:solidFill>
              </a:rPr>
              <a:t>soil water flux variability, thereby providing a justification for one-dimensional or simple bucket-type flow models to simulate regional-scale soil water flow”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056005" y="6248400"/>
            <a:ext cx="67108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accent3"/>
                </a:solidFill>
              </a:rPr>
              <a:t>Quotes from a literature review by Harter and </a:t>
            </a:r>
            <a:r>
              <a:rPr lang="en-US" altLang="en-US" sz="2000" dirty="0" err="1">
                <a:solidFill>
                  <a:schemeClr val="accent3"/>
                </a:solidFill>
              </a:rPr>
              <a:t>Hopmans</a:t>
            </a:r>
            <a:r>
              <a:rPr lang="en-US" altLang="en-US" sz="2000" dirty="0">
                <a:solidFill>
                  <a:schemeClr val="accent3"/>
                </a:solidFill>
              </a:rPr>
              <a:t> (2004)</a:t>
            </a:r>
          </a:p>
        </p:txBody>
      </p:sp>
    </p:spTree>
    <p:extLst>
      <p:ext uri="{BB962C8B-B14F-4D97-AF65-F5344CB8AC3E}">
        <p14:creationId xmlns:p14="http://schemas.microsoft.com/office/powerpoint/2010/main" val="13405913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Derivation of Kinematic-Wave Equation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566988"/>
            <a:ext cx="43497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7"/>
          <p:cNvSpPr>
            <a:spLocks noChangeShapeType="1"/>
          </p:cNvSpPr>
          <p:nvPr/>
        </p:nvSpPr>
        <p:spPr bwMode="auto">
          <a:xfrm flipV="1">
            <a:off x="3571875" y="2457450"/>
            <a:ext cx="876300" cy="9334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4356100" y="2057400"/>
            <a:ext cx="344966" cy="47705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0</a:t>
            </a:r>
          </a:p>
        </p:txBody>
      </p:sp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3989388"/>
            <a:ext cx="1738312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5400675"/>
            <a:ext cx="255111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11"/>
          <p:cNvSpPr txBox="1">
            <a:spLocks noChangeArrowheads="1"/>
          </p:cNvSpPr>
          <p:nvPr/>
        </p:nvSpPr>
        <p:spPr bwMode="auto">
          <a:xfrm>
            <a:off x="5108575" y="5572125"/>
            <a:ext cx="156645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Chain rule</a:t>
            </a:r>
          </a:p>
        </p:txBody>
      </p:sp>
      <p:sp>
        <p:nvSpPr>
          <p:cNvPr id="29705" name="Oval 12"/>
          <p:cNvSpPr>
            <a:spLocks noChangeArrowheads="1"/>
          </p:cNvSpPr>
          <p:nvPr/>
        </p:nvSpPr>
        <p:spPr bwMode="auto">
          <a:xfrm>
            <a:off x="2943225" y="5229225"/>
            <a:ext cx="1228725" cy="1162050"/>
          </a:xfrm>
          <a:prstGeom prst="ellips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Line 13"/>
          <p:cNvSpPr>
            <a:spLocks noChangeShapeType="1"/>
          </p:cNvSpPr>
          <p:nvPr/>
        </p:nvSpPr>
        <p:spPr bwMode="auto">
          <a:xfrm flipV="1">
            <a:off x="4038600" y="4724400"/>
            <a:ext cx="876300" cy="58102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Text Box 14"/>
          <p:cNvSpPr txBox="1">
            <a:spLocks noChangeArrowheads="1"/>
          </p:cNvSpPr>
          <p:nvPr/>
        </p:nvSpPr>
        <p:spPr bwMode="auto">
          <a:xfrm>
            <a:off x="4927600" y="4114800"/>
            <a:ext cx="2852063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Like wave celerity in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streamflow</a:t>
            </a:r>
          </a:p>
        </p:txBody>
      </p:sp>
      <p:sp>
        <p:nvSpPr>
          <p:cNvPr id="29708" name="Text Box 15"/>
          <p:cNvSpPr txBox="1">
            <a:spLocks noChangeArrowheads="1"/>
          </p:cNvSpPr>
          <p:nvPr/>
        </p:nvSpPr>
        <p:spPr bwMode="auto">
          <a:xfrm>
            <a:off x="5889625" y="2505075"/>
            <a:ext cx="195502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1D Richards’ </a:t>
            </a:r>
          </a:p>
          <a:p>
            <a:pPr eaLnBrk="1" hangingPunct="1"/>
            <a:r>
              <a:rPr lang="en-US" altLang="en-US" dirty="0">
                <a:solidFill>
                  <a:schemeClr val="accent3"/>
                </a:solidFill>
              </a:rPr>
              <a:t>Equation</a:t>
            </a:r>
          </a:p>
        </p:txBody>
      </p:sp>
    </p:spTree>
    <p:extLst>
      <p:ext uri="{BB962C8B-B14F-4D97-AF65-F5344CB8AC3E}">
        <p14:creationId xmlns:p14="http://schemas.microsoft.com/office/powerpoint/2010/main" val="18714092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2590800" y="5486400"/>
            <a:ext cx="32004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743200" y="4114800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4191000" y="2599531"/>
            <a:ext cx="2590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5509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377825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Unsaturated Flow Beneath Soil Zone— Kinematic-Wave Equation</a:t>
            </a:r>
          </a:p>
        </p:txBody>
      </p:sp>
      <p:sp>
        <p:nvSpPr>
          <p:cNvPr id="3072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7086600" cy="106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accent3"/>
                </a:solidFill>
              </a:rPr>
              <a:t>Kinematic wave simplification to Richards’ Equation:</a:t>
            </a:r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9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0" name="Object 2"/>
          <p:cNvGraphicFramePr>
            <a:graphicFrameLocks noChangeAspect="1"/>
          </p:cNvGraphicFramePr>
          <p:nvPr>
            <p:extLst/>
          </p:nvPr>
        </p:nvGraphicFramePr>
        <p:xfrm>
          <a:off x="4515643" y="2686518"/>
          <a:ext cx="19415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4" imgW="1282700" imgH="393700" progId="Equation.3">
                  <p:embed/>
                </p:oleObj>
              </mc:Choice>
              <mc:Fallback>
                <p:oleObj name="Equation" r:id="rId4" imgW="1282700" imgH="393700" progId="Equation.3">
                  <p:embed/>
                  <p:pic>
                    <p:nvPicPr>
                      <p:cNvPr id="30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643" y="2686518"/>
                        <a:ext cx="19415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2" name="Object 3"/>
          <p:cNvGraphicFramePr>
            <a:graphicFrameLocks noChangeAspect="1"/>
          </p:cNvGraphicFramePr>
          <p:nvPr/>
        </p:nvGraphicFramePr>
        <p:xfrm>
          <a:off x="3038475" y="4191000"/>
          <a:ext cx="19812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6" imgW="1231366" imgH="393529" progId="Equation.3">
                  <p:embed/>
                </p:oleObj>
              </mc:Choice>
              <mc:Fallback>
                <p:oleObj name="Equation" r:id="rId6" imgW="1231366" imgH="393529" progId="Equation.3">
                  <p:embed/>
                  <p:pic>
                    <p:nvPicPr>
                      <p:cNvPr id="3073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191000"/>
                        <a:ext cx="19812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12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07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245076"/>
              </p:ext>
            </p:extLst>
          </p:nvPr>
        </p:nvGraphicFramePr>
        <p:xfrm>
          <a:off x="2916238" y="5519738"/>
          <a:ext cx="231933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3" name="Equation" r:id="rId8" imgW="1651000" imgH="787400" progId="Equation.3">
                  <p:embed/>
                </p:oleObj>
              </mc:Choice>
              <mc:Fallback>
                <p:oleObj name="Equation" r:id="rId8" imgW="1651000" imgH="787400" progId="Equation.3">
                  <p:embed/>
                  <p:pic>
                    <p:nvPicPr>
                      <p:cNvPr id="307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519738"/>
                        <a:ext cx="2319337" cy="1109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Rectangle 14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6" name="Rectangle 1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7" name="Rectangle 1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38" name="Rectangle 17"/>
          <p:cNvSpPr>
            <a:spLocks noChangeArrowheads="1"/>
          </p:cNvSpPr>
          <p:nvPr/>
        </p:nvSpPr>
        <p:spPr bwMode="auto">
          <a:xfrm>
            <a:off x="304800" y="35052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i="0" dirty="0">
                <a:solidFill>
                  <a:schemeClr val="accent3"/>
                </a:solidFill>
              </a:rPr>
              <a:t>Equation of variation for </a:t>
            </a:r>
            <a:r>
              <a:rPr lang="el-GR" altLang="en-US" sz="2800" i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en-US" sz="2800" i="0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30739" name="Rectangle 18"/>
          <p:cNvSpPr>
            <a:spLocks noChangeArrowheads="1"/>
          </p:cNvSpPr>
          <p:nvPr/>
        </p:nvSpPr>
        <p:spPr bwMode="auto">
          <a:xfrm>
            <a:off x="15240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40" name="Rectangle 19"/>
          <p:cNvSpPr>
            <a:spLocks noChangeArrowheads="1"/>
          </p:cNvSpPr>
          <p:nvPr/>
        </p:nvSpPr>
        <p:spPr bwMode="auto">
          <a:xfrm>
            <a:off x="381000" y="4953000"/>
            <a:ext cx="7086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800" i="0" dirty="0">
                <a:solidFill>
                  <a:schemeClr val="accent3"/>
                </a:solidFill>
              </a:rPr>
              <a:t>Matrix form:</a:t>
            </a:r>
          </a:p>
        </p:txBody>
      </p:sp>
      <p:grpSp>
        <p:nvGrpSpPr>
          <p:cNvPr id="30741" name="Group 21"/>
          <p:cNvGrpSpPr>
            <a:grpSpLocks noChangeAspect="1"/>
          </p:cNvGrpSpPr>
          <p:nvPr/>
        </p:nvGrpSpPr>
        <p:grpSpPr bwMode="auto">
          <a:xfrm>
            <a:off x="8001000" y="6400800"/>
            <a:ext cx="1004888" cy="320675"/>
            <a:chOff x="3888" y="3667"/>
            <a:chExt cx="1782" cy="569"/>
          </a:xfrm>
        </p:grpSpPr>
        <p:pic>
          <p:nvPicPr>
            <p:cNvPr id="30742" name="Picture 22" descr="USGSwav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3696"/>
              <a:ext cx="400" cy="36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</p:pic>
        <p:sp>
          <p:nvSpPr>
            <p:cNvPr id="30743" name="WordArt 23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4346" y="3667"/>
              <a:ext cx="1324" cy="392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USGS</a:t>
              </a:r>
            </a:p>
          </p:txBody>
        </p:sp>
        <p:sp>
          <p:nvSpPr>
            <p:cNvPr id="30744" name="WordArt 24"/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915" y="4095"/>
              <a:ext cx="1753" cy="141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sz="3600" kern="10">
                  <a:solidFill>
                    <a:srgbClr val="F8F8F8"/>
                  </a:solidFill>
                  <a:latin typeface="Arial Black" panose="020B0A04020102020204" pitchFamily="34" charset="0"/>
                </a:rPr>
                <a:t>science for a changing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7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557588" y="5770563"/>
            <a:ext cx="2286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938588" y="3962400"/>
            <a:ext cx="1524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3524250" y="2024063"/>
            <a:ext cx="2438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715963" y="56388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814388" y="38862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2" name="Rectangle 7"/>
          <p:cNvSpPr>
            <a:spLocks noChangeArrowheads="1"/>
          </p:cNvSpPr>
          <p:nvPr/>
        </p:nvSpPr>
        <p:spPr bwMode="auto">
          <a:xfrm>
            <a:off x="738188" y="19812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8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3"/>
                </a:solidFill>
              </a:rPr>
              <a:t>Method of Characteristics Solution</a:t>
            </a:r>
          </a:p>
        </p:txBody>
      </p:sp>
      <p:pic>
        <p:nvPicPr>
          <p:cNvPr id="31754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133600"/>
            <a:ext cx="20447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56" name="Rectangle 11"/>
          <p:cNvSpPr>
            <a:spLocks noChangeArrowheads="1"/>
          </p:cNvSpPr>
          <p:nvPr/>
        </p:nvSpPr>
        <p:spPr bwMode="auto">
          <a:xfrm>
            <a:off x="0" y="3638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57" name="Object 2"/>
          <p:cNvGraphicFramePr>
            <a:graphicFrameLocks noChangeAspect="1"/>
          </p:cNvGraphicFramePr>
          <p:nvPr/>
        </p:nvGraphicFramePr>
        <p:xfrm>
          <a:off x="881063" y="2057400"/>
          <a:ext cx="14573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5" imgW="1002865" imgH="609336" progId="Equation.3">
                  <p:embed/>
                </p:oleObj>
              </mc:Choice>
              <mc:Fallback>
                <p:oleObj name="Equation" r:id="rId5" imgW="1002865" imgH="609336" progId="Equation.3">
                  <p:embed/>
                  <p:pic>
                    <p:nvPicPr>
                      <p:cNvPr id="317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2057400"/>
                        <a:ext cx="145732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3"/>
          <p:cNvGraphicFramePr>
            <a:graphicFrameLocks noChangeAspect="1"/>
          </p:cNvGraphicFramePr>
          <p:nvPr/>
        </p:nvGraphicFramePr>
        <p:xfrm>
          <a:off x="1131888" y="4000500"/>
          <a:ext cx="1206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7" imgW="762000" imgH="457200" progId="Equation.3">
                  <p:embed/>
                </p:oleObj>
              </mc:Choice>
              <mc:Fallback>
                <p:oleObj name="Equation" r:id="rId7" imgW="762000" imgH="457200" progId="Equation.3">
                  <p:embed/>
                  <p:pic>
                    <p:nvPicPr>
                      <p:cNvPr id="317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000500"/>
                        <a:ext cx="1206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4"/>
          <p:cNvGraphicFramePr>
            <a:graphicFrameLocks noChangeAspect="1"/>
          </p:cNvGraphicFramePr>
          <p:nvPr/>
        </p:nvGraphicFramePr>
        <p:xfrm>
          <a:off x="835025" y="5694363"/>
          <a:ext cx="15033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3" name="Equation" r:id="rId9" imgW="1040948" imgH="609336" progId="Equation.3">
                  <p:embed/>
                </p:oleObj>
              </mc:Choice>
              <mc:Fallback>
                <p:oleObj name="Equation" r:id="rId9" imgW="1040948" imgH="609336" progId="Equation.3">
                  <p:embed/>
                  <p:pic>
                    <p:nvPicPr>
                      <p:cNvPr id="3175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5694363"/>
                        <a:ext cx="15033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61" name="Object 5"/>
          <p:cNvGraphicFramePr>
            <a:graphicFrameLocks noChangeAspect="1"/>
          </p:cNvGraphicFramePr>
          <p:nvPr/>
        </p:nvGraphicFramePr>
        <p:xfrm>
          <a:off x="4167188" y="4038600"/>
          <a:ext cx="9144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4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317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4038600"/>
                        <a:ext cx="9144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2" name="Rectangle 17"/>
          <p:cNvSpPr>
            <a:spLocks noChangeArrowheads="1"/>
          </p:cNvSpPr>
          <p:nvPr/>
        </p:nvSpPr>
        <p:spPr bwMode="auto">
          <a:xfrm>
            <a:off x="0" y="3624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1764" name="Object 6"/>
          <p:cNvGraphicFramePr>
            <a:graphicFrameLocks noChangeAspect="1"/>
          </p:cNvGraphicFramePr>
          <p:nvPr/>
        </p:nvGraphicFramePr>
        <p:xfrm>
          <a:off x="3709988" y="5846763"/>
          <a:ext cx="1752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5" name="Equation" r:id="rId13" imgW="1079500" imgH="419100" progId="Equation.3">
                  <p:embed/>
                </p:oleObj>
              </mc:Choice>
              <mc:Fallback>
                <p:oleObj name="Equation" r:id="rId13" imgW="1079500" imgH="419100" progId="Equation.3">
                  <p:embed/>
                  <p:pic>
                    <p:nvPicPr>
                      <p:cNvPr id="317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5846763"/>
                        <a:ext cx="17526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5" name="Line 20"/>
          <p:cNvSpPr>
            <a:spLocks noChangeShapeType="1"/>
          </p:cNvSpPr>
          <p:nvPr/>
        </p:nvSpPr>
        <p:spPr bwMode="auto">
          <a:xfrm>
            <a:off x="2643188" y="2514600"/>
            <a:ext cx="762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6" name="Line 21"/>
          <p:cNvSpPr>
            <a:spLocks noChangeShapeType="1"/>
          </p:cNvSpPr>
          <p:nvPr/>
        </p:nvSpPr>
        <p:spPr bwMode="auto">
          <a:xfrm>
            <a:off x="2643188" y="4343400"/>
            <a:ext cx="1066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7" name="Line 22"/>
          <p:cNvSpPr>
            <a:spLocks noChangeShapeType="1"/>
          </p:cNvSpPr>
          <p:nvPr/>
        </p:nvSpPr>
        <p:spPr bwMode="auto">
          <a:xfrm>
            <a:off x="2566988" y="6151563"/>
            <a:ext cx="838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107950" y="1295400"/>
            <a:ext cx="353853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>
                <a:solidFill>
                  <a:schemeClr val="accent3"/>
                </a:solidFill>
              </a:rPr>
              <a:t>Wave-velocity characteristic</a:t>
            </a:r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115888" y="3200400"/>
            <a:ext cx="370681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>
                <a:solidFill>
                  <a:schemeClr val="accent3"/>
                </a:solidFill>
              </a:rPr>
              <a:t>Theta-loss characteristic (ET)</a:t>
            </a:r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188913" y="4929188"/>
            <a:ext cx="184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31771" name="Text Box 26"/>
          <p:cNvSpPr txBox="1">
            <a:spLocks noChangeArrowheads="1"/>
          </p:cNvSpPr>
          <p:nvPr/>
        </p:nvSpPr>
        <p:spPr bwMode="auto">
          <a:xfrm>
            <a:off x="128588" y="5029200"/>
            <a:ext cx="3408362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300" dirty="0">
                <a:solidFill>
                  <a:schemeClr val="accent3"/>
                </a:solidFill>
              </a:rPr>
              <a:t>Wave-profile characteristic</a:t>
            </a:r>
          </a:p>
        </p:txBody>
      </p:sp>
      <p:sp>
        <p:nvSpPr>
          <p:cNvPr id="31772" name="Text Box 27"/>
          <p:cNvSpPr txBox="1">
            <a:spLocks noChangeArrowheads="1"/>
          </p:cNvSpPr>
          <p:nvPr/>
        </p:nvSpPr>
        <p:spPr bwMode="auto">
          <a:xfrm>
            <a:off x="6330950" y="3794125"/>
            <a:ext cx="214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 i="0" dirty="0">
                <a:solidFill>
                  <a:schemeClr val="accent3"/>
                </a:solidFill>
              </a:rPr>
              <a:t>Cramer’s rule</a:t>
            </a:r>
          </a:p>
        </p:txBody>
      </p:sp>
    </p:spTree>
    <p:extLst>
      <p:ext uri="{BB962C8B-B14F-4D97-AF65-F5344CB8AC3E}">
        <p14:creationId xmlns:p14="http://schemas.microsoft.com/office/powerpoint/2010/main" val="5427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8922</TotalTime>
  <Words>491</Words>
  <Application>Microsoft Office PowerPoint</Application>
  <PresentationFormat>On-screen Show (4:3)</PresentationFormat>
  <Paragraphs>75</Paragraphs>
  <Slides>13</Slides>
  <Notes>2</Notes>
  <HiddenSlides>0</HiddenSlides>
  <MMClips>1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Wingdings</vt:lpstr>
      <vt:lpstr>Default Design</vt:lpstr>
      <vt:lpstr>Equation</vt:lpstr>
      <vt:lpstr>Unsaturated Flow (UZF1) Package</vt:lpstr>
      <vt:lpstr>Unsaturated Flow</vt:lpstr>
      <vt:lpstr>Why Use 1-D Kinematic-Wave Equation?</vt:lpstr>
      <vt:lpstr>Difficulties with Applying Numerical Solution of Richards’ Equation for Regional Studies</vt:lpstr>
      <vt:lpstr>Comparison between Richards-based and GSFLOW Models</vt:lpstr>
      <vt:lpstr>What Have We Learned from Stochastic Modeling:</vt:lpstr>
      <vt:lpstr>Derivation of Kinematic-Wave Equation</vt:lpstr>
      <vt:lpstr>Unsaturated Flow Beneath Soil Zone— Kinematic-Wave Equation</vt:lpstr>
      <vt:lpstr>Method of Characteristics Solution</vt:lpstr>
      <vt:lpstr>Water Table is Below Land Surface: Water Table Rises</vt:lpstr>
      <vt:lpstr>Water Table is Below Land Surface: Water Table Falls</vt:lpstr>
      <vt:lpstr>UZF1 Compared to Observed Field Data and Richard’s Equation</vt:lpstr>
      <vt:lpstr>Comparison to Vauclin et al. (1979) Laboratory Experiment</vt:lpstr>
    </vt:vector>
  </TitlesOfParts>
  <Company>USGS WRD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the Interaction of Ground-Water and Surface-Water Flow Systems</dc:title>
  <dc:creator>Stan Leake</dc:creator>
  <cp:lastModifiedBy>Niswonger, Richard</cp:lastModifiedBy>
  <cp:revision>91</cp:revision>
  <dcterms:created xsi:type="dcterms:W3CDTF">2000-02-28T00:42:46Z</dcterms:created>
  <dcterms:modified xsi:type="dcterms:W3CDTF">2018-11-23T23:03:25Z</dcterms:modified>
</cp:coreProperties>
</file>