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476" r:id="rId2"/>
    <p:sldId id="502" r:id="rId3"/>
    <p:sldId id="477" r:id="rId4"/>
    <p:sldId id="478" r:id="rId5"/>
    <p:sldId id="503" r:id="rId6"/>
    <p:sldId id="504" r:id="rId7"/>
    <p:sldId id="479" r:id="rId8"/>
    <p:sldId id="480" r:id="rId9"/>
    <p:sldId id="481" r:id="rId10"/>
    <p:sldId id="482" r:id="rId11"/>
    <p:sldId id="483" r:id="rId12"/>
    <p:sldId id="505" r:id="rId13"/>
    <p:sldId id="506" r:id="rId14"/>
    <p:sldId id="507" r:id="rId15"/>
    <p:sldId id="508" r:id="rId16"/>
    <p:sldId id="509" r:id="rId17"/>
    <p:sldId id="484" r:id="rId18"/>
    <p:sldId id="485" r:id="rId19"/>
    <p:sldId id="486" r:id="rId20"/>
    <p:sldId id="492" r:id="rId21"/>
    <p:sldId id="487" r:id="rId22"/>
    <p:sldId id="488" r:id="rId23"/>
    <p:sldId id="489" r:id="rId24"/>
    <p:sldId id="490" r:id="rId25"/>
    <p:sldId id="493" r:id="rId2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767676"/>
    <a:srgbClr val="5F5F5F"/>
    <a:srgbClr val="FF3300"/>
    <a:srgbClr val="DB8B09"/>
    <a:srgbClr val="A25D02"/>
    <a:srgbClr val="A28402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3759" autoAdjust="0"/>
  </p:normalViewPr>
  <p:slideViewPr>
    <p:cSldViewPr snapToGrid="0">
      <p:cViewPr varScale="1">
        <p:scale>
          <a:sx n="75" d="100"/>
          <a:sy n="75" d="100"/>
        </p:scale>
        <p:origin x="160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3AC05C5B-4714-46D3-938F-AB8BD5CD2E5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5C9C1B75-1043-424C-BA03-A9B64A1E5CE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629DDEA4-002A-4EF0-8465-57E054F203B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D72518E9-133A-425F-B23E-97947DF09D6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459530B4-F8C6-4AF0-B3CB-08AC573C4F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28DB875-FE27-4B52-8AFC-720D577CB1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9499C0-9315-4159-9991-697998DF161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7F5596F-6F0C-40D5-8B95-1EE2B9650971}" type="datetimeFigureOut">
              <a:rPr lang="en-US"/>
              <a:pPr>
                <a:defRPr/>
              </a:pPr>
              <a:t>10/8/2019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0C91BBE-AA0A-44B6-B9D8-0EEAA0F6AE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16D0756-0B44-4E99-8310-1A118028AD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9652C-90F5-4FD6-8602-06EF8202D6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149B2-AFA6-473C-8732-262670FAF1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19CF493-0FE7-4CD8-A790-A5CE3AEA53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D11FA9-E530-486D-81CD-9477FB06B7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BD1879-C3C6-48D2-86CD-9C49C2E3AC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CC04D3F-3F93-4DF5-B70F-63EC9C2E85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6CCC13-60EC-470A-8082-E522A225E4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82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9CF4972-BEE1-4381-978A-CAD4F4724D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1C2717-770F-4916-8B82-080AA61117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74C41C5-C140-43A6-B35C-72EFE919DC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8D86F-C155-4791-991C-426DBDA81E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75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069DAA0-7BFF-45E0-8EBC-7089968AFF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BDE557-1E7F-4E62-B494-C537D9B133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0B0DA19-C374-4BC0-AB31-739BFBB8A6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A718F-ECDD-42BC-9672-60CE8F12A6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659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AFF2B69-685E-426E-86C7-B01F43F63F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E2F6B2F-4B0D-495E-8BD0-477C2F0F49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B77651-5107-44C7-A75B-96758A3847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D0BC8-D528-4D40-99A0-F70441231A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931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D421EE-63D9-4D32-A44A-C385DE2864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52F6632-457B-4296-A236-1EF8E833A4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6C4F6-91C3-4154-95E1-FFE9DAF9E2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40732-451A-4FA1-9CD7-0F91A4D841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4182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DD6380-A9BC-444A-A9C8-F635CF0EB8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0A268F-5F28-4EA1-8D86-64EE2D931B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3B148B-0AAB-48B4-9999-C7FD0451DA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859CD7-D20C-4F46-BAB1-EB35ED3786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357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C67048C-89DD-48C4-8A92-2429D45BB6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EDAB4FC-0B7A-4800-B3AC-9D70E4867B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F5EB6B7-5037-43E6-BFB2-D0211F8D7A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9A1AE-0998-49A4-A83B-D01B62314E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0617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C05AF5B-B5EB-40E6-8FA3-0E2602D5B5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1A06561-B941-4EC1-9F75-1A80AF9041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109978D-1A42-4489-A57C-6EAF8E9936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02D02-4166-481A-95D9-95669AD382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808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AEE009F-0F14-40A5-9BED-BC296AB52C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58CE9B8-485E-4D58-A30B-ABD3D3FB9E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BC1404D-6449-40DE-9082-7AF0CD168C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99D3F-A01D-43F5-A615-3172D2C68C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8600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17BCB8-B412-461C-98B7-44F998EBDE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21ACC4-0C98-4FF5-B8EA-52E8637FC3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408C11-436F-4AD4-A009-F6D3BEA74F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97569-2583-425F-86ED-196C95E934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7051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049BC2-CA05-4000-BCA3-433965F78D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FBFEDA-5DC6-4008-8BB3-7B5D46CE78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65707C-A168-4EF0-8FD4-2A23399881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4CC694-D185-4743-B600-CF5E71B5B1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82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70133"/>
            </a:gs>
            <a:gs pos="100000">
              <a:srgbClr val="10036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5C15494-CC6C-4B97-9EEA-A1C77799A9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EB55A43-883A-4B44-8595-E132ED4437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1DAF48D-EDE9-45B5-9E5E-5D8DCD54072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B2FA379-184F-4937-AD6D-6E3BCF8949C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5D0F10F-8613-405E-8E34-74849B4F754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FF047F2A-B797-4307-A051-B6E6D48532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 descr="ident-small_4_onscreen_png">
            <a:extLst>
              <a:ext uri="{FF2B5EF4-FFF2-40B4-BE49-F238E27FC236}">
                <a16:creationId xmlns:a16="http://schemas.microsoft.com/office/drawing/2014/main" id="{24CBFA60-8878-488E-9D3E-E6372408F8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461"/>
          <a:stretch>
            <a:fillRect/>
          </a:stretch>
        </p:blipFill>
        <p:spPr bwMode="black">
          <a:xfrm>
            <a:off x="7743825" y="6457950"/>
            <a:ext cx="140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e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2.emf"/><Relationship Id="rId4" Type="http://schemas.openxmlformats.org/officeDocument/2006/relationships/image" Target="../media/image9.e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Flow in Channels (SFR)</a:t>
            </a:r>
          </a:p>
        </p:txBody>
      </p:sp>
      <p:pic>
        <p:nvPicPr>
          <p:cNvPr id="6" name="Picture 4" descr="Paradise">
            <a:extLst>
              <a:ext uri="{FF2B5EF4-FFF2-40B4-BE49-F238E27FC236}">
                <a16:creationId xmlns:a16="http://schemas.microsoft.com/office/drawing/2014/main" id="{1537DB72-BE81-453E-8B58-E6BE77447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12000" contrast="18000"/>
          </a:blip>
          <a:srcRect/>
          <a:stretch>
            <a:fillRect/>
          </a:stretch>
        </p:blipFill>
        <p:spPr bwMode="auto">
          <a:xfrm>
            <a:off x="133928" y="1919491"/>
            <a:ext cx="7106445" cy="48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5244223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B921D4B6-0F33-43F9-A162-DEFE8EFD8BBB}"/>
              </a:ext>
            </a:extLst>
          </p:cNvPr>
          <p:cNvSpPr/>
          <p:nvPr/>
        </p:nvSpPr>
        <p:spPr>
          <a:xfrm>
            <a:off x="3616324" y="5283200"/>
            <a:ext cx="4502149" cy="946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8D9B3-9435-4B4C-998E-F5DEFAFB41B7}"/>
              </a:ext>
            </a:extLst>
          </p:cNvPr>
          <p:cNvSpPr/>
          <p:nvPr/>
        </p:nvSpPr>
        <p:spPr>
          <a:xfrm>
            <a:off x="4598987" y="2953544"/>
            <a:ext cx="3673342" cy="600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712787" y="233854"/>
            <a:ext cx="77724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Stream Inflows</a:t>
            </a:r>
          </a:p>
        </p:txBody>
      </p:sp>
      <p:sp>
        <p:nvSpPr>
          <p:cNvPr id="7" name="Freeform 49">
            <a:extLst>
              <a:ext uri="{FF2B5EF4-FFF2-40B4-BE49-F238E27FC236}">
                <a16:creationId xmlns:a16="http://schemas.microsoft.com/office/drawing/2014/main" id="{4D605153-920F-4411-94D0-37B6908AD1C4}"/>
              </a:ext>
            </a:extLst>
          </p:cNvPr>
          <p:cNvSpPr>
            <a:spLocks/>
          </p:cNvSpPr>
          <p:nvPr/>
        </p:nvSpPr>
        <p:spPr bwMode="auto">
          <a:xfrm>
            <a:off x="1543050" y="4600575"/>
            <a:ext cx="2038350" cy="1038225"/>
          </a:xfrm>
          <a:custGeom>
            <a:avLst/>
            <a:gdLst>
              <a:gd name="T0" fmla="*/ 119063 w 1284"/>
              <a:gd name="T1" fmla="*/ 12700 h 654"/>
              <a:gd name="T2" fmla="*/ 180975 w 1284"/>
              <a:gd name="T3" fmla="*/ 171450 h 654"/>
              <a:gd name="T4" fmla="*/ 361950 w 1284"/>
              <a:gd name="T5" fmla="*/ 200025 h 654"/>
              <a:gd name="T6" fmla="*/ 361950 w 1284"/>
              <a:gd name="T7" fmla="*/ 352425 h 654"/>
              <a:gd name="T8" fmla="*/ 514350 w 1284"/>
              <a:gd name="T9" fmla="*/ 504825 h 654"/>
              <a:gd name="T10" fmla="*/ 742950 w 1284"/>
              <a:gd name="T11" fmla="*/ 581025 h 654"/>
              <a:gd name="T12" fmla="*/ 819150 w 1284"/>
              <a:gd name="T13" fmla="*/ 733425 h 654"/>
              <a:gd name="T14" fmla="*/ 971550 w 1284"/>
              <a:gd name="T15" fmla="*/ 733425 h 654"/>
              <a:gd name="T16" fmla="*/ 1103312 w 1284"/>
              <a:gd name="T17" fmla="*/ 706437 h 654"/>
              <a:gd name="T18" fmla="*/ 1255712 w 1284"/>
              <a:gd name="T19" fmla="*/ 622300 h 654"/>
              <a:gd name="T20" fmla="*/ 1352550 w 1284"/>
              <a:gd name="T21" fmla="*/ 581025 h 654"/>
              <a:gd name="T22" fmla="*/ 1504950 w 1284"/>
              <a:gd name="T23" fmla="*/ 581025 h 654"/>
              <a:gd name="T24" fmla="*/ 1601787 w 1284"/>
              <a:gd name="T25" fmla="*/ 455613 h 654"/>
              <a:gd name="T26" fmla="*/ 1733550 w 1284"/>
              <a:gd name="T27" fmla="*/ 352425 h 654"/>
              <a:gd name="T28" fmla="*/ 1809750 w 1284"/>
              <a:gd name="T29" fmla="*/ 200025 h 654"/>
              <a:gd name="T30" fmla="*/ 2038350 w 1284"/>
              <a:gd name="T31" fmla="*/ 200025 h 654"/>
              <a:gd name="T32" fmla="*/ 1962150 w 1284"/>
              <a:gd name="T33" fmla="*/ 566737 h 654"/>
              <a:gd name="T34" fmla="*/ 1733550 w 1284"/>
              <a:gd name="T35" fmla="*/ 733425 h 654"/>
              <a:gd name="T36" fmla="*/ 1601787 w 1284"/>
              <a:gd name="T37" fmla="*/ 803275 h 654"/>
              <a:gd name="T38" fmla="*/ 1504950 w 1284"/>
              <a:gd name="T39" fmla="*/ 904875 h 654"/>
              <a:gd name="T40" fmla="*/ 1352550 w 1284"/>
              <a:gd name="T41" fmla="*/ 982663 h 654"/>
              <a:gd name="T42" fmla="*/ 1123950 w 1284"/>
              <a:gd name="T43" fmla="*/ 1038225 h 654"/>
              <a:gd name="T44" fmla="*/ 971550 w 1284"/>
              <a:gd name="T45" fmla="*/ 1038225 h 654"/>
              <a:gd name="T46" fmla="*/ 819150 w 1284"/>
              <a:gd name="T47" fmla="*/ 1038225 h 654"/>
              <a:gd name="T48" fmla="*/ 590550 w 1284"/>
              <a:gd name="T49" fmla="*/ 962025 h 654"/>
              <a:gd name="T50" fmla="*/ 368300 w 1284"/>
              <a:gd name="T51" fmla="*/ 719137 h 654"/>
              <a:gd name="T52" fmla="*/ 215900 w 1284"/>
              <a:gd name="T53" fmla="*/ 554037 h 654"/>
              <a:gd name="T54" fmla="*/ 160337 w 1284"/>
              <a:gd name="T55" fmla="*/ 428625 h 654"/>
              <a:gd name="T56" fmla="*/ 50800 w 1284"/>
              <a:gd name="T57" fmla="*/ 290512 h 654"/>
              <a:gd name="T58" fmla="*/ 0 w 1284"/>
              <a:gd name="T59" fmla="*/ 0 h 654"/>
              <a:gd name="T60" fmla="*/ 119063 w 1284"/>
              <a:gd name="T61" fmla="*/ 12700 h 65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1284"/>
              <a:gd name="T94" fmla="*/ 0 h 654"/>
              <a:gd name="T95" fmla="*/ 1284 w 1284"/>
              <a:gd name="T96" fmla="*/ 654 h 654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1284" h="654">
                <a:moveTo>
                  <a:pt x="75" y="8"/>
                </a:moveTo>
                <a:lnTo>
                  <a:pt x="114" y="108"/>
                </a:lnTo>
                <a:lnTo>
                  <a:pt x="228" y="126"/>
                </a:lnTo>
                <a:lnTo>
                  <a:pt x="228" y="222"/>
                </a:lnTo>
                <a:lnTo>
                  <a:pt x="324" y="318"/>
                </a:lnTo>
                <a:lnTo>
                  <a:pt x="468" y="366"/>
                </a:lnTo>
                <a:lnTo>
                  <a:pt x="516" y="462"/>
                </a:lnTo>
                <a:lnTo>
                  <a:pt x="612" y="462"/>
                </a:lnTo>
                <a:lnTo>
                  <a:pt x="695" y="445"/>
                </a:lnTo>
                <a:lnTo>
                  <a:pt x="791" y="392"/>
                </a:lnTo>
                <a:lnTo>
                  <a:pt x="852" y="366"/>
                </a:lnTo>
                <a:lnTo>
                  <a:pt x="948" y="366"/>
                </a:lnTo>
                <a:lnTo>
                  <a:pt x="1009" y="287"/>
                </a:lnTo>
                <a:lnTo>
                  <a:pt x="1092" y="222"/>
                </a:lnTo>
                <a:lnTo>
                  <a:pt x="1140" y="126"/>
                </a:lnTo>
                <a:lnTo>
                  <a:pt x="1284" y="126"/>
                </a:lnTo>
                <a:lnTo>
                  <a:pt x="1236" y="357"/>
                </a:lnTo>
                <a:lnTo>
                  <a:pt x="1092" y="462"/>
                </a:lnTo>
                <a:lnTo>
                  <a:pt x="1009" y="506"/>
                </a:lnTo>
                <a:lnTo>
                  <a:pt x="948" y="570"/>
                </a:lnTo>
                <a:lnTo>
                  <a:pt x="852" y="619"/>
                </a:lnTo>
                <a:lnTo>
                  <a:pt x="708" y="654"/>
                </a:lnTo>
                <a:lnTo>
                  <a:pt x="612" y="654"/>
                </a:lnTo>
                <a:lnTo>
                  <a:pt x="516" y="654"/>
                </a:lnTo>
                <a:lnTo>
                  <a:pt x="372" y="606"/>
                </a:lnTo>
                <a:lnTo>
                  <a:pt x="232" y="453"/>
                </a:lnTo>
                <a:lnTo>
                  <a:pt x="136" y="349"/>
                </a:lnTo>
                <a:lnTo>
                  <a:pt x="101" y="270"/>
                </a:lnTo>
                <a:lnTo>
                  <a:pt x="32" y="183"/>
                </a:lnTo>
                <a:lnTo>
                  <a:pt x="0" y="0"/>
                </a:lnTo>
                <a:lnTo>
                  <a:pt x="75" y="8"/>
                </a:lnTo>
                <a:close/>
              </a:path>
            </a:pathLst>
          </a:cu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37" descr="25%">
            <a:extLst>
              <a:ext uri="{FF2B5EF4-FFF2-40B4-BE49-F238E27FC236}">
                <a16:creationId xmlns:a16="http://schemas.microsoft.com/office/drawing/2014/main" id="{66DA6B51-CB0A-4E5C-B9B8-9B66BD05C97F}"/>
              </a:ext>
            </a:extLst>
          </p:cNvPr>
          <p:cNvSpPr>
            <a:spLocks/>
          </p:cNvSpPr>
          <p:nvPr/>
        </p:nvSpPr>
        <p:spPr bwMode="auto">
          <a:xfrm>
            <a:off x="1528763" y="4541838"/>
            <a:ext cx="2052637" cy="1543050"/>
          </a:xfrm>
          <a:custGeom>
            <a:avLst/>
            <a:gdLst>
              <a:gd name="T0" fmla="*/ 147637 w 1293"/>
              <a:gd name="T1" fmla="*/ 30163 h 972"/>
              <a:gd name="T2" fmla="*/ 0 w 1293"/>
              <a:gd name="T3" fmla="*/ 30163 h 972"/>
              <a:gd name="T4" fmla="*/ 0 w 1293"/>
              <a:gd name="T5" fmla="*/ 1543050 h 972"/>
              <a:gd name="T6" fmla="*/ 2049462 w 1293"/>
              <a:gd name="T7" fmla="*/ 1543050 h 972"/>
              <a:gd name="T8" fmla="*/ 2052637 w 1293"/>
              <a:gd name="T9" fmla="*/ 258763 h 972"/>
              <a:gd name="T10" fmla="*/ 1971675 w 1293"/>
              <a:gd name="T11" fmla="*/ 598488 h 972"/>
              <a:gd name="T12" fmla="*/ 1955800 w 1293"/>
              <a:gd name="T13" fmla="*/ 644525 h 972"/>
              <a:gd name="T14" fmla="*/ 1860550 w 1293"/>
              <a:gd name="T15" fmla="*/ 708025 h 972"/>
              <a:gd name="T16" fmla="*/ 1766887 w 1293"/>
              <a:gd name="T17" fmla="*/ 787400 h 972"/>
              <a:gd name="T18" fmla="*/ 1671637 w 1293"/>
              <a:gd name="T19" fmla="*/ 819150 h 972"/>
              <a:gd name="T20" fmla="*/ 1528762 w 1293"/>
              <a:gd name="T21" fmla="*/ 915988 h 972"/>
              <a:gd name="T22" fmla="*/ 1357312 w 1293"/>
              <a:gd name="T23" fmla="*/ 1020763 h 972"/>
              <a:gd name="T24" fmla="*/ 1103312 w 1293"/>
              <a:gd name="T25" fmla="*/ 1101725 h 972"/>
              <a:gd name="T26" fmla="*/ 977900 w 1293"/>
              <a:gd name="T27" fmla="*/ 1085850 h 972"/>
              <a:gd name="T28" fmla="*/ 693737 w 1293"/>
              <a:gd name="T29" fmla="*/ 1055688 h 972"/>
              <a:gd name="T30" fmla="*/ 568325 w 1293"/>
              <a:gd name="T31" fmla="*/ 944563 h 972"/>
              <a:gd name="T32" fmla="*/ 441325 w 1293"/>
              <a:gd name="T33" fmla="*/ 819150 h 972"/>
              <a:gd name="T34" fmla="*/ 268287 w 1293"/>
              <a:gd name="T35" fmla="*/ 628650 h 972"/>
              <a:gd name="T36" fmla="*/ 127000 w 1293"/>
              <a:gd name="T37" fmla="*/ 423863 h 972"/>
              <a:gd name="T38" fmla="*/ 31750 w 1293"/>
              <a:gd name="T39" fmla="*/ 187325 h 972"/>
              <a:gd name="T40" fmla="*/ 79375 w 1293"/>
              <a:gd name="T41" fmla="*/ 77788 h 972"/>
              <a:gd name="T42" fmla="*/ 147637 w 1293"/>
              <a:gd name="T43" fmla="*/ 30163 h 972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293"/>
              <a:gd name="T67" fmla="*/ 0 h 972"/>
              <a:gd name="T68" fmla="*/ 1293 w 1293"/>
              <a:gd name="T69" fmla="*/ 972 h 972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293" h="972">
                <a:moveTo>
                  <a:pt x="93" y="19"/>
                </a:moveTo>
                <a:lnTo>
                  <a:pt x="0" y="19"/>
                </a:lnTo>
                <a:lnTo>
                  <a:pt x="0" y="972"/>
                </a:lnTo>
                <a:lnTo>
                  <a:pt x="1291" y="972"/>
                </a:lnTo>
                <a:lnTo>
                  <a:pt x="1293" y="163"/>
                </a:lnTo>
                <a:cubicBezTo>
                  <a:pt x="1289" y="234"/>
                  <a:pt x="1265" y="309"/>
                  <a:pt x="1242" y="377"/>
                </a:cubicBezTo>
                <a:cubicBezTo>
                  <a:pt x="1239" y="387"/>
                  <a:pt x="1241" y="400"/>
                  <a:pt x="1232" y="406"/>
                </a:cubicBezTo>
                <a:cubicBezTo>
                  <a:pt x="1212" y="419"/>
                  <a:pt x="1192" y="433"/>
                  <a:pt x="1172" y="446"/>
                </a:cubicBezTo>
                <a:cubicBezTo>
                  <a:pt x="1151" y="460"/>
                  <a:pt x="1135" y="483"/>
                  <a:pt x="1113" y="496"/>
                </a:cubicBezTo>
                <a:cubicBezTo>
                  <a:pt x="1095" y="506"/>
                  <a:pt x="1073" y="509"/>
                  <a:pt x="1053" y="516"/>
                </a:cubicBezTo>
                <a:cubicBezTo>
                  <a:pt x="1030" y="524"/>
                  <a:pt x="963" y="577"/>
                  <a:pt x="963" y="577"/>
                </a:cubicBezTo>
                <a:cubicBezTo>
                  <a:pt x="912" y="657"/>
                  <a:pt x="940" y="623"/>
                  <a:pt x="855" y="643"/>
                </a:cubicBezTo>
                <a:cubicBezTo>
                  <a:pt x="828" y="649"/>
                  <a:pt x="722" y="687"/>
                  <a:pt x="695" y="694"/>
                </a:cubicBezTo>
                <a:cubicBezTo>
                  <a:pt x="682" y="697"/>
                  <a:pt x="616" y="684"/>
                  <a:pt x="616" y="684"/>
                </a:cubicBezTo>
                <a:cubicBezTo>
                  <a:pt x="490" y="672"/>
                  <a:pt x="543" y="689"/>
                  <a:pt x="437" y="665"/>
                </a:cubicBezTo>
                <a:cubicBezTo>
                  <a:pt x="447" y="662"/>
                  <a:pt x="353" y="604"/>
                  <a:pt x="358" y="595"/>
                </a:cubicBezTo>
                <a:cubicBezTo>
                  <a:pt x="363" y="585"/>
                  <a:pt x="282" y="519"/>
                  <a:pt x="278" y="516"/>
                </a:cubicBezTo>
                <a:cubicBezTo>
                  <a:pt x="270" y="509"/>
                  <a:pt x="179" y="399"/>
                  <a:pt x="169" y="396"/>
                </a:cubicBezTo>
                <a:cubicBezTo>
                  <a:pt x="69" y="296"/>
                  <a:pt x="158" y="384"/>
                  <a:pt x="80" y="267"/>
                </a:cubicBezTo>
                <a:cubicBezTo>
                  <a:pt x="51" y="223"/>
                  <a:pt x="50" y="164"/>
                  <a:pt x="20" y="118"/>
                </a:cubicBezTo>
                <a:cubicBezTo>
                  <a:pt x="26" y="94"/>
                  <a:pt x="29" y="66"/>
                  <a:pt x="50" y="49"/>
                </a:cubicBezTo>
                <a:cubicBezTo>
                  <a:pt x="111" y="0"/>
                  <a:pt x="56" y="75"/>
                  <a:pt x="93" y="1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9" name="Group 11">
            <a:extLst>
              <a:ext uri="{FF2B5EF4-FFF2-40B4-BE49-F238E27FC236}">
                <a16:creationId xmlns:a16="http://schemas.microsoft.com/office/drawing/2014/main" id="{12EF480F-A442-46AE-B233-73FC7002602C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1295400"/>
            <a:ext cx="2133600" cy="1981200"/>
            <a:chOff x="2976" y="884"/>
            <a:chExt cx="1920" cy="2016"/>
          </a:xfrm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7A295FED-6478-4B18-8907-5F812A06A0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7" y="1092"/>
              <a:ext cx="775" cy="596"/>
            </a:xfrm>
            <a:custGeom>
              <a:avLst/>
              <a:gdLst>
                <a:gd name="T0" fmla="*/ 0 w 775"/>
                <a:gd name="T1" fmla="*/ 0 h 596"/>
                <a:gd name="T2" fmla="*/ 90 w 775"/>
                <a:gd name="T3" fmla="*/ 50 h 596"/>
                <a:gd name="T4" fmla="*/ 219 w 775"/>
                <a:gd name="T5" fmla="*/ 229 h 596"/>
                <a:gd name="T6" fmla="*/ 248 w 775"/>
                <a:gd name="T7" fmla="*/ 259 h 596"/>
                <a:gd name="T8" fmla="*/ 308 w 775"/>
                <a:gd name="T9" fmla="*/ 278 h 596"/>
                <a:gd name="T10" fmla="*/ 417 w 775"/>
                <a:gd name="T11" fmla="*/ 368 h 596"/>
                <a:gd name="T12" fmla="*/ 527 w 775"/>
                <a:gd name="T13" fmla="*/ 398 h 596"/>
                <a:gd name="T14" fmla="*/ 586 w 775"/>
                <a:gd name="T15" fmla="*/ 437 h 596"/>
                <a:gd name="T16" fmla="*/ 695 w 775"/>
                <a:gd name="T17" fmla="*/ 547 h 596"/>
                <a:gd name="T18" fmla="*/ 775 w 775"/>
                <a:gd name="T19" fmla="*/ 596 h 5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75"/>
                <a:gd name="T31" fmla="*/ 0 h 596"/>
                <a:gd name="T32" fmla="*/ 775 w 775"/>
                <a:gd name="T33" fmla="*/ 596 h 59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75" h="596">
                  <a:moveTo>
                    <a:pt x="0" y="0"/>
                  </a:moveTo>
                  <a:cubicBezTo>
                    <a:pt x="73" y="24"/>
                    <a:pt x="45" y="5"/>
                    <a:pt x="90" y="50"/>
                  </a:cubicBezTo>
                  <a:cubicBezTo>
                    <a:pt x="112" y="124"/>
                    <a:pt x="166" y="176"/>
                    <a:pt x="219" y="229"/>
                  </a:cubicBezTo>
                  <a:cubicBezTo>
                    <a:pt x="229" y="239"/>
                    <a:pt x="238" y="249"/>
                    <a:pt x="248" y="259"/>
                  </a:cubicBezTo>
                  <a:cubicBezTo>
                    <a:pt x="263" y="274"/>
                    <a:pt x="308" y="278"/>
                    <a:pt x="308" y="278"/>
                  </a:cubicBezTo>
                  <a:cubicBezTo>
                    <a:pt x="350" y="306"/>
                    <a:pt x="365" y="351"/>
                    <a:pt x="417" y="368"/>
                  </a:cubicBezTo>
                  <a:cubicBezTo>
                    <a:pt x="453" y="380"/>
                    <a:pt x="527" y="398"/>
                    <a:pt x="527" y="398"/>
                  </a:cubicBezTo>
                  <a:cubicBezTo>
                    <a:pt x="547" y="411"/>
                    <a:pt x="579" y="415"/>
                    <a:pt x="586" y="437"/>
                  </a:cubicBezTo>
                  <a:cubicBezTo>
                    <a:pt x="611" y="511"/>
                    <a:pt x="618" y="521"/>
                    <a:pt x="695" y="547"/>
                  </a:cubicBezTo>
                  <a:cubicBezTo>
                    <a:pt x="719" y="582"/>
                    <a:pt x="732" y="596"/>
                    <a:pt x="775" y="596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F3281DF-350E-4D4B-B177-027FEF78D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2" y="884"/>
              <a:ext cx="109" cy="814"/>
            </a:xfrm>
            <a:custGeom>
              <a:avLst/>
              <a:gdLst>
                <a:gd name="T0" fmla="*/ 50 w 109"/>
                <a:gd name="T1" fmla="*/ 0 h 814"/>
                <a:gd name="T2" fmla="*/ 109 w 109"/>
                <a:gd name="T3" fmla="*/ 218 h 814"/>
                <a:gd name="T4" fmla="*/ 99 w 109"/>
                <a:gd name="T5" fmla="*/ 288 h 814"/>
                <a:gd name="T6" fmla="*/ 79 w 109"/>
                <a:gd name="T7" fmla="*/ 347 h 814"/>
                <a:gd name="T8" fmla="*/ 69 w 109"/>
                <a:gd name="T9" fmla="*/ 437 h 814"/>
                <a:gd name="T10" fmla="*/ 50 w 109"/>
                <a:gd name="T11" fmla="*/ 467 h 814"/>
                <a:gd name="T12" fmla="*/ 30 w 109"/>
                <a:gd name="T13" fmla="*/ 546 h 814"/>
                <a:gd name="T14" fmla="*/ 20 w 109"/>
                <a:gd name="T15" fmla="*/ 705 h 814"/>
                <a:gd name="T16" fmla="*/ 0 w 109"/>
                <a:gd name="T17" fmla="*/ 814 h 8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9"/>
                <a:gd name="T28" fmla="*/ 0 h 814"/>
                <a:gd name="T29" fmla="*/ 109 w 109"/>
                <a:gd name="T30" fmla="*/ 814 h 81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9" h="814">
                  <a:moveTo>
                    <a:pt x="50" y="0"/>
                  </a:moveTo>
                  <a:cubicBezTo>
                    <a:pt x="72" y="72"/>
                    <a:pt x="90" y="145"/>
                    <a:pt x="109" y="218"/>
                  </a:cubicBezTo>
                  <a:cubicBezTo>
                    <a:pt x="106" y="241"/>
                    <a:pt x="104" y="265"/>
                    <a:pt x="99" y="288"/>
                  </a:cubicBezTo>
                  <a:cubicBezTo>
                    <a:pt x="94" y="308"/>
                    <a:pt x="79" y="347"/>
                    <a:pt x="79" y="347"/>
                  </a:cubicBezTo>
                  <a:cubicBezTo>
                    <a:pt x="76" y="377"/>
                    <a:pt x="76" y="408"/>
                    <a:pt x="69" y="437"/>
                  </a:cubicBezTo>
                  <a:cubicBezTo>
                    <a:pt x="66" y="449"/>
                    <a:pt x="55" y="456"/>
                    <a:pt x="50" y="467"/>
                  </a:cubicBezTo>
                  <a:cubicBezTo>
                    <a:pt x="39" y="489"/>
                    <a:pt x="34" y="524"/>
                    <a:pt x="30" y="546"/>
                  </a:cubicBezTo>
                  <a:cubicBezTo>
                    <a:pt x="27" y="599"/>
                    <a:pt x="25" y="652"/>
                    <a:pt x="20" y="705"/>
                  </a:cubicBezTo>
                  <a:cubicBezTo>
                    <a:pt x="16" y="742"/>
                    <a:pt x="0" y="776"/>
                    <a:pt x="0" y="814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8F10F1B-6D02-46C3-960C-61829BDEE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2" y="1033"/>
              <a:ext cx="824" cy="655"/>
            </a:xfrm>
            <a:custGeom>
              <a:avLst/>
              <a:gdLst>
                <a:gd name="T0" fmla="*/ 824 w 824"/>
                <a:gd name="T1" fmla="*/ 0 h 655"/>
                <a:gd name="T2" fmla="*/ 675 w 824"/>
                <a:gd name="T3" fmla="*/ 208 h 655"/>
                <a:gd name="T4" fmla="*/ 556 w 824"/>
                <a:gd name="T5" fmla="*/ 308 h 655"/>
                <a:gd name="T6" fmla="*/ 496 w 824"/>
                <a:gd name="T7" fmla="*/ 377 h 655"/>
                <a:gd name="T8" fmla="*/ 377 w 824"/>
                <a:gd name="T9" fmla="*/ 447 h 655"/>
                <a:gd name="T10" fmla="*/ 318 w 824"/>
                <a:gd name="T11" fmla="*/ 467 h 655"/>
                <a:gd name="T12" fmla="*/ 258 w 824"/>
                <a:gd name="T13" fmla="*/ 506 h 655"/>
                <a:gd name="T14" fmla="*/ 149 w 824"/>
                <a:gd name="T15" fmla="*/ 625 h 655"/>
                <a:gd name="T16" fmla="*/ 89 w 824"/>
                <a:gd name="T17" fmla="*/ 635 h 655"/>
                <a:gd name="T18" fmla="*/ 0 w 824"/>
                <a:gd name="T19" fmla="*/ 655 h 65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24"/>
                <a:gd name="T31" fmla="*/ 0 h 655"/>
                <a:gd name="T32" fmla="*/ 824 w 824"/>
                <a:gd name="T33" fmla="*/ 655 h 65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24" h="655">
                  <a:moveTo>
                    <a:pt x="824" y="0"/>
                  </a:moveTo>
                  <a:cubicBezTo>
                    <a:pt x="786" y="77"/>
                    <a:pt x="750" y="161"/>
                    <a:pt x="675" y="208"/>
                  </a:cubicBezTo>
                  <a:cubicBezTo>
                    <a:pt x="644" y="254"/>
                    <a:pt x="594" y="271"/>
                    <a:pt x="556" y="308"/>
                  </a:cubicBezTo>
                  <a:cubicBezTo>
                    <a:pt x="514" y="349"/>
                    <a:pt x="534" y="326"/>
                    <a:pt x="496" y="377"/>
                  </a:cubicBezTo>
                  <a:cubicBezTo>
                    <a:pt x="522" y="454"/>
                    <a:pt x="428" y="441"/>
                    <a:pt x="377" y="447"/>
                  </a:cubicBezTo>
                  <a:cubicBezTo>
                    <a:pt x="357" y="454"/>
                    <a:pt x="335" y="456"/>
                    <a:pt x="318" y="467"/>
                  </a:cubicBezTo>
                  <a:cubicBezTo>
                    <a:pt x="298" y="480"/>
                    <a:pt x="258" y="506"/>
                    <a:pt x="258" y="506"/>
                  </a:cubicBezTo>
                  <a:cubicBezTo>
                    <a:pt x="228" y="551"/>
                    <a:pt x="187" y="587"/>
                    <a:pt x="149" y="625"/>
                  </a:cubicBezTo>
                  <a:cubicBezTo>
                    <a:pt x="135" y="639"/>
                    <a:pt x="109" y="631"/>
                    <a:pt x="89" y="635"/>
                  </a:cubicBezTo>
                  <a:cubicBezTo>
                    <a:pt x="59" y="642"/>
                    <a:pt x="32" y="655"/>
                    <a:pt x="0" y="655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760E8CC8-EEEA-43DD-9D03-A765E4973F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9" y="1651"/>
              <a:ext cx="170" cy="1249"/>
            </a:xfrm>
            <a:custGeom>
              <a:avLst/>
              <a:gdLst>
                <a:gd name="T0" fmla="*/ 153 w 170"/>
                <a:gd name="T1" fmla="*/ 47 h 1249"/>
                <a:gd name="T2" fmla="*/ 123 w 170"/>
                <a:gd name="T3" fmla="*/ 117 h 1249"/>
                <a:gd name="T4" fmla="*/ 63 w 170"/>
                <a:gd name="T5" fmla="*/ 305 h 1249"/>
                <a:gd name="T6" fmla="*/ 24 w 170"/>
                <a:gd name="T7" fmla="*/ 365 h 1249"/>
                <a:gd name="T8" fmla="*/ 4 w 170"/>
                <a:gd name="T9" fmla="*/ 395 h 1249"/>
                <a:gd name="T10" fmla="*/ 34 w 170"/>
                <a:gd name="T11" fmla="*/ 474 h 1249"/>
                <a:gd name="T12" fmla="*/ 93 w 170"/>
                <a:gd name="T13" fmla="*/ 643 h 1249"/>
                <a:gd name="T14" fmla="*/ 63 w 170"/>
                <a:gd name="T15" fmla="*/ 1070 h 1249"/>
                <a:gd name="T16" fmla="*/ 53 w 170"/>
                <a:gd name="T17" fmla="*/ 1140 h 1249"/>
                <a:gd name="T18" fmla="*/ 44 w 170"/>
                <a:gd name="T19" fmla="*/ 1249 h 124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0"/>
                <a:gd name="T31" fmla="*/ 0 h 1249"/>
                <a:gd name="T32" fmla="*/ 170 w 170"/>
                <a:gd name="T33" fmla="*/ 1249 h 124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0" h="1249">
                  <a:moveTo>
                    <a:pt x="153" y="47"/>
                  </a:moveTo>
                  <a:cubicBezTo>
                    <a:pt x="122" y="139"/>
                    <a:pt x="170" y="0"/>
                    <a:pt x="123" y="117"/>
                  </a:cubicBezTo>
                  <a:cubicBezTo>
                    <a:pt x="98" y="178"/>
                    <a:pt x="84" y="243"/>
                    <a:pt x="63" y="305"/>
                  </a:cubicBezTo>
                  <a:cubicBezTo>
                    <a:pt x="55" y="328"/>
                    <a:pt x="37" y="345"/>
                    <a:pt x="24" y="365"/>
                  </a:cubicBezTo>
                  <a:cubicBezTo>
                    <a:pt x="17" y="375"/>
                    <a:pt x="4" y="395"/>
                    <a:pt x="4" y="395"/>
                  </a:cubicBezTo>
                  <a:cubicBezTo>
                    <a:pt x="23" y="490"/>
                    <a:pt x="0" y="405"/>
                    <a:pt x="34" y="474"/>
                  </a:cubicBezTo>
                  <a:cubicBezTo>
                    <a:pt x="60" y="526"/>
                    <a:pt x="75" y="588"/>
                    <a:pt x="93" y="643"/>
                  </a:cubicBezTo>
                  <a:cubicBezTo>
                    <a:pt x="86" y="824"/>
                    <a:pt x="80" y="910"/>
                    <a:pt x="63" y="1070"/>
                  </a:cubicBezTo>
                  <a:cubicBezTo>
                    <a:pt x="61" y="1093"/>
                    <a:pt x="55" y="1117"/>
                    <a:pt x="53" y="1140"/>
                  </a:cubicBezTo>
                  <a:cubicBezTo>
                    <a:pt x="49" y="1176"/>
                    <a:pt x="44" y="1249"/>
                    <a:pt x="44" y="1249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91148565-31DE-4DF9-ACD2-67DB27FE9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632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3FCCD156-E8A9-442D-B6E5-2828E91B8C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632"/>
              <a:ext cx="1008" cy="9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Text Box 13">
            <a:extLst>
              <a:ext uri="{FF2B5EF4-FFF2-40B4-BE49-F238E27FC236}">
                <a16:creationId xmlns:a16="http://schemas.microsoft.com/office/drawing/2014/main" id="{2EAF8B2B-7E3A-48FE-8D0C-1381F460B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325" y="14636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</a:t>
            </a:r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0411D6AD-9757-4400-847C-957720D8D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325" y="14636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2</a:t>
            </a: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BE2CD361-F9AC-4AF9-BA6C-6D5B5DAB9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5" y="18446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3</a:t>
            </a: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2BDEF782-B676-4745-8537-33B235C91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325" y="2225675"/>
            <a:ext cx="941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Pipeline</a:t>
            </a:r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6A466B8C-EA8A-45CC-ACF0-45509CC47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114550"/>
            <a:ext cx="46958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Start of segment 4</a:t>
            </a:r>
          </a:p>
          <a:p>
            <a:r>
              <a:rPr lang="en-US" sz="2000" dirty="0">
                <a:solidFill>
                  <a:schemeClr val="bg1"/>
                </a:solidFill>
              </a:rPr>
              <a:t>Inflow = pipeline + sum of tributary flows</a:t>
            </a:r>
          </a:p>
        </p:txBody>
      </p:sp>
      <p:sp>
        <p:nvSpPr>
          <p:cNvPr id="21" name="Line 18">
            <a:extLst>
              <a:ext uri="{FF2B5EF4-FFF2-40B4-BE49-F238E27FC236}">
                <a16:creationId xmlns:a16="http://schemas.microsoft.com/office/drawing/2014/main" id="{971E7304-75DB-4B68-9C37-F9F54A4C833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13360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Freeform 24">
            <a:extLst>
              <a:ext uri="{FF2B5EF4-FFF2-40B4-BE49-F238E27FC236}">
                <a16:creationId xmlns:a16="http://schemas.microsoft.com/office/drawing/2014/main" id="{6F860651-EB50-4F42-986D-E5CEF74006D9}"/>
              </a:ext>
            </a:extLst>
          </p:cNvPr>
          <p:cNvSpPr>
            <a:spLocks/>
          </p:cNvSpPr>
          <p:nvPr/>
        </p:nvSpPr>
        <p:spPr bwMode="auto">
          <a:xfrm>
            <a:off x="3352800" y="4003675"/>
            <a:ext cx="2843213" cy="827088"/>
          </a:xfrm>
          <a:custGeom>
            <a:avLst/>
            <a:gdLst>
              <a:gd name="T0" fmla="*/ 0 w 1791"/>
              <a:gd name="T1" fmla="*/ 796925 h 521"/>
              <a:gd name="T2" fmla="*/ 115888 w 1791"/>
              <a:gd name="T3" fmla="*/ 709613 h 521"/>
              <a:gd name="T4" fmla="*/ 257175 w 1791"/>
              <a:gd name="T5" fmla="*/ 693738 h 521"/>
              <a:gd name="T6" fmla="*/ 336550 w 1791"/>
              <a:gd name="T7" fmla="*/ 568325 h 521"/>
              <a:gd name="T8" fmla="*/ 525463 w 1791"/>
              <a:gd name="T9" fmla="*/ 520700 h 521"/>
              <a:gd name="T10" fmla="*/ 998538 w 1791"/>
              <a:gd name="T11" fmla="*/ 473075 h 521"/>
              <a:gd name="T12" fmla="*/ 1266825 w 1791"/>
              <a:gd name="T13" fmla="*/ 363538 h 521"/>
              <a:gd name="T14" fmla="*/ 1535113 w 1791"/>
              <a:gd name="T15" fmla="*/ 315913 h 521"/>
              <a:gd name="T16" fmla="*/ 1692276 w 1791"/>
              <a:gd name="T17" fmla="*/ 252413 h 521"/>
              <a:gd name="T18" fmla="*/ 1849438 w 1791"/>
              <a:gd name="T19" fmla="*/ 222250 h 521"/>
              <a:gd name="T20" fmla="*/ 2038351 w 1791"/>
              <a:gd name="T21" fmla="*/ 142875 h 521"/>
              <a:gd name="T22" fmla="*/ 2244726 w 1791"/>
              <a:gd name="T23" fmla="*/ 127000 h 521"/>
              <a:gd name="T24" fmla="*/ 2401888 w 1791"/>
              <a:gd name="T25" fmla="*/ 15875 h 521"/>
              <a:gd name="T26" fmla="*/ 2479676 w 1791"/>
              <a:gd name="T27" fmla="*/ 31750 h 521"/>
              <a:gd name="T28" fmla="*/ 2527301 w 1791"/>
              <a:gd name="T29" fmla="*/ 0 h 521"/>
              <a:gd name="T30" fmla="*/ 2795588 w 1791"/>
              <a:gd name="T31" fmla="*/ 47625 h 521"/>
              <a:gd name="T32" fmla="*/ 2843213 w 1791"/>
              <a:gd name="T33" fmla="*/ 95250 h 521"/>
              <a:gd name="T34" fmla="*/ 604838 w 1791"/>
              <a:gd name="T35" fmla="*/ 693738 h 521"/>
              <a:gd name="T36" fmla="*/ 415925 w 1791"/>
              <a:gd name="T37" fmla="*/ 741363 h 521"/>
              <a:gd name="T38" fmla="*/ 209550 w 1791"/>
              <a:gd name="T39" fmla="*/ 820738 h 521"/>
              <a:gd name="T40" fmla="*/ 0 w 1791"/>
              <a:gd name="T41" fmla="*/ 796925 h 52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791"/>
              <a:gd name="T64" fmla="*/ 0 h 521"/>
              <a:gd name="T65" fmla="*/ 1791 w 1791"/>
              <a:gd name="T66" fmla="*/ 521 h 521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791" h="521">
                <a:moveTo>
                  <a:pt x="0" y="502"/>
                </a:moveTo>
                <a:cubicBezTo>
                  <a:pt x="84" y="462"/>
                  <a:pt x="21" y="482"/>
                  <a:pt x="73" y="447"/>
                </a:cubicBezTo>
                <a:cubicBezTo>
                  <a:pt x="98" y="410"/>
                  <a:pt x="129" y="465"/>
                  <a:pt x="162" y="437"/>
                </a:cubicBezTo>
                <a:cubicBezTo>
                  <a:pt x="92" y="318"/>
                  <a:pt x="200" y="365"/>
                  <a:pt x="212" y="358"/>
                </a:cubicBezTo>
                <a:cubicBezTo>
                  <a:pt x="245" y="340"/>
                  <a:pt x="295" y="334"/>
                  <a:pt x="331" y="328"/>
                </a:cubicBezTo>
                <a:cubicBezTo>
                  <a:pt x="430" y="313"/>
                  <a:pt x="529" y="306"/>
                  <a:pt x="629" y="298"/>
                </a:cubicBezTo>
                <a:cubicBezTo>
                  <a:pt x="690" y="286"/>
                  <a:pt x="743" y="257"/>
                  <a:pt x="798" y="229"/>
                </a:cubicBezTo>
                <a:cubicBezTo>
                  <a:pt x="849" y="203"/>
                  <a:pt x="912" y="213"/>
                  <a:pt x="967" y="199"/>
                </a:cubicBezTo>
                <a:cubicBezTo>
                  <a:pt x="1007" y="189"/>
                  <a:pt x="1030" y="174"/>
                  <a:pt x="1066" y="159"/>
                </a:cubicBezTo>
                <a:cubicBezTo>
                  <a:pt x="1087" y="150"/>
                  <a:pt x="1148" y="143"/>
                  <a:pt x="1165" y="140"/>
                </a:cubicBezTo>
                <a:cubicBezTo>
                  <a:pt x="1206" y="126"/>
                  <a:pt x="1239" y="93"/>
                  <a:pt x="1284" y="90"/>
                </a:cubicBezTo>
                <a:cubicBezTo>
                  <a:pt x="1327" y="87"/>
                  <a:pt x="1371" y="83"/>
                  <a:pt x="1414" y="80"/>
                </a:cubicBezTo>
                <a:cubicBezTo>
                  <a:pt x="1493" y="23"/>
                  <a:pt x="1459" y="46"/>
                  <a:pt x="1513" y="10"/>
                </a:cubicBezTo>
                <a:cubicBezTo>
                  <a:pt x="1549" y="22"/>
                  <a:pt x="1532" y="20"/>
                  <a:pt x="1562" y="20"/>
                </a:cubicBezTo>
                <a:cubicBezTo>
                  <a:pt x="1572" y="13"/>
                  <a:pt x="1580" y="0"/>
                  <a:pt x="1592" y="0"/>
                </a:cubicBezTo>
                <a:cubicBezTo>
                  <a:pt x="1649" y="0"/>
                  <a:pt x="1704" y="22"/>
                  <a:pt x="1761" y="30"/>
                </a:cubicBezTo>
                <a:cubicBezTo>
                  <a:pt x="1783" y="63"/>
                  <a:pt x="1769" y="60"/>
                  <a:pt x="1791" y="60"/>
                </a:cubicBezTo>
                <a:lnTo>
                  <a:pt x="381" y="437"/>
                </a:lnTo>
                <a:cubicBezTo>
                  <a:pt x="323" y="442"/>
                  <a:pt x="320" y="457"/>
                  <a:pt x="262" y="467"/>
                </a:cubicBezTo>
                <a:cubicBezTo>
                  <a:pt x="243" y="470"/>
                  <a:pt x="171" y="521"/>
                  <a:pt x="132" y="517"/>
                </a:cubicBezTo>
                <a:lnTo>
                  <a:pt x="0" y="50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Freeform 25">
            <a:extLst>
              <a:ext uri="{FF2B5EF4-FFF2-40B4-BE49-F238E27FC236}">
                <a16:creationId xmlns:a16="http://schemas.microsoft.com/office/drawing/2014/main" id="{FC786F50-90AE-4334-BA7D-7022BD64F94E}"/>
              </a:ext>
            </a:extLst>
          </p:cNvPr>
          <p:cNvSpPr>
            <a:spLocks/>
          </p:cNvSpPr>
          <p:nvPr/>
        </p:nvSpPr>
        <p:spPr bwMode="auto">
          <a:xfrm>
            <a:off x="1673225" y="3625850"/>
            <a:ext cx="3765550" cy="1187450"/>
          </a:xfrm>
          <a:custGeom>
            <a:avLst/>
            <a:gdLst>
              <a:gd name="T0" fmla="*/ 407988 w 2372"/>
              <a:gd name="T1" fmla="*/ 1025525 h 748"/>
              <a:gd name="T2" fmla="*/ 708025 w 2372"/>
              <a:gd name="T3" fmla="*/ 1009650 h 748"/>
              <a:gd name="T4" fmla="*/ 1038225 w 2372"/>
              <a:gd name="T5" fmla="*/ 898525 h 748"/>
              <a:gd name="T6" fmla="*/ 1101725 w 2372"/>
              <a:gd name="T7" fmla="*/ 914400 h 748"/>
              <a:gd name="T8" fmla="*/ 1258887 w 2372"/>
              <a:gd name="T9" fmla="*/ 866775 h 748"/>
              <a:gd name="T10" fmla="*/ 1306512 w 2372"/>
              <a:gd name="T11" fmla="*/ 850900 h 748"/>
              <a:gd name="T12" fmla="*/ 1354137 w 2372"/>
              <a:gd name="T13" fmla="*/ 835025 h 748"/>
              <a:gd name="T14" fmla="*/ 1811338 w 2372"/>
              <a:gd name="T15" fmla="*/ 677862 h 748"/>
              <a:gd name="T16" fmla="*/ 2457450 w 2372"/>
              <a:gd name="T17" fmla="*/ 536575 h 748"/>
              <a:gd name="T18" fmla="*/ 2962275 w 2372"/>
              <a:gd name="T19" fmla="*/ 488950 h 748"/>
              <a:gd name="T20" fmla="*/ 2994025 w 2372"/>
              <a:gd name="T21" fmla="*/ 393700 h 748"/>
              <a:gd name="T22" fmla="*/ 3560763 w 2372"/>
              <a:gd name="T23" fmla="*/ 252413 h 748"/>
              <a:gd name="T24" fmla="*/ 3765550 w 2372"/>
              <a:gd name="T25" fmla="*/ 204788 h 748"/>
              <a:gd name="T26" fmla="*/ 3640138 w 2372"/>
              <a:gd name="T27" fmla="*/ 111125 h 748"/>
              <a:gd name="T28" fmla="*/ 3497263 w 2372"/>
              <a:gd name="T29" fmla="*/ 0 h 748"/>
              <a:gd name="T30" fmla="*/ 3175 w 2372"/>
              <a:gd name="T31" fmla="*/ 946150 h 748"/>
              <a:gd name="T32" fmla="*/ 41275 w 2372"/>
              <a:gd name="T33" fmla="*/ 1155700 h 748"/>
              <a:gd name="T34" fmla="*/ 184150 w 2372"/>
              <a:gd name="T35" fmla="*/ 1155700 h 748"/>
              <a:gd name="T36" fmla="*/ 407988 w 2372"/>
              <a:gd name="T37" fmla="*/ 1025525 h 74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372"/>
              <a:gd name="T58" fmla="*/ 0 h 748"/>
              <a:gd name="T59" fmla="*/ 2372 w 2372"/>
              <a:gd name="T60" fmla="*/ 748 h 748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372" h="748">
                <a:moveTo>
                  <a:pt x="257" y="646"/>
                </a:moveTo>
                <a:cubicBezTo>
                  <a:pt x="315" y="630"/>
                  <a:pt x="380" y="649"/>
                  <a:pt x="446" y="636"/>
                </a:cubicBezTo>
                <a:cubicBezTo>
                  <a:pt x="458" y="628"/>
                  <a:pt x="642" y="573"/>
                  <a:pt x="654" y="566"/>
                </a:cubicBezTo>
                <a:cubicBezTo>
                  <a:pt x="714" y="532"/>
                  <a:pt x="641" y="579"/>
                  <a:pt x="694" y="576"/>
                </a:cubicBezTo>
                <a:cubicBezTo>
                  <a:pt x="755" y="561"/>
                  <a:pt x="719" y="571"/>
                  <a:pt x="793" y="546"/>
                </a:cubicBezTo>
                <a:cubicBezTo>
                  <a:pt x="803" y="543"/>
                  <a:pt x="813" y="539"/>
                  <a:pt x="823" y="536"/>
                </a:cubicBezTo>
                <a:cubicBezTo>
                  <a:pt x="833" y="533"/>
                  <a:pt x="853" y="526"/>
                  <a:pt x="853" y="526"/>
                </a:cubicBezTo>
                <a:cubicBezTo>
                  <a:pt x="944" y="438"/>
                  <a:pt x="1029" y="464"/>
                  <a:pt x="1141" y="427"/>
                </a:cubicBezTo>
                <a:cubicBezTo>
                  <a:pt x="1230" y="294"/>
                  <a:pt x="1405" y="343"/>
                  <a:pt x="1548" y="338"/>
                </a:cubicBezTo>
                <a:cubicBezTo>
                  <a:pt x="1654" y="303"/>
                  <a:pt x="1745" y="313"/>
                  <a:pt x="1866" y="308"/>
                </a:cubicBezTo>
                <a:cubicBezTo>
                  <a:pt x="1873" y="288"/>
                  <a:pt x="1871" y="263"/>
                  <a:pt x="1886" y="248"/>
                </a:cubicBezTo>
                <a:cubicBezTo>
                  <a:pt x="1982" y="152"/>
                  <a:pt x="2115" y="166"/>
                  <a:pt x="2243" y="159"/>
                </a:cubicBezTo>
                <a:cubicBezTo>
                  <a:pt x="2294" y="142"/>
                  <a:pt x="2321" y="129"/>
                  <a:pt x="2372" y="129"/>
                </a:cubicBezTo>
                <a:cubicBezTo>
                  <a:pt x="2334" y="104"/>
                  <a:pt x="2319" y="108"/>
                  <a:pt x="2293" y="70"/>
                </a:cubicBezTo>
                <a:cubicBezTo>
                  <a:pt x="2275" y="16"/>
                  <a:pt x="2248" y="23"/>
                  <a:pt x="2203" y="0"/>
                </a:cubicBezTo>
                <a:lnTo>
                  <a:pt x="2" y="596"/>
                </a:lnTo>
                <a:cubicBezTo>
                  <a:pt x="0" y="617"/>
                  <a:pt x="7" y="713"/>
                  <a:pt x="26" y="728"/>
                </a:cubicBezTo>
                <a:cubicBezTo>
                  <a:pt x="36" y="736"/>
                  <a:pt x="103" y="724"/>
                  <a:pt x="116" y="728"/>
                </a:cubicBezTo>
                <a:cubicBezTo>
                  <a:pt x="182" y="748"/>
                  <a:pt x="237" y="626"/>
                  <a:pt x="257" y="646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29">
            <a:extLst>
              <a:ext uri="{FF2B5EF4-FFF2-40B4-BE49-F238E27FC236}">
                <a16:creationId xmlns:a16="http://schemas.microsoft.com/office/drawing/2014/main" id="{C0A8E060-B5C5-4AEF-ADF6-F774B9EB7D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3886200"/>
            <a:ext cx="381000" cy="38100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Box 30">
            <a:extLst>
              <a:ext uri="{FF2B5EF4-FFF2-40B4-BE49-F238E27FC236}">
                <a16:creationId xmlns:a16="http://schemas.microsoft.com/office/drawing/2014/main" id="{04518558-1F5D-4B5A-A9BE-F700B0905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638550"/>
            <a:ext cx="183755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Overland runoff</a:t>
            </a:r>
          </a:p>
          <a:p>
            <a:r>
              <a:rPr lang="en-US" sz="2000" dirty="0">
                <a:solidFill>
                  <a:schemeClr val="bg1"/>
                </a:solidFill>
              </a:rPr>
              <a:t>(L</a:t>
            </a:r>
            <a:r>
              <a:rPr lang="en-US" sz="2000" baseline="30000" dirty="0">
                <a:solidFill>
                  <a:schemeClr val="bg1"/>
                </a:solidFill>
              </a:rPr>
              <a:t>3</a:t>
            </a:r>
            <a:r>
              <a:rPr lang="en-US" sz="2000" dirty="0">
                <a:solidFill>
                  <a:schemeClr val="bg1"/>
                </a:solidFill>
              </a:rPr>
              <a:t>/T)</a:t>
            </a:r>
          </a:p>
        </p:txBody>
      </p:sp>
      <p:sp>
        <p:nvSpPr>
          <p:cNvPr id="26" name="Text Box 31">
            <a:extLst>
              <a:ext uri="{FF2B5EF4-FFF2-40B4-BE49-F238E27FC236}">
                <a16:creationId xmlns:a16="http://schemas.microsoft.com/office/drawing/2014/main" id="{1C96ADD0-1122-46E6-800E-03867B74DD4D}"/>
              </a:ext>
            </a:extLst>
          </p:cNvPr>
          <p:cNvSpPr txBox="1">
            <a:spLocks noChangeArrowheads="1"/>
          </p:cNvSpPr>
          <p:nvPr/>
        </p:nvSpPr>
        <p:spPr bwMode="auto">
          <a:xfrm rot="20678183">
            <a:off x="3928080" y="4560243"/>
            <a:ext cx="24879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 = channel length</a:t>
            </a:r>
          </a:p>
        </p:txBody>
      </p:sp>
      <p:sp>
        <p:nvSpPr>
          <p:cNvPr id="27" name="Text Box 32">
            <a:extLst>
              <a:ext uri="{FF2B5EF4-FFF2-40B4-BE49-F238E27FC236}">
                <a16:creationId xmlns:a16="http://schemas.microsoft.com/office/drawing/2014/main" id="{743929C1-6DB0-4714-B470-1C2128B59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638550"/>
            <a:ext cx="1179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</a:rPr>
              <a:t>w= width</a:t>
            </a:r>
          </a:p>
        </p:txBody>
      </p:sp>
      <p:sp>
        <p:nvSpPr>
          <p:cNvPr id="28" name="Line 33">
            <a:extLst>
              <a:ext uri="{FF2B5EF4-FFF2-40B4-BE49-F238E27FC236}">
                <a16:creationId xmlns:a16="http://schemas.microsoft.com/office/drawing/2014/main" id="{73748E8E-E788-4092-95D2-9D18BB47AF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8800" y="3810000"/>
            <a:ext cx="304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Text Box 38">
            <a:extLst>
              <a:ext uri="{FF2B5EF4-FFF2-40B4-BE49-F238E27FC236}">
                <a16:creationId xmlns:a16="http://schemas.microsoft.com/office/drawing/2014/main" id="{60270D60-6047-49BD-9D67-6684E69E6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010150"/>
            <a:ext cx="12795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Streambed</a:t>
            </a:r>
          </a:p>
        </p:txBody>
      </p:sp>
      <p:graphicFrame>
        <p:nvGraphicFramePr>
          <p:cNvPr id="30" name="Object 41">
            <a:extLst>
              <a:ext uri="{FF2B5EF4-FFF2-40B4-BE49-F238E27FC236}">
                <a16:creationId xmlns:a16="http://schemas.microsoft.com/office/drawing/2014/main" id="{613CD245-9B90-4647-8BB5-C8F37CF6BE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8520073"/>
              </p:ext>
            </p:extLst>
          </p:nvPr>
        </p:nvGraphicFramePr>
        <p:xfrm>
          <a:off x="3651247" y="5280774"/>
          <a:ext cx="450215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Equation" r:id="rId3" imgW="2425680" imgH="482400" progId="Equation.3">
                  <p:embed/>
                </p:oleObj>
              </mc:Choice>
              <mc:Fallback>
                <p:oleObj name="Equation" r:id="rId3" imgW="2425680" imgH="482400" progId="Equation.3">
                  <p:embed/>
                  <p:pic>
                    <p:nvPicPr>
                      <p:cNvPr id="1026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47" y="5280774"/>
                        <a:ext cx="4502150" cy="896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42">
            <a:extLst>
              <a:ext uri="{FF2B5EF4-FFF2-40B4-BE49-F238E27FC236}">
                <a16:creationId xmlns:a16="http://schemas.microsoft.com/office/drawing/2014/main" id="{D0EC2286-5463-4B18-A168-35E764ACD7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051529"/>
              </p:ext>
            </p:extLst>
          </p:nvPr>
        </p:nvGraphicFramePr>
        <p:xfrm>
          <a:off x="4718050" y="3038475"/>
          <a:ext cx="3443288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Equation" r:id="rId5" imgW="1473120" imgH="190440" progId="Equation.3">
                  <p:embed/>
                </p:oleObj>
              </mc:Choice>
              <mc:Fallback>
                <p:oleObj name="Equation" r:id="rId5" imgW="1473120" imgH="190440" progId="Equation.3">
                  <p:embed/>
                  <p:pic>
                    <p:nvPicPr>
                      <p:cNvPr id="1027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8050" y="3038475"/>
                        <a:ext cx="3443288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Line 43">
            <a:extLst>
              <a:ext uri="{FF2B5EF4-FFF2-40B4-BE49-F238E27FC236}">
                <a16:creationId xmlns:a16="http://schemas.microsoft.com/office/drawing/2014/main" id="{10302644-538B-4A6D-9DC0-168ECDF4636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1369" y="5729243"/>
            <a:ext cx="1066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" name="Text Box 44">
            <a:extLst>
              <a:ext uri="{FF2B5EF4-FFF2-40B4-BE49-F238E27FC236}">
                <a16:creationId xmlns:a16="http://schemas.microsoft.com/office/drawing/2014/main" id="{0AF830D1-1FC4-4BCF-A4AE-21CF741DD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155950"/>
            <a:ext cx="107914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Reach</a:t>
            </a:r>
          </a:p>
        </p:txBody>
      </p:sp>
      <p:sp>
        <p:nvSpPr>
          <p:cNvPr id="34" name="Freeform 45">
            <a:extLst>
              <a:ext uri="{FF2B5EF4-FFF2-40B4-BE49-F238E27FC236}">
                <a16:creationId xmlns:a16="http://schemas.microsoft.com/office/drawing/2014/main" id="{B98F8F53-2F1D-4C8F-BCC8-31C31EB007D6}"/>
              </a:ext>
            </a:extLst>
          </p:cNvPr>
          <p:cNvSpPr>
            <a:spLocks/>
          </p:cNvSpPr>
          <p:nvPr/>
        </p:nvSpPr>
        <p:spPr bwMode="auto">
          <a:xfrm>
            <a:off x="1905000" y="3810000"/>
            <a:ext cx="4011613" cy="1025525"/>
          </a:xfrm>
          <a:custGeom>
            <a:avLst/>
            <a:gdLst>
              <a:gd name="T0" fmla="*/ 0 w 2527"/>
              <a:gd name="T1" fmla="*/ 990600 h 646"/>
              <a:gd name="T2" fmla="*/ 1433513 w 2527"/>
              <a:gd name="T3" fmla="*/ 1025525 h 646"/>
              <a:gd name="T4" fmla="*/ 1585912 w 2527"/>
              <a:gd name="T5" fmla="*/ 873125 h 646"/>
              <a:gd name="T6" fmla="*/ 1697038 w 2527"/>
              <a:gd name="T7" fmla="*/ 928688 h 646"/>
              <a:gd name="T8" fmla="*/ 1725613 w 2527"/>
              <a:gd name="T9" fmla="*/ 762000 h 646"/>
              <a:gd name="T10" fmla="*/ 1849438 w 2527"/>
              <a:gd name="T11" fmla="*/ 776287 h 646"/>
              <a:gd name="T12" fmla="*/ 2209800 w 2527"/>
              <a:gd name="T13" fmla="*/ 685800 h 646"/>
              <a:gd name="T14" fmla="*/ 2438400 w 2527"/>
              <a:gd name="T15" fmla="*/ 685800 h 646"/>
              <a:gd name="T16" fmla="*/ 2652713 w 2527"/>
              <a:gd name="T17" fmla="*/ 582612 h 646"/>
              <a:gd name="T18" fmla="*/ 2895600 w 2527"/>
              <a:gd name="T19" fmla="*/ 533400 h 646"/>
              <a:gd name="T20" fmla="*/ 3041650 w 2527"/>
              <a:gd name="T21" fmla="*/ 484188 h 646"/>
              <a:gd name="T22" fmla="*/ 3276601 w 2527"/>
              <a:gd name="T23" fmla="*/ 415925 h 646"/>
              <a:gd name="T24" fmla="*/ 3429001 w 2527"/>
              <a:gd name="T25" fmla="*/ 346075 h 646"/>
              <a:gd name="T26" fmla="*/ 3706813 w 2527"/>
              <a:gd name="T27" fmla="*/ 304800 h 646"/>
              <a:gd name="T28" fmla="*/ 3810001 w 2527"/>
              <a:gd name="T29" fmla="*/ 228600 h 646"/>
              <a:gd name="T30" fmla="*/ 4011613 w 2527"/>
              <a:gd name="T31" fmla="*/ 193675 h 646"/>
              <a:gd name="T32" fmla="*/ 3505201 w 2527"/>
              <a:gd name="T33" fmla="*/ 0 h 646"/>
              <a:gd name="T34" fmla="*/ 3352801 w 2527"/>
              <a:gd name="T35" fmla="*/ 76200 h 646"/>
              <a:gd name="T36" fmla="*/ 3200400 w 2527"/>
              <a:gd name="T37" fmla="*/ 76200 h 646"/>
              <a:gd name="T38" fmla="*/ 3048000 w 2527"/>
              <a:gd name="T39" fmla="*/ 76200 h 646"/>
              <a:gd name="T40" fmla="*/ 2971800 w 2527"/>
              <a:gd name="T41" fmla="*/ 69850 h 646"/>
              <a:gd name="T42" fmla="*/ 2819400 w 2527"/>
              <a:gd name="T43" fmla="*/ 152400 h 646"/>
              <a:gd name="T44" fmla="*/ 2743200 w 2527"/>
              <a:gd name="T45" fmla="*/ 228600 h 646"/>
              <a:gd name="T46" fmla="*/ 2708275 w 2527"/>
              <a:gd name="T47" fmla="*/ 290512 h 646"/>
              <a:gd name="T48" fmla="*/ 2514600 w 2527"/>
              <a:gd name="T49" fmla="*/ 304800 h 646"/>
              <a:gd name="T50" fmla="*/ 2362200 w 2527"/>
              <a:gd name="T51" fmla="*/ 304800 h 646"/>
              <a:gd name="T52" fmla="*/ 2265363 w 2527"/>
              <a:gd name="T53" fmla="*/ 346075 h 646"/>
              <a:gd name="T54" fmla="*/ 2084388 w 2527"/>
              <a:gd name="T55" fmla="*/ 331787 h 646"/>
              <a:gd name="T56" fmla="*/ 1878013 w 2527"/>
              <a:gd name="T57" fmla="*/ 346075 h 646"/>
              <a:gd name="T58" fmla="*/ 1711325 w 2527"/>
              <a:gd name="T59" fmla="*/ 360362 h 646"/>
              <a:gd name="T60" fmla="*/ 1600200 w 2527"/>
              <a:gd name="T61" fmla="*/ 415925 h 646"/>
              <a:gd name="T62" fmla="*/ 1530350 w 2527"/>
              <a:gd name="T63" fmla="*/ 512763 h 646"/>
              <a:gd name="T64" fmla="*/ 1365250 w 2527"/>
              <a:gd name="T65" fmla="*/ 484188 h 646"/>
              <a:gd name="T66" fmla="*/ 1184275 w 2527"/>
              <a:gd name="T67" fmla="*/ 595312 h 646"/>
              <a:gd name="T68" fmla="*/ 1031875 w 2527"/>
              <a:gd name="T69" fmla="*/ 665162 h 646"/>
              <a:gd name="T70" fmla="*/ 935038 w 2527"/>
              <a:gd name="T71" fmla="*/ 720725 h 646"/>
              <a:gd name="T72" fmla="*/ 838200 w 2527"/>
              <a:gd name="T73" fmla="*/ 685800 h 646"/>
              <a:gd name="T74" fmla="*/ 685800 w 2527"/>
              <a:gd name="T75" fmla="*/ 762000 h 646"/>
              <a:gd name="T76" fmla="*/ 560388 w 2527"/>
              <a:gd name="T77" fmla="*/ 803275 h 646"/>
              <a:gd name="T78" fmla="*/ 381000 w 2527"/>
              <a:gd name="T79" fmla="*/ 831850 h 646"/>
              <a:gd name="T80" fmla="*/ 187325 w 2527"/>
              <a:gd name="T81" fmla="*/ 817563 h 646"/>
              <a:gd name="T82" fmla="*/ 76200 w 2527"/>
              <a:gd name="T83" fmla="*/ 914400 h 646"/>
              <a:gd name="T84" fmla="*/ 0 w 2527"/>
              <a:gd name="T85" fmla="*/ 990600 h 64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527"/>
              <a:gd name="T130" fmla="*/ 0 h 646"/>
              <a:gd name="T131" fmla="*/ 2527 w 2527"/>
              <a:gd name="T132" fmla="*/ 646 h 64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527" h="646">
                <a:moveTo>
                  <a:pt x="0" y="624"/>
                </a:moveTo>
                <a:lnTo>
                  <a:pt x="903" y="646"/>
                </a:lnTo>
                <a:lnTo>
                  <a:pt x="999" y="550"/>
                </a:lnTo>
                <a:lnTo>
                  <a:pt x="1069" y="585"/>
                </a:lnTo>
                <a:lnTo>
                  <a:pt x="1087" y="480"/>
                </a:lnTo>
                <a:lnTo>
                  <a:pt x="1165" y="489"/>
                </a:lnTo>
                <a:lnTo>
                  <a:pt x="1392" y="432"/>
                </a:lnTo>
                <a:lnTo>
                  <a:pt x="1536" y="432"/>
                </a:lnTo>
                <a:lnTo>
                  <a:pt x="1671" y="367"/>
                </a:lnTo>
                <a:lnTo>
                  <a:pt x="1824" y="336"/>
                </a:lnTo>
                <a:lnTo>
                  <a:pt x="1916" y="305"/>
                </a:lnTo>
                <a:lnTo>
                  <a:pt x="2064" y="262"/>
                </a:lnTo>
                <a:lnTo>
                  <a:pt x="2160" y="218"/>
                </a:lnTo>
                <a:lnTo>
                  <a:pt x="2335" y="192"/>
                </a:lnTo>
                <a:lnTo>
                  <a:pt x="2400" y="144"/>
                </a:lnTo>
                <a:lnTo>
                  <a:pt x="2527" y="122"/>
                </a:lnTo>
                <a:lnTo>
                  <a:pt x="2208" y="0"/>
                </a:lnTo>
                <a:lnTo>
                  <a:pt x="2112" y="48"/>
                </a:lnTo>
                <a:lnTo>
                  <a:pt x="2016" y="48"/>
                </a:lnTo>
                <a:lnTo>
                  <a:pt x="1920" y="48"/>
                </a:lnTo>
                <a:lnTo>
                  <a:pt x="1872" y="44"/>
                </a:lnTo>
                <a:lnTo>
                  <a:pt x="1776" y="96"/>
                </a:lnTo>
                <a:lnTo>
                  <a:pt x="1728" y="144"/>
                </a:lnTo>
                <a:lnTo>
                  <a:pt x="1706" y="183"/>
                </a:lnTo>
                <a:lnTo>
                  <a:pt x="1584" y="192"/>
                </a:lnTo>
                <a:lnTo>
                  <a:pt x="1488" y="192"/>
                </a:lnTo>
                <a:lnTo>
                  <a:pt x="1427" y="218"/>
                </a:lnTo>
                <a:lnTo>
                  <a:pt x="1313" y="209"/>
                </a:lnTo>
                <a:lnTo>
                  <a:pt x="1183" y="218"/>
                </a:lnTo>
                <a:lnTo>
                  <a:pt x="1078" y="227"/>
                </a:lnTo>
                <a:lnTo>
                  <a:pt x="1008" y="262"/>
                </a:lnTo>
                <a:lnTo>
                  <a:pt x="964" y="323"/>
                </a:lnTo>
                <a:lnTo>
                  <a:pt x="860" y="305"/>
                </a:lnTo>
                <a:lnTo>
                  <a:pt x="746" y="375"/>
                </a:lnTo>
                <a:lnTo>
                  <a:pt x="650" y="419"/>
                </a:lnTo>
                <a:lnTo>
                  <a:pt x="589" y="454"/>
                </a:lnTo>
                <a:lnTo>
                  <a:pt x="528" y="432"/>
                </a:lnTo>
                <a:lnTo>
                  <a:pt x="432" y="480"/>
                </a:lnTo>
                <a:lnTo>
                  <a:pt x="353" y="506"/>
                </a:lnTo>
                <a:lnTo>
                  <a:pt x="240" y="524"/>
                </a:lnTo>
                <a:lnTo>
                  <a:pt x="118" y="515"/>
                </a:lnTo>
                <a:lnTo>
                  <a:pt x="48" y="576"/>
                </a:lnTo>
                <a:lnTo>
                  <a:pt x="0" y="624"/>
                </a:lnTo>
                <a:close/>
              </a:path>
            </a:pathLst>
          </a:custGeom>
          <a:solidFill>
            <a:srgbClr val="33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" name="Freeform 48">
            <a:extLst>
              <a:ext uri="{FF2B5EF4-FFF2-40B4-BE49-F238E27FC236}">
                <a16:creationId xmlns:a16="http://schemas.microsoft.com/office/drawing/2014/main" id="{88353DDC-15A0-41C9-AA8D-2264A45F10EC}"/>
              </a:ext>
            </a:extLst>
          </p:cNvPr>
          <p:cNvSpPr>
            <a:spLocks/>
          </p:cNvSpPr>
          <p:nvPr/>
        </p:nvSpPr>
        <p:spPr bwMode="auto">
          <a:xfrm>
            <a:off x="1870075" y="4806950"/>
            <a:ext cx="1482725" cy="554038"/>
          </a:xfrm>
          <a:custGeom>
            <a:avLst/>
            <a:gdLst>
              <a:gd name="T0" fmla="*/ 0 w 934"/>
              <a:gd name="T1" fmla="*/ 0 h 349"/>
              <a:gd name="T2" fmla="*/ 1482725 w 934"/>
              <a:gd name="T3" fmla="*/ 14288 h 349"/>
              <a:gd name="T4" fmla="*/ 1400175 w 934"/>
              <a:gd name="T5" fmla="*/ 166688 h 349"/>
              <a:gd name="T6" fmla="*/ 1233488 w 934"/>
              <a:gd name="T7" fmla="*/ 360363 h 349"/>
              <a:gd name="T8" fmla="*/ 942975 w 934"/>
              <a:gd name="T9" fmla="*/ 401638 h 349"/>
              <a:gd name="T10" fmla="*/ 776287 w 934"/>
              <a:gd name="T11" fmla="*/ 512763 h 349"/>
              <a:gd name="T12" fmla="*/ 638175 w 934"/>
              <a:gd name="T13" fmla="*/ 554038 h 349"/>
              <a:gd name="T14" fmla="*/ 492125 w 934"/>
              <a:gd name="T15" fmla="*/ 527050 h 349"/>
              <a:gd name="T16" fmla="*/ 339725 w 934"/>
              <a:gd name="T17" fmla="*/ 374650 h 349"/>
              <a:gd name="T18" fmla="*/ 187325 w 934"/>
              <a:gd name="T19" fmla="*/ 298450 h 349"/>
              <a:gd name="T20" fmla="*/ 111125 w 934"/>
              <a:gd name="T21" fmla="*/ 222250 h 349"/>
              <a:gd name="T22" fmla="*/ 28575 w 934"/>
              <a:gd name="T23" fmla="*/ 125413 h 349"/>
              <a:gd name="T24" fmla="*/ 0 w 934"/>
              <a:gd name="T25" fmla="*/ 0 h 34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34"/>
              <a:gd name="T40" fmla="*/ 0 h 349"/>
              <a:gd name="T41" fmla="*/ 934 w 934"/>
              <a:gd name="T42" fmla="*/ 349 h 34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34" h="349">
                <a:moveTo>
                  <a:pt x="0" y="0"/>
                </a:moveTo>
                <a:lnTo>
                  <a:pt x="934" y="9"/>
                </a:lnTo>
                <a:lnTo>
                  <a:pt x="882" y="105"/>
                </a:lnTo>
                <a:lnTo>
                  <a:pt x="777" y="227"/>
                </a:lnTo>
                <a:lnTo>
                  <a:pt x="594" y="253"/>
                </a:lnTo>
                <a:lnTo>
                  <a:pt x="489" y="323"/>
                </a:lnTo>
                <a:lnTo>
                  <a:pt x="402" y="349"/>
                </a:lnTo>
                <a:lnTo>
                  <a:pt x="310" y="332"/>
                </a:lnTo>
                <a:lnTo>
                  <a:pt x="214" y="236"/>
                </a:lnTo>
                <a:lnTo>
                  <a:pt x="118" y="188"/>
                </a:lnTo>
                <a:lnTo>
                  <a:pt x="70" y="140"/>
                </a:lnTo>
                <a:lnTo>
                  <a:pt x="18" y="79"/>
                </a:lnTo>
                <a:lnTo>
                  <a:pt x="0" y="0"/>
                </a:lnTo>
                <a:close/>
              </a:path>
            </a:pathLst>
          </a:custGeom>
          <a:solidFill>
            <a:srgbClr val="0066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" name="Freeform 39">
            <a:extLst>
              <a:ext uri="{FF2B5EF4-FFF2-40B4-BE49-F238E27FC236}">
                <a16:creationId xmlns:a16="http://schemas.microsoft.com/office/drawing/2014/main" id="{88EC3F61-B338-4925-BD01-5D359DDFC31C}"/>
              </a:ext>
            </a:extLst>
          </p:cNvPr>
          <p:cNvSpPr>
            <a:spLocks/>
          </p:cNvSpPr>
          <p:nvPr/>
        </p:nvSpPr>
        <p:spPr bwMode="auto">
          <a:xfrm>
            <a:off x="1447800" y="5029200"/>
            <a:ext cx="381000" cy="152400"/>
          </a:xfrm>
          <a:custGeom>
            <a:avLst/>
            <a:gdLst>
              <a:gd name="T0" fmla="*/ 0 w 240"/>
              <a:gd name="T1" fmla="*/ 152400 h 96"/>
              <a:gd name="T2" fmla="*/ 381000 w 240"/>
              <a:gd name="T3" fmla="*/ 0 h 96"/>
              <a:gd name="T4" fmla="*/ 0 60000 65536"/>
              <a:gd name="T5" fmla="*/ 0 60000 65536"/>
              <a:gd name="T6" fmla="*/ 0 w 240"/>
              <a:gd name="T7" fmla="*/ 0 h 96"/>
              <a:gd name="T8" fmla="*/ 240 w 240"/>
              <a:gd name="T9" fmla="*/ 96 h 9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40" h="96">
                <a:moveTo>
                  <a:pt x="0" y="96"/>
                </a:moveTo>
                <a:lnTo>
                  <a:pt x="240" y="0"/>
                </a:lnTo>
              </a:path>
            </a:pathLst>
          </a:cu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" name="Line 36">
            <a:extLst>
              <a:ext uri="{FF2B5EF4-FFF2-40B4-BE49-F238E27FC236}">
                <a16:creationId xmlns:a16="http://schemas.microsoft.com/office/drawing/2014/main" id="{D2593DA7-7C3C-485C-984F-337DDADA32C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14600" y="5334000"/>
            <a:ext cx="0" cy="45720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" name="Line 27">
            <a:extLst>
              <a:ext uri="{FF2B5EF4-FFF2-40B4-BE49-F238E27FC236}">
                <a16:creationId xmlns:a16="http://schemas.microsoft.com/office/drawing/2014/main" id="{A8452AD5-D282-4A74-B591-5633D9E77F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429000"/>
            <a:ext cx="0" cy="685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1644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9CF101C-735D-452F-A455-738B21ACE008}"/>
              </a:ext>
            </a:extLst>
          </p:cNvPr>
          <p:cNvSpPr/>
          <p:nvPr/>
        </p:nvSpPr>
        <p:spPr>
          <a:xfrm>
            <a:off x="3662592" y="5319652"/>
            <a:ext cx="4661012" cy="879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8047F1-2FDA-4DF3-9B2B-F74AF9659F5A}"/>
              </a:ext>
            </a:extLst>
          </p:cNvPr>
          <p:cNvSpPr/>
          <p:nvPr/>
        </p:nvSpPr>
        <p:spPr>
          <a:xfrm>
            <a:off x="1322387" y="3462976"/>
            <a:ext cx="2677905" cy="469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6133"/>
            <a:ext cx="77724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Stream Outflows</a:t>
            </a:r>
          </a:p>
        </p:txBody>
      </p:sp>
      <p:sp>
        <p:nvSpPr>
          <p:cNvPr id="7" name="Freeform 43">
            <a:extLst>
              <a:ext uri="{FF2B5EF4-FFF2-40B4-BE49-F238E27FC236}">
                <a16:creationId xmlns:a16="http://schemas.microsoft.com/office/drawing/2014/main" id="{22481623-0EB6-41BE-AFDF-7963E0C2C4D9}"/>
              </a:ext>
            </a:extLst>
          </p:cNvPr>
          <p:cNvSpPr>
            <a:spLocks/>
          </p:cNvSpPr>
          <p:nvPr/>
        </p:nvSpPr>
        <p:spPr bwMode="auto">
          <a:xfrm>
            <a:off x="1538288" y="4613275"/>
            <a:ext cx="2043112" cy="1025525"/>
          </a:xfrm>
          <a:custGeom>
            <a:avLst/>
            <a:gdLst>
              <a:gd name="T0" fmla="*/ 123825 w 1287"/>
              <a:gd name="T1" fmla="*/ 0 h 646"/>
              <a:gd name="T2" fmla="*/ 252412 w 1287"/>
              <a:gd name="T3" fmla="*/ 168275 h 646"/>
              <a:gd name="T4" fmla="*/ 366712 w 1287"/>
              <a:gd name="T5" fmla="*/ 187325 h 646"/>
              <a:gd name="T6" fmla="*/ 366712 w 1287"/>
              <a:gd name="T7" fmla="*/ 339725 h 646"/>
              <a:gd name="T8" fmla="*/ 519112 w 1287"/>
              <a:gd name="T9" fmla="*/ 492125 h 646"/>
              <a:gd name="T10" fmla="*/ 747712 w 1287"/>
              <a:gd name="T11" fmla="*/ 568325 h 646"/>
              <a:gd name="T12" fmla="*/ 823912 w 1287"/>
              <a:gd name="T13" fmla="*/ 720725 h 646"/>
              <a:gd name="T14" fmla="*/ 976312 w 1287"/>
              <a:gd name="T15" fmla="*/ 720725 h 646"/>
              <a:gd name="T16" fmla="*/ 1108075 w 1287"/>
              <a:gd name="T17" fmla="*/ 693737 h 646"/>
              <a:gd name="T18" fmla="*/ 1260475 w 1287"/>
              <a:gd name="T19" fmla="*/ 609600 h 646"/>
              <a:gd name="T20" fmla="*/ 1357312 w 1287"/>
              <a:gd name="T21" fmla="*/ 568325 h 646"/>
              <a:gd name="T22" fmla="*/ 1509712 w 1287"/>
              <a:gd name="T23" fmla="*/ 568325 h 646"/>
              <a:gd name="T24" fmla="*/ 1606549 w 1287"/>
              <a:gd name="T25" fmla="*/ 442913 h 646"/>
              <a:gd name="T26" fmla="*/ 1738312 w 1287"/>
              <a:gd name="T27" fmla="*/ 339725 h 646"/>
              <a:gd name="T28" fmla="*/ 1814512 w 1287"/>
              <a:gd name="T29" fmla="*/ 187325 h 646"/>
              <a:gd name="T30" fmla="*/ 2043112 w 1287"/>
              <a:gd name="T31" fmla="*/ 187325 h 646"/>
              <a:gd name="T32" fmla="*/ 1966912 w 1287"/>
              <a:gd name="T33" fmla="*/ 554037 h 646"/>
              <a:gd name="T34" fmla="*/ 1738312 w 1287"/>
              <a:gd name="T35" fmla="*/ 720725 h 646"/>
              <a:gd name="T36" fmla="*/ 1606549 w 1287"/>
              <a:gd name="T37" fmla="*/ 790575 h 646"/>
              <a:gd name="T38" fmla="*/ 1509712 w 1287"/>
              <a:gd name="T39" fmla="*/ 873125 h 646"/>
              <a:gd name="T40" fmla="*/ 1357312 w 1287"/>
              <a:gd name="T41" fmla="*/ 969963 h 646"/>
              <a:gd name="T42" fmla="*/ 1128712 w 1287"/>
              <a:gd name="T43" fmla="*/ 1025525 h 646"/>
              <a:gd name="T44" fmla="*/ 976312 w 1287"/>
              <a:gd name="T45" fmla="*/ 1025525 h 646"/>
              <a:gd name="T46" fmla="*/ 823912 w 1287"/>
              <a:gd name="T47" fmla="*/ 1025525 h 646"/>
              <a:gd name="T48" fmla="*/ 595312 w 1287"/>
              <a:gd name="T49" fmla="*/ 949325 h 646"/>
              <a:gd name="T50" fmla="*/ 373062 w 1287"/>
              <a:gd name="T51" fmla="*/ 706437 h 646"/>
              <a:gd name="T52" fmla="*/ 220662 w 1287"/>
              <a:gd name="T53" fmla="*/ 541337 h 646"/>
              <a:gd name="T54" fmla="*/ 165100 w 1287"/>
              <a:gd name="T55" fmla="*/ 415925 h 646"/>
              <a:gd name="T56" fmla="*/ 55562 w 1287"/>
              <a:gd name="T57" fmla="*/ 277812 h 646"/>
              <a:gd name="T58" fmla="*/ 0 w 1287"/>
              <a:gd name="T59" fmla="*/ 0 h 646"/>
              <a:gd name="T60" fmla="*/ 123825 w 1287"/>
              <a:gd name="T61" fmla="*/ 0 h 64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1287"/>
              <a:gd name="T94" fmla="*/ 0 h 646"/>
              <a:gd name="T95" fmla="*/ 1287 w 1287"/>
              <a:gd name="T96" fmla="*/ 646 h 64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1287" h="646">
                <a:moveTo>
                  <a:pt x="78" y="0"/>
                </a:moveTo>
                <a:lnTo>
                  <a:pt x="159" y="106"/>
                </a:lnTo>
                <a:lnTo>
                  <a:pt x="231" y="118"/>
                </a:lnTo>
                <a:lnTo>
                  <a:pt x="231" y="214"/>
                </a:lnTo>
                <a:lnTo>
                  <a:pt x="327" y="310"/>
                </a:lnTo>
                <a:lnTo>
                  <a:pt x="471" y="358"/>
                </a:lnTo>
                <a:lnTo>
                  <a:pt x="519" y="454"/>
                </a:lnTo>
                <a:lnTo>
                  <a:pt x="615" y="454"/>
                </a:lnTo>
                <a:lnTo>
                  <a:pt x="698" y="437"/>
                </a:lnTo>
                <a:lnTo>
                  <a:pt x="794" y="384"/>
                </a:lnTo>
                <a:lnTo>
                  <a:pt x="855" y="358"/>
                </a:lnTo>
                <a:lnTo>
                  <a:pt x="951" y="358"/>
                </a:lnTo>
                <a:lnTo>
                  <a:pt x="1012" y="279"/>
                </a:lnTo>
                <a:lnTo>
                  <a:pt x="1095" y="214"/>
                </a:lnTo>
                <a:lnTo>
                  <a:pt x="1143" y="118"/>
                </a:lnTo>
                <a:lnTo>
                  <a:pt x="1287" y="118"/>
                </a:lnTo>
                <a:lnTo>
                  <a:pt x="1239" y="349"/>
                </a:lnTo>
                <a:lnTo>
                  <a:pt x="1095" y="454"/>
                </a:lnTo>
                <a:lnTo>
                  <a:pt x="1012" y="498"/>
                </a:lnTo>
                <a:lnTo>
                  <a:pt x="951" y="550"/>
                </a:lnTo>
                <a:lnTo>
                  <a:pt x="855" y="611"/>
                </a:lnTo>
                <a:lnTo>
                  <a:pt x="711" y="646"/>
                </a:lnTo>
                <a:lnTo>
                  <a:pt x="615" y="646"/>
                </a:lnTo>
                <a:lnTo>
                  <a:pt x="519" y="646"/>
                </a:lnTo>
                <a:lnTo>
                  <a:pt x="375" y="598"/>
                </a:lnTo>
                <a:lnTo>
                  <a:pt x="235" y="445"/>
                </a:lnTo>
                <a:lnTo>
                  <a:pt x="139" y="341"/>
                </a:lnTo>
                <a:lnTo>
                  <a:pt x="104" y="262"/>
                </a:lnTo>
                <a:lnTo>
                  <a:pt x="35" y="175"/>
                </a:lnTo>
                <a:lnTo>
                  <a:pt x="0" y="0"/>
                </a:lnTo>
                <a:lnTo>
                  <a:pt x="78" y="0"/>
                </a:lnTo>
                <a:close/>
              </a:path>
            </a:pathLst>
          </a:cu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Line 12">
            <a:extLst>
              <a:ext uri="{FF2B5EF4-FFF2-40B4-BE49-F238E27FC236}">
                <a16:creationId xmlns:a16="http://schemas.microsoft.com/office/drawing/2014/main" id="{332C854C-FE7D-4974-BF4F-4B3C9B67C3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1371600"/>
            <a:ext cx="1295400" cy="457200"/>
          </a:xfrm>
          <a:prstGeom prst="line">
            <a:avLst/>
          </a:prstGeom>
          <a:noFill/>
          <a:ln w="38100">
            <a:solidFill>
              <a:schemeClr val="bg1"/>
            </a:solidFill>
            <a:prstDash val="lgDash"/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1CE8BE23-970E-41D6-AC1B-8DEA14363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495550"/>
            <a:ext cx="17924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End of segment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C3E40BD4-CE65-47A4-9A42-D90AAC979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352550"/>
            <a:ext cx="10086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pipeline</a:t>
            </a:r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DDF80D53-BE13-47AB-9370-DBC8D5371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1352550"/>
            <a:ext cx="18614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Start of segment</a:t>
            </a:r>
          </a:p>
        </p:txBody>
      </p:sp>
      <p:sp>
        <p:nvSpPr>
          <p:cNvPr id="12" name="AutoShape 18">
            <a:extLst>
              <a:ext uri="{FF2B5EF4-FFF2-40B4-BE49-F238E27FC236}">
                <a16:creationId xmlns:a16="http://schemas.microsoft.com/office/drawing/2014/main" id="{8BD68FAF-E421-4D07-BF3B-5FB4ED153505}"/>
              </a:ext>
            </a:extLst>
          </p:cNvPr>
          <p:cNvSpPr>
            <a:spLocks noChangeArrowheads="1"/>
          </p:cNvSpPr>
          <p:nvPr/>
        </p:nvSpPr>
        <p:spPr bwMode="auto">
          <a:xfrm rot="20189208" flipH="1">
            <a:off x="3276600" y="2895600"/>
            <a:ext cx="762000" cy="152400"/>
          </a:xfrm>
          <a:prstGeom prst="rightArrow">
            <a:avLst>
              <a:gd name="adj1" fmla="val 50000"/>
              <a:gd name="adj2" fmla="val 125000"/>
            </a:avLst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AutoShape 19">
            <a:extLst>
              <a:ext uri="{FF2B5EF4-FFF2-40B4-BE49-F238E27FC236}">
                <a16:creationId xmlns:a16="http://schemas.microsoft.com/office/drawing/2014/main" id="{10C36AD3-4F24-4DB3-90D0-F6E356B75281}"/>
              </a:ext>
            </a:extLst>
          </p:cNvPr>
          <p:cNvSpPr>
            <a:spLocks noChangeArrowheads="1"/>
          </p:cNvSpPr>
          <p:nvPr/>
        </p:nvSpPr>
        <p:spPr bwMode="auto">
          <a:xfrm rot="13738998" flipH="1">
            <a:off x="3924300" y="3009900"/>
            <a:ext cx="838200" cy="152400"/>
          </a:xfrm>
          <a:prstGeom prst="rightArrow">
            <a:avLst>
              <a:gd name="adj1" fmla="val 50000"/>
              <a:gd name="adj2" fmla="val 137500"/>
            </a:avLst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Text Box 20">
            <a:extLst>
              <a:ext uri="{FF2B5EF4-FFF2-40B4-BE49-F238E27FC236}">
                <a16:creationId xmlns:a16="http://schemas.microsoft.com/office/drawing/2014/main" id="{D169B390-5DA0-4EB1-8B7B-DDFFC44BC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647950"/>
            <a:ext cx="2119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Diversionary flow</a:t>
            </a:r>
          </a:p>
        </p:txBody>
      </p:sp>
      <p:sp>
        <p:nvSpPr>
          <p:cNvPr id="15" name="Freeform 21">
            <a:extLst>
              <a:ext uri="{FF2B5EF4-FFF2-40B4-BE49-F238E27FC236}">
                <a16:creationId xmlns:a16="http://schemas.microsoft.com/office/drawing/2014/main" id="{4E998D14-4C0A-46E2-85C0-32D71BF414C5}"/>
              </a:ext>
            </a:extLst>
          </p:cNvPr>
          <p:cNvSpPr>
            <a:spLocks/>
          </p:cNvSpPr>
          <p:nvPr/>
        </p:nvSpPr>
        <p:spPr bwMode="auto">
          <a:xfrm>
            <a:off x="3343275" y="4003675"/>
            <a:ext cx="2852738" cy="827088"/>
          </a:xfrm>
          <a:custGeom>
            <a:avLst/>
            <a:gdLst>
              <a:gd name="T0" fmla="*/ 0 w 1797"/>
              <a:gd name="T1" fmla="*/ 806450 h 521"/>
              <a:gd name="T2" fmla="*/ 125413 w 1797"/>
              <a:gd name="T3" fmla="*/ 709613 h 521"/>
              <a:gd name="T4" fmla="*/ 228600 w 1797"/>
              <a:gd name="T5" fmla="*/ 720725 h 521"/>
              <a:gd name="T6" fmla="*/ 266700 w 1797"/>
              <a:gd name="T7" fmla="*/ 596900 h 521"/>
              <a:gd name="T8" fmla="*/ 933450 w 1797"/>
              <a:gd name="T9" fmla="*/ 558800 h 521"/>
              <a:gd name="T10" fmla="*/ 1276350 w 1797"/>
              <a:gd name="T11" fmla="*/ 363538 h 521"/>
              <a:gd name="T12" fmla="*/ 1544638 w 1797"/>
              <a:gd name="T13" fmla="*/ 315913 h 521"/>
              <a:gd name="T14" fmla="*/ 1701801 w 1797"/>
              <a:gd name="T15" fmla="*/ 252413 h 521"/>
              <a:gd name="T16" fmla="*/ 1858963 w 1797"/>
              <a:gd name="T17" fmla="*/ 222250 h 521"/>
              <a:gd name="T18" fmla="*/ 2057401 w 1797"/>
              <a:gd name="T19" fmla="*/ 196850 h 521"/>
              <a:gd name="T20" fmla="*/ 2257426 w 1797"/>
              <a:gd name="T21" fmla="*/ 187325 h 521"/>
              <a:gd name="T22" fmla="*/ 2411413 w 1797"/>
              <a:gd name="T23" fmla="*/ 15875 h 521"/>
              <a:gd name="T24" fmla="*/ 2489201 w 1797"/>
              <a:gd name="T25" fmla="*/ 31750 h 521"/>
              <a:gd name="T26" fmla="*/ 2536826 w 1797"/>
              <a:gd name="T27" fmla="*/ 0 h 521"/>
              <a:gd name="T28" fmla="*/ 2805113 w 1797"/>
              <a:gd name="T29" fmla="*/ 47625 h 521"/>
              <a:gd name="T30" fmla="*/ 2852738 w 1797"/>
              <a:gd name="T31" fmla="*/ 95250 h 521"/>
              <a:gd name="T32" fmla="*/ 614363 w 1797"/>
              <a:gd name="T33" fmla="*/ 693738 h 521"/>
              <a:gd name="T34" fmla="*/ 425450 w 1797"/>
              <a:gd name="T35" fmla="*/ 741363 h 521"/>
              <a:gd name="T36" fmla="*/ 219075 w 1797"/>
              <a:gd name="T37" fmla="*/ 820738 h 521"/>
              <a:gd name="T38" fmla="*/ 0 w 1797"/>
              <a:gd name="T39" fmla="*/ 806450 h 521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797"/>
              <a:gd name="T61" fmla="*/ 0 h 521"/>
              <a:gd name="T62" fmla="*/ 1797 w 1797"/>
              <a:gd name="T63" fmla="*/ 521 h 521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797" h="521">
                <a:moveTo>
                  <a:pt x="0" y="508"/>
                </a:moveTo>
                <a:cubicBezTo>
                  <a:pt x="84" y="468"/>
                  <a:pt x="27" y="482"/>
                  <a:pt x="79" y="447"/>
                </a:cubicBezTo>
                <a:cubicBezTo>
                  <a:pt x="114" y="423"/>
                  <a:pt x="101" y="474"/>
                  <a:pt x="144" y="454"/>
                </a:cubicBezTo>
                <a:cubicBezTo>
                  <a:pt x="177" y="436"/>
                  <a:pt x="132" y="382"/>
                  <a:pt x="168" y="376"/>
                </a:cubicBezTo>
                <a:cubicBezTo>
                  <a:pt x="267" y="361"/>
                  <a:pt x="488" y="360"/>
                  <a:pt x="588" y="352"/>
                </a:cubicBezTo>
                <a:cubicBezTo>
                  <a:pt x="649" y="340"/>
                  <a:pt x="749" y="257"/>
                  <a:pt x="804" y="229"/>
                </a:cubicBezTo>
                <a:cubicBezTo>
                  <a:pt x="855" y="203"/>
                  <a:pt x="918" y="213"/>
                  <a:pt x="973" y="199"/>
                </a:cubicBezTo>
                <a:cubicBezTo>
                  <a:pt x="1013" y="189"/>
                  <a:pt x="1036" y="174"/>
                  <a:pt x="1072" y="159"/>
                </a:cubicBezTo>
                <a:cubicBezTo>
                  <a:pt x="1093" y="150"/>
                  <a:pt x="1154" y="143"/>
                  <a:pt x="1171" y="140"/>
                </a:cubicBezTo>
                <a:cubicBezTo>
                  <a:pt x="1212" y="126"/>
                  <a:pt x="1251" y="127"/>
                  <a:pt x="1296" y="124"/>
                </a:cubicBezTo>
                <a:cubicBezTo>
                  <a:pt x="1339" y="121"/>
                  <a:pt x="1379" y="121"/>
                  <a:pt x="1422" y="118"/>
                </a:cubicBezTo>
                <a:cubicBezTo>
                  <a:pt x="1501" y="61"/>
                  <a:pt x="1465" y="46"/>
                  <a:pt x="1519" y="10"/>
                </a:cubicBezTo>
                <a:cubicBezTo>
                  <a:pt x="1555" y="22"/>
                  <a:pt x="1538" y="20"/>
                  <a:pt x="1568" y="20"/>
                </a:cubicBezTo>
                <a:cubicBezTo>
                  <a:pt x="1578" y="13"/>
                  <a:pt x="1586" y="0"/>
                  <a:pt x="1598" y="0"/>
                </a:cubicBezTo>
                <a:cubicBezTo>
                  <a:pt x="1655" y="0"/>
                  <a:pt x="1710" y="22"/>
                  <a:pt x="1767" y="30"/>
                </a:cubicBezTo>
                <a:cubicBezTo>
                  <a:pt x="1789" y="63"/>
                  <a:pt x="1775" y="60"/>
                  <a:pt x="1797" y="60"/>
                </a:cubicBezTo>
                <a:lnTo>
                  <a:pt x="387" y="437"/>
                </a:lnTo>
                <a:cubicBezTo>
                  <a:pt x="329" y="442"/>
                  <a:pt x="326" y="457"/>
                  <a:pt x="268" y="467"/>
                </a:cubicBezTo>
                <a:cubicBezTo>
                  <a:pt x="249" y="470"/>
                  <a:pt x="177" y="521"/>
                  <a:pt x="138" y="517"/>
                </a:cubicBezTo>
                <a:lnTo>
                  <a:pt x="0" y="50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Freeform 22">
            <a:extLst>
              <a:ext uri="{FF2B5EF4-FFF2-40B4-BE49-F238E27FC236}">
                <a16:creationId xmlns:a16="http://schemas.microsoft.com/office/drawing/2014/main" id="{C7F30C5F-9783-4FED-891F-FA1CFEABC6DF}"/>
              </a:ext>
            </a:extLst>
          </p:cNvPr>
          <p:cNvSpPr>
            <a:spLocks/>
          </p:cNvSpPr>
          <p:nvPr/>
        </p:nvSpPr>
        <p:spPr bwMode="auto">
          <a:xfrm>
            <a:off x="1673225" y="3625850"/>
            <a:ext cx="3765550" cy="1198563"/>
          </a:xfrm>
          <a:custGeom>
            <a:avLst/>
            <a:gdLst>
              <a:gd name="T0" fmla="*/ 407988 w 2372"/>
              <a:gd name="T1" fmla="*/ 1025525 h 755"/>
              <a:gd name="T2" fmla="*/ 708025 w 2372"/>
              <a:gd name="T3" fmla="*/ 1009650 h 755"/>
              <a:gd name="T4" fmla="*/ 1038225 w 2372"/>
              <a:gd name="T5" fmla="*/ 898525 h 755"/>
              <a:gd name="T6" fmla="*/ 1101725 w 2372"/>
              <a:gd name="T7" fmla="*/ 914400 h 755"/>
              <a:gd name="T8" fmla="*/ 1258887 w 2372"/>
              <a:gd name="T9" fmla="*/ 866775 h 755"/>
              <a:gd name="T10" fmla="*/ 1306512 w 2372"/>
              <a:gd name="T11" fmla="*/ 850900 h 755"/>
              <a:gd name="T12" fmla="*/ 1354137 w 2372"/>
              <a:gd name="T13" fmla="*/ 835025 h 755"/>
              <a:gd name="T14" fmla="*/ 1811338 w 2372"/>
              <a:gd name="T15" fmla="*/ 677863 h 755"/>
              <a:gd name="T16" fmla="*/ 2457450 w 2372"/>
              <a:gd name="T17" fmla="*/ 536575 h 755"/>
              <a:gd name="T18" fmla="*/ 2962275 w 2372"/>
              <a:gd name="T19" fmla="*/ 488950 h 755"/>
              <a:gd name="T20" fmla="*/ 2994025 w 2372"/>
              <a:gd name="T21" fmla="*/ 393700 h 755"/>
              <a:gd name="T22" fmla="*/ 3560763 w 2372"/>
              <a:gd name="T23" fmla="*/ 252413 h 755"/>
              <a:gd name="T24" fmla="*/ 3765550 w 2372"/>
              <a:gd name="T25" fmla="*/ 204788 h 755"/>
              <a:gd name="T26" fmla="*/ 3640138 w 2372"/>
              <a:gd name="T27" fmla="*/ 111125 h 755"/>
              <a:gd name="T28" fmla="*/ 3497263 w 2372"/>
              <a:gd name="T29" fmla="*/ 0 h 755"/>
              <a:gd name="T30" fmla="*/ 3175 w 2372"/>
              <a:gd name="T31" fmla="*/ 946150 h 755"/>
              <a:gd name="T32" fmla="*/ 30162 w 2372"/>
              <a:gd name="T33" fmla="*/ 1119188 h 755"/>
              <a:gd name="T34" fmla="*/ 155575 w 2372"/>
              <a:gd name="T35" fmla="*/ 1166813 h 755"/>
              <a:gd name="T36" fmla="*/ 407988 w 2372"/>
              <a:gd name="T37" fmla="*/ 1025525 h 75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372"/>
              <a:gd name="T58" fmla="*/ 0 h 755"/>
              <a:gd name="T59" fmla="*/ 2372 w 2372"/>
              <a:gd name="T60" fmla="*/ 755 h 75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372" h="755">
                <a:moveTo>
                  <a:pt x="257" y="646"/>
                </a:moveTo>
                <a:cubicBezTo>
                  <a:pt x="315" y="630"/>
                  <a:pt x="380" y="649"/>
                  <a:pt x="446" y="636"/>
                </a:cubicBezTo>
                <a:cubicBezTo>
                  <a:pt x="458" y="628"/>
                  <a:pt x="642" y="573"/>
                  <a:pt x="654" y="566"/>
                </a:cubicBezTo>
                <a:cubicBezTo>
                  <a:pt x="714" y="532"/>
                  <a:pt x="641" y="579"/>
                  <a:pt x="694" y="576"/>
                </a:cubicBezTo>
                <a:cubicBezTo>
                  <a:pt x="755" y="561"/>
                  <a:pt x="719" y="571"/>
                  <a:pt x="793" y="546"/>
                </a:cubicBezTo>
                <a:cubicBezTo>
                  <a:pt x="803" y="543"/>
                  <a:pt x="813" y="539"/>
                  <a:pt x="823" y="536"/>
                </a:cubicBezTo>
                <a:cubicBezTo>
                  <a:pt x="833" y="533"/>
                  <a:pt x="853" y="526"/>
                  <a:pt x="853" y="526"/>
                </a:cubicBezTo>
                <a:cubicBezTo>
                  <a:pt x="944" y="438"/>
                  <a:pt x="1029" y="464"/>
                  <a:pt x="1141" y="427"/>
                </a:cubicBezTo>
                <a:cubicBezTo>
                  <a:pt x="1230" y="294"/>
                  <a:pt x="1405" y="343"/>
                  <a:pt x="1548" y="338"/>
                </a:cubicBezTo>
                <a:cubicBezTo>
                  <a:pt x="1654" y="303"/>
                  <a:pt x="1745" y="313"/>
                  <a:pt x="1866" y="308"/>
                </a:cubicBezTo>
                <a:cubicBezTo>
                  <a:pt x="1873" y="288"/>
                  <a:pt x="1871" y="263"/>
                  <a:pt x="1886" y="248"/>
                </a:cubicBezTo>
                <a:cubicBezTo>
                  <a:pt x="1982" y="152"/>
                  <a:pt x="2115" y="166"/>
                  <a:pt x="2243" y="159"/>
                </a:cubicBezTo>
                <a:cubicBezTo>
                  <a:pt x="2294" y="142"/>
                  <a:pt x="2321" y="129"/>
                  <a:pt x="2372" y="129"/>
                </a:cubicBezTo>
                <a:cubicBezTo>
                  <a:pt x="2334" y="104"/>
                  <a:pt x="2319" y="108"/>
                  <a:pt x="2293" y="70"/>
                </a:cubicBezTo>
                <a:cubicBezTo>
                  <a:pt x="2275" y="16"/>
                  <a:pt x="2248" y="23"/>
                  <a:pt x="2203" y="0"/>
                </a:cubicBezTo>
                <a:lnTo>
                  <a:pt x="2" y="596"/>
                </a:lnTo>
                <a:cubicBezTo>
                  <a:pt x="0" y="617"/>
                  <a:pt x="0" y="690"/>
                  <a:pt x="19" y="705"/>
                </a:cubicBezTo>
                <a:cubicBezTo>
                  <a:pt x="29" y="713"/>
                  <a:pt x="85" y="731"/>
                  <a:pt x="98" y="735"/>
                </a:cubicBezTo>
                <a:cubicBezTo>
                  <a:pt x="164" y="755"/>
                  <a:pt x="237" y="626"/>
                  <a:pt x="257" y="646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Freeform 23">
            <a:extLst>
              <a:ext uri="{FF2B5EF4-FFF2-40B4-BE49-F238E27FC236}">
                <a16:creationId xmlns:a16="http://schemas.microsoft.com/office/drawing/2014/main" id="{8B0313A9-6A13-4EF0-9314-FC3140064957}"/>
              </a:ext>
            </a:extLst>
          </p:cNvPr>
          <p:cNvSpPr>
            <a:spLocks/>
          </p:cNvSpPr>
          <p:nvPr/>
        </p:nvSpPr>
        <p:spPr bwMode="auto">
          <a:xfrm>
            <a:off x="1828800" y="3830638"/>
            <a:ext cx="3960813" cy="993775"/>
          </a:xfrm>
          <a:custGeom>
            <a:avLst/>
            <a:gdLst>
              <a:gd name="T0" fmla="*/ 0 w 2495"/>
              <a:gd name="T1" fmla="*/ 962025 h 626"/>
              <a:gd name="T2" fmla="*/ 95250 w 2495"/>
              <a:gd name="T3" fmla="*/ 946150 h 626"/>
              <a:gd name="T4" fmla="*/ 125413 w 2495"/>
              <a:gd name="T5" fmla="*/ 898525 h 626"/>
              <a:gd name="T6" fmla="*/ 173038 w 2495"/>
              <a:gd name="T7" fmla="*/ 866775 h 626"/>
              <a:gd name="T8" fmla="*/ 568325 w 2495"/>
              <a:gd name="T9" fmla="*/ 804862 h 626"/>
              <a:gd name="T10" fmla="*/ 882650 w 2495"/>
              <a:gd name="T11" fmla="*/ 709612 h 626"/>
              <a:gd name="T12" fmla="*/ 1103313 w 2495"/>
              <a:gd name="T13" fmla="*/ 646112 h 626"/>
              <a:gd name="T14" fmla="*/ 1246188 w 2495"/>
              <a:gd name="T15" fmla="*/ 584200 h 626"/>
              <a:gd name="T16" fmla="*/ 1182688 w 2495"/>
              <a:gd name="T17" fmla="*/ 600075 h 626"/>
              <a:gd name="T18" fmla="*/ 1339850 w 2495"/>
              <a:gd name="T19" fmla="*/ 552450 h 626"/>
              <a:gd name="T20" fmla="*/ 1450975 w 2495"/>
              <a:gd name="T21" fmla="*/ 536575 h 626"/>
              <a:gd name="T22" fmla="*/ 1703388 w 2495"/>
              <a:gd name="T23" fmla="*/ 409575 h 626"/>
              <a:gd name="T24" fmla="*/ 1860550 w 2495"/>
              <a:gd name="T25" fmla="*/ 331787 h 626"/>
              <a:gd name="T26" fmla="*/ 2033588 w 2495"/>
              <a:gd name="T27" fmla="*/ 315912 h 626"/>
              <a:gd name="T28" fmla="*/ 2554288 w 2495"/>
              <a:gd name="T29" fmla="*/ 315912 h 626"/>
              <a:gd name="T30" fmla="*/ 2790825 w 2495"/>
              <a:gd name="T31" fmla="*/ 204788 h 626"/>
              <a:gd name="T32" fmla="*/ 3325813 w 2495"/>
              <a:gd name="T33" fmla="*/ 47625 h 626"/>
              <a:gd name="T34" fmla="*/ 3421063 w 2495"/>
              <a:gd name="T35" fmla="*/ 31750 h 626"/>
              <a:gd name="T36" fmla="*/ 3516313 w 2495"/>
              <a:gd name="T37" fmla="*/ 0 h 626"/>
              <a:gd name="T38" fmla="*/ 3721101 w 2495"/>
              <a:gd name="T39" fmla="*/ 31750 h 626"/>
              <a:gd name="T40" fmla="*/ 3925888 w 2495"/>
              <a:gd name="T41" fmla="*/ 142875 h 626"/>
              <a:gd name="T42" fmla="*/ 3957638 w 2495"/>
              <a:gd name="T43" fmla="*/ 188912 h 626"/>
              <a:gd name="T44" fmla="*/ 3814763 w 2495"/>
              <a:gd name="T45" fmla="*/ 268287 h 626"/>
              <a:gd name="T46" fmla="*/ 3578226 w 2495"/>
              <a:gd name="T47" fmla="*/ 347662 h 626"/>
              <a:gd name="T48" fmla="*/ 2743200 w 2495"/>
              <a:gd name="T49" fmla="*/ 536575 h 626"/>
              <a:gd name="T50" fmla="*/ 2554288 w 2495"/>
              <a:gd name="T51" fmla="*/ 646112 h 626"/>
              <a:gd name="T52" fmla="*/ 1954213 w 2495"/>
              <a:gd name="T53" fmla="*/ 725487 h 626"/>
              <a:gd name="T54" fmla="*/ 1797050 w 2495"/>
              <a:gd name="T55" fmla="*/ 788987 h 626"/>
              <a:gd name="T56" fmla="*/ 1717675 w 2495"/>
              <a:gd name="T57" fmla="*/ 866775 h 626"/>
              <a:gd name="T58" fmla="*/ 1608137 w 2495"/>
              <a:gd name="T59" fmla="*/ 914400 h 626"/>
              <a:gd name="T60" fmla="*/ 1544637 w 2495"/>
              <a:gd name="T61" fmla="*/ 993775 h 626"/>
              <a:gd name="T62" fmla="*/ 0 w 2495"/>
              <a:gd name="T63" fmla="*/ 962025 h 62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495"/>
              <a:gd name="T97" fmla="*/ 0 h 626"/>
              <a:gd name="T98" fmla="*/ 2495 w 2495"/>
              <a:gd name="T99" fmla="*/ 626 h 62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495" h="626">
                <a:moveTo>
                  <a:pt x="0" y="606"/>
                </a:moveTo>
                <a:cubicBezTo>
                  <a:pt x="20" y="603"/>
                  <a:pt x="42" y="605"/>
                  <a:pt x="60" y="596"/>
                </a:cubicBezTo>
                <a:cubicBezTo>
                  <a:pt x="71" y="591"/>
                  <a:pt x="71" y="574"/>
                  <a:pt x="79" y="566"/>
                </a:cubicBezTo>
                <a:cubicBezTo>
                  <a:pt x="87" y="557"/>
                  <a:pt x="98" y="551"/>
                  <a:pt x="109" y="546"/>
                </a:cubicBezTo>
                <a:cubicBezTo>
                  <a:pt x="184" y="510"/>
                  <a:pt x="281" y="512"/>
                  <a:pt x="358" y="507"/>
                </a:cubicBezTo>
                <a:cubicBezTo>
                  <a:pt x="441" y="486"/>
                  <a:pt x="470" y="456"/>
                  <a:pt x="556" y="447"/>
                </a:cubicBezTo>
                <a:cubicBezTo>
                  <a:pt x="580" y="439"/>
                  <a:pt x="671" y="414"/>
                  <a:pt x="695" y="407"/>
                </a:cubicBezTo>
                <a:cubicBezTo>
                  <a:pt x="714" y="401"/>
                  <a:pt x="765" y="372"/>
                  <a:pt x="785" y="368"/>
                </a:cubicBezTo>
                <a:cubicBezTo>
                  <a:pt x="795" y="366"/>
                  <a:pt x="735" y="381"/>
                  <a:pt x="745" y="378"/>
                </a:cubicBezTo>
                <a:cubicBezTo>
                  <a:pt x="775" y="357"/>
                  <a:pt x="813" y="365"/>
                  <a:pt x="844" y="348"/>
                </a:cubicBezTo>
                <a:cubicBezTo>
                  <a:pt x="865" y="336"/>
                  <a:pt x="894" y="351"/>
                  <a:pt x="914" y="338"/>
                </a:cubicBezTo>
                <a:cubicBezTo>
                  <a:pt x="959" y="308"/>
                  <a:pt x="1021" y="276"/>
                  <a:pt x="1073" y="258"/>
                </a:cubicBezTo>
                <a:cubicBezTo>
                  <a:pt x="1096" y="250"/>
                  <a:pt x="1149" y="217"/>
                  <a:pt x="1172" y="209"/>
                </a:cubicBezTo>
                <a:cubicBezTo>
                  <a:pt x="1192" y="202"/>
                  <a:pt x="1261" y="206"/>
                  <a:pt x="1281" y="199"/>
                </a:cubicBezTo>
                <a:cubicBezTo>
                  <a:pt x="1407" y="157"/>
                  <a:pt x="1609" y="199"/>
                  <a:pt x="1609" y="199"/>
                </a:cubicBezTo>
                <a:cubicBezTo>
                  <a:pt x="1665" y="189"/>
                  <a:pt x="1704" y="147"/>
                  <a:pt x="1758" y="129"/>
                </a:cubicBezTo>
                <a:cubicBezTo>
                  <a:pt x="1834" y="15"/>
                  <a:pt x="1968" y="51"/>
                  <a:pt x="2095" y="30"/>
                </a:cubicBezTo>
                <a:cubicBezTo>
                  <a:pt x="2115" y="27"/>
                  <a:pt x="2135" y="25"/>
                  <a:pt x="2155" y="20"/>
                </a:cubicBezTo>
                <a:cubicBezTo>
                  <a:pt x="2175" y="15"/>
                  <a:pt x="2215" y="0"/>
                  <a:pt x="2215" y="0"/>
                </a:cubicBezTo>
                <a:cubicBezTo>
                  <a:pt x="2229" y="1"/>
                  <a:pt x="2313" y="3"/>
                  <a:pt x="2344" y="20"/>
                </a:cubicBezTo>
                <a:cubicBezTo>
                  <a:pt x="2392" y="47"/>
                  <a:pt x="2420" y="72"/>
                  <a:pt x="2473" y="90"/>
                </a:cubicBezTo>
                <a:cubicBezTo>
                  <a:pt x="2480" y="100"/>
                  <a:pt x="2495" y="107"/>
                  <a:pt x="2493" y="119"/>
                </a:cubicBezTo>
                <a:cubicBezTo>
                  <a:pt x="2492" y="124"/>
                  <a:pt x="2412" y="163"/>
                  <a:pt x="2403" y="169"/>
                </a:cubicBezTo>
                <a:cubicBezTo>
                  <a:pt x="2382" y="233"/>
                  <a:pt x="2320" y="213"/>
                  <a:pt x="2254" y="219"/>
                </a:cubicBezTo>
                <a:cubicBezTo>
                  <a:pt x="2072" y="266"/>
                  <a:pt x="1915" y="317"/>
                  <a:pt x="1728" y="338"/>
                </a:cubicBezTo>
                <a:cubicBezTo>
                  <a:pt x="1695" y="349"/>
                  <a:pt x="1642" y="396"/>
                  <a:pt x="1609" y="407"/>
                </a:cubicBezTo>
                <a:cubicBezTo>
                  <a:pt x="1540" y="507"/>
                  <a:pt x="1336" y="450"/>
                  <a:pt x="1231" y="457"/>
                </a:cubicBezTo>
                <a:cubicBezTo>
                  <a:pt x="1166" y="470"/>
                  <a:pt x="1190" y="458"/>
                  <a:pt x="1132" y="497"/>
                </a:cubicBezTo>
                <a:cubicBezTo>
                  <a:pt x="1121" y="505"/>
                  <a:pt x="1093" y="538"/>
                  <a:pt x="1082" y="546"/>
                </a:cubicBezTo>
                <a:cubicBezTo>
                  <a:pt x="1063" y="561"/>
                  <a:pt x="1013" y="576"/>
                  <a:pt x="1013" y="576"/>
                </a:cubicBezTo>
                <a:cubicBezTo>
                  <a:pt x="991" y="609"/>
                  <a:pt x="973" y="604"/>
                  <a:pt x="973" y="626"/>
                </a:cubicBezTo>
                <a:lnTo>
                  <a:pt x="0" y="606"/>
                </a:lnTo>
                <a:close/>
              </a:path>
            </a:pathLst>
          </a:cu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Text Box 28">
            <a:extLst>
              <a:ext uri="{FF2B5EF4-FFF2-40B4-BE49-F238E27FC236}">
                <a16:creationId xmlns:a16="http://schemas.microsoft.com/office/drawing/2014/main" id="{3CC5F252-BA7F-4693-830F-A987A0EE6662}"/>
              </a:ext>
            </a:extLst>
          </p:cNvPr>
          <p:cNvSpPr txBox="1">
            <a:spLocks noChangeArrowheads="1"/>
          </p:cNvSpPr>
          <p:nvPr/>
        </p:nvSpPr>
        <p:spPr bwMode="auto">
          <a:xfrm rot="20678183">
            <a:off x="3928080" y="4560243"/>
            <a:ext cx="24879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L = channel length</a:t>
            </a:r>
          </a:p>
        </p:txBody>
      </p:sp>
      <p:sp>
        <p:nvSpPr>
          <p:cNvPr id="19" name="Text Box 29">
            <a:extLst>
              <a:ext uri="{FF2B5EF4-FFF2-40B4-BE49-F238E27FC236}">
                <a16:creationId xmlns:a16="http://schemas.microsoft.com/office/drawing/2014/main" id="{EF56F04A-7111-454A-BD2F-1B70501F3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638550"/>
            <a:ext cx="1179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</a:rPr>
              <a:t>w= width</a:t>
            </a:r>
          </a:p>
        </p:txBody>
      </p:sp>
      <p:sp>
        <p:nvSpPr>
          <p:cNvPr id="20" name="Freeform 32" descr="25%">
            <a:extLst>
              <a:ext uri="{FF2B5EF4-FFF2-40B4-BE49-F238E27FC236}">
                <a16:creationId xmlns:a16="http://schemas.microsoft.com/office/drawing/2014/main" id="{B2189D49-39FD-4922-BD1B-981C1E67D4BD}"/>
              </a:ext>
            </a:extLst>
          </p:cNvPr>
          <p:cNvSpPr>
            <a:spLocks/>
          </p:cNvSpPr>
          <p:nvPr/>
        </p:nvSpPr>
        <p:spPr bwMode="auto">
          <a:xfrm>
            <a:off x="1528763" y="4572000"/>
            <a:ext cx="2052637" cy="1512888"/>
          </a:xfrm>
          <a:custGeom>
            <a:avLst/>
            <a:gdLst>
              <a:gd name="T0" fmla="*/ 147637 w 1293"/>
              <a:gd name="T1" fmla="*/ 0 h 953"/>
              <a:gd name="T2" fmla="*/ 0 w 1293"/>
              <a:gd name="T3" fmla="*/ 0 h 953"/>
              <a:gd name="T4" fmla="*/ 0 w 1293"/>
              <a:gd name="T5" fmla="*/ 1512888 h 953"/>
              <a:gd name="T6" fmla="*/ 2049462 w 1293"/>
              <a:gd name="T7" fmla="*/ 1512888 h 953"/>
              <a:gd name="T8" fmla="*/ 2052637 w 1293"/>
              <a:gd name="T9" fmla="*/ 228600 h 953"/>
              <a:gd name="T10" fmla="*/ 1971675 w 1293"/>
              <a:gd name="T11" fmla="*/ 568325 h 953"/>
              <a:gd name="T12" fmla="*/ 1955800 w 1293"/>
              <a:gd name="T13" fmla="*/ 614363 h 953"/>
              <a:gd name="T14" fmla="*/ 1860550 w 1293"/>
              <a:gd name="T15" fmla="*/ 677863 h 953"/>
              <a:gd name="T16" fmla="*/ 1766887 w 1293"/>
              <a:gd name="T17" fmla="*/ 757238 h 953"/>
              <a:gd name="T18" fmla="*/ 1671637 w 1293"/>
              <a:gd name="T19" fmla="*/ 788988 h 953"/>
              <a:gd name="T20" fmla="*/ 1576387 w 1293"/>
              <a:gd name="T21" fmla="*/ 850900 h 953"/>
              <a:gd name="T22" fmla="*/ 1230312 w 1293"/>
              <a:gd name="T23" fmla="*/ 1039813 h 953"/>
              <a:gd name="T24" fmla="*/ 1103312 w 1293"/>
              <a:gd name="T25" fmla="*/ 1071563 h 953"/>
              <a:gd name="T26" fmla="*/ 977900 w 1293"/>
              <a:gd name="T27" fmla="*/ 1055688 h 953"/>
              <a:gd name="T28" fmla="*/ 693737 w 1293"/>
              <a:gd name="T29" fmla="*/ 1025525 h 953"/>
              <a:gd name="T30" fmla="*/ 568325 w 1293"/>
              <a:gd name="T31" fmla="*/ 914400 h 953"/>
              <a:gd name="T32" fmla="*/ 441325 w 1293"/>
              <a:gd name="T33" fmla="*/ 788988 h 953"/>
              <a:gd name="T34" fmla="*/ 268287 w 1293"/>
              <a:gd name="T35" fmla="*/ 598488 h 953"/>
              <a:gd name="T36" fmla="*/ 127000 w 1293"/>
              <a:gd name="T37" fmla="*/ 393700 h 953"/>
              <a:gd name="T38" fmla="*/ 31750 w 1293"/>
              <a:gd name="T39" fmla="*/ 157163 h 953"/>
              <a:gd name="T40" fmla="*/ 52387 w 1293"/>
              <a:gd name="T41" fmla="*/ 66675 h 953"/>
              <a:gd name="T42" fmla="*/ 147637 w 1293"/>
              <a:gd name="T43" fmla="*/ 47625 h 953"/>
              <a:gd name="T44" fmla="*/ 147637 w 1293"/>
              <a:gd name="T45" fmla="*/ 0 h 953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1293"/>
              <a:gd name="T70" fmla="*/ 0 h 953"/>
              <a:gd name="T71" fmla="*/ 1293 w 1293"/>
              <a:gd name="T72" fmla="*/ 953 h 953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1293" h="953">
                <a:moveTo>
                  <a:pt x="93" y="0"/>
                </a:moveTo>
                <a:lnTo>
                  <a:pt x="0" y="0"/>
                </a:lnTo>
                <a:lnTo>
                  <a:pt x="0" y="953"/>
                </a:lnTo>
                <a:lnTo>
                  <a:pt x="1291" y="953"/>
                </a:lnTo>
                <a:lnTo>
                  <a:pt x="1293" y="144"/>
                </a:lnTo>
                <a:cubicBezTo>
                  <a:pt x="1289" y="215"/>
                  <a:pt x="1265" y="290"/>
                  <a:pt x="1242" y="358"/>
                </a:cubicBezTo>
                <a:cubicBezTo>
                  <a:pt x="1239" y="368"/>
                  <a:pt x="1241" y="381"/>
                  <a:pt x="1232" y="387"/>
                </a:cubicBezTo>
                <a:cubicBezTo>
                  <a:pt x="1212" y="400"/>
                  <a:pt x="1192" y="414"/>
                  <a:pt x="1172" y="427"/>
                </a:cubicBezTo>
                <a:cubicBezTo>
                  <a:pt x="1151" y="441"/>
                  <a:pt x="1135" y="464"/>
                  <a:pt x="1113" y="477"/>
                </a:cubicBezTo>
                <a:cubicBezTo>
                  <a:pt x="1095" y="487"/>
                  <a:pt x="1073" y="490"/>
                  <a:pt x="1053" y="497"/>
                </a:cubicBezTo>
                <a:cubicBezTo>
                  <a:pt x="1030" y="505"/>
                  <a:pt x="993" y="536"/>
                  <a:pt x="993" y="536"/>
                </a:cubicBezTo>
                <a:cubicBezTo>
                  <a:pt x="942" y="616"/>
                  <a:pt x="860" y="635"/>
                  <a:pt x="775" y="655"/>
                </a:cubicBezTo>
                <a:cubicBezTo>
                  <a:pt x="748" y="661"/>
                  <a:pt x="722" y="668"/>
                  <a:pt x="695" y="675"/>
                </a:cubicBezTo>
                <a:cubicBezTo>
                  <a:pt x="682" y="678"/>
                  <a:pt x="616" y="665"/>
                  <a:pt x="616" y="665"/>
                </a:cubicBezTo>
                <a:cubicBezTo>
                  <a:pt x="490" y="653"/>
                  <a:pt x="543" y="670"/>
                  <a:pt x="437" y="646"/>
                </a:cubicBezTo>
                <a:cubicBezTo>
                  <a:pt x="447" y="643"/>
                  <a:pt x="353" y="585"/>
                  <a:pt x="358" y="576"/>
                </a:cubicBezTo>
                <a:cubicBezTo>
                  <a:pt x="363" y="566"/>
                  <a:pt x="282" y="500"/>
                  <a:pt x="278" y="497"/>
                </a:cubicBezTo>
                <a:cubicBezTo>
                  <a:pt x="270" y="490"/>
                  <a:pt x="179" y="380"/>
                  <a:pt x="169" y="377"/>
                </a:cubicBezTo>
                <a:cubicBezTo>
                  <a:pt x="69" y="277"/>
                  <a:pt x="158" y="365"/>
                  <a:pt x="80" y="248"/>
                </a:cubicBezTo>
                <a:cubicBezTo>
                  <a:pt x="51" y="204"/>
                  <a:pt x="50" y="145"/>
                  <a:pt x="20" y="99"/>
                </a:cubicBezTo>
                <a:cubicBezTo>
                  <a:pt x="26" y="75"/>
                  <a:pt x="12" y="59"/>
                  <a:pt x="33" y="42"/>
                </a:cubicBezTo>
                <a:cubicBezTo>
                  <a:pt x="43" y="31"/>
                  <a:pt x="83" y="37"/>
                  <a:pt x="93" y="30"/>
                </a:cubicBezTo>
                <a:cubicBezTo>
                  <a:pt x="103" y="23"/>
                  <a:pt x="93" y="6"/>
                  <a:pt x="93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Line 33">
            <a:extLst>
              <a:ext uri="{FF2B5EF4-FFF2-40B4-BE49-F238E27FC236}">
                <a16:creationId xmlns:a16="http://schemas.microsoft.com/office/drawing/2014/main" id="{C5239D5C-B295-4B46-90AF-6F97A655C5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5334000"/>
            <a:ext cx="0" cy="38100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Line 34">
            <a:extLst>
              <a:ext uri="{FF2B5EF4-FFF2-40B4-BE49-F238E27FC236}">
                <a16:creationId xmlns:a16="http://schemas.microsoft.com/office/drawing/2014/main" id="{CBFFAD13-7880-4955-A644-F9A8F58322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4953000"/>
            <a:ext cx="381000" cy="152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23" name="Object 35">
            <a:extLst>
              <a:ext uri="{FF2B5EF4-FFF2-40B4-BE49-F238E27FC236}">
                <a16:creationId xmlns:a16="http://schemas.microsoft.com/office/drawing/2014/main" id="{42D0D2D6-68DD-472E-9972-9F8AA5F97E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2525021"/>
              </p:ext>
            </p:extLst>
          </p:nvPr>
        </p:nvGraphicFramePr>
        <p:xfrm>
          <a:off x="3718877" y="5302250"/>
          <a:ext cx="450215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Equation" r:id="rId3" imgW="2425680" imgH="482400" progId="Equation.3">
                  <p:embed/>
                </p:oleObj>
              </mc:Choice>
              <mc:Fallback>
                <p:oleObj name="Equation" r:id="rId3" imgW="2425680" imgH="482400" progId="Equation.3">
                  <p:embed/>
                  <p:pic>
                    <p:nvPicPr>
                      <p:cNvPr id="205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8877" y="5302250"/>
                        <a:ext cx="4502150" cy="896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36">
            <a:extLst>
              <a:ext uri="{FF2B5EF4-FFF2-40B4-BE49-F238E27FC236}">
                <a16:creationId xmlns:a16="http://schemas.microsoft.com/office/drawing/2014/main" id="{92ED5585-F7AD-4281-8002-2694C17C5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010150"/>
            <a:ext cx="12795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Streambed</a:t>
            </a:r>
          </a:p>
        </p:txBody>
      </p:sp>
      <p:grpSp>
        <p:nvGrpSpPr>
          <p:cNvPr id="25" name="Group 8">
            <a:extLst>
              <a:ext uri="{FF2B5EF4-FFF2-40B4-BE49-F238E27FC236}">
                <a16:creationId xmlns:a16="http://schemas.microsoft.com/office/drawing/2014/main" id="{625CE8A9-3C8D-4298-82B0-09E44C83EF21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1219200"/>
            <a:ext cx="381000" cy="1676400"/>
            <a:chOff x="2352" y="1248"/>
            <a:chExt cx="240" cy="1056"/>
          </a:xfrm>
        </p:grpSpPr>
        <p:sp>
          <p:nvSpPr>
            <p:cNvPr id="26" name="Freeform 4">
              <a:extLst>
                <a:ext uri="{FF2B5EF4-FFF2-40B4-BE49-F238E27FC236}">
                  <a16:creationId xmlns:a16="http://schemas.microsoft.com/office/drawing/2014/main" id="{BC30ABBC-519C-4BB7-BB4B-C201F4922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3" y="1331"/>
              <a:ext cx="159" cy="943"/>
            </a:xfrm>
            <a:custGeom>
              <a:avLst/>
              <a:gdLst>
                <a:gd name="T0" fmla="*/ 99 w 159"/>
                <a:gd name="T1" fmla="*/ 0 h 943"/>
                <a:gd name="T2" fmla="*/ 159 w 159"/>
                <a:gd name="T3" fmla="*/ 139 h 943"/>
                <a:gd name="T4" fmla="*/ 139 w 159"/>
                <a:gd name="T5" fmla="*/ 268 h 943"/>
                <a:gd name="T6" fmla="*/ 99 w 159"/>
                <a:gd name="T7" fmla="*/ 327 h 943"/>
                <a:gd name="T8" fmla="*/ 70 w 159"/>
                <a:gd name="T9" fmla="*/ 387 h 943"/>
                <a:gd name="T10" fmla="*/ 10 w 159"/>
                <a:gd name="T11" fmla="*/ 516 h 943"/>
                <a:gd name="T12" fmla="*/ 0 w 159"/>
                <a:gd name="T13" fmla="*/ 625 h 943"/>
                <a:gd name="T14" fmla="*/ 10 w 159"/>
                <a:gd name="T15" fmla="*/ 943 h 9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9"/>
                <a:gd name="T25" fmla="*/ 0 h 943"/>
                <a:gd name="T26" fmla="*/ 159 w 159"/>
                <a:gd name="T27" fmla="*/ 943 h 9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9" h="943">
                  <a:moveTo>
                    <a:pt x="99" y="0"/>
                  </a:moveTo>
                  <a:cubicBezTo>
                    <a:pt x="118" y="47"/>
                    <a:pt x="143" y="92"/>
                    <a:pt x="159" y="139"/>
                  </a:cubicBezTo>
                  <a:cubicBezTo>
                    <a:pt x="158" y="153"/>
                    <a:pt x="156" y="237"/>
                    <a:pt x="139" y="268"/>
                  </a:cubicBezTo>
                  <a:cubicBezTo>
                    <a:pt x="127" y="289"/>
                    <a:pt x="99" y="327"/>
                    <a:pt x="99" y="327"/>
                  </a:cubicBezTo>
                  <a:cubicBezTo>
                    <a:pt x="71" y="420"/>
                    <a:pt x="114" y="289"/>
                    <a:pt x="70" y="387"/>
                  </a:cubicBezTo>
                  <a:cubicBezTo>
                    <a:pt x="48" y="435"/>
                    <a:pt x="40" y="471"/>
                    <a:pt x="10" y="516"/>
                  </a:cubicBezTo>
                  <a:cubicBezTo>
                    <a:pt x="7" y="552"/>
                    <a:pt x="0" y="589"/>
                    <a:pt x="0" y="625"/>
                  </a:cubicBezTo>
                  <a:cubicBezTo>
                    <a:pt x="0" y="731"/>
                    <a:pt x="10" y="943"/>
                    <a:pt x="10" y="943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Oval 5">
              <a:extLst>
                <a:ext uri="{FF2B5EF4-FFF2-40B4-BE49-F238E27FC236}">
                  <a16:creationId xmlns:a16="http://schemas.microsoft.com/office/drawing/2014/main" id="{EC144ED3-98C9-461E-B2A9-F99F02788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160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Oval 7">
              <a:extLst>
                <a:ext uri="{FF2B5EF4-FFF2-40B4-BE49-F238E27FC236}">
                  <a16:creationId xmlns:a16="http://schemas.microsoft.com/office/drawing/2014/main" id="{2940BD90-4F24-424C-ABBB-ACFCAD81A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248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9" name="Text Box 38">
            <a:extLst>
              <a:ext uri="{FF2B5EF4-FFF2-40B4-BE49-F238E27FC236}">
                <a16:creationId xmlns:a16="http://schemas.microsoft.com/office/drawing/2014/main" id="{B01D9158-F372-4006-BF4D-460911898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063875"/>
            <a:ext cx="121219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Reach</a:t>
            </a:r>
          </a:p>
        </p:txBody>
      </p:sp>
      <p:graphicFrame>
        <p:nvGraphicFramePr>
          <p:cNvPr id="30" name="Object 40">
            <a:extLst>
              <a:ext uri="{FF2B5EF4-FFF2-40B4-BE49-F238E27FC236}">
                <a16:creationId xmlns:a16="http://schemas.microsoft.com/office/drawing/2014/main" id="{4A9BF576-CF73-4D66-B68E-87A7AEDC79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223830"/>
              </p:ext>
            </p:extLst>
          </p:nvPr>
        </p:nvGraphicFramePr>
        <p:xfrm>
          <a:off x="1371599" y="3505200"/>
          <a:ext cx="253977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Equation" r:id="rId5" imgW="1244520" imgH="203040" progId="Equation.3">
                  <p:embed/>
                </p:oleObj>
              </mc:Choice>
              <mc:Fallback>
                <p:oleObj name="Equation" r:id="rId5" imgW="1244520" imgH="203040" progId="Equation.3">
                  <p:embed/>
                  <p:pic>
                    <p:nvPicPr>
                      <p:cNvPr id="2051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599" y="3505200"/>
                        <a:ext cx="2539777" cy="4699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Freeform 41">
            <a:extLst>
              <a:ext uri="{FF2B5EF4-FFF2-40B4-BE49-F238E27FC236}">
                <a16:creationId xmlns:a16="http://schemas.microsoft.com/office/drawing/2014/main" id="{FB4AC31D-C22C-4575-93B7-CA67BCBE5BD5}"/>
              </a:ext>
            </a:extLst>
          </p:cNvPr>
          <p:cNvSpPr>
            <a:spLocks/>
          </p:cNvSpPr>
          <p:nvPr/>
        </p:nvSpPr>
        <p:spPr bwMode="auto">
          <a:xfrm>
            <a:off x="1905000" y="3810000"/>
            <a:ext cx="4011613" cy="1028700"/>
          </a:xfrm>
          <a:custGeom>
            <a:avLst/>
            <a:gdLst>
              <a:gd name="T0" fmla="*/ 0 w 2527"/>
              <a:gd name="T1" fmla="*/ 990600 h 648"/>
              <a:gd name="T2" fmla="*/ 1447800 w 2527"/>
              <a:gd name="T3" fmla="*/ 1028700 h 648"/>
              <a:gd name="T4" fmla="*/ 1558925 w 2527"/>
              <a:gd name="T5" fmla="*/ 914400 h 648"/>
              <a:gd name="T6" fmla="*/ 1657350 w 2527"/>
              <a:gd name="T7" fmla="*/ 933450 h 648"/>
              <a:gd name="T8" fmla="*/ 1724025 w 2527"/>
              <a:gd name="T9" fmla="*/ 790575 h 648"/>
              <a:gd name="T10" fmla="*/ 1849438 w 2527"/>
              <a:gd name="T11" fmla="*/ 776287 h 648"/>
              <a:gd name="T12" fmla="*/ 2133600 w 2527"/>
              <a:gd name="T13" fmla="*/ 781050 h 648"/>
              <a:gd name="T14" fmla="*/ 2390775 w 2527"/>
              <a:gd name="T15" fmla="*/ 752475 h 648"/>
              <a:gd name="T16" fmla="*/ 2647950 w 2527"/>
              <a:gd name="T17" fmla="*/ 590550 h 648"/>
              <a:gd name="T18" fmla="*/ 2895600 w 2527"/>
              <a:gd name="T19" fmla="*/ 533400 h 648"/>
              <a:gd name="T20" fmla="*/ 3041650 w 2527"/>
              <a:gd name="T21" fmla="*/ 484188 h 648"/>
              <a:gd name="T22" fmla="*/ 3276601 w 2527"/>
              <a:gd name="T23" fmla="*/ 415925 h 648"/>
              <a:gd name="T24" fmla="*/ 3409951 w 2527"/>
              <a:gd name="T25" fmla="*/ 390525 h 648"/>
              <a:gd name="T26" fmla="*/ 3695701 w 2527"/>
              <a:gd name="T27" fmla="*/ 371475 h 648"/>
              <a:gd name="T28" fmla="*/ 3838576 w 2527"/>
              <a:gd name="T29" fmla="*/ 257175 h 648"/>
              <a:gd name="T30" fmla="*/ 4011613 w 2527"/>
              <a:gd name="T31" fmla="*/ 193675 h 648"/>
              <a:gd name="T32" fmla="*/ 3505201 w 2527"/>
              <a:gd name="T33" fmla="*/ 0 h 648"/>
              <a:gd name="T34" fmla="*/ 3333751 w 2527"/>
              <a:gd name="T35" fmla="*/ 28575 h 648"/>
              <a:gd name="T36" fmla="*/ 3200400 w 2527"/>
              <a:gd name="T37" fmla="*/ 76200 h 648"/>
              <a:gd name="T38" fmla="*/ 3048000 w 2527"/>
              <a:gd name="T39" fmla="*/ 76200 h 648"/>
              <a:gd name="T40" fmla="*/ 2971800 w 2527"/>
              <a:gd name="T41" fmla="*/ 69850 h 648"/>
              <a:gd name="T42" fmla="*/ 2790825 w 2527"/>
              <a:gd name="T43" fmla="*/ 114300 h 648"/>
              <a:gd name="T44" fmla="*/ 2722563 w 2527"/>
              <a:gd name="T45" fmla="*/ 207963 h 648"/>
              <a:gd name="T46" fmla="*/ 2640013 w 2527"/>
              <a:gd name="T47" fmla="*/ 249238 h 648"/>
              <a:gd name="T48" fmla="*/ 2524125 w 2527"/>
              <a:gd name="T49" fmla="*/ 266700 h 648"/>
              <a:gd name="T50" fmla="*/ 2371725 w 2527"/>
              <a:gd name="T51" fmla="*/ 276225 h 648"/>
              <a:gd name="T52" fmla="*/ 2190750 w 2527"/>
              <a:gd name="T53" fmla="*/ 285750 h 648"/>
              <a:gd name="T54" fmla="*/ 2028825 w 2527"/>
              <a:gd name="T55" fmla="*/ 295275 h 648"/>
              <a:gd name="T56" fmla="*/ 1878013 w 2527"/>
              <a:gd name="T57" fmla="*/ 346075 h 648"/>
              <a:gd name="T58" fmla="*/ 1711325 w 2527"/>
              <a:gd name="T59" fmla="*/ 360362 h 648"/>
              <a:gd name="T60" fmla="*/ 1600200 w 2527"/>
              <a:gd name="T61" fmla="*/ 415925 h 648"/>
              <a:gd name="T62" fmla="*/ 1489075 w 2527"/>
              <a:gd name="T63" fmla="*/ 471488 h 648"/>
              <a:gd name="T64" fmla="*/ 1365250 w 2527"/>
              <a:gd name="T65" fmla="*/ 484188 h 648"/>
              <a:gd name="T66" fmla="*/ 1184275 w 2527"/>
              <a:gd name="T67" fmla="*/ 595312 h 648"/>
              <a:gd name="T68" fmla="*/ 1031875 w 2527"/>
              <a:gd name="T69" fmla="*/ 665162 h 648"/>
              <a:gd name="T70" fmla="*/ 923925 w 2527"/>
              <a:gd name="T71" fmla="*/ 676275 h 648"/>
              <a:gd name="T72" fmla="*/ 838200 w 2527"/>
              <a:gd name="T73" fmla="*/ 685800 h 648"/>
              <a:gd name="T74" fmla="*/ 685800 w 2527"/>
              <a:gd name="T75" fmla="*/ 762000 h 648"/>
              <a:gd name="T76" fmla="*/ 560388 w 2527"/>
              <a:gd name="T77" fmla="*/ 803275 h 648"/>
              <a:gd name="T78" fmla="*/ 381000 w 2527"/>
              <a:gd name="T79" fmla="*/ 831850 h 648"/>
              <a:gd name="T80" fmla="*/ 187325 w 2527"/>
              <a:gd name="T81" fmla="*/ 817563 h 648"/>
              <a:gd name="T82" fmla="*/ 57150 w 2527"/>
              <a:gd name="T83" fmla="*/ 914400 h 648"/>
              <a:gd name="T84" fmla="*/ 0 w 2527"/>
              <a:gd name="T85" fmla="*/ 990600 h 648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527"/>
              <a:gd name="T130" fmla="*/ 0 h 648"/>
              <a:gd name="T131" fmla="*/ 2527 w 2527"/>
              <a:gd name="T132" fmla="*/ 648 h 648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527" h="648">
                <a:moveTo>
                  <a:pt x="0" y="624"/>
                </a:moveTo>
                <a:lnTo>
                  <a:pt x="912" y="648"/>
                </a:lnTo>
                <a:lnTo>
                  <a:pt x="982" y="576"/>
                </a:lnTo>
                <a:lnTo>
                  <a:pt x="1044" y="588"/>
                </a:lnTo>
                <a:lnTo>
                  <a:pt x="1086" y="498"/>
                </a:lnTo>
                <a:lnTo>
                  <a:pt x="1165" y="489"/>
                </a:lnTo>
                <a:lnTo>
                  <a:pt x="1344" y="492"/>
                </a:lnTo>
                <a:lnTo>
                  <a:pt x="1506" y="474"/>
                </a:lnTo>
                <a:lnTo>
                  <a:pt x="1668" y="372"/>
                </a:lnTo>
                <a:lnTo>
                  <a:pt x="1824" y="336"/>
                </a:lnTo>
                <a:lnTo>
                  <a:pt x="1916" y="305"/>
                </a:lnTo>
                <a:lnTo>
                  <a:pt x="2064" y="262"/>
                </a:lnTo>
                <a:lnTo>
                  <a:pt x="2148" y="246"/>
                </a:lnTo>
                <a:lnTo>
                  <a:pt x="2328" y="234"/>
                </a:lnTo>
                <a:lnTo>
                  <a:pt x="2418" y="162"/>
                </a:lnTo>
                <a:lnTo>
                  <a:pt x="2527" y="122"/>
                </a:lnTo>
                <a:lnTo>
                  <a:pt x="2208" y="0"/>
                </a:lnTo>
                <a:lnTo>
                  <a:pt x="2100" y="18"/>
                </a:lnTo>
                <a:lnTo>
                  <a:pt x="2016" y="48"/>
                </a:lnTo>
                <a:lnTo>
                  <a:pt x="1920" y="48"/>
                </a:lnTo>
                <a:lnTo>
                  <a:pt x="1872" y="44"/>
                </a:lnTo>
                <a:lnTo>
                  <a:pt x="1758" y="72"/>
                </a:lnTo>
                <a:lnTo>
                  <a:pt x="1715" y="131"/>
                </a:lnTo>
                <a:lnTo>
                  <a:pt x="1663" y="157"/>
                </a:lnTo>
                <a:lnTo>
                  <a:pt x="1590" y="168"/>
                </a:lnTo>
                <a:lnTo>
                  <a:pt x="1494" y="174"/>
                </a:lnTo>
                <a:lnTo>
                  <a:pt x="1380" y="180"/>
                </a:lnTo>
                <a:lnTo>
                  <a:pt x="1278" y="186"/>
                </a:lnTo>
                <a:lnTo>
                  <a:pt x="1183" y="218"/>
                </a:lnTo>
                <a:lnTo>
                  <a:pt x="1078" y="227"/>
                </a:lnTo>
                <a:lnTo>
                  <a:pt x="1008" y="262"/>
                </a:lnTo>
                <a:lnTo>
                  <a:pt x="938" y="297"/>
                </a:lnTo>
                <a:lnTo>
                  <a:pt x="860" y="305"/>
                </a:lnTo>
                <a:lnTo>
                  <a:pt x="746" y="375"/>
                </a:lnTo>
                <a:lnTo>
                  <a:pt x="650" y="419"/>
                </a:lnTo>
                <a:lnTo>
                  <a:pt x="582" y="426"/>
                </a:lnTo>
                <a:lnTo>
                  <a:pt x="528" y="432"/>
                </a:lnTo>
                <a:lnTo>
                  <a:pt x="432" y="480"/>
                </a:lnTo>
                <a:lnTo>
                  <a:pt x="353" y="506"/>
                </a:lnTo>
                <a:lnTo>
                  <a:pt x="240" y="524"/>
                </a:lnTo>
                <a:lnTo>
                  <a:pt x="118" y="515"/>
                </a:lnTo>
                <a:lnTo>
                  <a:pt x="36" y="576"/>
                </a:lnTo>
                <a:lnTo>
                  <a:pt x="0" y="624"/>
                </a:lnTo>
                <a:close/>
              </a:path>
            </a:pathLst>
          </a:custGeom>
          <a:solidFill>
            <a:srgbClr val="33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Freeform 42">
            <a:extLst>
              <a:ext uri="{FF2B5EF4-FFF2-40B4-BE49-F238E27FC236}">
                <a16:creationId xmlns:a16="http://schemas.microsoft.com/office/drawing/2014/main" id="{59A1076F-2DAB-4F79-AEBD-AA1FF84832F6}"/>
              </a:ext>
            </a:extLst>
          </p:cNvPr>
          <p:cNvSpPr>
            <a:spLocks/>
          </p:cNvSpPr>
          <p:nvPr/>
        </p:nvSpPr>
        <p:spPr bwMode="auto">
          <a:xfrm>
            <a:off x="1870075" y="4806950"/>
            <a:ext cx="1482725" cy="554038"/>
          </a:xfrm>
          <a:custGeom>
            <a:avLst/>
            <a:gdLst>
              <a:gd name="T0" fmla="*/ 0 w 934"/>
              <a:gd name="T1" fmla="*/ 0 h 349"/>
              <a:gd name="T2" fmla="*/ 1482725 w 934"/>
              <a:gd name="T3" fmla="*/ 14288 h 349"/>
              <a:gd name="T4" fmla="*/ 1400175 w 934"/>
              <a:gd name="T5" fmla="*/ 166688 h 349"/>
              <a:gd name="T6" fmla="*/ 1233488 w 934"/>
              <a:gd name="T7" fmla="*/ 360363 h 349"/>
              <a:gd name="T8" fmla="*/ 942975 w 934"/>
              <a:gd name="T9" fmla="*/ 401638 h 349"/>
              <a:gd name="T10" fmla="*/ 776287 w 934"/>
              <a:gd name="T11" fmla="*/ 512763 h 349"/>
              <a:gd name="T12" fmla="*/ 638175 w 934"/>
              <a:gd name="T13" fmla="*/ 554038 h 349"/>
              <a:gd name="T14" fmla="*/ 492125 w 934"/>
              <a:gd name="T15" fmla="*/ 527050 h 349"/>
              <a:gd name="T16" fmla="*/ 339725 w 934"/>
              <a:gd name="T17" fmla="*/ 374650 h 349"/>
              <a:gd name="T18" fmla="*/ 187325 w 934"/>
              <a:gd name="T19" fmla="*/ 298450 h 349"/>
              <a:gd name="T20" fmla="*/ 111125 w 934"/>
              <a:gd name="T21" fmla="*/ 222250 h 349"/>
              <a:gd name="T22" fmla="*/ 28575 w 934"/>
              <a:gd name="T23" fmla="*/ 125413 h 349"/>
              <a:gd name="T24" fmla="*/ 0 w 934"/>
              <a:gd name="T25" fmla="*/ 0 h 34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34"/>
              <a:gd name="T40" fmla="*/ 0 h 349"/>
              <a:gd name="T41" fmla="*/ 934 w 934"/>
              <a:gd name="T42" fmla="*/ 349 h 34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34" h="349">
                <a:moveTo>
                  <a:pt x="0" y="0"/>
                </a:moveTo>
                <a:lnTo>
                  <a:pt x="934" y="9"/>
                </a:lnTo>
                <a:lnTo>
                  <a:pt x="882" y="105"/>
                </a:lnTo>
                <a:lnTo>
                  <a:pt x="777" y="227"/>
                </a:lnTo>
                <a:lnTo>
                  <a:pt x="594" y="253"/>
                </a:lnTo>
                <a:lnTo>
                  <a:pt x="489" y="323"/>
                </a:lnTo>
                <a:lnTo>
                  <a:pt x="402" y="349"/>
                </a:lnTo>
                <a:lnTo>
                  <a:pt x="310" y="332"/>
                </a:lnTo>
                <a:lnTo>
                  <a:pt x="214" y="236"/>
                </a:lnTo>
                <a:lnTo>
                  <a:pt x="118" y="188"/>
                </a:lnTo>
                <a:lnTo>
                  <a:pt x="70" y="140"/>
                </a:lnTo>
                <a:lnTo>
                  <a:pt x="18" y="79"/>
                </a:lnTo>
                <a:lnTo>
                  <a:pt x="0" y="0"/>
                </a:lnTo>
                <a:close/>
              </a:path>
            </a:pathLst>
          </a:custGeom>
          <a:solidFill>
            <a:srgbClr val="0066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3" name="Line 39">
            <a:extLst>
              <a:ext uri="{FF2B5EF4-FFF2-40B4-BE49-F238E27FC236}">
                <a16:creationId xmlns:a16="http://schemas.microsoft.com/office/drawing/2014/main" id="{BDF32C98-D36E-4B26-B8A6-2AC087C878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3886200"/>
            <a:ext cx="0" cy="533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4" name="Line 30">
            <a:extLst>
              <a:ext uri="{FF2B5EF4-FFF2-40B4-BE49-F238E27FC236}">
                <a16:creationId xmlns:a16="http://schemas.microsoft.com/office/drawing/2014/main" id="{5543DB8D-506A-4940-8370-1D332D3279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8800" y="3810000"/>
            <a:ext cx="304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39374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897D4BF9-6628-4283-865E-99C84D3925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Computing Stream Depth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980B7AE-6FCA-4E1E-9086-53CC412C1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478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Clr>
                <a:schemeClr val="bg1"/>
              </a:buClr>
              <a:buSzPct val="180000"/>
            </a:pPr>
            <a:r>
              <a:rPr lang="en-US" altLang="en-US" kern="0" dirty="0">
                <a:solidFill>
                  <a:schemeClr val="bg1"/>
                </a:solidFill>
                <a:latin typeface="+mj-lt"/>
              </a:rPr>
              <a:t>Five options </a:t>
            </a:r>
            <a:br>
              <a:rPr lang="en-US" altLang="en-US" sz="2800" kern="0" dirty="0">
                <a:solidFill>
                  <a:schemeClr val="bg1"/>
                </a:solidFill>
                <a:latin typeface="+mj-lt"/>
              </a:rPr>
            </a:br>
            <a:r>
              <a:rPr lang="en-US" altLang="en-US" sz="2800" kern="0" dirty="0">
                <a:solidFill>
                  <a:schemeClr val="bg1"/>
                </a:solidFill>
                <a:latin typeface="+mj-lt"/>
              </a:rPr>
              <a:t>1.  </a:t>
            </a:r>
            <a:r>
              <a:rPr lang="en-US" altLang="en-US" sz="2800" strike="sngStrike" kern="0" dirty="0">
                <a:solidFill>
                  <a:schemeClr val="bg1"/>
                </a:solidFill>
                <a:latin typeface="+mj-lt"/>
              </a:rPr>
              <a:t>Specified depth (same as river package)</a:t>
            </a:r>
          </a:p>
          <a:p>
            <a:pPr eaLnBrk="1" hangingPunct="1">
              <a:buClr>
                <a:srgbClr val="FFFF00"/>
              </a:buClr>
              <a:buSzPct val="180000"/>
              <a:buFontTx/>
              <a:buNone/>
            </a:pPr>
            <a:r>
              <a:rPr lang="en-US" altLang="en-US" sz="2800" kern="0" dirty="0">
                <a:solidFill>
                  <a:schemeClr val="bg1"/>
                </a:solidFill>
                <a:latin typeface="+mj-lt"/>
              </a:rPr>
              <a:t>    2. Depth computed from Manning’s equation</a:t>
            </a:r>
            <a:br>
              <a:rPr lang="en-US" altLang="en-US" sz="2800" kern="0" dirty="0">
                <a:solidFill>
                  <a:schemeClr val="bg1"/>
                </a:solidFill>
                <a:latin typeface="+mj-lt"/>
              </a:rPr>
            </a:br>
            <a:r>
              <a:rPr lang="en-US" altLang="en-US" sz="2800" kern="0" dirty="0">
                <a:solidFill>
                  <a:schemeClr val="bg1"/>
                </a:solidFill>
                <a:latin typeface="+mj-lt"/>
              </a:rPr>
              <a:t>       assuming a wide rectangular channel</a:t>
            </a:r>
            <a:br>
              <a:rPr lang="en-US" altLang="en-US" sz="2800" kern="0" dirty="0">
                <a:solidFill>
                  <a:schemeClr val="bg1"/>
                </a:solidFill>
                <a:latin typeface="+mj-lt"/>
              </a:rPr>
            </a:br>
            <a:r>
              <a:rPr lang="en-US" altLang="en-US" sz="2800" kern="0" dirty="0">
                <a:solidFill>
                  <a:schemeClr val="bg1"/>
                </a:solidFill>
                <a:latin typeface="+mj-lt"/>
              </a:rPr>
              <a:t>3.  Depth computed from Manning’s equation</a:t>
            </a:r>
            <a:br>
              <a:rPr lang="en-US" altLang="en-US" sz="2800" kern="0" dirty="0">
                <a:solidFill>
                  <a:schemeClr val="bg1"/>
                </a:solidFill>
                <a:latin typeface="+mj-lt"/>
              </a:rPr>
            </a:br>
            <a:r>
              <a:rPr lang="en-US" altLang="en-US" sz="2800" kern="0" dirty="0">
                <a:solidFill>
                  <a:schemeClr val="bg1"/>
                </a:solidFill>
                <a:latin typeface="+mj-lt"/>
              </a:rPr>
              <a:t>       assuming eight point cross section</a:t>
            </a:r>
            <a:br>
              <a:rPr lang="en-US" altLang="en-US" sz="2800" kern="0" dirty="0">
                <a:solidFill>
                  <a:schemeClr val="bg1"/>
                </a:solidFill>
                <a:latin typeface="+mj-lt"/>
              </a:rPr>
            </a:br>
            <a:r>
              <a:rPr lang="en-US" altLang="en-US" sz="2800" kern="0" dirty="0">
                <a:solidFill>
                  <a:schemeClr val="bg1"/>
                </a:solidFill>
                <a:latin typeface="+mj-lt"/>
              </a:rPr>
              <a:t>4.  Depth computed from a log-log equation</a:t>
            </a:r>
            <a:br>
              <a:rPr lang="en-US" altLang="en-US" sz="2800" kern="0" dirty="0">
                <a:solidFill>
                  <a:schemeClr val="bg1"/>
                </a:solidFill>
                <a:latin typeface="+mj-lt"/>
              </a:rPr>
            </a:br>
            <a:r>
              <a:rPr lang="en-US" altLang="en-US" sz="2800" kern="0" dirty="0">
                <a:solidFill>
                  <a:schemeClr val="bg1"/>
                </a:solidFill>
                <a:latin typeface="+mj-lt"/>
              </a:rPr>
              <a:t>       relating depth to flow</a:t>
            </a:r>
            <a:br>
              <a:rPr lang="en-US" altLang="en-US" sz="2800" kern="0" dirty="0">
                <a:solidFill>
                  <a:schemeClr val="bg1"/>
                </a:solidFill>
                <a:latin typeface="+mj-lt"/>
              </a:rPr>
            </a:br>
            <a:r>
              <a:rPr lang="en-US" altLang="en-US" sz="2800" kern="0" dirty="0">
                <a:solidFill>
                  <a:schemeClr val="bg1"/>
                </a:solidFill>
                <a:latin typeface="+mj-lt"/>
              </a:rPr>
              <a:t>5.  Depth computed from table</a:t>
            </a:r>
          </a:p>
        </p:txBody>
      </p:sp>
    </p:spTree>
    <p:extLst>
      <p:ext uri="{BB962C8B-B14F-4D97-AF65-F5344CB8AC3E}">
        <p14:creationId xmlns:p14="http://schemas.microsoft.com/office/powerpoint/2010/main" val="182737532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1E7627E6-F7ED-4F79-A325-79779C9E04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8763000" cy="838200"/>
          </a:xfrm>
        </p:spPr>
        <p:txBody>
          <a:bodyPr/>
          <a:lstStyle/>
          <a:p>
            <a:pPr eaLnBrk="1" hangingPunct="1"/>
            <a:r>
              <a:rPr lang="en-US" altLang="en-US" sz="3200">
                <a:solidFill>
                  <a:schemeClr val="bg1"/>
                </a:solidFill>
              </a:rPr>
              <a:t>Option 2: Manning’s Equation for</a:t>
            </a:r>
            <a:br>
              <a:rPr lang="en-US" altLang="en-US" sz="3200">
                <a:solidFill>
                  <a:schemeClr val="bg1"/>
                </a:solidFill>
              </a:rPr>
            </a:br>
            <a:r>
              <a:rPr lang="en-US" altLang="en-US" sz="3200">
                <a:solidFill>
                  <a:schemeClr val="bg1"/>
                </a:solidFill>
              </a:rPr>
              <a:t> Wide Rectangular Channel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030D0BFC-C33D-4484-9E18-86EC8FA31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752600"/>
            <a:ext cx="4876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i="1">
                <a:solidFill>
                  <a:schemeClr val="bg1"/>
                </a:solidFill>
                <a:latin typeface="+mj-lt"/>
              </a:rPr>
              <a:t>Q = (C/n) A R</a:t>
            </a:r>
            <a:r>
              <a:rPr lang="en-US" altLang="en-US" b="1" i="1" baseline="30000">
                <a:solidFill>
                  <a:schemeClr val="bg1"/>
                </a:solidFill>
                <a:latin typeface="+mj-lt"/>
              </a:rPr>
              <a:t>2/3</a:t>
            </a:r>
            <a:r>
              <a:rPr lang="en-US" altLang="en-US" b="1" i="1">
                <a:solidFill>
                  <a:schemeClr val="bg1"/>
                </a:solidFill>
                <a:latin typeface="+mj-lt"/>
              </a:rPr>
              <a:t> S</a:t>
            </a:r>
            <a:r>
              <a:rPr lang="en-US" altLang="en-US" b="1" i="1" baseline="-25000">
                <a:solidFill>
                  <a:schemeClr val="bg1"/>
                </a:solidFill>
                <a:latin typeface="+mj-lt"/>
              </a:rPr>
              <a:t>o</a:t>
            </a:r>
            <a:r>
              <a:rPr lang="en-US" altLang="en-US" b="1" i="1" baseline="30000">
                <a:solidFill>
                  <a:schemeClr val="bg1"/>
                </a:solidFill>
                <a:latin typeface="+mj-lt"/>
              </a:rPr>
              <a:t>1/2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1C315DC2-85E4-4CD7-9AD1-E93FEF8C5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362200"/>
            <a:ext cx="693234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+mj-lt"/>
              </a:rPr>
              <a:t>Where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+mj-lt"/>
              </a:rPr>
              <a:t>	</a:t>
            </a:r>
            <a:r>
              <a:rPr lang="en-US" altLang="en-US" sz="2400" b="1" i="1">
                <a:solidFill>
                  <a:schemeClr val="bg1"/>
                </a:solidFill>
                <a:latin typeface="+mj-lt"/>
              </a:rPr>
              <a:t>A </a:t>
            </a:r>
            <a:r>
              <a:rPr lang="en-US" altLang="en-US" sz="2400">
                <a:solidFill>
                  <a:schemeClr val="bg1"/>
                </a:solidFill>
                <a:latin typeface="+mj-lt"/>
              </a:rPr>
              <a:t>= area of rectangular channel (width * depth)</a:t>
            </a:r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D52305A5-C074-4796-A6D1-ABC55E6B7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017838"/>
            <a:ext cx="7848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>
                <a:solidFill>
                  <a:schemeClr val="bg1"/>
                </a:solidFill>
                <a:latin typeface="+mj-lt"/>
              </a:rPr>
              <a:t>R </a:t>
            </a:r>
            <a:r>
              <a:rPr lang="en-US" altLang="en-US" sz="2400">
                <a:solidFill>
                  <a:schemeClr val="bg1"/>
                </a:solidFill>
                <a:latin typeface="+mj-lt"/>
              </a:rPr>
              <a:t>= hydraulic radius = A /wetted perimeter= wd/(2d+w)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>
                <a:solidFill>
                  <a:schemeClr val="bg1"/>
                </a:solidFill>
                <a:latin typeface="+mj-lt"/>
              </a:rPr>
              <a:t>R</a:t>
            </a:r>
            <a:r>
              <a:rPr lang="en-US" altLang="en-US" sz="2400">
                <a:solidFill>
                  <a:schemeClr val="bg1"/>
                </a:solidFill>
                <a:latin typeface="+mj-lt"/>
              </a:rPr>
              <a:t> = depth when width&gt;&gt;depth)</a:t>
            </a:r>
          </a:p>
        </p:txBody>
      </p:sp>
      <p:sp>
        <p:nvSpPr>
          <p:cNvPr id="12" name="Text Box 7">
            <a:extLst>
              <a:ext uri="{FF2B5EF4-FFF2-40B4-BE49-F238E27FC236}">
                <a16:creationId xmlns:a16="http://schemas.microsoft.com/office/drawing/2014/main" id="{52EF4309-B85E-4985-BA49-D9FB148C5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810000"/>
            <a:ext cx="678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>
                <a:solidFill>
                  <a:schemeClr val="bg1"/>
                </a:solidFill>
                <a:latin typeface="+mj-lt"/>
              </a:rPr>
              <a:t>C </a:t>
            </a:r>
            <a:r>
              <a:rPr lang="en-US" altLang="en-US" sz="2400">
                <a:solidFill>
                  <a:schemeClr val="bg1"/>
                </a:solidFill>
                <a:latin typeface="+mj-lt"/>
              </a:rPr>
              <a:t>= constant (1.0 for m</a:t>
            </a:r>
            <a:r>
              <a:rPr lang="en-US" altLang="en-US" sz="2400" baseline="30000">
                <a:solidFill>
                  <a:schemeClr val="bg1"/>
                </a:solidFill>
                <a:latin typeface="+mj-lt"/>
              </a:rPr>
              <a:t>3</a:t>
            </a:r>
            <a:r>
              <a:rPr lang="en-US" altLang="en-US" sz="2400">
                <a:solidFill>
                  <a:schemeClr val="bg1"/>
                </a:solidFill>
                <a:latin typeface="+mj-lt"/>
              </a:rPr>
              <a:t>/s and 1.486 for ft</a:t>
            </a:r>
            <a:r>
              <a:rPr lang="en-US" altLang="en-US" sz="2400" baseline="30000">
                <a:solidFill>
                  <a:schemeClr val="bg1"/>
                </a:solidFill>
                <a:latin typeface="+mj-lt"/>
              </a:rPr>
              <a:t>3</a:t>
            </a:r>
            <a:r>
              <a:rPr lang="en-US" altLang="en-US" sz="2400">
                <a:solidFill>
                  <a:schemeClr val="bg1"/>
                </a:solidFill>
                <a:latin typeface="+mj-lt"/>
              </a:rPr>
              <a:t>/s)</a:t>
            </a: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AAD19AE5-E319-4713-9F66-340AFBB55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114800"/>
            <a:ext cx="7408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>
                <a:solidFill>
                  <a:schemeClr val="bg1"/>
                </a:solidFill>
                <a:latin typeface="+mj-lt"/>
              </a:rPr>
              <a:t>n </a:t>
            </a:r>
            <a:r>
              <a:rPr lang="en-US" altLang="en-US" sz="2400">
                <a:solidFill>
                  <a:schemeClr val="bg1"/>
                </a:solidFill>
                <a:latin typeface="+mj-lt"/>
              </a:rPr>
              <a:t>= Manning’s roughness coefficient, dimensionless</a:t>
            </a:r>
          </a:p>
        </p:txBody>
      </p:sp>
      <p:sp>
        <p:nvSpPr>
          <p:cNvPr id="14" name="Text Box 9">
            <a:extLst>
              <a:ext uri="{FF2B5EF4-FFF2-40B4-BE49-F238E27FC236}">
                <a16:creationId xmlns:a16="http://schemas.microsoft.com/office/drawing/2014/main" id="{DB3FF77A-EB26-4AC6-97E6-29E3EBCF6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713" y="4746625"/>
            <a:ext cx="67954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chemeClr val="bg1"/>
                </a:solidFill>
                <a:latin typeface="+mj-lt"/>
              </a:rPr>
              <a:t>Depth (</a:t>
            </a:r>
            <a:r>
              <a:rPr lang="en-US" altLang="en-US" b="1" i="1">
                <a:solidFill>
                  <a:schemeClr val="bg1"/>
                </a:solidFill>
                <a:latin typeface="+mj-lt"/>
              </a:rPr>
              <a:t>d</a:t>
            </a:r>
            <a:r>
              <a:rPr lang="en-US" altLang="en-US" sz="2800">
                <a:solidFill>
                  <a:schemeClr val="bg1"/>
                </a:solidFill>
                <a:latin typeface="+mj-lt"/>
              </a:rPr>
              <a:t>) can be computed as (explicit form):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4CD1968B-7F25-4D95-8693-C505F76CE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424488"/>
            <a:ext cx="35397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i="1">
                <a:solidFill>
                  <a:schemeClr val="bg1"/>
                </a:solidFill>
                <a:latin typeface="+mj-lt"/>
              </a:rPr>
              <a:t>d= [(Q/n)/(CwS</a:t>
            </a:r>
            <a:r>
              <a:rPr lang="en-US" altLang="en-US" sz="2800" b="1" i="1" baseline="-25000">
                <a:solidFill>
                  <a:schemeClr val="bg1"/>
                </a:solidFill>
                <a:latin typeface="+mj-lt"/>
              </a:rPr>
              <a:t>0</a:t>
            </a:r>
            <a:r>
              <a:rPr lang="en-US" altLang="en-US" sz="2800" b="1" i="1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en-US" sz="2800" b="1" i="1" baseline="30000">
                <a:solidFill>
                  <a:schemeClr val="bg1"/>
                </a:solidFill>
                <a:latin typeface="+mj-lt"/>
              </a:rPr>
              <a:t>1/2</a:t>
            </a:r>
            <a:r>
              <a:rPr lang="en-US" altLang="en-US" sz="2800" b="1" i="1">
                <a:solidFill>
                  <a:schemeClr val="bg1"/>
                </a:solidFill>
                <a:latin typeface="+mj-lt"/>
              </a:rPr>
              <a:t>)]</a:t>
            </a:r>
            <a:r>
              <a:rPr lang="en-US" altLang="en-US" sz="2800" b="1" i="1" baseline="30000">
                <a:solidFill>
                  <a:schemeClr val="bg1"/>
                </a:solidFill>
                <a:latin typeface="+mj-lt"/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356137891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41">
            <a:extLst>
              <a:ext uri="{FF2B5EF4-FFF2-40B4-BE49-F238E27FC236}">
                <a16:creationId xmlns:a16="http://schemas.microsoft.com/office/drawing/2014/main" id="{CA48B86F-51E0-491B-92BB-897FEC3BC7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3886200"/>
            <a:ext cx="1219200" cy="4572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33CEEA1-DEDE-4808-B26F-61D59AF126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763000" cy="838200"/>
          </a:xfrm>
        </p:spPr>
        <p:txBody>
          <a:bodyPr/>
          <a:lstStyle/>
          <a:p>
            <a:pPr eaLnBrk="1" hangingPunct="1"/>
            <a:r>
              <a:rPr lang="en-US" altLang="en-US" sz="3600">
                <a:solidFill>
                  <a:schemeClr val="bg1"/>
                </a:solidFill>
              </a:rPr>
              <a:t>Option 3: Eight Point Cross Section</a:t>
            </a: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D8FD90D5-DDB3-4F09-BDBC-9FC46FA81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365250"/>
            <a:ext cx="73560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+mj-lt"/>
              </a:rPr>
              <a:t>The eight point cross section is divided into three parts.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+mj-lt"/>
              </a:rPr>
              <a:t>Vertical walls are assumed at the end of each cross section</a:t>
            </a:r>
            <a:endParaRPr lang="en-US" altLang="en-US" sz="2400" b="1" i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Line 29">
            <a:extLst>
              <a:ext uri="{FF2B5EF4-FFF2-40B4-BE49-F238E27FC236}">
                <a16:creationId xmlns:a16="http://schemas.microsoft.com/office/drawing/2014/main" id="{2AAD4BC0-A722-4933-B8B9-5B3FAB25A9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4343400"/>
            <a:ext cx="5334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Line 39">
            <a:extLst>
              <a:ext uri="{FF2B5EF4-FFF2-40B4-BE49-F238E27FC236}">
                <a16:creationId xmlns:a16="http://schemas.microsoft.com/office/drawing/2014/main" id="{32E19BEC-4815-42F4-8F2C-203EB3FBDC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4114800"/>
            <a:ext cx="6858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Freeform 55">
            <a:extLst>
              <a:ext uri="{FF2B5EF4-FFF2-40B4-BE49-F238E27FC236}">
                <a16:creationId xmlns:a16="http://schemas.microsoft.com/office/drawing/2014/main" id="{38835D1D-66E0-43F4-AA46-654E8A5EFB7F}"/>
              </a:ext>
            </a:extLst>
          </p:cNvPr>
          <p:cNvSpPr>
            <a:spLocks/>
          </p:cNvSpPr>
          <p:nvPr/>
        </p:nvSpPr>
        <p:spPr bwMode="auto">
          <a:xfrm>
            <a:off x="1477963" y="4041775"/>
            <a:ext cx="4618037" cy="1216025"/>
          </a:xfrm>
          <a:custGeom>
            <a:avLst/>
            <a:gdLst>
              <a:gd name="T0" fmla="*/ 2147483647 w 2909"/>
              <a:gd name="T1" fmla="*/ 2147483647 h 766"/>
              <a:gd name="T2" fmla="*/ 2147483647 w 2909"/>
              <a:gd name="T3" fmla="*/ 2147483647 h 766"/>
              <a:gd name="T4" fmla="*/ 2147483647 w 2909"/>
              <a:gd name="T5" fmla="*/ 2147483647 h 766"/>
              <a:gd name="T6" fmla="*/ 2147483647 w 2909"/>
              <a:gd name="T7" fmla="*/ 2147483647 h 766"/>
              <a:gd name="T8" fmla="*/ 2147483647 w 2909"/>
              <a:gd name="T9" fmla="*/ 2147483647 h 766"/>
              <a:gd name="T10" fmla="*/ 2147483647 w 2909"/>
              <a:gd name="T11" fmla="*/ 2147483647 h 766"/>
              <a:gd name="T12" fmla="*/ 2147483647 w 2909"/>
              <a:gd name="T13" fmla="*/ 2147483647 h 766"/>
              <a:gd name="T14" fmla="*/ 2147483647 w 2909"/>
              <a:gd name="T15" fmla="*/ 2147483647 h 766"/>
              <a:gd name="T16" fmla="*/ 2147483647 w 2909"/>
              <a:gd name="T17" fmla="*/ 2147483647 h 766"/>
              <a:gd name="T18" fmla="*/ 2147483647 w 2909"/>
              <a:gd name="T19" fmla="*/ 2147483647 h 766"/>
              <a:gd name="T20" fmla="*/ 2147483647 w 2909"/>
              <a:gd name="T21" fmla="*/ 2147483647 h 766"/>
              <a:gd name="T22" fmla="*/ 2147483647 w 2909"/>
              <a:gd name="T23" fmla="*/ 2147483647 h 766"/>
              <a:gd name="T24" fmla="*/ 2147483647 w 2909"/>
              <a:gd name="T25" fmla="*/ 2147483647 h 76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909"/>
              <a:gd name="T40" fmla="*/ 0 h 766"/>
              <a:gd name="T41" fmla="*/ 2909 w 2909"/>
              <a:gd name="T42" fmla="*/ 766 h 76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909" h="766">
                <a:moveTo>
                  <a:pt x="19" y="27"/>
                </a:moveTo>
                <a:cubicBezTo>
                  <a:pt x="0" y="0"/>
                  <a:pt x="95" y="26"/>
                  <a:pt x="154" y="27"/>
                </a:cubicBezTo>
                <a:cubicBezTo>
                  <a:pt x="208" y="27"/>
                  <a:pt x="281" y="27"/>
                  <a:pt x="346" y="27"/>
                </a:cubicBezTo>
                <a:cubicBezTo>
                  <a:pt x="411" y="27"/>
                  <a:pt x="357" y="27"/>
                  <a:pt x="547" y="27"/>
                </a:cubicBezTo>
                <a:cubicBezTo>
                  <a:pt x="737" y="27"/>
                  <a:pt x="1176" y="27"/>
                  <a:pt x="1488" y="27"/>
                </a:cubicBezTo>
                <a:cubicBezTo>
                  <a:pt x="1800" y="27"/>
                  <a:pt x="2182" y="27"/>
                  <a:pt x="2419" y="27"/>
                </a:cubicBezTo>
                <a:cubicBezTo>
                  <a:pt x="2656" y="27"/>
                  <a:pt x="2907" y="0"/>
                  <a:pt x="2909" y="27"/>
                </a:cubicBezTo>
                <a:lnTo>
                  <a:pt x="2429" y="190"/>
                </a:lnTo>
                <a:lnTo>
                  <a:pt x="2093" y="766"/>
                </a:lnTo>
                <a:lnTo>
                  <a:pt x="893" y="622"/>
                </a:lnTo>
                <a:lnTo>
                  <a:pt x="701" y="46"/>
                </a:lnTo>
                <a:lnTo>
                  <a:pt x="269" y="190"/>
                </a:lnTo>
                <a:lnTo>
                  <a:pt x="19" y="27"/>
                </a:lnTo>
                <a:close/>
              </a:path>
            </a:pathLst>
          </a:cu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Line 28">
            <a:extLst>
              <a:ext uri="{FF2B5EF4-FFF2-40B4-BE49-F238E27FC236}">
                <a16:creationId xmlns:a16="http://schemas.microsoft.com/office/drawing/2014/main" id="{8FD3322A-F735-45E9-888F-7BC3B62F8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5029200"/>
            <a:ext cx="19050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Line 27">
            <a:extLst>
              <a:ext uri="{FF2B5EF4-FFF2-40B4-BE49-F238E27FC236}">
                <a16:creationId xmlns:a16="http://schemas.microsoft.com/office/drawing/2014/main" id="{BDF766E9-225E-42D9-9FCD-CEA8EF848EE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114800"/>
            <a:ext cx="3048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 Box 62">
            <a:extLst>
              <a:ext uri="{FF2B5EF4-FFF2-40B4-BE49-F238E27FC236}">
                <a16:creationId xmlns:a16="http://schemas.microsoft.com/office/drawing/2014/main" id="{74CFC7C5-DCAA-4FA2-AEDE-8AF4574BC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567363"/>
            <a:ext cx="721716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chemeClr val="bg1"/>
                </a:solidFill>
                <a:latin typeface="+mj-lt"/>
              </a:rPr>
              <a:t>Wetted perimeter and width also computed from </a:t>
            </a:r>
            <a:br>
              <a:rPr lang="en-US" altLang="en-US" sz="2800">
                <a:solidFill>
                  <a:schemeClr val="bg1"/>
                </a:solidFill>
                <a:latin typeface="+mj-lt"/>
              </a:rPr>
            </a:br>
            <a:r>
              <a:rPr lang="en-US" altLang="en-US" sz="2800">
                <a:solidFill>
                  <a:schemeClr val="bg1"/>
                </a:solidFill>
                <a:latin typeface="+mj-lt"/>
              </a:rPr>
              <a:t>cross section.</a:t>
            </a:r>
          </a:p>
        </p:txBody>
      </p:sp>
      <p:sp>
        <p:nvSpPr>
          <p:cNvPr id="18" name="Line 68">
            <a:extLst>
              <a:ext uri="{FF2B5EF4-FFF2-40B4-BE49-F238E27FC236}">
                <a16:creationId xmlns:a16="http://schemas.microsoft.com/office/drawing/2014/main" id="{E1ACD469-7F37-4EE3-913F-57B4789946C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5029200"/>
            <a:ext cx="1905000" cy="228600"/>
          </a:xfrm>
          <a:prstGeom prst="line">
            <a:avLst/>
          </a:prstGeom>
          <a:noFill/>
          <a:ln w="57150">
            <a:solidFill>
              <a:srgbClr val="CC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Line 70">
            <a:extLst>
              <a:ext uri="{FF2B5EF4-FFF2-40B4-BE49-F238E27FC236}">
                <a16:creationId xmlns:a16="http://schemas.microsoft.com/office/drawing/2014/main" id="{D94B32B4-ACDB-4E01-AE97-7A4240B64D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4038600"/>
            <a:ext cx="762000" cy="304800"/>
          </a:xfrm>
          <a:prstGeom prst="line">
            <a:avLst/>
          </a:prstGeom>
          <a:noFill/>
          <a:ln w="57150">
            <a:solidFill>
              <a:srgbClr val="CC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Line 46">
            <a:extLst>
              <a:ext uri="{FF2B5EF4-FFF2-40B4-BE49-F238E27FC236}">
                <a16:creationId xmlns:a16="http://schemas.microsoft.com/office/drawing/2014/main" id="{4328EB8C-A9DE-4E85-AF3A-E6968967B1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743200"/>
            <a:ext cx="0" cy="1447800"/>
          </a:xfrm>
          <a:prstGeom prst="line">
            <a:avLst/>
          </a:prstGeom>
          <a:noFill/>
          <a:ln w="28575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Line 25">
            <a:extLst>
              <a:ext uri="{FF2B5EF4-FFF2-40B4-BE49-F238E27FC236}">
                <a16:creationId xmlns:a16="http://schemas.microsoft.com/office/drawing/2014/main" id="{F68FFF10-FE6B-457C-85A6-23C4153E2C8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743200"/>
            <a:ext cx="0" cy="1143000"/>
          </a:xfrm>
          <a:prstGeom prst="line">
            <a:avLst/>
          </a:prstGeom>
          <a:noFill/>
          <a:ln w="28575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Line 26">
            <a:extLst>
              <a:ext uri="{FF2B5EF4-FFF2-40B4-BE49-F238E27FC236}">
                <a16:creationId xmlns:a16="http://schemas.microsoft.com/office/drawing/2014/main" id="{38D02A96-00E2-45F5-BB9E-4A67C36FF0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886200"/>
            <a:ext cx="685800" cy="4572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Line 30">
            <a:extLst>
              <a:ext uri="{FF2B5EF4-FFF2-40B4-BE49-F238E27FC236}">
                <a16:creationId xmlns:a16="http://schemas.microsoft.com/office/drawing/2014/main" id="{B10A4C46-AE01-4ED9-A15E-A218FF178C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3276600"/>
            <a:ext cx="762000" cy="6096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Line 31">
            <a:extLst>
              <a:ext uri="{FF2B5EF4-FFF2-40B4-BE49-F238E27FC236}">
                <a16:creationId xmlns:a16="http://schemas.microsoft.com/office/drawing/2014/main" id="{837B374D-B103-4257-A63E-36ECC71C90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9000" y="2743200"/>
            <a:ext cx="0" cy="533400"/>
          </a:xfrm>
          <a:prstGeom prst="line">
            <a:avLst/>
          </a:prstGeom>
          <a:noFill/>
          <a:ln w="28575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Oval 32">
            <a:extLst>
              <a:ext uri="{FF2B5EF4-FFF2-40B4-BE49-F238E27FC236}">
                <a16:creationId xmlns:a16="http://schemas.microsoft.com/office/drawing/2014/main" id="{211B23B8-CF87-48CE-A551-3C01EE17B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810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Oval 37">
            <a:extLst>
              <a:ext uri="{FF2B5EF4-FFF2-40B4-BE49-F238E27FC236}">
                <a16:creationId xmlns:a16="http://schemas.microsoft.com/office/drawing/2014/main" id="{E0705F1C-F968-46D2-A257-75E2CFEC9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200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Oval 43">
            <a:extLst>
              <a:ext uri="{FF2B5EF4-FFF2-40B4-BE49-F238E27FC236}">
                <a16:creationId xmlns:a16="http://schemas.microsoft.com/office/drawing/2014/main" id="{AA35CBE3-C269-4322-AB50-4FB152F23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810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Line 47">
            <a:extLst>
              <a:ext uri="{FF2B5EF4-FFF2-40B4-BE49-F238E27FC236}">
                <a16:creationId xmlns:a16="http://schemas.microsoft.com/office/drawing/2014/main" id="{E917E321-2BD4-47A6-8530-B2835EDA89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743200"/>
            <a:ext cx="0" cy="1524000"/>
          </a:xfrm>
          <a:prstGeom prst="line">
            <a:avLst/>
          </a:prstGeom>
          <a:noFill/>
          <a:ln w="28575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Line 56">
            <a:extLst>
              <a:ext uri="{FF2B5EF4-FFF2-40B4-BE49-F238E27FC236}">
                <a16:creationId xmlns:a16="http://schemas.microsoft.com/office/drawing/2014/main" id="{6A20A9A4-31B5-44E7-9FC6-96775A3576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4114800"/>
            <a:ext cx="0" cy="1143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Text Box 50">
            <a:extLst>
              <a:ext uri="{FF2B5EF4-FFF2-40B4-BE49-F238E27FC236}">
                <a16:creationId xmlns:a16="http://schemas.microsoft.com/office/drawing/2014/main" id="{A598903C-FC2D-44FE-AD6E-6A9542186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889250"/>
            <a:ext cx="9108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+mj-lt"/>
              </a:rPr>
              <a:t>Part 2</a:t>
            </a:r>
          </a:p>
        </p:txBody>
      </p:sp>
      <p:sp>
        <p:nvSpPr>
          <p:cNvPr id="31" name="Line 63">
            <a:extLst>
              <a:ext uri="{FF2B5EF4-FFF2-40B4-BE49-F238E27FC236}">
                <a16:creationId xmlns:a16="http://schemas.microsoft.com/office/drawing/2014/main" id="{2AC26985-681E-4D88-AF52-1F0903B4A0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4114800"/>
            <a:ext cx="381000" cy="228600"/>
          </a:xfrm>
          <a:prstGeom prst="line">
            <a:avLst/>
          </a:prstGeom>
          <a:noFill/>
          <a:ln w="76200">
            <a:solidFill>
              <a:srgbClr val="CC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32" name="Text Box 57">
            <a:extLst>
              <a:ext uri="{FF2B5EF4-FFF2-40B4-BE49-F238E27FC236}">
                <a16:creationId xmlns:a16="http://schemas.microsoft.com/office/drawing/2014/main" id="{1E7CF718-0E89-4921-8B34-A99A29988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565650"/>
            <a:ext cx="9364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+mj-lt"/>
              </a:rPr>
              <a:t>Depth</a:t>
            </a:r>
          </a:p>
        </p:txBody>
      </p:sp>
      <p:sp>
        <p:nvSpPr>
          <p:cNvPr id="33" name="Line 64">
            <a:extLst>
              <a:ext uri="{FF2B5EF4-FFF2-40B4-BE49-F238E27FC236}">
                <a16:creationId xmlns:a16="http://schemas.microsoft.com/office/drawing/2014/main" id="{F738A10F-A14D-4B11-BA5E-37D2CBC767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4114800"/>
            <a:ext cx="685800" cy="228600"/>
          </a:xfrm>
          <a:prstGeom prst="line">
            <a:avLst/>
          </a:prstGeom>
          <a:noFill/>
          <a:ln w="57150">
            <a:solidFill>
              <a:srgbClr val="CC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Oval 40">
            <a:extLst>
              <a:ext uri="{FF2B5EF4-FFF2-40B4-BE49-F238E27FC236}">
                <a16:creationId xmlns:a16="http://schemas.microsoft.com/office/drawing/2014/main" id="{4A066C8E-FC05-48B8-AFF1-D73C3CBB0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267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Line 66">
            <a:extLst>
              <a:ext uri="{FF2B5EF4-FFF2-40B4-BE49-F238E27FC236}">
                <a16:creationId xmlns:a16="http://schemas.microsoft.com/office/drawing/2014/main" id="{BCB36F28-869A-4F6D-9E95-E80059C7938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114800"/>
            <a:ext cx="304800" cy="914400"/>
          </a:xfrm>
          <a:prstGeom prst="line">
            <a:avLst/>
          </a:prstGeom>
          <a:noFill/>
          <a:ln w="57150">
            <a:solidFill>
              <a:srgbClr val="CC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Line 69">
            <a:extLst>
              <a:ext uri="{FF2B5EF4-FFF2-40B4-BE49-F238E27FC236}">
                <a16:creationId xmlns:a16="http://schemas.microsoft.com/office/drawing/2014/main" id="{6F695C40-82E1-4112-8138-9A3432AECD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4343400"/>
            <a:ext cx="533400" cy="914400"/>
          </a:xfrm>
          <a:prstGeom prst="line">
            <a:avLst/>
          </a:prstGeom>
          <a:noFill/>
          <a:ln w="57150">
            <a:solidFill>
              <a:srgbClr val="CC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Oval 34">
            <a:extLst>
              <a:ext uri="{FF2B5EF4-FFF2-40B4-BE49-F238E27FC236}">
                <a16:creationId xmlns:a16="http://schemas.microsoft.com/office/drawing/2014/main" id="{27EF831B-F6AE-4DAB-BDEC-B22542F44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953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Oval 35">
            <a:extLst>
              <a:ext uri="{FF2B5EF4-FFF2-40B4-BE49-F238E27FC236}">
                <a16:creationId xmlns:a16="http://schemas.microsoft.com/office/drawing/2014/main" id="{0C3BF4A8-8C38-4AF9-8B9F-F085C8840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181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Oval 36">
            <a:extLst>
              <a:ext uri="{FF2B5EF4-FFF2-40B4-BE49-F238E27FC236}">
                <a16:creationId xmlns:a16="http://schemas.microsoft.com/office/drawing/2014/main" id="{0C084447-BC48-4689-8D69-F8681D977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267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0" name="Text Box 71">
            <a:extLst>
              <a:ext uri="{FF2B5EF4-FFF2-40B4-BE49-F238E27FC236}">
                <a16:creationId xmlns:a16="http://schemas.microsoft.com/office/drawing/2014/main" id="{02A4A91A-B853-4ED8-83B0-108633646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355850"/>
            <a:ext cx="12089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+mj-lt"/>
              </a:rPr>
              <a:t>Channel</a:t>
            </a:r>
          </a:p>
        </p:txBody>
      </p:sp>
      <p:sp>
        <p:nvSpPr>
          <p:cNvPr id="41" name="Text Box 72">
            <a:extLst>
              <a:ext uri="{FF2B5EF4-FFF2-40B4-BE49-F238E27FC236}">
                <a16:creationId xmlns:a16="http://schemas.microsoft.com/office/drawing/2014/main" id="{D99718A4-FD97-44E8-BD68-93551EF79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514600"/>
            <a:ext cx="990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+mj-lt"/>
              </a:rPr>
              <a:t>Left </a:t>
            </a:r>
            <a:br>
              <a:rPr lang="en-US" altLang="en-US" sz="2400">
                <a:solidFill>
                  <a:schemeClr val="bg1"/>
                </a:solidFill>
                <a:latin typeface="+mj-lt"/>
              </a:rPr>
            </a:br>
            <a:r>
              <a:rPr lang="en-US" altLang="en-US" sz="2400">
                <a:solidFill>
                  <a:schemeClr val="bg1"/>
                </a:solidFill>
                <a:latin typeface="+mj-lt"/>
              </a:rPr>
              <a:t>bank</a:t>
            </a:r>
          </a:p>
        </p:txBody>
      </p:sp>
      <p:sp>
        <p:nvSpPr>
          <p:cNvPr id="42" name="Text Box 73">
            <a:extLst>
              <a:ext uri="{FF2B5EF4-FFF2-40B4-BE49-F238E27FC236}">
                <a16:creationId xmlns:a16="http://schemas.microsoft.com/office/drawing/2014/main" id="{367767D7-BA7C-4813-9518-0549416EF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590800"/>
            <a:ext cx="86754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+mj-lt"/>
              </a:rPr>
              <a:t>Right</a:t>
            </a:r>
            <a:br>
              <a:rPr lang="en-US" altLang="en-US" sz="2400">
                <a:solidFill>
                  <a:schemeClr val="bg1"/>
                </a:solidFill>
                <a:latin typeface="+mj-lt"/>
              </a:rPr>
            </a:br>
            <a:r>
              <a:rPr lang="en-US" altLang="en-US" sz="2400">
                <a:solidFill>
                  <a:schemeClr val="bg1"/>
                </a:solidFill>
                <a:latin typeface="+mj-lt"/>
              </a:rPr>
              <a:t> bank</a:t>
            </a:r>
          </a:p>
        </p:txBody>
      </p:sp>
      <p:sp>
        <p:nvSpPr>
          <p:cNvPr id="43" name="Text Box 74">
            <a:extLst>
              <a:ext uri="{FF2B5EF4-FFF2-40B4-BE49-F238E27FC236}">
                <a16:creationId xmlns:a16="http://schemas.microsoft.com/office/drawing/2014/main" id="{B3E84F65-FC01-4B18-ACFB-A43DA9E6C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9713" y="4686300"/>
            <a:ext cx="2300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+mj-lt"/>
              </a:rPr>
              <a:t>Wetted perimeter</a:t>
            </a:r>
          </a:p>
        </p:txBody>
      </p:sp>
      <p:sp>
        <p:nvSpPr>
          <p:cNvPr id="44" name="Text Box 75">
            <a:extLst>
              <a:ext uri="{FF2B5EF4-FFF2-40B4-BE49-F238E27FC236}">
                <a16:creationId xmlns:a16="http://schemas.microsoft.com/office/drawing/2014/main" id="{13079B69-B2BF-46FD-B74A-B0CE16A31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727450"/>
            <a:ext cx="963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+mj-lt"/>
              </a:rPr>
              <a:t>Width</a:t>
            </a:r>
          </a:p>
        </p:txBody>
      </p:sp>
      <p:sp>
        <p:nvSpPr>
          <p:cNvPr id="45" name="Line 76">
            <a:extLst>
              <a:ext uri="{FF2B5EF4-FFF2-40B4-BE49-F238E27FC236}">
                <a16:creationId xmlns:a16="http://schemas.microsoft.com/office/drawing/2014/main" id="{328DA913-B059-4DC1-B452-E64EDB994D0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3886200"/>
            <a:ext cx="1828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46" name="Line 77">
            <a:extLst>
              <a:ext uri="{FF2B5EF4-FFF2-40B4-BE49-F238E27FC236}">
                <a16:creationId xmlns:a16="http://schemas.microsoft.com/office/drawing/2014/main" id="{166B97D3-4E7F-43AB-AB85-5E7B9133738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886200"/>
            <a:ext cx="1676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47" name="Line 78">
            <a:extLst>
              <a:ext uri="{FF2B5EF4-FFF2-40B4-BE49-F238E27FC236}">
                <a16:creationId xmlns:a16="http://schemas.microsoft.com/office/drawing/2014/main" id="{7479C004-C052-49EC-818A-901F914B19A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3810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48" name="Line 79">
            <a:extLst>
              <a:ext uri="{FF2B5EF4-FFF2-40B4-BE49-F238E27FC236}">
                <a16:creationId xmlns:a16="http://schemas.microsoft.com/office/drawing/2014/main" id="{63E159BA-81F1-41A3-AF67-DEA5A9CCB56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810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49" name="Line 80">
            <a:extLst>
              <a:ext uri="{FF2B5EF4-FFF2-40B4-BE49-F238E27FC236}">
                <a16:creationId xmlns:a16="http://schemas.microsoft.com/office/drawing/2014/main" id="{53323559-684E-44AA-863C-2E06DDA46A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480060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50" name="Oval 33">
            <a:extLst>
              <a:ext uri="{FF2B5EF4-FFF2-40B4-BE49-F238E27FC236}">
                <a16:creationId xmlns:a16="http://schemas.microsoft.com/office/drawing/2014/main" id="{59E3B43F-DC4A-44F3-BB7F-7EC37AF2F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038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545019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50E75D87-14CE-48A9-80FF-879BA3D4FAC5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200">
                <a:solidFill>
                  <a:schemeClr val="bg1"/>
                </a:solidFill>
              </a:rPr>
              <a:t>Option 3 Continued: Eight Point Cross Section</a:t>
            </a:r>
          </a:p>
        </p:txBody>
      </p:sp>
      <p:graphicFrame>
        <p:nvGraphicFramePr>
          <p:cNvPr id="10" name="Object 15">
            <a:extLst>
              <a:ext uri="{FF2B5EF4-FFF2-40B4-BE49-F238E27FC236}">
                <a16:creationId xmlns:a16="http://schemas.microsoft.com/office/drawing/2014/main" id="{AE62BEF4-46BC-4E91-ABC0-D3789E3977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6543241"/>
              </p:ext>
            </p:extLst>
          </p:nvPr>
        </p:nvGraphicFramePr>
        <p:xfrm>
          <a:off x="3048000" y="4114800"/>
          <a:ext cx="36623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Equation" r:id="rId3" imgW="1628902" imgH="323985" progId="Equation.3">
                  <p:embed/>
                </p:oleObj>
              </mc:Choice>
              <mc:Fallback>
                <p:oleObj name="Equation" r:id="rId3" imgW="1628902" imgH="323985" progId="Equation.3">
                  <p:embed/>
                  <p:pic>
                    <p:nvPicPr>
                      <p:cNvPr id="28675" name="Object 15">
                        <a:extLst>
                          <a:ext uri="{FF2B5EF4-FFF2-40B4-BE49-F238E27FC236}">
                            <a16:creationId xmlns:a16="http://schemas.microsoft.com/office/drawing/2014/main" id="{41C7A5C2-4290-4FBD-8A75-736E262F9A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114800"/>
                        <a:ext cx="3662363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7">
            <a:extLst>
              <a:ext uri="{FF2B5EF4-FFF2-40B4-BE49-F238E27FC236}">
                <a16:creationId xmlns:a16="http://schemas.microsoft.com/office/drawing/2014/main" id="{1552BDB9-3E25-42AD-BAEC-807345ABA9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665228"/>
              </p:ext>
            </p:extLst>
          </p:nvPr>
        </p:nvGraphicFramePr>
        <p:xfrm>
          <a:off x="3429000" y="4849812"/>
          <a:ext cx="1674813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Equation" r:id="rId5" imgW="771500" imgH="371543" progId="Equation.3">
                  <p:embed/>
                </p:oleObj>
              </mc:Choice>
              <mc:Fallback>
                <p:oleObj name="Equation" r:id="rId5" imgW="771500" imgH="371543" progId="Equation.3">
                  <p:embed/>
                  <p:pic>
                    <p:nvPicPr>
                      <p:cNvPr id="28676" name="Object 17">
                        <a:extLst>
                          <a:ext uri="{FF2B5EF4-FFF2-40B4-BE49-F238E27FC236}">
                            <a16:creationId xmlns:a16="http://schemas.microsoft.com/office/drawing/2014/main" id="{989776EE-A6A6-49B7-8AB1-B5C0CD5955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849812"/>
                        <a:ext cx="1674813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3">
            <a:extLst>
              <a:ext uri="{FF2B5EF4-FFF2-40B4-BE49-F238E27FC236}">
                <a16:creationId xmlns:a16="http://schemas.microsoft.com/office/drawing/2014/main" id="{99C4F81C-FBFC-4AF7-8798-14D265FA1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52575"/>
            <a:ext cx="86106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chemeClr val="bg1"/>
                </a:solidFill>
                <a:latin typeface="+mj-lt"/>
              </a:rPr>
              <a:t>Area,     , and hydraulic radius,     , may be </a:t>
            </a:r>
            <a:br>
              <a:rPr lang="en-US" altLang="en-US" sz="2800">
                <a:solidFill>
                  <a:schemeClr val="bg1"/>
                </a:solidFill>
                <a:latin typeface="+mj-lt"/>
              </a:rPr>
            </a:br>
            <a:r>
              <a:rPr lang="en-US" altLang="en-US" sz="2800">
                <a:solidFill>
                  <a:schemeClr val="bg1"/>
                </a:solidFill>
                <a:latin typeface="+mj-lt"/>
              </a:rPr>
              <a:t>complicated (implicit) functions of depth ,   , and depth is on both sides of the equation (no matter how you apply algebra).  </a:t>
            </a:r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A989FA8F-8D01-4FB4-9930-0FC3198B3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549650"/>
            <a:ext cx="6629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chemeClr val="bg1"/>
                </a:solidFill>
                <a:latin typeface="+mj-lt"/>
              </a:rPr>
              <a:t>Equation solved by Newton-bisection method:</a:t>
            </a:r>
            <a:endParaRPr lang="en-US" altLang="en-US" b="1" i="1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4" name="Object 25">
            <a:extLst>
              <a:ext uri="{FF2B5EF4-FFF2-40B4-BE49-F238E27FC236}">
                <a16:creationId xmlns:a16="http://schemas.microsoft.com/office/drawing/2014/main" id="{2927AC8B-3550-4E78-91F6-79AB53C31F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735220"/>
              </p:ext>
            </p:extLst>
          </p:nvPr>
        </p:nvGraphicFramePr>
        <p:xfrm>
          <a:off x="1541385" y="1723231"/>
          <a:ext cx="506412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Equation" r:id="rId7" imgW="57268" imgH="66743" progId="Equation.3">
                  <p:embed/>
                </p:oleObj>
              </mc:Choice>
              <mc:Fallback>
                <p:oleObj name="Equation" r:id="rId7" imgW="57268" imgH="66743" progId="Equation.3">
                  <p:embed/>
                  <p:pic>
                    <p:nvPicPr>
                      <p:cNvPr id="28679" name="Object 25">
                        <a:extLst>
                          <a:ext uri="{FF2B5EF4-FFF2-40B4-BE49-F238E27FC236}">
                            <a16:creationId xmlns:a16="http://schemas.microsoft.com/office/drawing/2014/main" id="{3CC8F307-40B4-4B1C-A209-E676EBACE8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1385" y="1723231"/>
                        <a:ext cx="506412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6">
            <a:extLst>
              <a:ext uri="{FF2B5EF4-FFF2-40B4-BE49-F238E27FC236}">
                <a16:creationId xmlns:a16="http://schemas.microsoft.com/office/drawing/2014/main" id="{D7B65A08-0B8C-4953-9464-C5E219A2AE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1696447"/>
              </p:ext>
            </p:extLst>
          </p:nvPr>
        </p:nvGraphicFramePr>
        <p:xfrm>
          <a:off x="5136278" y="1693863"/>
          <a:ext cx="5619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Equation" r:id="rId9" imgW="57268" imgH="66743" progId="Equation.3">
                  <p:embed/>
                </p:oleObj>
              </mc:Choice>
              <mc:Fallback>
                <p:oleObj name="Equation" r:id="rId9" imgW="57268" imgH="66743" progId="Equation.3">
                  <p:embed/>
                  <p:pic>
                    <p:nvPicPr>
                      <p:cNvPr id="28680" name="Object 26">
                        <a:extLst>
                          <a:ext uri="{FF2B5EF4-FFF2-40B4-BE49-F238E27FC236}">
                            <a16:creationId xmlns:a16="http://schemas.microsoft.com/office/drawing/2014/main" id="{9BFDECAD-8202-47B5-86FA-57D1276D49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6278" y="1693863"/>
                        <a:ext cx="5619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8">
            <a:extLst>
              <a:ext uri="{FF2B5EF4-FFF2-40B4-BE49-F238E27FC236}">
                <a16:creationId xmlns:a16="http://schemas.microsoft.com/office/drawing/2014/main" id="{6A8DA998-A956-4807-9D77-E44D95B085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648187"/>
              </p:ext>
            </p:extLst>
          </p:nvPr>
        </p:nvGraphicFramePr>
        <p:xfrm>
          <a:off x="6710363" y="2124868"/>
          <a:ext cx="515938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Equation" r:id="rId11" imgW="47543" imgH="85657" progId="Equation.3">
                  <p:embed/>
                </p:oleObj>
              </mc:Choice>
              <mc:Fallback>
                <p:oleObj name="Equation" r:id="rId11" imgW="47543" imgH="85657" progId="Equation.3">
                  <p:embed/>
                  <p:pic>
                    <p:nvPicPr>
                      <p:cNvPr id="28681" name="Object 28">
                        <a:extLst>
                          <a:ext uri="{FF2B5EF4-FFF2-40B4-BE49-F238E27FC236}">
                            <a16:creationId xmlns:a16="http://schemas.microsoft.com/office/drawing/2014/main" id="{5975E5C2-EB09-4529-BB90-4E9AAF5609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0363" y="2124868"/>
                        <a:ext cx="515938" cy="65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9">
            <a:extLst>
              <a:ext uri="{FF2B5EF4-FFF2-40B4-BE49-F238E27FC236}">
                <a16:creationId xmlns:a16="http://schemas.microsoft.com/office/drawing/2014/main" id="{6B526B64-4D94-4154-BEDF-3E8E35860C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054621"/>
              </p:ext>
            </p:extLst>
          </p:nvPr>
        </p:nvGraphicFramePr>
        <p:xfrm>
          <a:off x="3313090" y="5568950"/>
          <a:ext cx="2219325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Equation" r:id="rId13" imgW="742866" imgH="133485" progId="Equation.3">
                  <p:embed/>
                </p:oleObj>
              </mc:Choice>
              <mc:Fallback>
                <p:oleObj name="Equation" r:id="rId13" imgW="742866" imgH="133485" progId="Equation.3">
                  <p:embed/>
                  <p:pic>
                    <p:nvPicPr>
                      <p:cNvPr id="28682" name="Object 29">
                        <a:extLst>
                          <a:ext uri="{FF2B5EF4-FFF2-40B4-BE49-F238E27FC236}">
                            <a16:creationId xmlns:a16="http://schemas.microsoft.com/office/drawing/2014/main" id="{92E35CAE-4F1D-447F-8260-CBE84096EE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090" y="5568950"/>
                        <a:ext cx="2219325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802384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B05B8D24-D084-4635-81C7-07DDB2A32B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>
                <a:solidFill>
                  <a:schemeClr val="bg1"/>
                </a:solidFill>
              </a:rPr>
              <a:t>Option 5: Depth Computed from Table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20329B6D-314C-403C-82B3-35066015E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981200"/>
            <a:ext cx="3581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bg1"/>
              </a:buClr>
              <a:buSzPct val="180000"/>
            </a:pPr>
            <a:r>
              <a:rPr lang="en-US" altLang="en-US" sz="2800" kern="0" dirty="0">
                <a:solidFill>
                  <a:schemeClr val="bg1"/>
                </a:solidFill>
                <a:latin typeface="+mj-lt"/>
              </a:rPr>
              <a:t>Table of depth and width versus flow is entered from field rating curve information</a:t>
            </a:r>
          </a:p>
          <a:p>
            <a:pPr eaLnBrk="1" hangingPunct="1">
              <a:lnSpc>
                <a:spcPct val="90000"/>
              </a:lnSpc>
              <a:buClr>
                <a:schemeClr val="bg1"/>
              </a:buClr>
              <a:buSzPct val="180000"/>
            </a:pPr>
            <a:r>
              <a:rPr lang="en-US" altLang="en-US" sz="2800" kern="0" dirty="0">
                <a:solidFill>
                  <a:schemeClr val="bg1"/>
                </a:solidFill>
                <a:latin typeface="+mj-lt"/>
              </a:rPr>
              <a:t>Program uses log interpolation except when computed flow is between 0 and the first value in table</a:t>
            </a:r>
          </a:p>
        </p:txBody>
      </p:sp>
      <p:graphicFrame>
        <p:nvGraphicFramePr>
          <p:cNvPr id="11" name="Group 71">
            <a:extLst>
              <a:ext uri="{FF2B5EF4-FFF2-40B4-BE49-F238E27FC236}">
                <a16:creationId xmlns:a16="http://schemas.microsoft.com/office/drawing/2014/main" id="{5D84C90B-0149-4EB1-BD3C-DFD8EF09E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372375"/>
              </p:ext>
            </p:extLst>
          </p:nvPr>
        </p:nvGraphicFramePr>
        <p:xfrm>
          <a:off x="4572000" y="2438400"/>
          <a:ext cx="3733800" cy="3484564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667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Flow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Depth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Width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1.3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1.8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9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1000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2.6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951491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10497"/>
            <a:ext cx="77724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Diverting Flow into a Segment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AA921F7-D619-40D7-824B-12E34CCFEE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772400" cy="2057400"/>
          </a:xfrm>
        </p:spPr>
        <p:txBody>
          <a:bodyPr>
            <a:normAutofit lnSpcReduction="10000"/>
          </a:bodyPr>
          <a:lstStyle/>
          <a:p>
            <a:pPr marL="609600" indent="-609600" eaLnBrk="1" hangingPunct="1">
              <a:lnSpc>
                <a:spcPct val="90000"/>
              </a:lnSpc>
              <a:buClrTx/>
              <a:buSzPct val="110000"/>
              <a:buFontTx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Specified diversion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2"/>
              </a:buClr>
              <a:buSzPct val="110000"/>
              <a:buFontTx/>
              <a:buAutoNum type="arabicPeriod"/>
            </a:pPr>
            <a:endParaRPr lang="en-US" sz="2800" dirty="0">
              <a:solidFill>
                <a:schemeClr val="bg1"/>
              </a:solidFill>
              <a:latin typeface="Arial" charset="0"/>
              <a:ea typeface="Arial Unicode MS" pitchFamily="34" charset="-128"/>
              <a:cs typeface="Arial Unicode MS" pitchFamily="34" charset="-128"/>
            </a:endParaRPr>
          </a:p>
          <a:p>
            <a:pPr marL="990600" lvl="1" indent="-533400" eaLnBrk="1" hangingPunct="1">
              <a:lnSpc>
                <a:spcPct val="90000"/>
              </a:lnSpc>
              <a:buClrTx/>
              <a:buSzPct val="180000"/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Diversion rate reduce to available flow</a:t>
            </a:r>
            <a:endParaRPr lang="en-US" sz="2400" dirty="0">
              <a:solidFill>
                <a:schemeClr val="bg1"/>
              </a:solidFill>
              <a:latin typeface="Arial" charset="0"/>
            </a:endParaRPr>
          </a:p>
          <a:p>
            <a:pPr marL="990600" lvl="1" indent="-533400" eaLnBrk="1" hangingPunct="1">
              <a:lnSpc>
                <a:spcPct val="90000"/>
              </a:lnSpc>
              <a:buClrTx/>
              <a:buSzPct val="180000"/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Diversion rate reset to zero when available flow less than specified diversion 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6A3F5CEE-61B4-4653-A59D-541B680F8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657600"/>
            <a:ext cx="6465231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 startAt="2"/>
            </a:pPr>
            <a:r>
              <a:rPr lang="en-US" sz="2800" dirty="0">
                <a:solidFill>
                  <a:schemeClr val="bg1"/>
                </a:solidFill>
              </a:rPr>
              <a:t>Specified fraction of flow in stream</a:t>
            </a:r>
          </a:p>
          <a:p>
            <a:pPr marL="457200" indent="-457200">
              <a:buFontTx/>
              <a:buAutoNum type="arabicPeriod" startAt="2"/>
            </a:pPr>
            <a:r>
              <a:rPr lang="en-US" sz="2800" dirty="0">
                <a:solidFill>
                  <a:schemeClr val="bg1"/>
                </a:solidFill>
              </a:rPr>
              <a:t>Flow diverted only when available flow 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exceeds a specified flow rate</a:t>
            </a:r>
          </a:p>
        </p:txBody>
      </p:sp>
    </p:spTree>
    <p:extLst>
      <p:ext uri="{BB962C8B-B14F-4D97-AF65-F5344CB8AC3E}">
        <p14:creationId xmlns:p14="http://schemas.microsoft.com/office/powerpoint/2010/main" val="150823031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  <a:latin typeface="Arial" charset="0"/>
              </a:rPr>
              <a:t>Big Challenge: How to Create Stream Network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BE939AB-5BE7-4B7B-9CE2-A12F7B6B0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854" y="2273182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SzPct val="110000"/>
            </a:pPr>
            <a:r>
              <a:rPr lang="en-US" sz="2800" kern="0" dirty="0"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Creating a stream network is tricky, especially in areas with significant relief </a:t>
            </a:r>
          </a:p>
          <a:p>
            <a:pPr>
              <a:lnSpc>
                <a:spcPct val="90000"/>
              </a:lnSpc>
              <a:buSzPct val="110000"/>
            </a:pPr>
            <a:r>
              <a:rPr lang="en-US" sz="2800" kern="0" dirty="0"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Issues are caused by the model grid scale DEM; causes low lying cells to shift. Can’t use NHD stream network</a:t>
            </a:r>
          </a:p>
          <a:p>
            <a:pPr>
              <a:lnSpc>
                <a:spcPct val="90000"/>
              </a:lnSpc>
              <a:buSzPct val="110000"/>
            </a:pPr>
            <a:r>
              <a:rPr lang="en-US" sz="2800" kern="0" dirty="0"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Solution is to use combination of NHD and ARC tools to create network</a:t>
            </a:r>
          </a:p>
          <a:p>
            <a:pPr>
              <a:lnSpc>
                <a:spcPct val="90000"/>
              </a:lnSpc>
              <a:buSzPct val="110000"/>
            </a:pPr>
            <a:r>
              <a:rPr lang="en-US" sz="2800" kern="0" dirty="0"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Stream network and model grid DEM must be consistent</a:t>
            </a:r>
            <a:endParaRPr lang="en-US" sz="2400" kern="0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37847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NHD+ Networks not Consistent with Resampled DEM (Model Top)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C8AE83-3633-4A68-9EA1-11B0FCD49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55" y="3132675"/>
            <a:ext cx="6600130" cy="30034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1E3693-FFAE-4152-AE1A-5210B11BC992}"/>
              </a:ext>
            </a:extLst>
          </p:cNvPr>
          <p:cNvSpPr txBox="1"/>
          <p:nvPr/>
        </p:nvSpPr>
        <p:spPr>
          <a:xfrm>
            <a:off x="3561146" y="2550694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Circular Flows</a:t>
            </a:r>
          </a:p>
        </p:txBody>
      </p:sp>
    </p:spTree>
    <p:extLst>
      <p:ext uri="{BB962C8B-B14F-4D97-AF65-F5344CB8AC3E}">
        <p14:creationId xmlns:p14="http://schemas.microsoft.com/office/powerpoint/2010/main" val="387626320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Channel Flow (SFR)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C540D0-34F8-4C3F-86FC-9F9C42F065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1329" y="2133600"/>
            <a:ext cx="8305800" cy="4114800"/>
          </a:xfrm>
        </p:spPr>
        <p:txBody>
          <a:bodyPr>
            <a:normAutofit/>
          </a:bodyPr>
          <a:lstStyle/>
          <a:p>
            <a:pPr eaLnBrk="1" hangingPunct="1">
              <a:buClr>
                <a:schemeClr val="bg1"/>
              </a:buClr>
              <a:buSzPct val="180000"/>
            </a:pPr>
            <a:r>
              <a:rPr lang="en-US" dirty="0" err="1">
                <a:solidFill>
                  <a:schemeClr val="bg1"/>
                </a:solidFill>
                <a:latin typeface="Arial" charset="0"/>
              </a:rPr>
              <a:t>Prudic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et al., 2004 (SFR1)</a:t>
            </a:r>
          </a:p>
          <a:p>
            <a:pPr eaLnBrk="1" hangingPunct="1">
              <a:buClr>
                <a:schemeClr val="bg1"/>
              </a:buClr>
              <a:buSzPct val="180000"/>
            </a:pPr>
            <a:endParaRPr lang="en-US" dirty="0">
              <a:solidFill>
                <a:schemeClr val="bg1"/>
              </a:solidFill>
              <a:latin typeface="Arial" charset="0"/>
            </a:endParaRPr>
          </a:p>
          <a:p>
            <a:pPr eaLnBrk="1" hangingPunct="1">
              <a:buClr>
                <a:schemeClr val="bg1"/>
              </a:buClr>
              <a:buSzPct val="180000"/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Niswonger and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Prudic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, 2005 (SFR2)</a:t>
            </a:r>
          </a:p>
        </p:txBody>
      </p:sp>
    </p:spTree>
    <p:extLst>
      <p:ext uri="{BB962C8B-B14F-4D97-AF65-F5344CB8AC3E}">
        <p14:creationId xmlns:p14="http://schemas.microsoft.com/office/powerpoint/2010/main" val="218722589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NHD+ Networks not Consistent with Resampled DEM (Model Top)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0C9D6DC-6FBA-4201-8BC6-891A3A95E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108" y="2329724"/>
            <a:ext cx="1733550" cy="1484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CE9E5748-9873-4E35-81F0-33A97CC06A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52" b="34898"/>
          <a:stretch/>
        </p:blipFill>
        <p:spPr bwMode="auto">
          <a:xfrm>
            <a:off x="1854524" y="2209801"/>
            <a:ext cx="2908226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81E887-9BA6-4BD0-8EEA-C2057CB4D3E5}"/>
              </a:ext>
            </a:extLst>
          </p:cNvPr>
          <p:cNvCxnSpPr>
            <a:cxnSpLocks/>
          </p:cNvCxnSpPr>
          <p:nvPr/>
        </p:nvCxnSpPr>
        <p:spPr>
          <a:xfrm flipV="1">
            <a:off x="5720489" y="3124201"/>
            <a:ext cx="102394" cy="91440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4029856-5784-4962-A422-645373B7A020}"/>
              </a:ext>
            </a:extLst>
          </p:cNvPr>
          <p:cNvSpPr txBox="1"/>
          <p:nvPr/>
        </p:nvSpPr>
        <p:spPr>
          <a:xfrm>
            <a:off x="4900863" y="3960886"/>
            <a:ext cx="2590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NHD streams cut across cells above the stream canyon defined by model cells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CA7937-1830-43E3-A533-9CE7656934BC}"/>
              </a:ext>
            </a:extLst>
          </p:cNvPr>
          <p:cNvSpPr/>
          <p:nvPr/>
        </p:nvSpPr>
        <p:spPr>
          <a:xfrm>
            <a:off x="3529263" y="3191592"/>
            <a:ext cx="381000" cy="4191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08441B-9DE0-44B0-883C-1299EFF7B95F}"/>
              </a:ext>
            </a:extLst>
          </p:cNvPr>
          <p:cNvCxnSpPr>
            <a:cxnSpLocks/>
          </p:cNvCxnSpPr>
          <p:nvPr/>
        </p:nvCxnSpPr>
        <p:spPr>
          <a:xfrm flipV="1">
            <a:off x="3910263" y="2315292"/>
            <a:ext cx="1045845" cy="88061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28F0C5-F1AB-4168-8BBF-AFB4DF2A0659}"/>
              </a:ext>
            </a:extLst>
          </p:cNvPr>
          <p:cNvCxnSpPr>
            <a:cxnSpLocks/>
          </p:cNvCxnSpPr>
          <p:nvPr/>
        </p:nvCxnSpPr>
        <p:spPr>
          <a:xfrm>
            <a:off x="3910263" y="3610692"/>
            <a:ext cx="1045845" cy="19930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6E47D21-FF18-46BD-A02D-F0A5A3F79933}"/>
              </a:ext>
            </a:extLst>
          </p:cNvPr>
          <p:cNvSpPr/>
          <p:nvPr/>
        </p:nvSpPr>
        <p:spPr>
          <a:xfrm>
            <a:off x="4956108" y="2325229"/>
            <a:ext cx="1733550" cy="14847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3922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65212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Difficulties Developing Stream Networks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AB2DBE-FF16-4195-810A-931CC17C3016}"/>
              </a:ext>
            </a:extLst>
          </p:cNvPr>
          <p:cNvSpPr txBox="1"/>
          <p:nvPr/>
        </p:nvSpPr>
        <p:spPr>
          <a:xfrm>
            <a:off x="999001" y="1633835"/>
            <a:ext cx="6963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Alternatively, use </a:t>
            </a:r>
            <a:r>
              <a:rPr lang="en-US" dirty="0" err="1">
                <a:solidFill>
                  <a:schemeClr val="bg1"/>
                </a:solidFill>
              </a:rPr>
              <a:t>ArcHydro</a:t>
            </a:r>
            <a:r>
              <a:rPr lang="en-US" dirty="0">
                <a:solidFill>
                  <a:schemeClr val="bg1"/>
                </a:solidFill>
              </a:rPr>
              <a:t> flow direction (FD) and flow accumulation (FA) tools based on model cell altitudes.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This causes problems in flat areas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4AEB4F35-530F-4535-A4AF-42E44633B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352800"/>
            <a:ext cx="4145129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373946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13047"/>
            <a:ext cx="77724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Hybrid NHD/</a:t>
            </a:r>
            <a:r>
              <a:rPr lang="en-US" sz="4000" dirty="0" err="1">
                <a:solidFill>
                  <a:schemeClr val="bg1"/>
                </a:solidFill>
              </a:rPr>
              <a:t>ArcHydro</a:t>
            </a:r>
            <a:r>
              <a:rPr lang="en-US" sz="4000" dirty="0">
                <a:solidFill>
                  <a:schemeClr val="bg1"/>
                </a:solidFill>
              </a:rPr>
              <a:t> Approach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12F3DF3-3990-441B-8E92-020646F25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3370792" cy="495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38811F-8902-4E00-8AF9-EA1862FFCF9E}"/>
              </a:ext>
            </a:extLst>
          </p:cNvPr>
          <p:cNvSpPr/>
          <p:nvPr/>
        </p:nvSpPr>
        <p:spPr>
          <a:xfrm>
            <a:off x="1619784" y="5106826"/>
            <a:ext cx="2133600" cy="1524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7C0FE8F4-F8E1-4075-81E2-41C56AD07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4346" y="1752600"/>
            <a:ext cx="4191000" cy="45720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Sequential process</a:t>
            </a:r>
          </a:p>
          <a:p>
            <a:r>
              <a:rPr lang="en-US" dirty="0">
                <a:solidFill>
                  <a:schemeClr val="bg1"/>
                </a:solidFill>
              </a:rPr>
              <a:t>Buffer model cells around NHD streams (4 cells wide)</a:t>
            </a:r>
          </a:p>
          <a:p>
            <a:r>
              <a:rPr lang="en-US" dirty="0">
                <a:solidFill>
                  <a:schemeClr val="bg1"/>
                </a:solidFill>
              </a:rPr>
              <a:t>Apply DEM (model scale) conditioning (CRT), assure continuous down-sloping paths, </a:t>
            </a:r>
            <a:r>
              <a:rPr lang="en-US" u="sng" dirty="0">
                <a:solidFill>
                  <a:schemeClr val="bg1"/>
                </a:solidFill>
              </a:rPr>
              <a:t>lower cells</a:t>
            </a:r>
            <a:r>
              <a:rPr lang="en-US" dirty="0">
                <a:solidFill>
                  <a:schemeClr val="bg1"/>
                </a:solidFill>
              </a:rPr>
              <a:t> to deal with “holes”</a:t>
            </a:r>
          </a:p>
          <a:p>
            <a:r>
              <a:rPr lang="en-US" dirty="0">
                <a:solidFill>
                  <a:schemeClr val="bg1"/>
                </a:solidFill>
              </a:rPr>
              <a:t>Use conditioned DEM to develop streams using </a:t>
            </a:r>
            <a:r>
              <a:rPr lang="en-US" dirty="0" err="1">
                <a:solidFill>
                  <a:schemeClr val="bg1"/>
                </a:solidFill>
              </a:rPr>
              <a:t>ArcHydro</a:t>
            </a:r>
            <a:r>
              <a:rPr lang="en-US" dirty="0">
                <a:solidFill>
                  <a:schemeClr val="bg1"/>
                </a:solidFill>
              </a:rPr>
              <a:t> (FD+FA)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FAF9D3-775C-4C95-AC68-BC9ABF8C1EFE}"/>
              </a:ext>
            </a:extLst>
          </p:cNvPr>
          <p:cNvSpPr txBox="1"/>
          <p:nvPr/>
        </p:nvSpPr>
        <p:spPr>
          <a:xfrm>
            <a:off x="4753588" y="6216352"/>
            <a:ext cx="1781257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Much better!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AA5A16-3235-48F6-BBC5-53FDCDF68ED0}"/>
              </a:ext>
            </a:extLst>
          </p:cNvPr>
          <p:cNvCxnSpPr/>
          <p:nvPr/>
        </p:nvCxnSpPr>
        <p:spPr>
          <a:xfrm flipH="1" flipV="1">
            <a:off x="3801088" y="6140152"/>
            <a:ext cx="800100" cy="30480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29028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-1174480" y="556663"/>
            <a:ext cx="77724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New SFR2 Features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45BEE6F-154B-4E2A-9155-84FDA229D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920" y="716549"/>
            <a:ext cx="2684240" cy="4038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C0DBF9-C0AB-4A67-8F68-51A3E61AADAE}"/>
              </a:ext>
            </a:extLst>
          </p:cNvPr>
          <p:cNvSpPr/>
          <p:nvPr/>
        </p:nvSpPr>
        <p:spPr>
          <a:xfrm>
            <a:off x="624840" y="2598003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/>
            <a:r>
              <a:rPr lang="en-US" dirty="0">
                <a:solidFill>
                  <a:schemeClr val="bg1"/>
                </a:solidFill>
              </a:rPr>
              <a:t>Time series inflow to stream reach (can be any arbitrary time interval)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01C75E-909C-4A4B-9EE1-96C7A96CE79C}"/>
              </a:ext>
            </a:extLst>
          </p:cNvPr>
          <p:cNvSpPr txBox="1"/>
          <p:nvPr/>
        </p:nvSpPr>
        <p:spPr>
          <a:xfrm>
            <a:off x="468654" y="4755148"/>
            <a:ext cx="65158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OPTIONS</a:t>
            </a:r>
          </a:p>
          <a:p>
            <a:r>
              <a:rPr lang="en-US" dirty="0" err="1">
                <a:solidFill>
                  <a:schemeClr val="bg1"/>
                </a:solidFill>
              </a:rPr>
              <a:t>Tabfiles</a:t>
            </a:r>
            <a:r>
              <a:rPr lang="en-US" dirty="0">
                <a:solidFill>
                  <a:schemeClr val="bg1"/>
                </a:solidFill>
              </a:rPr>
              <a:t>    716    13219    #</a:t>
            </a:r>
            <a:r>
              <a:rPr lang="en-US" dirty="0" err="1">
                <a:solidFill>
                  <a:schemeClr val="bg1"/>
                </a:solidFill>
              </a:rPr>
              <a:t>tabfiles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numtab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maxval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37834436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9248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Streambed Top Altitude Must be Greater than Cell Bottom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A270DAA-7EE8-4B98-B71E-23431D45F8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9890" y="2074529"/>
            <a:ext cx="3657600" cy="1860884"/>
          </a:xfrm>
        </p:spPr>
        <p:txBody>
          <a:bodyPr>
            <a:normAutofit/>
          </a:bodyPr>
          <a:lstStyle/>
          <a:p>
            <a:pPr eaLnBrk="1" hangingPunct="1">
              <a:buClr>
                <a:schemeClr val="bg1"/>
              </a:buClr>
              <a:buSzPct val="180000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Model will stop if this occurs for any stream reach</a:t>
            </a:r>
          </a:p>
        </p:txBody>
      </p:sp>
      <p:sp>
        <p:nvSpPr>
          <p:cNvPr id="5" name="Freeform 11">
            <a:extLst>
              <a:ext uri="{FF2B5EF4-FFF2-40B4-BE49-F238E27FC236}">
                <a16:creationId xmlns:a16="http://schemas.microsoft.com/office/drawing/2014/main" id="{990D2997-5272-493C-8B24-BD26D576448A}"/>
              </a:ext>
            </a:extLst>
          </p:cNvPr>
          <p:cNvSpPr>
            <a:spLocks/>
          </p:cNvSpPr>
          <p:nvPr/>
        </p:nvSpPr>
        <p:spPr bwMode="auto">
          <a:xfrm>
            <a:off x="2354806" y="4618540"/>
            <a:ext cx="4284662" cy="1512887"/>
          </a:xfrm>
          <a:custGeom>
            <a:avLst/>
            <a:gdLst>
              <a:gd name="T0" fmla="*/ 0 w 2699"/>
              <a:gd name="T1" fmla="*/ 953 h 953"/>
              <a:gd name="T2" fmla="*/ 0 w 2699"/>
              <a:gd name="T3" fmla="*/ 0 h 953"/>
              <a:gd name="T4" fmla="*/ 998 w 2699"/>
              <a:gd name="T5" fmla="*/ 0 h 953"/>
              <a:gd name="T6" fmla="*/ 1111 w 2699"/>
              <a:gd name="T7" fmla="*/ 91 h 953"/>
              <a:gd name="T8" fmla="*/ 1143 w 2699"/>
              <a:gd name="T9" fmla="*/ 357 h 953"/>
              <a:gd name="T10" fmla="*/ 1215 w 2699"/>
              <a:gd name="T11" fmla="*/ 343 h 953"/>
              <a:gd name="T12" fmla="*/ 1247 w 2699"/>
              <a:gd name="T13" fmla="*/ 68 h 953"/>
              <a:gd name="T14" fmla="*/ 1311 w 2699"/>
              <a:gd name="T15" fmla="*/ 0 h 953"/>
              <a:gd name="T16" fmla="*/ 1384 w 2699"/>
              <a:gd name="T17" fmla="*/ 0 h 953"/>
              <a:gd name="T18" fmla="*/ 2699 w 2699"/>
              <a:gd name="T19" fmla="*/ 0 h 953"/>
              <a:gd name="T20" fmla="*/ 2699 w 2699"/>
              <a:gd name="T21" fmla="*/ 953 h 953"/>
              <a:gd name="T22" fmla="*/ 0 w 2699"/>
              <a:gd name="T23" fmla="*/ 953 h 95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699"/>
              <a:gd name="T37" fmla="*/ 0 h 953"/>
              <a:gd name="T38" fmla="*/ 2699 w 2699"/>
              <a:gd name="T39" fmla="*/ 953 h 95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699" h="953">
                <a:moveTo>
                  <a:pt x="0" y="953"/>
                </a:moveTo>
                <a:lnTo>
                  <a:pt x="0" y="0"/>
                </a:lnTo>
                <a:lnTo>
                  <a:pt x="998" y="0"/>
                </a:lnTo>
                <a:lnTo>
                  <a:pt x="1111" y="91"/>
                </a:lnTo>
                <a:lnTo>
                  <a:pt x="1143" y="357"/>
                </a:lnTo>
                <a:lnTo>
                  <a:pt x="1215" y="343"/>
                </a:lnTo>
                <a:lnTo>
                  <a:pt x="1247" y="68"/>
                </a:lnTo>
                <a:lnTo>
                  <a:pt x="1311" y="0"/>
                </a:lnTo>
                <a:lnTo>
                  <a:pt x="1384" y="0"/>
                </a:lnTo>
                <a:lnTo>
                  <a:pt x="2699" y="0"/>
                </a:lnTo>
                <a:lnTo>
                  <a:pt x="2699" y="953"/>
                </a:lnTo>
                <a:lnTo>
                  <a:pt x="0" y="953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Freeform 17">
            <a:extLst>
              <a:ext uri="{FF2B5EF4-FFF2-40B4-BE49-F238E27FC236}">
                <a16:creationId xmlns:a16="http://schemas.microsoft.com/office/drawing/2014/main" id="{DE06BF49-A582-4557-B124-9808645863BB}"/>
              </a:ext>
            </a:extLst>
          </p:cNvPr>
          <p:cNvSpPr>
            <a:spLocks/>
          </p:cNvSpPr>
          <p:nvPr/>
        </p:nvSpPr>
        <p:spPr bwMode="auto">
          <a:xfrm>
            <a:off x="2354806" y="4947152"/>
            <a:ext cx="4284662" cy="1196975"/>
          </a:xfrm>
          <a:custGeom>
            <a:avLst/>
            <a:gdLst>
              <a:gd name="T0" fmla="*/ 0 w 2699"/>
              <a:gd name="T1" fmla="*/ 0 h 658"/>
              <a:gd name="T2" fmla="*/ 2699 w 2699"/>
              <a:gd name="T3" fmla="*/ 0 h 658"/>
              <a:gd name="T4" fmla="*/ 2699 w 2699"/>
              <a:gd name="T5" fmla="*/ 658 h 658"/>
              <a:gd name="T6" fmla="*/ 0 w 2699"/>
              <a:gd name="T7" fmla="*/ 658 h 658"/>
              <a:gd name="T8" fmla="*/ 0 w 2699"/>
              <a:gd name="T9" fmla="*/ 0 h 6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99"/>
              <a:gd name="T16" fmla="*/ 0 h 658"/>
              <a:gd name="T17" fmla="*/ 2699 w 2699"/>
              <a:gd name="T18" fmla="*/ 658 h 6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99" h="658">
                <a:moveTo>
                  <a:pt x="0" y="0"/>
                </a:moveTo>
                <a:lnTo>
                  <a:pt x="2699" y="0"/>
                </a:lnTo>
                <a:lnTo>
                  <a:pt x="2699" y="658"/>
                </a:lnTo>
                <a:lnTo>
                  <a:pt x="0" y="65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  <a:alpha val="65097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 Box 29">
            <a:extLst>
              <a:ext uri="{FF2B5EF4-FFF2-40B4-BE49-F238E27FC236}">
                <a16:creationId xmlns:a16="http://schemas.microsoft.com/office/drawing/2014/main" id="{7C94F4B5-B525-48C8-9089-9F8778AE4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6047" y="4547042"/>
            <a:ext cx="13034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/>
              <a:t>Layer 1</a:t>
            </a:r>
          </a:p>
        </p:txBody>
      </p:sp>
      <p:sp>
        <p:nvSpPr>
          <p:cNvPr id="9" name="Text Box 29">
            <a:extLst>
              <a:ext uri="{FF2B5EF4-FFF2-40B4-BE49-F238E27FC236}">
                <a16:creationId xmlns:a16="http://schemas.microsoft.com/office/drawing/2014/main" id="{60EE5D9C-4914-4410-9997-CE271A60E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137" y="3464853"/>
            <a:ext cx="2971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Stream penetrates into layer 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3526D8-261B-45D8-905C-86178FF862C1}"/>
              </a:ext>
            </a:extLst>
          </p:cNvPr>
          <p:cNvCxnSpPr/>
          <p:nvPr/>
        </p:nvCxnSpPr>
        <p:spPr>
          <a:xfrm>
            <a:off x="3328737" y="3880352"/>
            <a:ext cx="762000" cy="129540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29">
            <a:extLst>
              <a:ext uri="{FF2B5EF4-FFF2-40B4-BE49-F238E27FC236}">
                <a16:creationId xmlns:a16="http://schemas.microsoft.com/office/drawing/2014/main" id="{C11A2074-3869-459F-BCB8-9EC82B331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6047" y="5191347"/>
            <a:ext cx="13034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/>
              <a:t>Layer 2</a:t>
            </a:r>
          </a:p>
        </p:txBody>
      </p:sp>
    </p:spTree>
    <p:extLst>
      <p:ext uri="{BB962C8B-B14F-4D97-AF65-F5344CB8AC3E}">
        <p14:creationId xmlns:p14="http://schemas.microsoft.com/office/powerpoint/2010/main" val="48666459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3154"/>
            <a:ext cx="77724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GAGE Package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C1FF8E12-F070-4950-9C1E-539FE5F190C6}"/>
              </a:ext>
            </a:extLst>
          </p:cNvPr>
          <p:cNvSpPr txBox="1">
            <a:spLocks/>
          </p:cNvSpPr>
          <p:nvPr/>
        </p:nvSpPr>
        <p:spPr bwMode="auto">
          <a:xfrm>
            <a:off x="636588" y="1066800"/>
            <a:ext cx="77724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3200" kern="0" dirty="0">
                <a:solidFill>
                  <a:schemeClr val="bg1"/>
                </a:solidFill>
              </a:rPr>
              <a:t>Used for writing specific types of output data for streams and lakes.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3200" kern="0" dirty="0">
                <a:solidFill>
                  <a:schemeClr val="bg1"/>
                </a:solidFill>
              </a:rPr>
              <a:t>Like its name suggests, it provides a means of writing output to separate files as a time series like a stream gage.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3200" kern="0" dirty="0">
                <a:solidFill>
                  <a:schemeClr val="bg1"/>
                </a:solidFill>
              </a:rPr>
              <a:t>However, it can provide many different types of output.</a:t>
            </a:r>
          </a:p>
        </p:txBody>
      </p:sp>
    </p:spTree>
    <p:extLst>
      <p:ext uri="{BB962C8B-B14F-4D97-AF65-F5344CB8AC3E}">
        <p14:creationId xmlns:p14="http://schemas.microsoft.com/office/powerpoint/2010/main" val="55917000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Channel Flow (SFR)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C540D0-34F8-4C3F-86FC-9F9C42F065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1329" y="2133600"/>
            <a:ext cx="8305800" cy="411480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buClr>
                <a:schemeClr val="bg1"/>
              </a:buClr>
              <a:buSzPct val="180000"/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SFR simulates streamflow using continuity</a:t>
            </a:r>
          </a:p>
          <a:p>
            <a:pPr marL="0" indent="0" eaLnBrk="1" hangingPunct="1">
              <a:buClr>
                <a:schemeClr val="bg1"/>
              </a:buClr>
              <a:buSzPct val="180000"/>
              <a:buNone/>
            </a:pPr>
            <a:endParaRPr lang="en-US" dirty="0">
              <a:solidFill>
                <a:schemeClr val="bg1"/>
              </a:solidFill>
              <a:latin typeface="Arial" charset="0"/>
            </a:endParaRPr>
          </a:p>
          <a:p>
            <a:pPr eaLnBrk="1" hangingPunct="1">
              <a:buClr>
                <a:schemeClr val="bg1"/>
              </a:buClr>
              <a:buSzPct val="180000"/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Simulating flow and depth is important for estimating SW-GW interactions</a:t>
            </a:r>
          </a:p>
          <a:p>
            <a:pPr eaLnBrk="1" hangingPunct="1">
              <a:buClr>
                <a:schemeClr val="bg1"/>
              </a:buClr>
              <a:buSzPct val="180000"/>
            </a:pPr>
            <a:endParaRPr lang="en-US" dirty="0">
              <a:solidFill>
                <a:schemeClr val="bg1"/>
              </a:solidFill>
              <a:latin typeface="Arial" charset="0"/>
            </a:endParaRPr>
          </a:p>
          <a:p>
            <a:pPr eaLnBrk="1" hangingPunct="1">
              <a:buClr>
                <a:schemeClr val="bg1"/>
              </a:buClr>
              <a:buSzPct val="180000"/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Wetting and drying of channels, impacts of capture by wells</a:t>
            </a:r>
          </a:p>
          <a:p>
            <a:pPr eaLnBrk="1" hangingPunct="1">
              <a:buClr>
                <a:schemeClr val="bg1"/>
              </a:buClr>
              <a:buSzPct val="180000"/>
            </a:pPr>
            <a:endParaRPr lang="en-US" dirty="0">
              <a:solidFill>
                <a:schemeClr val="bg1"/>
              </a:solidFill>
              <a:latin typeface="Arial" charset="0"/>
            </a:endParaRPr>
          </a:p>
          <a:p>
            <a:pPr eaLnBrk="1" hangingPunct="1">
              <a:buClr>
                <a:schemeClr val="bg1"/>
              </a:buClr>
              <a:buSzPct val="180000"/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Simulate flows where there are no measurements</a:t>
            </a:r>
          </a:p>
          <a:p>
            <a:pPr eaLnBrk="1" hangingPunct="1">
              <a:buClr>
                <a:schemeClr val="bg1"/>
              </a:buClr>
              <a:buSzPct val="180000"/>
            </a:pPr>
            <a:endParaRPr lang="en-US" dirty="0">
              <a:solidFill>
                <a:schemeClr val="bg1"/>
              </a:solidFill>
              <a:latin typeface="Arial" charset="0"/>
            </a:endParaRPr>
          </a:p>
          <a:p>
            <a:pPr eaLnBrk="1" hangingPunct="1">
              <a:buClr>
                <a:schemeClr val="bg1"/>
              </a:buClr>
              <a:buSzPct val="180000"/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Inflows and outflows from reservoirs</a:t>
            </a:r>
          </a:p>
        </p:txBody>
      </p:sp>
    </p:spTree>
    <p:extLst>
      <p:ext uri="{BB962C8B-B14F-4D97-AF65-F5344CB8AC3E}">
        <p14:creationId xmlns:p14="http://schemas.microsoft.com/office/powerpoint/2010/main" val="227769574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Channel Flow (SFR)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A270DAA-7EE8-4B98-B71E-23431D45F8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94643" y="2393165"/>
            <a:ext cx="3429000" cy="1676400"/>
          </a:xfrm>
        </p:spPr>
        <p:txBody>
          <a:bodyPr>
            <a:normAutofit fontScale="25000" lnSpcReduction="20000"/>
          </a:bodyPr>
          <a:lstStyle/>
          <a:p>
            <a:pPr eaLnBrk="1" hangingPunct="1">
              <a:buClr>
                <a:schemeClr val="bg1"/>
              </a:buClr>
              <a:buSzPct val="180000"/>
            </a:pPr>
            <a:r>
              <a:rPr lang="en-US" sz="8000" dirty="0">
                <a:solidFill>
                  <a:schemeClr val="bg1"/>
                </a:solidFill>
                <a:latin typeface="Arial" charset="0"/>
              </a:rPr>
              <a:t>Steady-flow</a:t>
            </a:r>
          </a:p>
          <a:p>
            <a:pPr marL="0" indent="0" eaLnBrk="1" hangingPunct="1">
              <a:buClr>
                <a:schemeClr val="bg1"/>
              </a:buClr>
              <a:buSzPct val="180000"/>
              <a:buNone/>
            </a:pPr>
            <a:endParaRPr lang="en-US" sz="8000" dirty="0">
              <a:solidFill>
                <a:schemeClr val="bg1"/>
              </a:solidFill>
              <a:latin typeface="Arial" charset="0"/>
            </a:endParaRPr>
          </a:p>
          <a:p>
            <a:pPr eaLnBrk="1" hangingPunct="1">
              <a:buClr>
                <a:schemeClr val="bg1"/>
              </a:buClr>
              <a:buSzPct val="180000"/>
            </a:pPr>
            <a:r>
              <a:rPr lang="en-US" sz="8000" dirty="0">
                <a:solidFill>
                  <a:schemeClr val="bg1"/>
                </a:solidFill>
                <a:latin typeface="Arial" charset="0"/>
              </a:rPr>
              <a:t>Kinematic-wave (transient flow)</a:t>
            </a:r>
          </a:p>
          <a:p>
            <a:pPr eaLnBrk="1" hangingPunct="1">
              <a:buClr>
                <a:schemeClr val="bg1"/>
              </a:buClr>
              <a:buSzPct val="180000"/>
            </a:pPr>
            <a:endParaRPr lang="en-US" sz="8000" dirty="0">
              <a:solidFill>
                <a:schemeClr val="bg1"/>
              </a:solidFill>
              <a:latin typeface="Arial" charset="0"/>
            </a:endParaRPr>
          </a:p>
          <a:p>
            <a:pPr eaLnBrk="1" hangingPunct="1">
              <a:buClr>
                <a:schemeClr val="bg1"/>
              </a:buClr>
              <a:buSzPct val="180000"/>
            </a:pPr>
            <a:r>
              <a:rPr lang="en-US" sz="8000" dirty="0">
                <a:solidFill>
                  <a:schemeClr val="bg1"/>
                </a:solidFill>
                <a:latin typeface="Arial" charset="0"/>
              </a:rPr>
              <a:t>Diversions, releases, floodplain</a:t>
            </a:r>
          </a:p>
          <a:p>
            <a:pPr eaLnBrk="1" hangingPunct="1">
              <a:buClr>
                <a:schemeClr val="bg1"/>
              </a:buClr>
              <a:buSzPct val="180000"/>
            </a:pPr>
            <a:endParaRPr lang="en-US" sz="8000" dirty="0">
              <a:solidFill>
                <a:schemeClr val="bg1"/>
              </a:solidFill>
              <a:latin typeface="Arial" charset="0"/>
            </a:endParaRPr>
          </a:p>
          <a:p>
            <a:pPr eaLnBrk="1" hangingPunct="1">
              <a:buClr>
                <a:schemeClr val="bg1"/>
              </a:buClr>
              <a:buSzPct val="180000"/>
            </a:pPr>
            <a:r>
              <a:rPr lang="en-US" sz="8000" dirty="0">
                <a:solidFill>
                  <a:schemeClr val="bg1"/>
                </a:solidFill>
                <a:latin typeface="Arial" charset="0"/>
              </a:rPr>
              <a:t>Surface water and groundwater interactions</a:t>
            </a:r>
          </a:p>
          <a:p>
            <a:pPr eaLnBrk="1" hangingPunct="1">
              <a:buClr>
                <a:schemeClr val="bg1"/>
              </a:buClr>
              <a:buSzPct val="180000"/>
            </a:pPr>
            <a:endParaRPr lang="en-US" sz="8000" dirty="0">
              <a:solidFill>
                <a:schemeClr val="bg1"/>
              </a:solidFill>
              <a:latin typeface="Arial" charset="0"/>
            </a:endParaRPr>
          </a:p>
          <a:p>
            <a:pPr eaLnBrk="1" hangingPunct="1">
              <a:buClr>
                <a:schemeClr val="bg1"/>
              </a:buClr>
              <a:buSzPct val="180000"/>
            </a:pPr>
            <a:r>
              <a:rPr lang="en-US" sz="8000" dirty="0">
                <a:solidFill>
                  <a:schemeClr val="bg1"/>
                </a:solidFill>
                <a:latin typeface="Arial" charset="0"/>
              </a:rPr>
              <a:t>Wetting/drying/disconnected systems</a:t>
            </a:r>
          </a:p>
          <a:p>
            <a:pPr eaLnBrk="1" hangingPunct="1">
              <a:buClr>
                <a:schemeClr val="bg1"/>
              </a:buClr>
              <a:buSzPct val="180000"/>
            </a:pPr>
            <a:endParaRPr lang="en-US" dirty="0">
              <a:solidFill>
                <a:schemeClr val="bg1"/>
              </a:solidFill>
              <a:latin typeface="Arial" charset="0"/>
            </a:endParaRPr>
          </a:p>
          <a:p>
            <a:pPr eaLnBrk="1" hangingPunct="1">
              <a:buClr>
                <a:schemeClr val="bg1"/>
              </a:buClr>
              <a:buSzPct val="180000"/>
            </a:pP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4" name="Picture 30">
            <a:extLst>
              <a:ext uri="{FF2B5EF4-FFF2-40B4-BE49-F238E27FC236}">
                <a16:creationId xmlns:a16="http://schemas.microsoft.com/office/drawing/2014/main" id="{47240E35-F86C-487A-985C-6F4E84DB5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6132" y="2280453"/>
            <a:ext cx="5483225" cy="357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125807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07D980AA-AEDB-424E-ACDB-C924769E9200}"/>
              </a:ext>
            </a:extLst>
          </p:cNvPr>
          <p:cNvSpPr/>
          <p:nvPr/>
        </p:nvSpPr>
        <p:spPr>
          <a:xfrm>
            <a:off x="2469300" y="6037632"/>
            <a:ext cx="1634867" cy="519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535592-78D0-4ED1-883D-C065F5F8CD63}"/>
              </a:ext>
            </a:extLst>
          </p:cNvPr>
          <p:cNvSpPr/>
          <p:nvPr/>
        </p:nvSpPr>
        <p:spPr>
          <a:xfrm>
            <a:off x="1073888" y="4878388"/>
            <a:ext cx="2102700" cy="519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Steady Flow Routing Option in SFR2</a:t>
            </a:r>
          </a:p>
        </p:txBody>
      </p:sp>
      <p:sp>
        <p:nvSpPr>
          <p:cNvPr id="7" name="Freeform 34">
            <a:extLst>
              <a:ext uri="{FF2B5EF4-FFF2-40B4-BE49-F238E27FC236}">
                <a16:creationId xmlns:a16="http://schemas.microsoft.com/office/drawing/2014/main" id="{B735FE3D-9249-495F-ABA6-FA163BB9D3DA}"/>
              </a:ext>
            </a:extLst>
          </p:cNvPr>
          <p:cNvSpPr>
            <a:spLocks/>
          </p:cNvSpPr>
          <p:nvPr/>
        </p:nvSpPr>
        <p:spPr bwMode="auto">
          <a:xfrm>
            <a:off x="5167313" y="3255963"/>
            <a:ext cx="1316037" cy="477837"/>
          </a:xfrm>
          <a:custGeom>
            <a:avLst/>
            <a:gdLst>
              <a:gd name="T0" fmla="*/ 0 w 829"/>
              <a:gd name="T1" fmla="*/ 0 h 301"/>
              <a:gd name="T2" fmla="*/ 2147483647 w 829"/>
              <a:gd name="T3" fmla="*/ 0 h 301"/>
              <a:gd name="T4" fmla="*/ 2147483647 w 829"/>
              <a:gd name="T5" fmla="*/ 2147483647 h 301"/>
              <a:gd name="T6" fmla="*/ 2147483647 w 829"/>
              <a:gd name="T7" fmla="*/ 2147483647 h 301"/>
              <a:gd name="T8" fmla="*/ 2147483647 w 829"/>
              <a:gd name="T9" fmla="*/ 2147483647 h 301"/>
              <a:gd name="T10" fmla="*/ 2147483647 w 829"/>
              <a:gd name="T11" fmla="*/ 2147483647 h 301"/>
              <a:gd name="T12" fmla="*/ 2147483647 w 829"/>
              <a:gd name="T13" fmla="*/ 2147483647 h 301"/>
              <a:gd name="T14" fmla="*/ 2147483647 w 829"/>
              <a:gd name="T15" fmla="*/ 2147483647 h 301"/>
              <a:gd name="T16" fmla="*/ 2147483647 w 829"/>
              <a:gd name="T17" fmla="*/ 2147483647 h 301"/>
              <a:gd name="T18" fmla="*/ 0 w 829"/>
              <a:gd name="T19" fmla="*/ 0 h 30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29"/>
              <a:gd name="T31" fmla="*/ 0 h 301"/>
              <a:gd name="T32" fmla="*/ 829 w 829"/>
              <a:gd name="T33" fmla="*/ 301 h 30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29" h="301">
                <a:moveTo>
                  <a:pt x="0" y="0"/>
                </a:moveTo>
                <a:lnTo>
                  <a:pt x="829" y="0"/>
                </a:lnTo>
                <a:lnTo>
                  <a:pt x="777" y="87"/>
                </a:lnTo>
                <a:lnTo>
                  <a:pt x="698" y="183"/>
                </a:lnTo>
                <a:lnTo>
                  <a:pt x="611" y="279"/>
                </a:lnTo>
                <a:lnTo>
                  <a:pt x="441" y="301"/>
                </a:lnTo>
                <a:lnTo>
                  <a:pt x="271" y="270"/>
                </a:lnTo>
                <a:lnTo>
                  <a:pt x="149" y="227"/>
                </a:lnTo>
                <a:lnTo>
                  <a:pt x="57" y="10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C54F1F4-0DEC-410A-9A56-98306CCC1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28800"/>
            <a:ext cx="3657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bg1"/>
              </a:buClr>
              <a:buSzPct val="180000"/>
            </a:pPr>
            <a:r>
              <a:rPr lang="en-US" altLang="en-US" sz="2000" kern="0" dirty="0">
                <a:solidFill>
                  <a:schemeClr val="bg1"/>
                </a:solidFill>
              </a:rPr>
              <a:t>Simplifies routing by assuming only continuity of mass and no changes in storage: sum of </a:t>
            </a:r>
            <a:r>
              <a:rPr lang="en-US" altLang="en-US" sz="2000" u="sng" kern="0" dirty="0">
                <a:solidFill>
                  <a:schemeClr val="bg1"/>
                </a:solidFill>
              </a:rPr>
              <a:t>flows in</a:t>
            </a:r>
            <a:r>
              <a:rPr lang="en-US" altLang="en-US" sz="2000" kern="0" dirty="0">
                <a:solidFill>
                  <a:schemeClr val="bg1"/>
                </a:solidFill>
              </a:rPr>
              <a:t> equals sum of </a:t>
            </a:r>
            <a:r>
              <a:rPr lang="en-US" altLang="en-US" sz="2000" u="sng" kern="0" dirty="0">
                <a:solidFill>
                  <a:schemeClr val="bg1"/>
                </a:solidFill>
              </a:rPr>
              <a:t>flows out</a:t>
            </a:r>
            <a:endParaRPr lang="en-US" altLang="en-US" sz="2000" kern="0" dirty="0">
              <a:solidFill>
                <a:schemeClr val="bg1"/>
              </a:solidFill>
            </a:endParaRP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D497703D-48AF-4288-88F3-8A74A3A6F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7163" y="31654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bg1"/>
              </a:solidFill>
            </a:endParaRPr>
          </a:p>
        </p:txBody>
      </p:sp>
      <p:graphicFrame>
        <p:nvGraphicFramePr>
          <p:cNvPr id="11" name="Object 4">
            <a:extLst>
              <a:ext uri="{FF2B5EF4-FFF2-40B4-BE49-F238E27FC236}">
                <a16:creationId xmlns:a16="http://schemas.microsoft.com/office/drawing/2014/main" id="{D0A9C007-2036-4A78-8F51-56975E61E6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353917"/>
              </p:ext>
            </p:extLst>
          </p:nvPr>
        </p:nvGraphicFramePr>
        <p:xfrm>
          <a:off x="1157288" y="4878388"/>
          <a:ext cx="20193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3" imgW="889000" imgH="228600" progId="Equation.3">
                  <p:embed/>
                </p:oleObj>
              </mc:Choice>
              <mc:Fallback>
                <p:oleObj name="Equation" r:id="rId3" imgW="889000" imgH="228600" progId="Equation.3">
                  <p:embed/>
                  <p:pic>
                    <p:nvPicPr>
                      <p:cNvPr id="15366" name="Object 4">
                        <a:extLst>
                          <a:ext uri="{FF2B5EF4-FFF2-40B4-BE49-F238E27FC236}">
                            <a16:creationId xmlns:a16="http://schemas.microsoft.com/office/drawing/2014/main" id="{2FC44D25-D72C-4842-A66D-7D375578F5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288" y="4878388"/>
                        <a:ext cx="2019300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4">
            <a:extLst>
              <a:ext uri="{FF2B5EF4-FFF2-40B4-BE49-F238E27FC236}">
                <a16:creationId xmlns:a16="http://schemas.microsoft.com/office/drawing/2014/main" id="{F0923D57-8092-4810-BF59-27126D656655}"/>
              </a:ext>
            </a:extLst>
          </p:cNvPr>
          <p:cNvSpPr>
            <a:spLocks/>
          </p:cNvSpPr>
          <p:nvPr/>
        </p:nvSpPr>
        <p:spPr bwMode="auto">
          <a:xfrm>
            <a:off x="4878388" y="2317750"/>
            <a:ext cx="1624012" cy="939800"/>
          </a:xfrm>
          <a:custGeom>
            <a:avLst/>
            <a:gdLst>
              <a:gd name="T0" fmla="*/ 2147483647 w 1356"/>
              <a:gd name="T1" fmla="*/ 2147483647 h 835"/>
              <a:gd name="T2" fmla="*/ 2147483647 w 1356"/>
              <a:gd name="T3" fmla="*/ 2147483647 h 835"/>
              <a:gd name="T4" fmla="*/ 0 w 1356"/>
              <a:gd name="T5" fmla="*/ 2147483647 h 835"/>
              <a:gd name="T6" fmla="*/ 2147483647 w 1356"/>
              <a:gd name="T7" fmla="*/ 2147483647 h 835"/>
              <a:gd name="T8" fmla="*/ 2147483647 w 1356"/>
              <a:gd name="T9" fmla="*/ 2147483647 h 835"/>
              <a:gd name="T10" fmla="*/ 2147483647 w 1356"/>
              <a:gd name="T11" fmla="*/ 2147483647 h 835"/>
              <a:gd name="T12" fmla="*/ 2147483647 w 1356"/>
              <a:gd name="T13" fmla="*/ 2147483647 h 835"/>
              <a:gd name="T14" fmla="*/ 2147483647 w 1356"/>
              <a:gd name="T15" fmla="*/ 2147483647 h 8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56"/>
              <a:gd name="T25" fmla="*/ 0 h 835"/>
              <a:gd name="T26" fmla="*/ 1356 w 1356"/>
              <a:gd name="T27" fmla="*/ 835 h 83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56" h="835">
                <a:moveTo>
                  <a:pt x="240" y="835"/>
                </a:moveTo>
                <a:lnTo>
                  <a:pt x="144" y="739"/>
                </a:lnTo>
                <a:lnTo>
                  <a:pt x="0" y="739"/>
                </a:lnTo>
                <a:lnTo>
                  <a:pt x="1152" y="19"/>
                </a:lnTo>
                <a:cubicBezTo>
                  <a:pt x="1270" y="17"/>
                  <a:pt x="1246" y="0"/>
                  <a:pt x="1306" y="77"/>
                </a:cubicBezTo>
                <a:cubicBezTo>
                  <a:pt x="1321" y="96"/>
                  <a:pt x="1333" y="117"/>
                  <a:pt x="1346" y="137"/>
                </a:cubicBezTo>
                <a:cubicBezTo>
                  <a:pt x="1352" y="146"/>
                  <a:pt x="1356" y="166"/>
                  <a:pt x="1356" y="166"/>
                </a:cubicBezTo>
                <a:lnTo>
                  <a:pt x="240" y="835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Freeform 15">
            <a:extLst>
              <a:ext uri="{FF2B5EF4-FFF2-40B4-BE49-F238E27FC236}">
                <a16:creationId xmlns:a16="http://schemas.microsoft.com/office/drawing/2014/main" id="{FDF5516F-6D05-46F1-A82F-CC3AC12D6DB6}"/>
              </a:ext>
            </a:extLst>
          </p:cNvPr>
          <p:cNvSpPr>
            <a:spLocks/>
          </p:cNvSpPr>
          <p:nvPr/>
        </p:nvSpPr>
        <p:spPr bwMode="auto">
          <a:xfrm>
            <a:off x="6513513" y="2419350"/>
            <a:ext cx="1163637" cy="812800"/>
          </a:xfrm>
          <a:custGeom>
            <a:avLst/>
            <a:gdLst>
              <a:gd name="T0" fmla="*/ 0 w 973"/>
              <a:gd name="T1" fmla="*/ 2147483647 h 723"/>
              <a:gd name="T2" fmla="*/ 2147483647 w 973"/>
              <a:gd name="T3" fmla="*/ 2147483647 h 723"/>
              <a:gd name="T4" fmla="*/ 2147483647 w 973"/>
              <a:gd name="T5" fmla="*/ 2147483647 h 723"/>
              <a:gd name="T6" fmla="*/ 2147483647 w 973"/>
              <a:gd name="T7" fmla="*/ 2147483647 h 723"/>
              <a:gd name="T8" fmla="*/ 2147483647 w 973"/>
              <a:gd name="T9" fmla="*/ 2147483647 h 723"/>
              <a:gd name="T10" fmla="*/ 0 w 973"/>
              <a:gd name="T11" fmla="*/ 2147483647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73"/>
              <a:gd name="T19" fmla="*/ 0 h 723"/>
              <a:gd name="T20" fmla="*/ 973 w 973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73" h="723">
                <a:moveTo>
                  <a:pt x="0" y="723"/>
                </a:moveTo>
                <a:cubicBezTo>
                  <a:pt x="51" y="643"/>
                  <a:pt x="143" y="643"/>
                  <a:pt x="228" y="643"/>
                </a:cubicBezTo>
                <a:lnTo>
                  <a:pt x="973" y="18"/>
                </a:lnTo>
                <a:cubicBezTo>
                  <a:pt x="973" y="18"/>
                  <a:pt x="851" y="0"/>
                  <a:pt x="794" y="38"/>
                </a:cubicBezTo>
                <a:cubicBezTo>
                  <a:pt x="771" y="72"/>
                  <a:pt x="841" y="48"/>
                  <a:pt x="705" y="157"/>
                </a:cubicBezTo>
                <a:lnTo>
                  <a:pt x="0" y="723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Freeform 16">
            <a:extLst>
              <a:ext uri="{FF2B5EF4-FFF2-40B4-BE49-F238E27FC236}">
                <a16:creationId xmlns:a16="http://schemas.microsoft.com/office/drawing/2014/main" id="{E5620A88-E09E-425F-9727-354A99B67523}"/>
              </a:ext>
            </a:extLst>
          </p:cNvPr>
          <p:cNvSpPr>
            <a:spLocks/>
          </p:cNvSpPr>
          <p:nvPr/>
        </p:nvSpPr>
        <p:spPr bwMode="auto">
          <a:xfrm>
            <a:off x="5167313" y="2501900"/>
            <a:ext cx="2298700" cy="755650"/>
          </a:xfrm>
          <a:custGeom>
            <a:avLst/>
            <a:gdLst>
              <a:gd name="T0" fmla="*/ 0 w 1920"/>
              <a:gd name="T1" fmla="*/ 2147483647 h 672"/>
              <a:gd name="T2" fmla="*/ 2147483647 w 1920"/>
              <a:gd name="T3" fmla="*/ 0 h 672"/>
              <a:gd name="T4" fmla="*/ 2147483647 w 1920"/>
              <a:gd name="T5" fmla="*/ 0 h 672"/>
              <a:gd name="T6" fmla="*/ 2147483647 w 1920"/>
              <a:gd name="T7" fmla="*/ 2147483647 h 672"/>
              <a:gd name="T8" fmla="*/ 0 w 1920"/>
              <a:gd name="T9" fmla="*/ 2147483647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20"/>
              <a:gd name="T16" fmla="*/ 0 h 672"/>
              <a:gd name="T17" fmla="*/ 1920 w 1920"/>
              <a:gd name="T18" fmla="*/ 672 h 6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20" h="672">
                <a:moveTo>
                  <a:pt x="0" y="672"/>
                </a:moveTo>
                <a:lnTo>
                  <a:pt x="1104" y="0"/>
                </a:lnTo>
                <a:lnTo>
                  <a:pt x="1920" y="0"/>
                </a:lnTo>
                <a:lnTo>
                  <a:pt x="1104" y="672"/>
                </a:lnTo>
                <a:lnTo>
                  <a:pt x="0" y="672"/>
                </a:lnTo>
                <a:close/>
              </a:path>
            </a:pathLst>
          </a:cu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Freeform 17">
            <a:extLst>
              <a:ext uri="{FF2B5EF4-FFF2-40B4-BE49-F238E27FC236}">
                <a16:creationId xmlns:a16="http://schemas.microsoft.com/office/drawing/2014/main" id="{0B661CDD-759C-4DAD-97D3-80005EEC1129}"/>
              </a:ext>
            </a:extLst>
          </p:cNvPr>
          <p:cNvSpPr>
            <a:spLocks/>
          </p:cNvSpPr>
          <p:nvPr/>
        </p:nvSpPr>
        <p:spPr bwMode="auto">
          <a:xfrm>
            <a:off x="4878388" y="3132138"/>
            <a:ext cx="1895475" cy="989012"/>
          </a:xfrm>
          <a:custGeom>
            <a:avLst/>
            <a:gdLst>
              <a:gd name="T0" fmla="*/ 0 w 1584"/>
              <a:gd name="T1" fmla="*/ 2147483647 h 880"/>
              <a:gd name="T2" fmla="*/ 2147483647 w 1584"/>
              <a:gd name="T3" fmla="*/ 2147483647 h 880"/>
              <a:gd name="T4" fmla="*/ 2147483647 w 1584"/>
              <a:gd name="T5" fmla="*/ 2147483647 h 880"/>
              <a:gd name="T6" fmla="*/ 2147483647 w 1584"/>
              <a:gd name="T7" fmla="*/ 2147483647 h 880"/>
              <a:gd name="T8" fmla="*/ 2147483647 w 1584"/>
              <a:gd name="T9" fmla="*/ 2147483647 h 880"/>
              <a:gd name="T10" fmla="*/ 2147483647 w 1584"/>
              <a:gd name="T11" fmla="*/ 2147483647 h 880"/>
              <a:gd name="T12" fmla="*/ 2147483647 w 1584"/>
              <a:gd name="T13" fmla="*/ 2147483647 h 880"/>
              <a:gd name="T14" fmla="*/ 2147483647 w 1584"/>
              <a:gd name="T15" fmla="*/ 2147483647 h 880"/>
              <a:gd name="T16" fmla="*/ 2147483647 w 1584"/>
              <a:gd name="T17" fmla="*/ 2147483647 h 880"/>
              <a:gd name="T18" fmla="*/ 2147483647 w 1584"/>
              <a:gd name="T19" fmla="*/ 2147483647 h 880"/>
              <a:gd name="T20" fmla="*/ 2147483647 w 1584"/>
              <a:gd name="T21" fmla="*/ 2147483647 h 880"/>
              <a:gd name="T22" fmla="*/ 2147483647 w 1584"/>
              <a:gd name="T23" fmla="*/ 2147483647 h 880"/>
              <a:gd name="T24" fmla="*/ 2147483647 w 1584"/>
              <a:gd name="T25" fmla="*/ 2147483647 h 880"/>
              <a:gd name="T26" fmla="*/ 2147483647 w 1584"/>
              <a:gd name="T27" fmla="*/ 2147483647 h 880"/>
              <a:gd name="T28" fmla="*/ 2147483647 w 1584"/>
              <a:gd name="T29" fmla="*/ 2147483647 h 880"/>
              <a:gd name="T30" fmla="*/ 2147483647 w 1584"/>
              <a:gd name="T31" fmla="*/ 2147483647 h 880"/>
              <a:gd name="T32" fmla="*/ 2147483647 w 1584"/>
              <a:gd name="T33" fmla="*/ 2147483647 h 880"/>
              <a:gd name="T34" fmla="*/ 2147483647 w 1584"/>
              <a:gd name="T35" fmla="*/ 2147483647 h 880"/>
              <a:gd name="T36" fmla="*/ 2147483647 w 1584"/>
              <a:gd name="T37" fmla="*/ 2147483647 h 880"/>
              <a:gd name="T38" fmla="*/ 2147483647 w 1584"/>
              <a:gd name="T39" fmla="*/ 2147483647 h 880"/>
              <a:gd name="T40" fmla="*/ 2147483647 w 1584"/>
              <a:gd name="T41" fmla="*/ 2147483647 h 880"/>
              <a:gd name="T42" fmla="*/ 2147483647 w 1584"/>
              <a:gd name="T43" fmla="*/ 2147483647 h 880"/>
              <a:gd name="T44" fmla="*/ 2147483647 w 1584"/>
              <a:gd name="T45" fmla="*/ 2147483647 h 880"/>
              <a:gd name="T46" fmla="*/ 2147483647 w 1584"/>
              <a:gd name="T47" fmla="*/ 2147483647 h 880"/>
              <a:gd name="T48" fmla="*/ 0 w 1584"/>
              <a:gd name="T49" fmla="*/ 2147483647 h 88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584"/>
              <a:gd name="T76" fmla="*/ 0 h 880"/>
              <a:gd name="T77" fmla="*/ 1584 w 1584"/>
              <a:gd name="T78" fmla="*/ 880 h 880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584" h="880">
                <a:moveTo>
                  <a:pt x="0" y="16"/>
                </a:moveTo>
                <a:cubicBezTo>
                  <a:pt x="48" y="14"/>
                  <a:pt x="96" y="5"/>
                  <a:pt x="144" y="9"/>
                </a:cubicBezTo>
                <a:cubicBezTo>
                  <a:pt x="186" y="12"/>
                  <a:pt x="219" y="78"/>
                  <a:pt x="233" y="99"/>
                </a:cubicBezTo>
                <a:cubicBezTo>
                  <a:pt x="273" y="159"/>
                  <a:pt x="281" y="195"/>
                  <a:pt x="313" y="258"/>
                </a:cubicBezTo>
                <a:cubicBezTo>
                  <a:pt x="340" y="310"/>
                  <a:pt x="362" y="391"/>
                  <a:pt x="412" y="426"/>
                </a:cubicBezTo>
                <a:cubicBezTo>
                  <a:pt x="432" y="446"/>
                  <a:pt x="385" y="429"/>
                  <a:pt x="392" y="436"/>
                </a:cubicBezTo>
                <a:cubicBezTo>
                  <a:pt x="400" y="443"/>
                  <a:pt x="443" y="451"/>
                  <a:pt x="452" y="456"/>
                </a:cubicBezTo>
                <a:cubicBezTo>
                  <a:pt x="463" y="461"/>
                  <a:pt x="441" y="461"/>
                  <a:pt x="452" y="466"/>
                </a:cubicBezTo>
                <a:cubicBezTo>
                  <a:pt x="471" y="475"/>
                  <a:pt x="531" y="489"/>
                  <a:pt x="551" y="496"/>
                </a:cubicBezTo>
                <a:cubicBezTo>
                  <a:pt x="561" y="499"/>
                  <a:pt x="541" y="496"/>
                  <a:pt x="541" y="496"/>
                </a:cubicBezTo>
                <a:cubicBezTo>
                  <a:pt x="576" y="549"/>
                  <a:pt x="629" y="536"/>
                  <a:pt x="690" y="546"/>
                </a:cubicBezTo>
                <a:cubicBezTo>
                  <a:pt x="786" y="543"/>
                  <a:pt x="872" y="534"/>
                  <a:pt x="968" y="526"/>
                </a:cubicBezTo>
                <a:cubicBezTo>
                  <a:pt x="989" y="524"/>
                  <a:pt x="998" y="513"/>
                  <a:pt x="1018" y="506"/>
                </a:cubicBezTo>
                <a:cubicBezTo>
                  <a:pt x="1041" y="498"/>
                  <a:pt x="1078" y="476"/>
                  <a:pt x="1078" y="476"/>
                </a:cubicBezTo>
                <a:cubicBezTo>
                  <a:pt x="1129" y="400"/>
                  <a:pt x="1043" y="480"/>
                  <a:pt x="1107" y="417"/>
                </a:cubicBezTo>
                <a:cubicBezTo>
                  <a:pt x="1137" y="417"/>
                  <a:pt x="1167" y="367"/>
                  <a:pt x="1187" y="337"/>
                </a:cubicBezTo>
                <a:cubicBezTo>
                  <a:pt x="1210" y="264"/>
                  <a:pt x="1211" y="282"/>
                  <a:pt x="1256" y="238"/>
                </a:cubicBezTo>
                <a:cubicBezTo>
                  <a:pt x="1280" y="167"/>
                  <a:pt x="1236" y="263"/>
                  <a:pt x="1286" y="188"/>
                </a:cubicBezTo>
                <a:cubicBezTo>
                  <a:pt x="1336" y="119"/>
                  <a:pt x="1249" y="193"/>
                  <a:pt x="1316" y="148"/>
                </a:cubicBezTo>
                <a:cubicBezTo>
                  <a:pt x="1335" y="92"/>
                  <a:pt x="1329" y="136"/>
                  <a:pt x="1395" y="69"/>
                </a:cubicBezTo>
                <a:cubicBezTo>
                  <a:pt x="1403" y="60"/>
                  <a:pt x="1425" y="35"/>
                  <a:pt x="1435" y="29"/>
                </a:cubicBezTo>
                <a:cubicBezTo>
                  <a:pt x="1482" y="0"/>
                  <a:pt x="1532" y="9"/>
                  <a:pt x="1584" y="9"/>
                </a:cubicBezTo>
                <a:lnTo>
                  <a:pt x="1584" y="880"/>
                </a:lnTo>
                <a:lnTo>
                  <a:pt x="96" y="880"/>
                </a:lnTo>
                <a:lnTo>
                  <a:pt x="0" y="16"/>
                </a:lnTo>
                <a:close/>
              </a:path>
            </a:pathLst>
          </a:custGeom>
          <a:solidFill>
            <a:srgbClr val="CC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Freeform 18">
            <a:extLst>
              <a:ext uri="{FF2B5EF4-FFF2-40B4-BE49-F238E27FC236}">
                <a16:creationId xmlns:a16="http://schemas.microsoft.com/office/drawing/2014/main" id="{419F377D-6E1A-49B4-B716-0C3E6B3A39D5}"/>
              </a:ext>
            </a:extLst>
          </p:cNvPr>
          <p:cNvSpPr>
            <a:spLocks/>
          </p:cNvSpPr>
          <p:nvPr/>
        </p:nvSpPr>
        <p:spPr bwMode="auto">
          <a:xfrm>
            <a:off x="6773863" y="2438400"/>
            <a:ext cx="928687" cy="1682750"/>
          </a:xfrm>
          <a:custGeom>
            <a:avLst/>
            <a:gdLst>
              <a:gd name="T0" fmla="*/ 0 w 775"/>
              <a:gd name="T1" fmla="*/ 2147483647 h 1496"/>
              <a:gd name="T2" fmla="*/ 2147483647 w 775"/>
              <a:gd name="T3" fmla="*/ 0 h 1496"/>
              <a:gd name="T4" fmla="*/ 2147483647 w 775"/>
              <a:gd name="T5" fmla="*/ 2147483647 h 1496"/>
              <a:gd name="T6" fmla="*/ 0 w 775"/>
              <a:gd name="T7" fmla="*/ 2147483647 h 1496"/>
              <a:gd name="T8" fmla="*/ 0 w 775"/>
              <a:gd name="T9" fmla="*/ 2147483647 h 14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75"/>
              <a:gd name="T16" fmla="*/ 0 h 1496"/>
              <a:gd name="T17" fmla="*/ 775 w 775"/>
              <a:gd name="T18" fmla="*/ 1496 h 14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75" h="1496">
                <a:moveTo>
                  <a:pt x="0" y="632"/>
                </a:moveTo>
                <a:lnTo>
                  <a:pt x="765" y="0"/>
                </a:lnTo>
                <a:lnTo>
                  <a:pt x="775" y="824"/>
                </a:lnTo>
                <a:lnTo>
                  <a:pt x="0" y="1496"/>
                </a:lnTo>
                <a:lnTo>
                  <a:pt x="0" y="632"/>
                </a:lnTo>
                <a:close/>
              </a:path>
            </a:pathLst>
          </a:custGeom>
          <a:solidFill>
            <a:srgbClr val="CC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Freeform 19" descr="60%">
            <a:extLst>
              <a:ext uri="{FF2B5EF4-FFF2-40B4-BE49-F238E27FC236}">
                <a16:creationId xmlns:a16="http://schemas.microsoft.com/office/drawing/2014/main" id="{C3364C08-7B93-4501-A168-9D94FF66EA62}"/>
              </a:ext>
            </a:extLst>
          </p:cNvPr>
          <p:cNvSpPr>
            <a:spLocks/>
          </p:cNvSpPr>
          <p:nvPr/>
        </p:nvSpPr>
        <p:spPr bwMode="auto">
          <a:xfrm>
            <a:off x="4921250" y="3257550"/>
            <a:ext cx="1884363" cy="863600"/>
          </a:xfrm>
          <a:custGeom>
            <a:avLst/>
            <a:gdLst>
              <a:gd name="T0" fmla="*/ 2147483647 w 1186"/>
              <a:gd name="T1" fmla="*/ 0 h 544"/>
              <a:gd name="T2" fmla="*/ 2147483647 w 1186"/>
              <a:gd name="T3" fmla="*/ 2147483647 h 544"/>
              <a:gd name="T4" fmla="*/ 2147483647 w 1186"/>
              <a:gd name="T5" fmla="*/ 2147483647 h 544"/>
              <a:gd name="T6" fmla="*/ 2147483647 w 1186"/>
              <a:gd name="T7" fmla="*/ 2147483647 h 544"/>
              <a:gd name="T8" fmla="*/ 0 w 1186"/>
              <a:gd name="T9" fmla="*/ 2147483647 h 544"/>
              <a:gd name="T10" fmla="*/ 2147483647 w 1186"/>
              <a:gd name="T11" fmla="*/ 2147483647 h 544"/>
              <a:gd name="T12" fmla="*/ 2147483647 w 1186"/>
              <a:gd name="T13" fmla="*/ 2147483647 h 544"/>
              <a:gd name="T14" fmla="*/ 2147483647 w 1186"/>
              <a:gd name="T15" fmla="*/ 2147483647 h 544"/>
              <a:gd name="T16" fmla="*/ 2147483647 w 1186"/>
              <a:gd name="T17" fmla="*/ 2147483647 h 544"/>
              <a:gd name="T18" fmla="*/ 2147483647 w 1186"/>
              <a:gd name="T19" fmla="*/ 2147483647 h 544"/>
              <a:gd name="T20" fmla="*/ 2147483647 w 1186"/>
              <a:gd name="T21" fmla="*/ 2147483647 h 544"/>
              <a:gd name="T22" fmla="*/ 2147483647 w 1186"/>
              <a:gd name="T23" fmla="*/ 2147483647 h 544"/>
              <a:gd name="T24" fmla="*/ 2147483647 w 1186"/>
              <a:gd name="T25" fmla="*/ 2147483647 h 544"/>
              <a:gd name="T26" fmla="*/ 2147483647 w 1186"/>
              <a:gd name="T27" fmla="*/ 2147483647 h 544"/>
              <a:gd name="T28" fmla="*/ 2147483647 w 1186"/>
              <a:gd name="T29" fmla="*/ 2147483647 h 544"/>
              <a:gd name="T30" fmla="*/ 2147483647 w 1186"/>
              <a:gd name="T31" fmla="*/ 2147483647 h 544"/>
              <a:gd name="T32" fmla="*/ 2147483647 w 1186"/>
              <a:gd name="T33" fmla="*/ 2147483647 h 544"/>
              <a:gd name="T34" fmla="*/ 2147483647 w 1186"/>
              <a:gd name="T35" fmla="*/ 2147483647 h 544"/>
              <a:gd name="T36" fmla="*/ 2147483647 w 1186"/>
              <a:gd name="T37" fmla="*/ 2147483647 h 544"/>
              <a:gd name="T38" fmla="*/ 2147483647 w 1186"/>
              <a:gd name="T39" fmla="*/ 2147483647 h 544"/>
              <a:gd name="T40" fmla="*/ 2147483647 w 1186"/>
              <a:gd name="T41" fmla="*/ 2147483647 h 544"/>
              <a:gd name="T42" fmla="*/ 2147483647 w 1186"/>
              <a:gd name="T43" fmla="*/ 0 h 54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186"/>
              <a:gd name="T67" fmla="*/ 0 h 544"/>
              <a:gd name="T68" fmla="*/ 1186 w 1186"/>
              <a:gd name="T69" fmla="*/ 544 h 544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186" h="544">
                <a:moveTo>
                  <a:pt x="154" y="0"/>
                </a:moveTo>
                <a:cubicBezTo>
                  <a:pt x="142" y="11"/>
                  <a:pt x="126" y="20"/>
                  <a:pt x="118" y="34"/>
                </a:cubicBezTo>
                <a:cubicBezTo>
                  <a:pt x="115" y="40"/>
                  <a:pt x="90" y="68"/>
                  <a:pt x="90" y="75"/>
                </a:cubicBezTo>
                <a:cubicBezTo>
                  <a:pt x="75" y="103"/>
                  <a:pt x="69" y="113"/>
                  <a:pt x="52" y="124"/>
                </a:cubicBezTo>
                <a:cubicBezTo>
                  <a:pt x="27" y="159"/>
                  <a:pt x="31" y="137"/>
                  <a:pt x="0" y="166"/>
                </a:cubicBezTo>
                <a:lnTo>
                  <a:pt x="46" y="544"/>
                </a:lnTo>
                <a:lnTo>
                  <a:pt x="1167" y="544"/>
                </a:lnTo>
                <a:lnTo>
                  <a:pt x="1159" y="112"/>
                </a:lnTo>
                <a:cubicBezTo>
                  <a:pt x="1143" y="29"/>
                  <a:pt x="1186" y="104"/>
                  <a:pt x="1159" y="86"/>
                </a:cubicBezTo>
                <a:cubicBezTo>
                  <a:pt x="1132" y="68"/>
                  <a:pt x="1036" y="6"/>
                  <a:pt x="995" y="5"/>
                </a:cubicBezTo>
                <a:lnTo>
                  <a:pt x="912" y="82"/>
                </a:lnTo>
                <a:lnTo>
                  <a:pt x="883" y="138"/>
                </a:lnTo>
                <a:lnTo>
                  <a:pt x="838" y="181"/>
                </a:lnTo>
                <a:lnTo>
                  <a:pt x="800" y="222"/>
                </a:lnTo>
                <a:lnTo>
                  <a:pt x="769" y="272"/>
                </a:lnTo>
                <a:lnTo>
                  <a:pt x="651" y="286"/>
                </a:lnTo>
                <a:lnTo>
                  <a:pt x="524" y="293"/>
                </a:lnTo>
                <a:lnTo>
                  <a:pt x="408" y="272"/>
                </a:lnTo>
                <a:lnTo>
                  <a:pt x="299" y="222"/>
                </a:lnTo>
                <a:lnTo>
                  <a:pt x="246" y="166"/>
                </a:lnTo>
                <a:lnTo>
                  <a:pt x="202" y="61"/>
                </a:lnTo>
                <a:lnTo>
                  <a:pt x="154" y="0"/>
                </a:lnTo>
                <a:close/>
              </a:path>
            </a:pathLst>
          </a:custGeom>
          <a:pattFill prst="pct60">
            <a:fgClr>
              <a:schemeClr val="accent2"/>
            </a:fgClr>
            <a:bgClr>
              <a:srgbClr val="CC9900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Freeform 20" descr="60%">
            <a:extLst>
              <a:ext uri="{FF2B5EF4-FFF2-40B4-BE49-F238E27FC236}">
                <a16:creationId xmlns:a16="http://schemas.microsoft.com/office/drawing/2014/main" id="{28CB7823-3CF2-4E50-A1E4-979056683468}"/>
              </a:ext>
            </a:extLst>
          </p:cNvPr>
          <p:cNvSpPr>
            <a:spLocks/>
          </p:cNvSpPr>
          <p:nvPr/>
        </p:nvSpPr>
        <p:spPr bwMode="auto">
          <a:xfrm>
            <a:off x="6773863" y="2663825"/>
            <a:ext cx="920750" cy="1457325"/>
          </a:xfrm>
          <a:custGeom>
            <a:avLst/>
            <a:gdLst>
              <a:gd name="T0" fmla="*/ 0 w 768"/>
              <a:gd name="T1" fmla="*/ 2147483647 h 1296"/>
              <a:gd name="T2" fmla="*/ 2147483647 w 768"/>
              <a:gd name="T3" fmla="*/ 0 h 1296"/>
              <a:gd name="T4" fmla="*/ 2147483647 w 768"/>
              <a:gd name="T5" fmla="*/ 2147483647 h 1296"/>
              <a:gd name="T6" fmla="*/ 0 w 768"/>
              <a:gd name="T7" fmla="*/ 2147483647 h 1296"/>
              <a:gd name="T8" fmla="*/ 0 w 768"/>
              <a:gd name="T9" fmla="*/ 2147483647 h 12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1296"/>
              <a:gd name="T17" fmla="*/ 768 w 768"/>
              <a:gd name="T18" fmla="*/ 1296 h 12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1296">
                <a:moveTo>
                  <a:pt x="0" y="624"/>
                </a:moveTo>
                <a:lnTo>
                  <a:pt x="768" y="0"/>
                </a:lnTo>
                <a:lnTo>
                  <a:pt x="768" y="624"/>
                </a:lnTo>
                <a:lnTo>
                  <a:pt x="0" y="1296"/>
                </a:lnTo>
                <a:lnTo>
                  <a:pt x="0" y="624"/>
                </a:lnTo>
                <a:close/>
              </a:path>
            </a:pathLst>
          </a:custGeom>
          <a:pattFill prst="pct60">
            <a:fgClr>
              <a:schemeClr val="accent2"/>
            </a:fgClr>
            <a:bgClr>
              <a:srgbClr val="CC9900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Line 21">
            <a:extLst>
              <a:ext uri="{FF2B5EF4-FFF2-40B4-BE49-F238E27FC236}">
                <a16:creationId xmlns:a16="http://schemas.microsoft.com/office/drawing/2014/main" id="{7066D603-E55F-47FB-9614-82CAB076980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5263" y="2232025"/>
            <a:ext cx="0" cy="431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Line 22">
            <a:extLst>
              <a:ext uri="{FF2B5EF4-FFF2-40B4-BE49-F238E27FC236}">
                <a16:creationId xmlns:a16="http://schemas.microsoft.com/office/drawing/2014/main" id="{17F8E00E-00ED-42B9-ADDD-2F2562BF20F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7313" y="2771775"/>
            <a:ext cx="171450" cy="215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Line 23">
            <a:extLst>
              <a:ext uri="{FF2B5EF4-FFF2-40B4-BE49-F238E27FC236}">
                <a16:creationId xmlns:a16="http://schemas.microsoft.com/office/drawing/2014/main" id="{8A870CDC-143C-4C57-9BA0-19C64CBE80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46900" y="2232025"/>
            <a:ext cx="287338" cy="2159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Line 24">
            <a:extLst>
              <a:ext uri="{FF2B5EF4-FFF2-40B4-BE49-F238E27FC236}">
                <a16:creationId xmlns:a16="http://schemas.microsoft.com/office/drawing/2014/main" id="{91DC517C-60BE-40B1-9C5D-5F597D7FCF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84888" y="2987675"/>
            <a:ext cx="0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Line 25">
            <a:extLst>
              <a:ext uri="{FF2B5EF4-FFF2-40B4-BE49-F238E27FC236}">
                <a16:creationId xmlns:a16="http://schemas.microsoft.com/office/drawing/2014/main" id="{450E8D55-2D96-4FB1-823F-F69E20AE0A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81613" y="3635375"/>
            <a:ext cx="458787" cy="48577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Line 27">
            <a:extLst>
              <a:ext uri="{FF2B5EF4-FFF2-40B4-BE49-F238E27FC236}">
                <a16:creationId xmlns:a16="http://schemas.microsoft.com/office/drawing/2014/main" id="{1948DF72-96EF-4584-AEE2-D723809CBF5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2363" y="3473450"/>
            <a:ext cx="171450" cy="161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6" name="Line 28">
            <a:extLst>
              <a:ext uri="{FF2B5EF4-FFF2-40B4-BE49-F238E27FC236}">
                <a16:creationId xmlns:a16="http://schemas.microsoft.com/office/drawing/2014/main" id="{0E251464-E403-430D-8B48-08ED847DBF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67313" y="3419475"/>
            <a:ext cx="171450" cy="161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Text Box 36">
            <a:extLst>
              <a:ext uri="{FF2B5EF4-FFF2-40B4-BE49-F238E27FC236}">
                <a16:creationId xmlns:a16="http://schemas.microsoft.com/office/drawing/2014/main" id="{375EDA93-CB70-489C-AB8D-AC5287037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6064101"/>
            <a:ext cx="10262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+mj-lt"/>
              </a:rPr>
              <a:t>S</a:t>
            </a:r>
            <a:r>
              <a:rPr lang="en-US" altLang="en-US" sz="2400" baseline="-25000" dirty="0">
                <a:latin typeface="+mj-lt"/>
              </a:rPr>
              <a:t>f</a:t>
            </a:r>
            <a:r>
              <a:rPr lang="en-US" altLang="en-US" sz="2400" dirty="0">
                <a:latin typeface="+mj-lt"/>
              </a:rPr>
              <a:t> = S</a:t>
            </a:r>
            <a:r>
              <a:rPr lang="en-US" altLang="en-US" sz="2400" baseline="-25000" dirty="0">
                <a:latin typeface="+mj-lt"/>
              </a:rPr>
              <a:t>o</a:t>
            </a:r>
          </a:p>
        </p:txBody>
      </p:sp>
      <p:sp>
        <p:nvSpPr>
          <p:cNvPr id="33" name="Text Box 37">
            <a:extLst>
              <a:ext uri="{FF2B5EF4-FFF2-40B4-BE49-F238E27FC236}">
                <a16:creationId xmlns:a16="http://schemas.microsoft.com/office/drawing/2014/main" id="{BE9B0EFA-07FC-4368-BFA8-156AB72A4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962400"/>
            <a:ext cx="162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  <a:latin typeface="+mj-lt"/>
              </a:rPr>
              <a:t>Continuity:</a:t>
            </a:r>
          </a:p>
        </p:txBody>
      </p:sp>
      <p:sp>
        <p:nvSpPr>
          <p:cNvPr id="34" name="Text Box 38">
            <a:extLst>
              <a:ext uri="{FF2B5EF4-FFF2-40B4-BE49-F238E27FC236}">
                <a16:creationId xmlns:a16="http://schemas.microsoft.com/office/drawing/2014/main" id="{EF37BCF2-5E9D-4641-A94B-0C703A786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6028660"/>
            <a:ext cx="17043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  <a:latin typeface="+mj-lt"/>
              </a:rPr>
              <a:t>Momentum:</a:t>
            </a:r>
          </a:p>
        </p:txBody>
      </p:sp>
      <p:sp>
        <p:nvSpPr>
          <p:cNvPr id="238592" name="TextBox 238591">
            <a:extLst>
              <a:ext uri="{FF2B5EF4-FFF2-40B4-BE49-F238E27FC236}">
                <a16:creationId xmlns:a16="http://schemas.microsoft.com/office/drawing/2014/main" id="{0336B3F9-6C84-4D08-BE11-D7EC2ED8CD0B}"/>
              </a:ext>
            </a:extLst>
          </p:cNvPr>
          <p:cNvSpPr txBox="1"/>
          <p:nvPr/>
        </p:nvSpPr>
        <p:spPr>
          <a:xfrm>
            <a:off x="4486940" y="4866610"/>
            <a:ext cx="3583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*Relationship between flow and depth defined using several user options</a:t>
            </a:r>
          </a:p>
        </p:txBody>
      </p:sp>
    </p:spTree>
    <p:extLst>
      <p:ext uri="{BB962C8B-B14F-4D97-AF65-F5344CB8AC3E}">
        <p14:creationId xmlns:p14="http://schemas.microsoft.com/office/powerpoint/2010/main" val="196406233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B53209E-3910-432B-B418-11579E2BD2BB}"/>
              </a:ext>
            </a:extLst>
          </p:cNvPr>
          <p:cNvSpPr/>
          <p:nvPr/>
        </p:nvSpPr>
        <p:spPr>
          <a:xfrm>
            <a:off x="2408348" y="4056845"/>
            <a:ext cx="3721995" cy="978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A7B3E56-DC63-42EE-8015-090B31A9C4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solidFill>
                  <a:schemeClr val="bg1"/>
                </a:solidFill>
              </a:rPr>
              <a:t>Distributed Routing Option for SFR2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0E42F6-4050-4EF8-AE1B-A730480F2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kern="0">
                <a:solidFill>
                  <a:schemeClr val="bg1"/>
                </a:solidFill>
              </a:rPr>
              <a:t>Transient Flow—Flood waves are routed using a kinematic-wave approximation of the Saint-Venant equations</a:t>
            </a:r>
          </a:p>
          <a:p>
            <a:pPr eaLnBrk="1" hangingPunct="1"/>
            <a:endParaRPr lang="en-US" altLang="en-US" kern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85F97D-F359-490A-B1D6-72AD8BF3F913}"/>
                  </a:ext>
                </a:extLst>
              </p:cNvPr>
              <p:cNvSpPr txBox="1"/>
              <p:nvPr/>
            </p:nvSpPr>
            <p:spPr>
              <a:xfrm>
                <a:off x="2727025" y="4175635"/>
                <a:ext cx="2986459" cy="5430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∓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𝑙𝑎𝑡𝑒𝑟𝑎𝑙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𝑓𝑙𝑜𝑤𝑠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85F97D-F359-490A-B1D6-72AD8BF3F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025" y="4175635"/>
                <a:ext cx="2986459" cy="5430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278AF5FE-0BB9-483A-9E66-A3A1A31DABA5}"/>
              </a:ext>
            </a:extLst>
          </p:cNvPr>
          <p:cNvSpPr/>
          <p:nvPr/>
        </p:nvSpPr>
        <p:spPr>
          <a:xfrm>
            <a:off x="2469300" y="6037632"/>
            <a:ext cx="1634867" cy="519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36">
            <a:extLst>
              <a:ext uri="{FF2B5EF4-FFF2-40B4-BE49-F238E27FC236}">
                <a16:creationId xmlns:a16="http://schemas.microsoft.com/office/drawing/2014/main" id="{D88B401B-6D86-42C6-9C7F-8DBDE80DC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6064101"/>
            <a:ext cx="10262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+mj-lt"/>
              </a:rPr>
              <a:t>S</a:t>
            </a:r>
            <a:r>
              <a:rPr lang="en-US" altLang="en-US" sz="2400" baseline="-25000" dirty="0">
                <a:latin typeface="+mj-lt"/>
              </a:rPr>
              <a:t>f</a:t>
            </a:r>
            <a:r>
              <a:rPr lang="en-US" altLang="en-US" sz="2400" dirty="0">
                <a:latin typeface="+mj-lt"/>
              </a:rPr>
              <a:t> = S</a:t>
            </a:r>
            <a:r>
              <a:rPr lang="en-US" altLang="en-US" sz="2400" baseline="-25000" dirty="0">
                <a:latin typeface="+mj-lt"/>
              </a:rPr>
              <a:t>o</a:t>
            </a:r>
          </a:p>
        </p:txBody>
      </p:sp>
      <p:sp>
        <p:nvSpPr>
          <p:cNvPr id="19" name="Text Box 38">
            <a:extLst>
              <a:ext uri="{FF2B5EF4-FFF2-40B4-BE49-F238E27FC236}">
                <a16:creationId xmlns:a16="http://schemas.microsoft.com/office/drawing/2014/main" id="{6883A557-16B7-48F6-AB05-58BECCAE8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6028660"/>
            <a:ext cx="17043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  <a:latin typeface="+mj-lt"/>
              </a:rPr>
              <a:t>Momentum:</a:t>
            </a:r>
          </a:p>
        </p:txBody>
      </p:sp>
      <p:sp>
        <p:nvSpPr>
          <p:cNvPr id="20" name="Text Box 38">
            <a:extLst>
              <a:ext uri="{FF2B5EF4-FFF2-40B4-BE49-F238E27FC236}">
                <a16:creationId xmlns:a16="http://schemas.microsoft.com/office/drawing/2014/main" id="{3C7E7972-9B58-4762-91A3-92A9E7E62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4" y="4297787"/>
            <a:ext cx="15840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  <a:latin typeface="+mj-lt"/>
              </a:rPr>
              <a:t>Continuity:</a:t>
            </a:r>
          </a:p>
        </p:txBody>
      </p:sp>
      <p:sp>
        <p:nvSpPr>
          <p:cNvPr id="21" name="Freeform 34">
            <a:extLst>
              <a:ext uri="{FF2B5EF4-FFF2-40B4-BE49-F238E27FC236}">
                <a16:creationId xmlns:a16="http://schemas.microsoft.com/office/drawing/2014/main" id="{30866FDD-65CB-4237-A27F-279787BF730D}"/>
              </a:ext>
            </a:extLst>
          </p:cNvPr>
          <p:cNvSpPr>
            <a:spLocks/>
          </p:cNvSpPr>
          <p:nvPr/>
        </p:nvSpPr>
        <p:spPr bwMode="auto">
          <a:xfrm>
            <a:off x="6442319" y="5780221"/>
            <a:ext cx="1316037" cy="477837"/>
          </a:xfrm>
          <a:custGeom>
            <a:avLst/>
            <a:gdLst>
              <a:gd name="T0" fmla="*/ 0 w 829"/>
              <a:gd name="T1" fmla="*/ 0 h 301"/>
              <a:gd name="T2" fmla="*/ 2147483647 w 829"/>
              <a:gd name="T3" fmla="*/ 0 h 301"/>
              <a:gd name="T4" fmla="*/ 2147483647 w 829"/>
              <a:gd name="T5" fmla="*/ 2147483647 h 301"/>
              <a:gd name="T6" fmla="*/ 2147483647 w 829"/>
              <a:gd name="T7" fmla="*/ 2147483647 h 301"/>
              <a:gd name="T8" fmla="*/ 2147483647 w 829"/>
              <a:gd name="T9" fmla="*/ 2147483647 h 301"/>
              <a:gd name="T10" fmla="*/ 2147483647 w 829"/>
              <a:gd name="T11" fmla="*/ 2147483647 h 301"/>
              <a:gd name="T12" fmla="*/ 2147483647 w 829"/>
              <a:gd name="T13" fmla="*/ 2147483647 h 301"/>
              <a:gd name="T14" fmla="*/ 2147483647 w 829"/>
              <a:gd name="T15" fmla="*/ 2147483647 h 301"/>
              <a:gd name="T16" fmla="*/ 2147483647 w 829"/>
              <a:gd name="T17" fmla="*/ 2147483647 h 301"/>
              <a:gd name="T18" fmla="*/ 0 w 829"/>
              <a:gd name="T19" fmla="*/ 0 h 30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29"/>
              <a:gd name="T31" fmla="*/ 0 h 301"/>
              <a:gd name="T32" fmla="*/ 829 w 829"/>
              <a:gd name="T33" fmla="*/ 301 h 30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29" h="301">
                <a:moveTo>
                  <a:pt x="0" y="0"/>
                </a:moveTo>
                <a:lnTo>
                  <a:pt x="829" y="0"/>
                </a:lnTo>
                <a:lnTo>
                  <a:pt x="777" y="87"/>
                </a:lnTo>
                <a:lnTo>
                  <a:pt x="698" y="183"/>
                </a:lnTo>
                <a:lnTo>
                  <a:pt x="611" y="279"/>
                </a:lnTo>
                <a:lnTo>
                  <a:pt x="441" y="301"/>
                </a:lnTo>
                <a:lnTo>
                  <a:pt x="271" y="270"/>
                </a:lnTo>
                <a:lnTo>
                  <a:pt x="149" y="227"/>
                </a:lnTo>
                <a:lnTo>
                  <a:pt x="57" y="10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Text Box 6">
            <a:extLst>
              <a:ext uri="{FF2B5EF4-FFF2-40B4-BE49-F238E27FC236}">
                <a16:creationId xmlns:a16="http://schemas.microsoft.com/office/drawing/2014/main" id="{B92CCC74-5267-4110-BEE2-1FB8DF0D0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2169" y="568973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23" name="Freeform 14">
            <a:extLst>
              <a:ext uri="{FF2B5EF4-FFF2-40B4-BE49-F238E27FC236}">
                <a16:creationId xmlns:a16="http://schemas.microsoft.com/office/drawing/2014/main" id="{5466E4A8-2784-487A-BD32-7DE9386CB5B9}"/>
              </a:ext>
            </a:extLst>
          </p:cNvPr>
          <p:cNvSpPr>
            <a:spLocks/>
          </p:cNvSpPr>
          <p:nvPr/>
        </p:nvSpPr>
        <p:spPr bwMode="auto">
          <a:xfrm>
            <a:off x="6153394" y="4842008"/>
            <a:ext cx="1624012" cy="939800"/>
          </a:xfrm>
          <a:custGeom>
            <a:avLst/>
            <a:gdLst>
              <a:gd name="T0" fmla="*/ 2147483647 w 1356"/>
              <a:gd name="T1" fmla="*/ 2147483647 h 835"/>
              <a:gd name="T2" fmla="*/ 2147483647 w 1356"/>
              <a:gd name="T3" fmla="*/ 2147483647 h 835"/>
              <a:gd name="T4" fmla="*/ 0 w 1356"/>
              <a:gd name="T5" fmla="*/ 2147483647 h 835"/>
              <a:gd name="T6" fmla="*/ 2147483647 w 1356"/>
              <a:gd name="T7" fmla="*/ 2147483647 h 835"/>
              <a:gd name="T8" fmla="*/ 2147483647 w 1356"/>
              <a:gd name="T9" fmla="*/ 2147483647 h 835"/>
              <a:gd name="T10" fmla="*/ 2147483647 w 1356"/>
              <a:gd name="T11" fmla="*/ 2147483647 h 835"/>
              <a:gd name="T12" fmla="*/ 2147483647 w 1356"/>
              <a:gd name="T13" fmla="*/ 2147483647 h 835"/>
              <a:gd name="T14" fmla="*/ 2147483647 w 1356"/>
              <a:gd name="T15" fmla="*/ 2147483647 h 8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56"/>
              <a:gd name="T25" fmla="*/ 0 h 835"/>
              <a:gd name="T26" fmla="*/ 1356 w 1356"/>
              <a:gd name="T27" fmla="*/ 835 h 83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56" h="835">
                <a:moveTo>
                  <a:pt x="240" y="835"/>
                </a:moveTo>
                <a:lnTo>
                  <a:pt x="144" y="739"/>
                </a:lnTo>
                <a:lnTo>
                  <a:pt x="0" y="739"/>
                </a:lnTo>
                <a:lnTo>
                  <a:pt x="1152" y="19"/>
                </a:lnTo>
                <a:cubicBezTo>
                  <a:pt x="1270" y="17"/>
                  <a:pt x="1246" y="0"/>
                  <a:pt x="1306" y="77"/>
                </a:cubicBezTo>
                <a:cubicBezTo>
                  <a:pt x="1321" y="96"/>
                  <a:pt x="1333" y="117"/>
                  <a:pt x="1346" y="137"/>
                </a:cubicBezTo>
                <a:cubicBezTo>
                  <a:pt x="1352" y="146"/>
                  <a:pt x="1356" y="166"/>
                  <a:pt x="1356" y="166"/>
                </a:cubicBezTo>
                <a:lnTo>
                  <a:pt x="240" y="835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Freeform 15">
            <a:extLst>
              <a:ext uri="{FF2B5EF4-FFF2-40B4-BE49-F238E27FC236}">
                <a16:creationId xmlns:a16="http://schemas.microsoft.com/office/drawing/2014/main" id="{7D7DF35F-BC02-4E42-B180-EE453D50266D}"/>
              </a:ext>
            </a:extLst>
          </p:cNvPr>
          <p:cNvSpPr>
            <a:spLocks/>
          </p:cNvSpPr>
          <p:nvPr/>
        </p:nvSpPr>
        <p:spPr bwMode="auto">
          <a:xfrm>
            <a:off x="7788519" y="4943608"/>
            <a:ext cx="1163637" cy="812800"/>
          </a:xfrm>
          <a:custGeom>
            <a:avLst/>
            <a:gdLst>
              <a:gd name="T0" fmla="*/ 0 w 973"/>
              <a:gd name="T1" fmla="*/ 2147483647 h 723"/>
              <a:gd name="T2" fmla="*/ 2147483647 w 973"/>
              <a:gd name="T3" fmla="*/ 2147483647 h 723"/>
              <a:gd name="T4" fmla="*/ 2147483647 w 973"/>
              <a:gd name="T5" fmla="*/ 2147483647 h 723"/>
              <a:gd name="T6" fmla="*/ 2147483647 w 973"/>
              <a:gd name="T7" fmla="*/ 2147483647 h 723"/>
              <a:gd name="T8" fmla="*/ 2147483647 w 973"/>
              <a:gd name="T9" fmla="*/ 2147483647 h 723"/>
              <a:gd name="T10" fmla="*/ 0 w 973"/>
              <a:gd name="T11" fmla="*/ 2147483647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73"/>
              <a:gd name="T19" fmla="*/ 0 h 723"/>
              <a:gd name="T20" fmla="*/ 973 w 973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73" h="723">
                <a:moveTo>
                  <a:pt x="0" y="723"/>
                </a:moveTo>
                <a:cubicBezTo>
                  <a:pt x="51" y="643"/>
                  <a:pt x="143" y="643"/>
                  <a:pt x="228" y="643"/>
                </a:cubicBezTo>
                <a:lnTo>
                  <a:pt x="973" y="18"/>
                </a:lnTo>
                <a:cubicBezTo>
                  <a:pt x="973" y="18"/>
                  <a:pt x="851" y="0"/>
                  <a:pt x="794" y="38"/>
                </a:cubicBezTo>
                <a:cubicBezTo>
                  <a:pt x="771" y="72"/>
                  <a:pt x="841" y="48"/>
                  <a:pt x="705" y="157"/>
                </a:cubicBezTo>
                <a:lnTo>
                  <a:pt x="0" y="723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52C36683-BB15-41FD-B81E-FFDD17816F4E}"/>
              </a:ext>
            </a:extLst>
          </p:cNvPr>
          <p:cNvSpPr>
            <a:spLocks/>
          </p:cNvSpPr>
          <p:nvPr/>
        </p:nvSpPr>
        <p:spPr bwMode="auto">
          <a:xfrm>
            <a:off x="6442319" y="5026158"/>
            <a:ext cx="2298700" cy="755650"/>
          </a:xfrm>
          <a:custGeom>
            <a:avLst/>
            <a:gdLst>
              <a:gd name="T0" fmla="*/ 0 w 1920"/>
              <a:gd name="T1" fmla="*/ 2147483647 h 672"/>
              <a:gd name="T2" fmla="*/ 2147483647 w 1920"/>
              <a:gd name="T3" fmla="*/ 0 h 672"/>
              <a:gd name="T4" fmla="*/ 2147483647 w 1920"/>
              <a:gd name="T5" fmla="*/ 0 h 672"/>
              <a:gd name="T6" fmla="*/ 2147483647 w 1920"/>
              <a:gd name="T7" fmla="*/ 2147483647 h 672"/>
              <a:gd name="T8" fmla="*/ 0 w 1920"/>
              <a:gd name="T9" fmla="*/ 2147483647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20"/>
              <a:gd name="T16" fmla="*/ 0 h 672"/>
              <a:gd name="T17" fmla="*/ 1920 w 1920"/>
              <a:gd name="T18" fmla="*/ 672 h 6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20" h="672">
                <a:moveTo>
                  <a:pt x="0" y="672"/>
                </a:moveTo>
                <a:lnTo>
                  <a:pt x="1104" y="0"/>
                </a:lnTo>
                <a:lnTo>
                  <a:pt x="1920" y="0"/>
                </a:lnTo>
                <a:lnTo>
                  <a:pt x="1104" y="672"/>
                </a:lnTo>
                <a:lnTo>
                  <a:pt x="0" y="672"/>
                </a:lnTo>
                <a:close/>
              </a:path>
            </a:pathLst>
          </a:cu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C36D7847-0DF1-449F-BBA0-FA0587613D10}"/>
              </a:ext>
            </a:extLst>
          </p:cNvPr>
          <p:cNvSpPr>
            <a:spLocks/>
          </p:cNvSpPr>
          <p:nvPr/>
        </p:nvSpPr>
        <p:spPr bwMode="auto">
          <a:xfrm>
            <a:off x="6153394" y="5656396"/>
            <a:ext cx="1895475" cy="989012"/>
          </a:xfrm>
          <a:custGeom>
            <a:avLst/>
            <a:gdLst>
              <a:gd name="T0" fmla="*/ 0 w 1584"/>
              <a:gd name="T1" fmla="*/ 2147483647 h 880"/>
              <a:gd name="T2" fmla="*/ 2147483647 w 1584"/>
              <a:gd name="T3" fmla="*/ 2147483647 h 880"/>
              <a:gd name="T4" fmla="*/ 2147483647 w 1584"/>
              <a:gd name="T5" fmla="*/ 2147483647 h 880"/>
              <a:gd name="T6" fmla="*/ 2147483647 w 1584"/>
              <a:gd name="T7" fmla="*/ 2147483647 h 880"/>
              <a:gd name="T8" fmla="*/ 2147483647 w 1584"/>
              <a:gd name="T9" fmla="*/ 2147483647 h 880"/>
              <a:gd name="T10" fmla="*/ 2147483647 w 1584"/>
              <a:gd name="T11" fmla="*/ 2147483647 h 880"/>
              <a:gd name="T12" fmla="*/ 2147483647 w 1584"/>
              <a:gd name="T13" fmla="*/ 2147483647 h 880"/>
              <a:gd name="T14" fmla="*/ 2147483647 w 1584"/>
              <a:gd name="T15" fmla="*/ 2147483647 h 880"/>
              <a:gd name="T16" fmla="*/ 2147483647 w 1584"/>
              <a:gd name="T17" fmla="*/ 2147483647 h 880"/>
              <a:gd name="T18" fmla="*/ 2147483647 w 1584"/>
              <a:gd name="T19" fmla="*/ 2147483647 h 880"/>
              <a:gd name="T20" fmla="*/ 2147483647 w 1584"/>
              <a:gd name="T21" fmla="*/ 2147483647 h 880"/>
              <a:gd name="T22" fmla="*/ 2147483647 w 1584"/>
              <a:gd name="T23" fmla="*/ 2147483647 h 880"/>
              <a:gd name="T24" fmla="*/ 2147483647 w 1584"/>
              <a:gd name="T25" fmla="*/ 2147483647 h 880"/>
              <a:gd name="T26" fmla="*/ 2147483647 w 1584"/>
              <a:gd name="T27" fmla="*/ 2147483647 h 880"/>
              <a:gd name="T28" fmla="*/ 2147483647 w 1584"/>
              <a:gd name="T29" fmla="*/ 2147483647 h 880"/>
              <a:gd name="T30" fmla="*/ 2147483647 w 1584"/>
              <a:gd name="T31" fmla="*/ 2147483647 h 880"/>
              <a:gd name="T32" fmla="*/ 2147483647 w 1584"/>
              <a:gd name="T33" fmla="*/ 2147483647 h 880"/>
              <a:gd name="T34" fmla="*/ 2147483647 w 1584"/>
              <a:gd name="T35" fmla="*/ 2147483647 h 880"/>
              <a:gd name="T36" fmla="*/ 2147483647 w 1584"/>
              <a:gd name="T37" fmla="*/ 2147483647 h 880"/>
              <a:gd name="T38" fmla="*/ 2147483647 w 1584"/>
              <a:gd name="T39" fmla="*/ 2147483647 h 880"/>
              <a:gd name="T40" fmla="*/ 2147483647 w 1584"/>
              <a:gd name="T41" fmla="*/ 2147483647 h 880"/>
              <a:gd name="T42" fmla="*/ 2147483647 w 1584"/>
              <a:gd name="T43" fmla="*/ 2147483647 h 880"/>
              <a:gd name="T44" fmla="*/ 2147483647 w 1584"/>
              <a:gd name="T45" fmla="*/ 2147483647 h 880"/>
              <a:gd name="T46" fmla="*/ 2147483647 w 1584"/>
              <a:gd name="T47" fmla="*/ 2147483647 h 880"/>
              <a:gd name="T48" fmla="*/ 0 w 1584"/>
              <a:gd name="T49" fmla="*/ 2147483647 h 88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584"/>
              <a:gd name="T76" fmla="*/ 0 h 880"/>
              <a:gd name="T77" fmla="*/ 1584 w 1584"/>
              <a:gd name="T78" fmla="*/ 880 h 880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584" h="880">
                <a:moveTo>
                  <a:pt x="0" y="16"/>
                </a:moveTo>
                <a:cubicBezTo>
                  <a:pt x="48" y="14"/>
                  <a:pt x="96" y="5"/>
                  <a:pt x="144" y="9"/>
                </a:cubicBezTo>
                <a:cubicBezTo>
                  <a:pt x="186" y="12"/>
                  <a:pt x="219" y="78"/>
                  <a:pt x="233" y="99"/>
                </a:cubicBezTo>
                <a:cubicBezTo>
                  <a:pt x="273" y="159"/>
                  <a:pt x="281" y="195"/>
                  <a:pt x="313" y="258"/>
                </a:cubicBezTo>
                <a:cubicBezTo>
                  <a:pt x="340" y="310"/>
                  <a:pt x="362" y="391"/>
                  <a:pt x="412" y="426"/>
                </a:cubicBezTo>
                <a:cubicBezTo>
                  <a:pt x="432" y="446"/>
                  <a:pt x="385" y="429"/>
                  <a:pt x="392" y="436"/>
                </a:cubicBezTo>
                <a:cubicBezTo>
                  <a:pt x="400" y="443"/>
                  <a:pt x="443" y="451"/>
                  <a:pt x="452" y="456"/>
                </a:cubicBezTo>
                <a:cubicBezTo>
                  <a:pt x="463" y="461"/>
                  <a:pt x="441" y="461"/>
                  <a:pt x="452" y="466"/>
                </a:cubicBezTo>
                <a:cubicBezTo>
                  <a:pt x="471" y="475"/>
                  <a:pt x="531" y="489"/>
                  <a:pt x="551" y="496"/>
                </a:cubicBezTo>
                <a:cubicBezTo>
                  <a:pt x="561" y="499"/>
                  <a:pt x="541" y="496"/>
                  <a:pt x="541" y="496"/>
                </a:cubicBezTo>
                <a:cubicBezTo>
                  <a:pt x="576" y="549"/>
                  <a:pt x="629" y="536"/>
                  <a:pt x="690" y="546"/>
                </a:cubicBezTo>
                <a:cubicBezTo>
                  <a:pt x="786" y="543"/>
                  <a:pt x="872" y="534"/>
                  <a:pt x="968" y="526"/>
                </a:cubicBezTo>
                <a:cubicBezTo>
                  <a:pt x="989" y="524"/>
                  <a:pt x="998" y="513"/>
                  <a:pt x="1018" y="506"/>
                </a:cubicBezTo>
                <a:cubicBezTo>
                  <a:pt x="1041" y="498"/>
                  <a:pt x="1078" y="476"/>
                  <a:pt x="1078" y="476"/>
                </a:cubicBezTo>
                <a:cubicBezTo>
                  <a:pt x="1129" y="400"/>
                  <a:pt x="1043" y="480"/>
                  <a:pt x="1107" y="417"/>
                </a:cubicBezTo>
                <a:cubicBezTo>
                  <a:pt x="1137" y="417"/>
                  <a:pt x="1167" y="367"/>
                  <a:pt x="1187" y="337"/>
                </a:cubicBezTo>
                <a:cubicBezTo>
                  <a:pt x="1210" y="264"/>
                  <a:pt x="1211" y="282"/>
                  <a:pt x="1256" y="238"/>
                </a:cubicBezTo>
                <a:cubicBezTo>
                  <a:pt x="1280" y="167"/>
                  <a:pt x="1236" y="263"/>
                  <a:pt x="1286" y="188"/>
                </a:cubicBezTo>
                <a:cubicBezTo>
                  <a:pt x="1336" y="119"/>
                  <a:pt x="1249" y="193"/>
                  <a:pt x="1316" y="148"/>
                </a:cubicBezTo>
                <a:cubicBezTo>
                  <a:pt x="1335" y="92"/>
                  <a:pt x="1329" y="136"/>
                  <a:pt x="1395" y="69"/>
                </a:cubicBezTo>
                <a:cubicBezTo>
                  <a:pt x="1403" y="60"/>
                  <a:pt x="1425" y="35"/>
                  <a:pt x="1435" y="29"/>
                </a:cubicBezTo>
                <a:cubicBezTo>
                  <a:pt x="1482" y="0"/>
                  <a:pt x="1532" y="9"/>
                  <a:pt x="1584" y="9"/>
                </a:cubicBezTo>
                <a:lnTo>
                  <a:pt x="1584" y="880"/>
                </a:lnTo>
                <a:lnTo>
                  <a:pt x="96" y="880"/>
                </a:lnTo>
                <a:lnTo>
                  <a:pt x="0" y="16"/>
                </a:lnTo>
                <a:close/>
              </a:path>
            </a:pathLst>
          </a:custGeom>
          <a:solidFill>
            <a:srgbClr val="CC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1025656F-5E7D-41AE-A3EB-DC6CF87D75C3}"/>
              </a:ext>
            </a:extLst>
          </p:cNvPr>
          <p:cNvSpPr>
            <a:spLocks/>
          </p:cNvSpPr>
          <p:nvPr/>
        </p:nvSpPr>
        <p:spPr bwMode="auto">
          <a:xfrm>
            <a:off x="8048869" y="4962658"/>
            <a:ext cx="928687" cy="1682750"/>
          </a:xfrm>
          <a:custGeom>
            <a:avLst/>
            <a:gdLst>
              <a:gd name="T0" fmla="*/ 0 w 775"/>
              <a:gd name="T1" fmla="*/ 2147483647 h 1496"/>
              <a:gd name="T2" fmla="*/ 2147483647 w 775"/>
              <a:gd name="T3" fmla="*/ 0 h 1496"/>
              <a:gd name="T4" fmla="*/ 2147483647 w 775"/>
              <a:gd name="T5" fmla="*/ 2147483647 h 1496"/>
              <a:gd name="T6" fmla="*/ 0 w 775"/>
              <a:gd name="T7" fmla="*/ 2147483647 h 1496"/>
              <a:gd name="T8" fmla="*/ 0 w 775"/>
              <a:gd name="T9" fmla="*/ 2147483647 h 14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75"/>
              <a:gd name="T16" fmla="*/ 0 h 1496"/>
              <a:gd name="T17" fmla="*/ 775 w 775"/>
              <a:gd name="T18" fmla="*/ 1496 h 14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75" h="1496">
                <a:moveTo>
                  <a:pt x="0" y="632"/>
                </a:moveTo>
                <a:lnTo>
                  <a:pt x="765" y="0"/>
                </a:lnTo>
                <a:lnTo>
                  <a:pt x="775" y="824"/>
                </a:lnTo>
                <a:lnTo>
                  <a:pt x="0" y="1496"/>
                </a:lnTo>
                <a:lnTo>
                  <a:pt x="0" y="632"/>
                </a:lnTo>
                <a:close/>
              </a:path>
            </a:pathLst>
          </a:custGeom>
          <a:solidFill>
            <a:srgbClr val="CC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Freeform 19" descr="60%">
            <a:extLst>
              <a:ext uri="{FF2B5EF4-FFF2-40B4-BE49-F238E27FC236}">
                <a16:creationId xmlns:a16="http://schemas.microsoft.com/office/drawing/2014/main" id="{762228C1-7D66-4907-B030-2E817E24A361}"/>
              </a:ext>
            </a:extLst>
          </p:cNvPr>
          <p:cNvSpPr>
            <a:spLocks/>
          </p:cNvSpPr>
          <p:nvPr/>
        </p:nvSpPr>
        <p:spPr bwMode="auto">
          <a:xfrm>
            <a:off x="6196256" y="5781808"/>
            <a:ext cx="1884363" cy="863600"/>
          </a:xfrm>
          <a:custGeom>
            <a:avLst/>
            <a:gdLst>
              <a:gd name="T0" fmla="*/ 2147483647 w 1186"/>
              <a:gd name="T1" fmla="*/ 0 h 544"/>
              <a:gd name="T2" fmla="*/ 2147483647 w 1186"/>
              <a:gd name="T3" fmla="*/ 2147483647 h 544"/>
              <a:gd name="T4" fmla="*/ 2147483647 w 1186"/>
              <a:gd name="T5" fmla="*/ 2147483647 h 544"/>
              <a:gd name="T6" fmla="*/ 2147483647 w 1186"/>
              <a:gd name="T7" fmla="*/ 2147483647 h 544"/>
              <a:gd name="T8" fmla="*/ 0 w 1186"/>
              <a:gd name="T9" fmla="*/ 2147483647 h 544"/>
              <a:gd name="T10" fmla="*/ 2147483647 w 1186"/>
              <a:gd name="T11" fmla="*/ 2147483647 h 544"/>
              <a:gd name="T12" fmla="*/ 2147483647 w 1186"/>
              <a:gd name="T13" fmla="*/ 2147483647 h 544"/>
              <a:gd name="T14" fmla="*/ 2147483647 w 1186"/>
              <a:gd name="T15" fmla="*/ 2147483647 h 544"/>
              <a:gd name="T16" fmla="*/ 2147483647 w 1186"/>
              <a:gd name="T17" fmla="*/ 2147483647 h 544"/>
              <a:gd name="T18" fmla="*/ 2147483647 w 1186"/>
              <a:gd name="T19" fmla="*/ 2147483647 h 544"/>
              <a:gd name="T20" fmla="*/ 2147483647 w 1186"/>
              <a:gd name="T21" fmla="*/ 2147483647 h 544"/>
              <a:gd name="T22" fmla="*/ 2147483647 w 1186"/>
              <a:gd name="T23" fmla="*/ 2147483647 h 544"/>
              <a:gd name="T24" fmla="*/ 2147483647 w 1186"/>
              <a:gd name="T25" fmla="*/ 2147483647 h 544"/>
              <a:gd name="T26" fmla="*/ 2147483647 w 1186"/>
              <a:gd name="T27" fmla="*/ 2147483647 h 544"/>
              <a:gd name="T28" fmla="*/ 2147483647 w 1186"/>
              <a:gd name="T29" fmla="*/ 2147483647 h 544"/>
              <a:gd name="T30" fmla="*/ 2147483647 w 1186"/>
              <a:gd name="T31" fmla="*/ 2147483647 h 544"/>
              <a:gd name="T32" fmla="*/ 2147483647 w 1186"/>
              <a:gd name="T33" fmla="*/ 2147483647 h 544"/>
              <a:gd name="T34" fmla="*/ 2147483647 w 1186"/>
              <a:gd name="T35" fmla="*/ 2147483647 h 544"/>
              <a:gd name="T36" fmla="*/ 2147483647 w 1186"/>
              <a:gd name="T37" fmla="*/ 2147483647 h 544"/>
              <a:gd name="T38" fmla="*/ 2147483647 w 1186"/>
              <a:gd name="T39" fmla="*/ 2147483647 h 544"/>
              <a:gd name="T40" fmla="*/ 2147483647 w 1186"/>
              <a:gd name="T41" fmla="*/ 2147483647 h 544"/>
              <a:gd name="T42" fmla="*/ 2147483647 w 1186"/>
              <a:gd name="T43" fmla="*/ 0 h 54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186"/>
              <a:gd name="T67" fmla="*/ 0 h 544"/>
              <a:gd name="T68" fmla="*/ 1186 w 1186"/>
              <a:gd name="T69" fmla="*/ 544 h 544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186" h="544">
                <a:moveTo>
                  <a:pt x="154" y="0"/>
                </a:moveTo>
                <a:cubicBezTo>
                  <a:pt x="142" y="11"/>
                  <a:pt x="126" y="20"/>
                  <a:pt x="118" y="34"/>
                </a:cubicBezTo>
                <a:cubicBezTo>
                  <a:pt x="115" y="40"/>
                  <a:pt x="90" y="68"/>
                  <a:pt x="90" y="75"/>
                </a:cubicBezTo>
                <a:cubicBezTo>
                  <a:pt x="75" y="103"/>
                  <a:pt x="69" y="113"/>
                  <a:pt x="52" y="124"/>
                </a:cubicBezTo>
                <a:cubicBezTo>
                  <a:pt x="27" y="159"/>
                  <a:pt x="31" y="137"/>
                  <a:pt x="0" y="166"/>
                </a:cubicBezTo>
                <a:lnTo>
                  <a:pt x="46" y="544"/>
                </a:lnTo>
                <a:lnTo>
                  <a:pt x="1167" y="544"/>
                </a:lnTo>
                <a:lnTo>
                  <a:pt x="1159" y="112"/>
                </a:lnTo>
                <a:cubicBezTo>
                  <a:pt x="1143" y="29"/>
                  <a:pt x="1186" y="104"/>
                  <a:pt x="1159" y="86"/>
                </a:cubicBezTo>
                <a:cubicBezTo>
                  <a:pt x="1132" y="68"/>
                  <a:pt x="1036" y="6"/>
                  <a:pt x="995" y="5"/>
                </a:cubicBezTo>
                <a:lnTo>
                  <a:pt x="912" y="82"/>
                </a:lnTo>
                <a:lnTo>
                  <a:pt x="883" y="138"/>
                </a:lnTo>
                <a:lnTo>
                  <a:pt x="838" y="181"/>
                </a:lnTo>
                <a:lnTo>
                  <a:pt x="800" y="222"/>
                </a:lnTo>
                <a:lnTo>
                  <a:pt x="769" y="272"/>
                </a:lnTo>
                <a:lnTo>
                  <a:pt x="651" y="286"/>
                </a:lnTo>
                <a:lnTo>
                  <a:pt x="524" y="293"/>
                </a:lnTo>
                <a:lnTo>
                  <a:pt x="408" y="272"/>
                </a:lnTo>
                <a:lnTo>
                  <a:pt x="299" y="222"/>
                </a:lnTo>
                <a:lnTo>
                  <a:pt x="246" y="166"/>
                </a:lnTo>
                <a:lnTo>
                  <a:pt x="202" y="61"/>
                </a:lnTo>
                <a:lnTo>
                  <a:pt x="154" y="0"/>
                </a:lnTo>
                <a:close/>
              </a:path>
            </a:pathLst>
          </a:custGeom>
          <a:pattFill prst="pct60">
            <a:fgClr>
              <a:schemeClr val="accent2"/>
            </a:fgClr>
            <a:bgClr>
              <a:srgbClr val="CC9900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Freeform 20" descr="60%">
            <a:extLst>
              <a:ext uri="{FF2B5EF4-FFF2-40B4-BE49-F238E27FC236}">
                <a16:creationId xmlns:a16="http://schemas.microsoft.com/office/drawing/2014/main" id="{24D3D7DF-8FCF-404E-81D3-A2FFAD9D9EF5}"/>
              </a:ext>
            </a:extLst>
          </p:cNvPr>
          <p:cNvSpPr>
            <a:spLocks/>
          </p:cNvSpPr>
          <p:nvPr/>
        </p:nvSpPr>
        <p:spPr bwMode="auto">
          <a:xfrm>
            <a:off x="8048869" y="5188083"/>
            <a:ext cx="920750" cy="1457325"/>
          </a:xfrm>
          <a:custGeom>
            <a:avLst/>
            <a:gdLst>
              <a:gd name="T0" fmla="*/ 0 w 768"/>
              <a:gd name="T1" fmla="*/ 2147483647 h 1296"/>
              <a:gd name="T2" fmla="*/ 2147483647 w 768"/>
              <a:gd name="T3" fmla="*/ 0 h 1296"/>
              <a:gd name="T4" fmla="*/ 2147483647 w 768"/>
              <a:gd name="T5" fmla="*/ 2147483647 h 1296"/>
              <a:gd name="T6" fmla="*/ 0 w 768"/>
              <a:gd name="T7" fmla="*/ 2147483647 h 1296"/>
              <a:gd name="T8" fmla="*/ 0 w 768"/>
              <a:gd name="T9" fmla="*/ 2147483647 h 12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1296"/>
              <a:gd name="T17" fmla="*/ 768 w 768"/>
              <a:gd name="T18" fmla="*/ 1296 h 12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1296">
                <a:moveTo>
                  <a:pt x="0" y="624"/>
                </a:moveTo>
                <a:lnTo>
                  <a:pt x="768" y="0"/>
                </a:lnTo>
                <a:lnTo>
                  <a:pt x="768" y="624"/>
                </a:lnTo>
                <a:lnTo>
                  <a:pt x="0" y="1296"/>
                </a:lnTo>
                <a:lnTo>
                  <a:pt x="0" y="624"/>
                </a:lnTo>
                <a:close/>
              </a:path>
            </a:pathLst>
          </a:custGeom>
          <a:pattFill prst="pct60">
            <a:fgClr>
              <a:schemeClr val="accent2"/>
            </a:fgClr>
            <a:bgClr>
              <a:srgbClr val="CC9900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Line 21">
            <a:extLst>
              <a:ext uri="{FF2B5EF4-FFF2-40B4-BE49-F238E27FC236}">
                <a16:creationId xmlns:a16="http://schemas.microsoft.com/office/drawing/2014/main" id="{D2F89599-4047-4DF4-8D71-A0EDF61DB802}"/>
              </a:ext>
            </a:extLst>
          </p:cNvPr>
          <p:cNvSpPr>
            <a:spLocks noChangeShapeType="1"/>
          </p:cNvSpPr>
          <p:nvPr/>
        </p:nvSpPr>
        <p:spPr bwMode="auto">
          <a:xfrm>
            <a:off x="7820269" y="4756283"/>
            <a:ext cx="0" cy="431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Line 22">
            <a:extLst>
              <a:ext uri="{FF2B5EF4-FFF2-40B4-BE49-F238E27FC236}">
                <a16:creationId xmlns:a16="http://schemas.microsoft.com/office/drawing/2014/main" id="{C9D3AD57-EBEE-4A5E-86EC-B8822071661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2319" y="5296033"/>
            <a:ext cx="171450" cy="215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Line 23">
            <a:extLst>
              <a:ext uri="{FF2B5EF4-FFF2-40B4-BE49-F238E27FC236}">
                <a16:creationId xmlns:a16="http://schemas.microsoft.com/office/drawing/2014/main" id="{314FA0D1-88A0-42CB-9E90-B784CE39FE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21906" y="4756283"/>
            <a:ext cx="287338" cy="2159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3" name="Line 24">
            <a:extLst>
              <a:ext uri="{FF2B5EF4-FFF2-40B4-BE49-F238E27FC236}">
                <a16:creationId xmlns:a16="http://schemas.microsoft.com/office/drawing/2014/main" id="{D1AE9DC7-3D86-43AD-84CD-75BC771147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59894" y="5511933"/>
            <a:ext cx="0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4" name="Line 25">
            <a:extLst>
              <a:ext uri="{FF2B5EF4-FFF2-40B4-BE49-F238E27FC236}">
                <a16:creationId xmlns:a16="http://schemas.microsoft.com/office/drawing/2014/main" id="{6BA2327F-0733-4083-81AF-C84C139451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6619" y="6159633"/>
            <a:ext cx="458787" cy="48577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5" name="Line 27">
            <a:extLst>
              <a:ext uri="{FF2B5EF4-FFF2-40B4-BE49-F238E27FC236}">
                <a16:creationId xmlns:a16="http://schemas.microsoft.com/office/drawing/2014/main" id="{BB09163B-90CE-4CC5-8762-D3D9D33E08E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77369" y="5997708"/>
            <a:ext cx="171450" cy="161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" name="Line 28">
            <a:extLst>
              <a:ext uri="{FF2B5EF4-FFF2-40B4-BE49-F238E27FC236}">
                <a16:creationId xmlns:a16="http://schemas.microsoft.com/office/drawing/2014/main" id="{E7F3AFBC-A993-48E0-ACF4-1F18678E47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42319" y="5943733"/>
            <a:ext cx="171450" cy="161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89230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1977" y="498505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Channels are Represented at Sub-grid Level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6682C40-D6A0-4CA8-9245-9064893862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112235"/>
            <a:ext cx="7772400" cy="4876800"/>
          </a:xfrm>
        </p:spPr>
        <p:txBody>
          <a:bodyPr/>
          <a:lstStyle/>
          <a:p>
            <a:pPr eaLnBrk="1" hangingPunct="1">
              <a:buClr>
                <a:schemeClr val="bg1"/>
              </a:buClr>
              <a:buSzPct val="180000"/>
            </a:pPr>
            <a:r>
              <a:rPr lang="en-US" sz="2800" dirty="0">
                <a:solidFill>
                  <a:schemeClr val="bg1"/>
                </a:solidFill>
                <a:latin typeface="Arial" charset="0"/>
              </a:rPr>
              <a:t>Streams divided into segments and reaches</a:t>
            </a:r>
          </a:p>
          <a:p>
            <a:pPr eaLnBrk="1" hangingPunct="1">
              <a:buClr>
                <a:schemeClr val="bg1"/>
              </a:buClr>
              <a:buSzPct val="180000"/>
            </a:pPr>
            <a:r>
              <a:rPr lang="en-US" sz="2800" dirty="0">
                <a:solidFill>
                  <a:schemeClr val="bg1"/>
                </a:solidFill>
                <a:latin typeface="Arial" charset="0"/>
              </a:rPr>
              <a:t>Reach is a length of stream within one MODFLOW grid cell that has constant streambed properties.</a:t>
            </a:r>
          </a:p>
          <a:p>
            <a:pPr eaLnBrk="1" hangingPunct="1">
              <a:buClr>
                <a:schemeClr val="bg1"/>
              </a:buClr>
              <a:buSzPct val="180000"/>
            </a:pPr>
            <a:r>
              <a:rPr lang="en-US" sz="2800" dirty="0">
                <a:solidFill>
                  <a:schemeClr val="bg1"/>
                </a:solidFill>
                <a:latin typeface="Arial" charset="0"/>
              </a:rPr>
              <a:t>Segments are groups of reaches that have</a:t>
            </a:r>
          </a:p>
          <a:p>
            <a:pPr lvl="1" eaLnBrk="1" hangingPunct="1">
              <a:buClr>
                <a:schemeClr val="bg1"/>
              </a:buClr>
              <a:buSzPct val="170000"/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Uniform overland flow, precipitation, ET</a:t>
            </a:r>
          </a:p>
          <a:p>
            <a:pPr lvl="1" eaLnBrk="1" hangingPunct="1">
              <a:buClr>
                <a:schemeClr val="bg1"/>
              </a:buClr>
              <a:buSzPct val="170000"/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Tributary inflow </a:t>
            </a:r>
          </a:p>
          <a:p>
            <a:pPr lvl="1" eaLnBrk="1" hangingPunct="1">
              <a:buClr>
                <a:schemeClr val="bg1"/>
              </a:buClr>
              <a:buSzPct val="170000"/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Point inflow or outflow at beginning</a:t>
            </a:r>
          </a:p>
          <a:p>
            <a:pPr lvl="1" eaLnBrk="1" hangingPunct="1">
              <a:buClr>
                <a:schemeClr val="bg1"/>
              </a:buClr>
              <a:buSzPct val="170000"/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Diversions from downstream end</a:t>
            </a:r>
          </a:p>
        </p:txBody>
      </p:sp>
    </p:spTree>
    <p:extLst>
      <p:ext uri="{BB962C8B-B14F-4D97-AF65-F5344CB8AC3E}">
        <p14:creationId xmlns:p14="http://schemas.microsoft.com/office/powerpoint/2010/main" val="126167173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38894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Stream Network and Channel Geometry</a:t>
            </a:r>
          </a:p>
        </p:txBody>
      </p:sp>
      <p:grpSp>
        <p:nvGrpSpPr>
          <p:cNvPr id="3" name="Group 76">
            <a:extLst>
              <a:ext uri="{FF2B5EF4-FFF2-40B4-BE49-F238E27FC236}">
                <a16:creationId xmlns:a16="http://schemas.microsoft.com/office/drawing/2014/main" id="{E6957A18-0801-4E14-B4DA-4E226B0A589B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1447800"/>
            <a:ext cx="5638800" cy="4651375"/>
            <a:chOff x="1104" y="912"/>
            <a:chExt cx="3552" cy="2930"/>
          </a:xfrm>
          <a:solidFill>
            <a:schemeClr val="bg1">
              <a:lumMod val="50000"/>
              <a:lumOff val="50000"/>
            </a:schemeClr>
          </a:solidFill>
        </p:grpSpPr>
        <p:grpSp>
          <p:nvGrpSpPr>
            <p:cNvPr id="4" name="Group 75">
              <a:extLst>
                <a:ext uri="{FF2B5EF4-FFF2-40B4-BE49-F238E27FC236}">
                  <a16:creationId xmlns:a16="http://schemas.microsoft.com/office/drawing/2014/main" id="{154DA43A-4627-468B-9E13-AD351021B5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912"/>
              <a:ext cx="3456" cy="2880"/>
              <a:chOff x="1152" y="912"/>
              <a:chExt cx="3456" cy="2880"/>
            </a:xfrm>
            <a:grpFill/>
          </p:grpSpPr>
          <p:sp>
            <p:nvSpPr>
              <p:cNvPr id="16" name="Rectangle 4">
                <a:extLst>
                  <a:ext uri="{FF2B5EF4-FFF2-40B4-BE49-F238E27FC236}">
                    <a16:creationId xmlns:a16="http://schemas.microsoft.com/office/drawing/2014/main" id="{96B58345-1C54-4F1B-ABD5-42BB25D3D1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912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Rectangle 5">
                <a:extLst>
                  <a:ext uri="{FF2B5EF4-FFF2-40B4-BE49-F238E27FC236}">
                    <a16:creationId xmlns:a16="http://schemas.microsoft.com/office/drawing/2014/main" id="{E8CDB814-AA54-4CA3-A57D-52904A15E6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912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Rectangle 6">
                <a:extLst>
                  <a:ext uri="{FF2B5EF4-FFF2-40B4-BE49-F238E27FC236}">
                    <a16:creationId xmlns:a16="http://schemas.microsoft.com/office/drawing/2014/main" id="{8785062C-277B-4084-80E6-AE4EA50451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912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7">
                <a:extLst>
                  <a:ext uri="{FF2B5EF4-FFF2-40B4-BE49-F238E27FC236}">
                    <a16:creationId xmlns:a16="http://schemas.microsoft.com/office/drawing/2014/main" id="{ABC34901-D448-4C6B-83B0-B29CB38DB8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912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Rectangle 8">
                <a:extLst>
                  <a:ext uri="{FF2B5EF4-FFF2-40B4-BE49-F238E27FC236}">
                    <a16:creationId xmlns:a16="http://schemas.microsoft.com/office/drawing/2014/main" id="{62B04090-94D8-43CC-ABDD-5D6192D86A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912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Rectangle 9">
                <a:extLst>
                  <a:ext uri="{FF2B5EF4-FFF2-40B4-BE49-F238E27FC236}">
                    <a16:creationId xmlns:a16="http://schemas.microsoft.com/office/drawing/2014/main" id="{5B159BDC-55AE-4E0E-9545-E9C0ABAB07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912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11">
                <a:extLst>
                  <a:ext uri="{FF2B5EF4-FFF2-40B4-BE49-F238E27FC236}">
                    <a16:creationId xmlns:a16="http://schemas.microsoft.com/office/drawing/2014/main" id="{65BF547F-AED3-48DC-9EE5-F178E35F8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1488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Rectangle 12">
                <a:extLst>
                  <a:ext uri="{FF2B5EF4-FFF2-40B4-BE49-F238E27FC236}">
                    <a16:creationId xmlns:a16="http://schemas.microsoft.com/office/drawing/2014/main" id="{B770BF50-C3EC-475D-95B1-066E228B7A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488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13">
                <a:extLst>
                  <a:ext uri="{FF2B5EF4-FFF2-40B4-BE49-F238E27FC236}">
                    <a16:creationId xmlns:a16="http://schemas.microsoft.com/office/drawing/2014/main" id="{AECB1815-88F3-4416-AD96-F224D54E52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1488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Rectangle 14">
                <a:extLst>
                  <a:ext uri="{FF2B5EF4-FFF2-40B4-BE49-F238E27FC236}">
                    <a16:creationId xmlns:a16="http://schemas.microsoft.com/office/drawing/2014/main" id="{19D588FE-9B4A-43E3-8527-17AD223B7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1488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Rectangle 15">
                <a:extLst>
                  <a:ext uri="{FF2B5EF4-FFF2-40B4-BE49-F238E27FC236}">
                    <a16:creationId xmlns:a16="http://schemas.microsoft.com/office/drawing/2014/main" id="{5BF82AFF-7B50-47AE-BE6B-AAA7CF942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1488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16">
                <a:extLst>
                  <a:ext uri="{FF2B5EF4-FFF2-40B4-BE49-F238E27FC236}">
                    <a16:creationId xmlns:a16="http://schemas.microsoft.com/office/drawing/2014/main" id="{D8C9B0E2-FB3D-4783-998D-CB9702B71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1488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18">
                <a:extLst>
                  <a:ext uri="{FF2B5EF4-FFF2-40B4-BE49-F238E27FC236}">
                    <a16:creationId xmlns:a16="http://schemas.microsoft.com/office/drawing/2014/main" id="{77529817-1625-4DEE-8B30-843310B30C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2064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Rectangle 19">
                <a:extLst>
                  <a:ext uri="{FF2B5EF4-FFF2-40B4-BE49-F238E27FC236}">
                    <a16:creationId xmlns:a16="http://schemas.microsoft.com/office/drawing/2014/main" id="{BE49A43E-A9DE-4DE8-8B81-57AFBCB487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064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20">
                <a:extLst>
                  <a:ext uri="{FF2B5EF4-FFF2-40B4-BE49-F238E27FC236}">
                    <a16:creationId xmlns:a16="http://schemas.microsoft.com/office/drawing/2014/main" id="{A2E531B0-4350-4C09-A7FD-1F8259DD5D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064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Rectangle 21">
                <a:extLst>
                  <a:ext uri="{FF2B5EF4-FFF2-40B4-BE49-F238E27FC236}">
                    <a16:creationId xmlns:a16="http://schemas.microsoft.com/office/drawing/2014/main" id="{77B4E068-7C81-4977-A370-794FF5235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064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Rectangle 22">
                <a:extLst>
                  <a:ext uri="{FF2B5EF4-FFF2-40B4-BE49-F238E27FC236}">
                    <a16:creationId xmlns:a16="http://schemas.microsoft.com/office/drawing/2014/main" id="{2FCA66A3-B7D6-4A8D-A998-2BF09BFF19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2064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39081336-E1EC-4203-B243-BCB2B0687F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2064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Rectangle 25">
                <a:extLst>
                  <a:ext uri="{FF2B5EF4-FFF2-40B4-BE49-F238E27FC236}">
                    <a16:creationId xmlns:a16="http://schemas.microsoft.com/office/drawing/2014/main" id="{B4E72E11-AC59-4EBA-A3A4-C184F3F551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2640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Rectangle 26">
                <a:extLst>
                  <a:ext uri="{FF2B5EF4-FFF2-40B4-BE49-F238E27FC236}">
                    <a16:creationId xmlns:a16="http://schemas.microsoft.com/office/drawing/2014/main" id="{C6AEF7AA-E306-4948-8B38-EB3597C22B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640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Rectangle 27">
                <a:extLst>
                  <a:ext uri="{FF2B5EF4-FFF2-40B4-BE49-F238E27FC236}">
                    <a16:creationId xmlns:a16="http://schemas.microsoft.com/office/drawing/2014/main" id="{F8876823-BBCE-4426-9698-09DE2083C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640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Rectangle 28">
                <a:extLst>
                  <a:ext uri="{FF2B5EF4-FFF2-40B4-BE49-F238E27FC236}">
                    <a16:creationId xmlns:a16="http://schemas.microsoft.com/office/drawing/2014/main" id="{5CFE57EF-7EB0-48E7-8CDE-624D1DDB66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640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Rectangle 29">
                <a:extLst>
                  <a:ext uri="{FF2B5EF4-FFF2-40B4-BE49-F238E27FC236}">
                    <a16:creationId xmlns:a16="http://schemas.microsoft.com/office/drawing/2014/main" id="{E73AE71B-17FF-4D71-B0DB-A577491C6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2640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Rectangle 30">
                <a:extLst>
                  <a:ext uri="{FF2B5EF4-FFF2-40B4-BE49-F238E27FC236}">
                    <a16:creationId xmlns:a16="http://schemas.microsoft.com/office/drawing/2014/main" id="{5532C4E1-D94C-4BCA-AC41-31E6BD1510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2640"/>
                <a:ext cx="576" cy="576"/>
              </a:xfrm>
              <a:prstGeom prst="rect">
                <a:avLst/>
              </a:prstGeom>
              <a:grpFill/>
              <a:ln w="1905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0" name="Group 72">
                <a:extLst>
                  <a:ext uri="{FF2B5EF4-FFF2-40B4-BE49-F238E27FC236}">
                    <a16:creationId xmlns:a16="http://schemas.microsoft.com/office/drawing/2014/main" id="{81654D46-6556-47DA-8E62-F4EB9681CC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2" y="3216"/>
                <a:ext cx="3456" cy="576"/>
                <a:chOff x="1104" y="3216"/>
                <a:chExt cx="3456" cy="576"/>
              </a:xfrm>
              <a:grpFill/>
            </p:grpSpPr>
            <p:sp>
              <p:nvSpPr>
                <p:cNvPr id="42" name="Rectangle 32">
                  <a:extLst>
                    <a:ext uri="{FF2B5EF4-FFF2-40B4-BE49-F238E27FC236}">
                      <a16:creationId xmlns:a16="http://schemas.microsoft.com/office/drawing/2014/main" id="{44E86507-35DC-454F-9CB0-23C4728296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4" y="3216"/>
                  <a:ext cx="576" cy="576"/>
                </a:xfrm>
                <a:prstGeom prst="rect">
                  <a:avLst/>
                </a:prstGeom>
                <a:grp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Rectangle 33">
                  <a:extLst>
                    <a:ext uri="{FF2B5EF4-FFF2-40B4-BE49-F238E27FC236}">
                      <a16:creationId xmlns:a16="http://schemas.microsoft.com/office/drawing/2014/main" id="{9FF5BC5A-4565-4C3B-9E3E-250BC57198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0" y="3216"/>
                  <a:ext cx="576" cy="576"/>
                </a:xfrm>
                <a:prstGeom prst="rect">
                  <a:avLst/>
                </a:prstGeom>
                <a:grp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Rectangle 34">
                  <a:extLst>
                    <a:ext uri="{FF2B5EF4-FFF2-40B4-BE49-F238E27FC236}">
                      <a16:creationId xmlns:a16="http://schemas.microsoft.com/office/drawing/2014/main" id="{DD9B8D17-36D4-4E42-A94D-CC9645E11B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6" y="3216"/>
                  <a:ext cx="576" cy="576"/>
                </a:xfrm>
                <a:prstGeom prst="rect">
                  <a:avLst/>
                </a:prstGeom>
                <a:grp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Rectangle 35">
                  <a:extLst>
                    <a:ext uri="{FF2B5EF4-FFF2-40B4-BE49-F238E27FC236}">
                      <a16:creationId xmlns:a16="http://schemas.microsoft.com/office/drawing/2014/main" id="{B2E02076-BBB3-4FDF-B8C6-AF6447D189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" y="3216"/>
                  <a:ext cx="576" cy="576"/>
                </a:xfrm>
                <a:prstGeom prst="rect">
                  <a:avLst/>
                </a:prstGeom>
                <a:grp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Rectangle 36">
                  <a:extLst>
                    <a:ext uri="{FF2B5EF4-FFF2-40B4-BE49-F238E27FC236}">
                      <a16:creationId xmlns:a16="http://schemas.microsoft.com/office/drawing/2014/main" id="{5DF20AAF-6BDB-4FA5-ACDC-8FA756F436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8" y="3216"/>
                  <a:ext cx="576" cy="576"/>
                </a:xfrm>
                <a:prstGeom prst="rect">
                  <a:avLst/>
                </a:prstGeom>
                <a:grp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Rectangle 37">
                  <a:extLst>
                    <a:ext uri="{FF2B5EF4-FFF2-40B4-BE49-F238E27FC236}">
                      <a16:creationId xmlns:a16="http://schemas.microsoft.com/office/drawing/2014/main" id="{A921BE2A-BB75-428F-8262-C240011895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04" y="3216"/>
                  <a:ext cx="576" cy="576"/>
                </a:xfrm>
                <a:prstGeom prst="rect">
                  <a:avLst/>
                </a:prstGeom>
                <a:grpFill/>
                <a:ln w="1905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1" name="Rectangle 45">
                <a:extLst>
                  <a:ext uri="{FF2B5EF4-FFF2-40B4-BE49-F238E27FC236}">
                    <a16:creationId xmlns:a16="http://schemas.microsoft.com/office/drawing/2014/main" id="{705B38E2-1E5F-437B-BA9D-9E39B9985C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352"/>
                <a:ext cx="768" cy="21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/>
                  <a:t>Segment 4</a:t>
                </a:r>
              </a:p>
            </p:txBody>
          </p:sp>
        </p:grpSp>
        <p:sp>
          <p:nvSpPr>
            <p:cNvPr id="5" name="Freeform 38">
              <a:extLst>
                <a:ext uri="{FF2B5EF4-FFF2-40B4-BE49-F238E27FC236}">
                  <a16:creationId xmlns:a16="http://schemas.microsoft.com/office/drawing/2014/main" id="{B98465F6-2DA9-4DDE-90CC-60F940FFD4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" y="963"/>
              <a:ext cx="2074" cy="2823"/>
            </a:xfrm>
            <a:custGeom>
              <a:avLst/>
              <a:gdLst>
                <a:gd name="T0" fmla="*/ 0 w 2074"/>
                <a:gd name="T1" fmla="*/ 0 h 2823"/>
                <a:gd name="T2" fmla="*/ 229 w 2074"/>
                <a:gd name="T3" fmla="*/ 104 h 2823"/>
                <a:gd name="T4" fmla="*/ 399 w 2074"/>
                <a:gd name="T5" fmla="*/ 180 h 2823"/>
                <a:gd name="T6" fmla="*/ 635 w 2074"/>
                <a:gd name="T7" fmla="*/ 227 h 2823"/>
                <a:gd name="T8" fmla="*/ 701 w 2074"/>
                <a:gd name="T9" fmla="*/ 283 h 2823"/>
                <a:gd name="T10" fmla="*/ 767 w 2074"/>
                <a:gd name="T11" fmla="*/ 359 h 2823"/>
                <a:gd name="T12" fmla="*/ 777 w 2074"/>
                <a:gd name="T13" fmla="*/ 435 h 2823"/>
                <a:gd name="T14" fmla="*/ 805 w 2074"/>
                <a:gd name="T15" fmla="*/ 557 h 2823"/>
                <a:gd name="T16" fmla="*/ 786 w 2074"/>
                <a:gd name="T17" fmla="*/ 661 h 2823"/>
                <a:gd name="T18" fmla="*/ 824 w 2074"/>
                <a:gd name="T19" fmla="*/ 935 h 2823"/>
                <a:gd name="T20" fmla="*/ 871 w 2074"/>
                <a:gd name="T21" fmla="*/ 1048 h 2823"/>
                <a:gd name="T22" fmla="*/ 909 w 2074"/>
                <a:gd name="T23" fmla="*/ 1199 h 2823"/>
                <a:gd name="T24" fmla="*/ 937 w 2074"/>
                <a:gd name="T25" fmla="*/ 1209 h 2823"/>
                <a:gd name="T26" fmla="*/ 1447 w 2074"/>
                <a:gd name="T27" fmla="*/ 1417 h 2823"/>
                <a:gd name="T28" fmla="*/ 1504 w 2074"/>
                <a:gd name="T29" fmla="*/ 1492 h 2823"/>
                <a:gd name="T30" fmla="*/ 1607 w 2074"/>
                <a:gd name="T31" fmla="*/ 1615 h 2823"/>
                <a:gd name="T32" fmla="*/ 1664 w 2074"/>
                <a:gd name="T33" fmla="*/ 1804 h 2823"/>
                <a:gd name="T34" fmla="*/ 1891 w 2074"/>
                <a:gd name="T35" fmla="*/ 2011 h 2823"/>
                <a:gd name="T36" fmla="*/ 2014 w 2074"/>
                <a:gd name="T37" fmla="*/ 2247 h 2823"/>
                <a:gd name="T38" fmla="*/ 2032 w 2074"/>
                <a:gd name="T39" fmla="*/ 2823 h 282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074"/>
                <a:gd name="T61" fmla="*/ 0 h 2823"/>
                <a:gd name="T62" fmla="*/ 2074 w 2074"/>
                <a:gd name="T63" fmla="*/ 2823 h 282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074" h="2823">
                  <a:moveTo>
                    <a:pt x="0" y="0"/>
                  </a:moveTo>
                  <a:cubicBezTo>
                    <a:pt x="3" y="50"/>
                    <a:pt x="218" y="55"/>
                    <a:pt x="229" y="104"/>
                  </a:cubicBezTo>
                  <a:cubicBezTo>
                    <a:pt x="234" y="126"/>
                    <a:pt x="386" y="161"/>
                    <a:pt x="399" y="180"/>
                  </a:cubicBezTo>
                  <a:cubicBezTo>
                    <a:pt x="462" y="274"/>
                    <a:pt x="533" y="200"/>
                    <a:pt x="635" y="227"/>
                  </a:cubicBezTo>
                  <a:cubicBezTo>
                    <a:pt x="669" y="250"/>
                    <a:pt x="661" y="273"/>
                    <a:pt x="701" y="283"/>
                  </a:cubicBezTo>
                  <a:cubicBezTo>
                    <a:pt x="711" y="292"/>
                    <a:pt x="756" y="351"/>
                    <a:pt x="767" y="359"/>
                  </a:cubicBezTo>
                  <a:cubicBezTo>
                    <a:pt x="785" y="373"/>
                    <a:pt x="777" y="435"/>
                    <a:pt x="777" y="435"/>
                  </a:cubicBezTo>
                  <a:cubicBezTo>
                    <a:pt x="788" y="466"/>
                    <a:pt x="805" y="557"/>
                    <a:pt x="805" y="557"/>
                  </a:cubicBezTo>
                  <a:cubicBezTo>
                    <a:pt x="822" y="610"/>
                    <a:pt x="770" y="607"/>
                    <a:pt x="786" y="661"/>
                  </a:cubicBezTo>
                  <a:cubicBezTo>
                    <a:pt x="812" y="752"/>
                    <a:pt x="770" y="855"/>
                    <a:pt x="824" y="935"/>
                  </a:cubicBezTo>
                  <a:cubicBezTo>
                    <a:pt x="839" y="979"/>
                    <a:pt x="846" y="1011"/>
                    <a:pt x="871" y="1048"/>
                  </a:cubicBezTo>
                  <a:cubicBezTo>
                    <a:pt x="878" y="1077"/>
                    <a:pt x="890" y="1180"/>
                    <a:pt x="909" y="1199"/>
                  </a:cubicBezTo>
                  <a:cubicBezTo>
                    <a:pt x="916" y="1206"/>
                    <a:pt x="928" y="1206"/>
                    <a:pt x="937" y="1209"/>
                  </a:cubicBezTo>
                  <a:cubicBezTo>
                    <a:pt x="1086" y="1358"/>
                    <a:pt x="1254" y="1366"/>
                    <a:pt x="1447" y="1417"/>
                  </a:cubicBezTo>
                  <a:cubicBezTo>
                    <a:pt x="1513" y="1483"/>
                    <a:pt x="1433" y="1399"/>
                    <a:pt x="1504" y="1492"/>
                  </a:cubicBezTo>
                  <a:cubicBezTo>
                    <a:pt x="1536" y="1533"/>
                    <a:pt x="1583" y="1568"/>
                    <a:pt x="1607" y="1615"/>
                  </a:cubicBezTo>
                  <a:cubicBezTo>
                    <a:pt x="1635" y="1671"/>
                    <a:pt x="1629" y="1751"/>
                    <a:pt x="1664" y="1804"/>
                  </a:cubicBezTo>
                  <a:cubicBezTo>
                    <a:pt x="1722" y="1894"/>
                    <a:pt x="1817" y="1938"/>
                    <a:pt x="1891" y="2011"/>
                  </a:cubicBezTo>
                  <a:cubicBezTo>
                    <a:pt x="1957" y="2076"/>
                    <a:pt x="1964" y="2174"/>
                    <a:pt x="2014" y="2247"/>
                  </a:cubicBezTo>
                  <a:cubicBezTo>
                    <a:pt x="2074" y="2440"/>
                    <a:pt x="2032" y="2565"/>
                    <a:pt x="2032" y="2823"/>
                  </a:cubicBezTo>
                </a:path>
              </a:pathLst>
            </a:custGeom>
            <a:noFill/>
            <a:ln w="5715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39">
              <a:extLst>
                <a:ext uri="{FF2B5EF4-FFF2-40B4-BE49-F238E27FC236}">
                  <a16:creationId xmlns:a16="http://schemas.microsoft.com/office/drawing/2014/main" id="{784C1462-44DF-49A2-9E61-49F7FA38F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4" y="1681"/>
              <a:ext cx="1855" cy="1171"/>
            </a:xfrm>
            <a:custGeom>
              <a:avLst/>
              <a:gdLst>
                <a:gd name="T0" fmla="*/ 0 w 1855"/>
                <a:gd name="T1" fmla="*/ 0 h 1171"/>
                <a:gd name="T2" fmla="*/ 199 w 1855"/>
                <a:gd name="T3" fmla="*/ 151 h 1171"/>
                <a:gd name="T4" fmla="*/ 784 w 1855"/>
                <a:gd name="T5" fmla="*/ 264 h 1171"/>
                <a:gd name="T6" fmla="*/ 1077 w 1855"/>
                <a:gd name="T7" fmla="*/ 283 h 1171"/>
                <a:gd name="T8" fmla="*/ 1398 w 1855"/>
                <a:gd name="T9" fmla="*/ 293 h 1171"/>
                <a:gd name="T10" fmla="*/ 1776 w 1855"/>
                <a:gd name="T11" fmla="*/ 519 h 1171"/>
                <a:gd name="T12" fmla="*/ 1842 w 1855"/>
                <a:gd name="T13" fmla="*/ 765 h 1171"/>
                <a:gd name="T14" fmla="*/ 1851 w 1855"/>
                <a:gd name="T15" fmla="*/ 1171 h 117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55"/>
                <a:gd name="T25" fmla="*/ 0 h 1171"/>
                <a:gd name="T26" fmla="*/ 1855 w 1855"/>
                <a:gd name="T27" fmla="*/ 1171 h 117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55" h="1171">
                  <a:moveTo>
                    <a:pt x="0" y="0"/>
                  </a:moveTo>
                  <a:cubicBezTo>
                    <a:pt x="56" y="40"/>
                    <a:pt x="131" y="131"/>
                    <a:pt x="199" y="151"/>
                  </a:cubicBezTo>
                  <a:cubicBezTo>
                    <a:pt x="398" y="208"/>
                    <a:pt x="573" y="249"/>
                    <a:pt x="784" y="264"/>
                  </a:cubicBezTo>
                  <a:cubicBezTo>
                    <a:pt x="882" y="271"/>
                    <a:pt x="979" y="277"/>
                    <a:pt x="1077" y="283"/>
                  </a:cubicBezTo>
                  <a:cubicBezTo>
                    <a:pt x="1184" y="290"/>
                    <a:pt x="1291" y="290"/>
                    <a:pt x="1398" y="293"/>
                  </a:cubicBezTo>
                  <a:cubicBezTo>
                    <a:pt x="1556" y="312"/>
                    <a:pt x="1687" y="388"/>
                    <a:pt x="1776" y="519"/>
                  </a:cubicBezTo>
                  <a:cubicBezTo>
                    <a:pt x="1802" y="600"/>
                    <a:pt x="1827" y="681"/>
                    <a:pt x="1842" y="765"/>
                  </a:cubicBezTo>
                  <a:cubicBezTo>
                    <a:pt x="1855" y="1014"/>
                    <a:pt x="1851" y="878"/>
                    <a:pt x="1851" y="1171"/>
                  </a:cubicBezTo>
                </a:path>
              </a:pathLst>
            </a:custGeom>
            <a:noFill/>
            <a:ln w="38100">
              <a:solidFill>
                <a:srgbClr val="0066FF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40">
              <a:extLst>
                <a:ext uri="{FF2B5EF4-FFF2-40B4-BE49-F238E27FC236}">
                  <a16:creationId xmlns:a16="http://schemas.microsoft.com/office/drawing/2014/main" id="{77296C0F-B6BD-4D62-830D-8B92EC76A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3" y="1737"/>
              <a:ext cx="1416" cy="1870"/>
            </a:xfrm>
            <a:custGeom>
              <a:avLst/>
              <a:gdLst>
                <a:gd name="T0" fmla="*/ 1416 w 1416"/>
                <a:gd name="T1" fmla="*/ 0 h 1870"/>
                <a:gd name="T2" fmla="*/ 1256 w 1416"/>
                <a:gd name="T3" fmla="*/ 29 h 1870"/>
                <a:gd name="T4" fmla="*/ 1199 w 1416"/>
                <a:gd name="T5" fmla="*/ 76 h 1870"/>
                <a:gd name="T6" fmla="*/ 1076 w 1416"/>
                <a:gd name="T7" fmla="*/ 331 h 1870"/>
                <a:gd name="T8" fmla="*/ 1067 w 1416"/>
                <a:gd name="T9" fmla="*/ 454 h 1870"/>
                <a:gd name="T10" fmla="*/ 1058 w 1416"/>
                <a:gd name="T11" fmla="*/ 510 h 1870"/>
                <a:gd name="T12" fmla="*/ 1039 w 1416"/>
                <a:gd name="T13" fmla="*/ 671 h 1870"/>
                <a:gd name="T14" fmla="*/ 973 w 1416"/>
                <a:gd name="T15" fmla="*/ 813 h 1870"/>
                <a:gd name="T16" fmla="*/ 821 w 1416"/>
                <a:gd name="T17" fmla="*/ 907 h 1870"/>
                <a:gd name="T18" fmla="*/ 727 w 1416"/>
                <a:gd name="T19" fmla="*/ 964 h 1870"/>
                <a:gd name="T20" fmla="*/ 614 w 1416"/>
                <a:gd name="T21" fmla="*/ 1134 h 1870"/>
                <a:gd name="T22" fmla="*/ 519 w 1416"/>
                <a:gd name="T23" fmla="*/ 1200 h 1870"/>
                <a:gd name="T24" fmla="*/ 491 w 1416"/>
                <a:gd name="T25" fmla="*/ 1219 h 1870"/>
                <a:gd name="T26" fmla="*/ 415 w 1416"/>
                <a:gd name="T27" fmla="*/ 1379 h 1870"/>
                <a:gd name="T28" fmla="*/ 368 w 1416"/>
                <a:gd name="T29" fmla="*/ 1606 h 1870"/>
                <a:gd name="T30" fmla="*/ 217 w 1416"/>
                <a:gd name="T31" fmla="*/ 1747 h 1870"/>
                <a:gd name="T32" fmla="*/ 160 w 1416"/>
                <a:gd name="T33" fmla="*/ 1766 h 1870"/>
                <a:gd name="T34" fmla="*/ 57 w 1416"/>
                <a:gd name="T35" fmla="*/ 1813 h 1870"/>
                <a:gd name="T36" fmla="*/ 0 w 1416"/>
                <a:gd name="T37" fmla="*/ 1870 h 187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16"/>
                <a:gd name="T58" fmla="*/ 0 h 1870"/>
                <a:gd name="T59" fmla="*/ 1416 w 1416"/>
                <a:gd name="T60" fmla="*/ 1870 h 187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16" h="1870">
                  <a:moveTo>
                    <a:pt x="1416" y="0"/>
                  </a:moveTo>
                  <a:cubicBezTo>
                    <a:pt x="1361" y="7"/>
                    <a:pt x="1309" y="15"/>
                    <a:pt x="1256" y="29"/>
                  </a:cubicBezTo>
                  <a:cubicBezTo>
                    <a:pt x="1238" y="46"/>
                    <a:pt x="1215" y="57"/>
                    <a:pt x="1199" y="76"/>
                  </a:cubicBezTo>
                  <a:cubicBezTo>
                    <a:pt x="1137" y="147"/>
                    <a:pt x="1100" y="241"/>
                    <a:pt x="1076" y="331"/>
                  </a:cubicBezTo>
                  <a:cubicBezTo>
                    <a:pt x="1073" y="372"/>
                    <a:pt x="1071" y="413"/>
                    <a:pt x="1067" y="454"/>
                  </a:cubicBezTo>
                  <a:cubicBezTo>
                    <a:pt x="1065" y="473"/>
                    <a:pt x="1060" y="491"/>
                    <a:pt x="1058" y="510"/>
                  </a:cubicBezTo>
                  <a:cubicBezTo>
                    <a:pt x="1055" y="535"/>
                    <a:pt x="1055" y="628"/>
                    <a:pt x="1039" y="671"/>
                  </a:cubicBezTo>
                  <a:cubicBezTo>
                    <a:pt x="1022" y="718"/>
                    <a:pt x="994" y="769"/>
                    <a:pt x="973" y="813"/>
                  </a:cubicBezTo>
                  <a:cubicBezTo>
                    <a:pt x="948" y="864"/>
                    <a:pt x="869" y="886"/>
                    <a:pt x="821" y="907"/>
                  </a:cubicBezTo>
                  <a:cubicBezTo>
                    <a:pt x="782" y="924"/>
                    <a:pt x="765" y="939"/>
                    <a:pt x="727" y="964"/>
                  </a:cubicBezTo>
                  <a:cubicBezTo>
                    <a:pt x="671" y="1001"/>
                    <a:pt x="663" y="1099"/>
                    <a:pt x="614" y="1134"/>
                  </a:cubicBezTo>
                  <a:cubicBezTo>
                    <a:pt x="508" y="1209"/>
                    <a:pt x="584" y="1157"/>
                    <a:pt x="519" y="1200"/>
                  </a:cubicBezTo>
                  <a:cubicBezTo>
                    <a:pt x="510" y="1206"/>
                    <a:pt x="491" y="1219"/>
                    <a:pt x="491" y="1219"/>
                  </a:cubicBezTo>
                  <a:cubicBezTo>
                    <a:pt x="464" y="1272"/>
                    <a:pt x="442" y="1326"/>
                    <a:pt x="415" y="1379"/>
                  </a:cubicBezTo>
                  <a:cubicBezTo>
                    <a:pt x="403" y="1442"/>
                    <a:pt x="399" y="1551"/>
                    <a:pt x="368" y="1606"/>
                  </a:cubicBezTo>
                  <a:cubicBezTo>
                    <a:pt x="332" y="1670"/>
                    <a:pt x="278" y="1708"/>
                    <a:pt x="217" y="1747"/>
                  </a:cubicBezTo>
                  <a:cubicBezTo>
                    <a:pt x="208" y="1753"/>
                    <a:pt x="169" y="1762"/>
                    <a:pt x="160" y="1766"/>
                  </a:cubicBezTo>
                  <a:cubicBezTo>
                    <a:pt x="41" y="1820"/>
                    <a:pt x="124" y="1791"/>
                    <a:pt x="57" y="1813"/>
                  </a:cubicBezTo>
                  <a:cubicBezTo>
                    <a:pt x="29" y="1831"/>
                    <a:pt x="22" y="1848"/>
                    <a:pt x="0" y="1870"/>
                  </a:cubicBezTo>
                </a:path>
              </a:pathLst>
            </a:custGeom>
            <a:grpFill/>
            <a:ln w="5715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41">
              <a:extLst>
                <a:ext uri="{FF2B5EF4-FFF2-40B4-BE49-F238E27FC236}">
                  <a16:creationId xmlns:a16="http://schemas.microsoft.com/office/drawing/2014/main" id="{497D29F1-3ABE-4545-AB2B-DECF40E25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7" y="2185"/>
              <a:ext cx="42" cy="1657"/>
            </a:xfrm>
            <a:custGeom>
              <a:avLst/>
              <a:gdLst>
                <a:gd name="T0" fmla="*/ 7 w 42"/>
                <a:gd name="T1" fmla="*/ 0 h 1657"/>
                <a:gd name="T2" fmla="*/ 15 w 42"/>
                <a:gd name="T3" fmla="*/ 199 h 1657"/>
                <a:gd name="T4" fmla="*/ 15 w 42"/>
                <a:gd name="T5" fmla="*/ 1657 h 1657"/>
                <a:gd name="T6" fmla="*/ 0 60000 65536"/>
                <a:gd name="T7" fmla="*/ 0 60000 65536"/>
                <a:gd name="T8" fmla="*/ 0 60000 65536"/>
                <a:gd name="T9" fmla="*/ 0 w 42"/>
                <a:gd name="T10" fmla="*/ 0 h 1657"/>
                <a:gd name="T11" fmla="*/ 42 w 42"/>
                <a:gd name="T12" fmla="*/ 1657 h 16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" h="1657">
                  <a:moveTo>
                    <a:pt x="7" y="0"/>
                  </a:moveTo>
                  <a:cubicBezTo>
                    <a:pt x="42" y="80"/>
                    <a:pt x="5" y="107"/>
                    <a:pt x="15" y="199"/>
                  </a:cubicBezTo>
                  <a:cubicBezTo>
                    <a:pt x="0" y="691"/>
                    <a:pt x="15" y="1166"/>
                    <a:pt x="15" y="1657"/>
                  </a:cubicBezTo>
                </a:path>
              </a:pathLst>
            </a:custGeom>
            <a:grpFill/>
            <a:ln w="38100">
              <a:solidFill>
                <a:schemeClr val="accent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Oval 61">
              <a:extLst>
                <a:ext uri="{FF2B5EF4-FFF2-40B4-BE49-F238E27FC236}">
                  <a16:creationId xmlns:a16="http://schemas.microsoft.com/office/drawing/2014/main" id="{95F18855-7665-4BAE-96AE-773D9931D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912"/>
              <a:ext cx="96" cy="9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62">
              <a:extLst>
                <a:ext uri="{FF2B5EF4-FFF2-40B4-BE49-F238E27FC236}">
                  <a16:creationId xmlns:a16="http://schemas.microsoft.com/office/drawing/2014/main" id="{77E6288B-144D-4D52-8164-21B73BA32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632"/>
              <a:ext cx="96" cy="9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63">
              <a:extLst>
                <a:ext uri="{FF2B5EF4-FFF2-40B4-BE49-F238E27FC236}">
                  <a16:creationId xmlns:a16="http://schemas.microsoft.com/office/drawing/2014/main" id="{9DF632D0-6110-4BC0-A23B-1CD05D227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744"/>
              <a:ext cx="96" cy="9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64">
              <a:extLst>
                <a:ext uri="{FF2B5EF4-FFF2-40B4-BE49-F238E27FC236}">
                  <a16:creationId xmlns:a16="http://schemas.microsoft.com/office/drawing/2014/main" id="{F330AA82-C289-4C60-8D02-D0AEEFCEB9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112"/>
              <a:ext cx="96" cy="9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65">
              <a:extLst>
                <a:ext uri="{FF2B5EF4-FFF2-40B4-BE49-F238E27FC236}">
                  <a16:creationId xmlns:a16="http://schemas.microsoft.com/office/drawing/2014/main" id="{0D2D52AE-3AD0-4665-A890-2FF6AFCB9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784"/>
              <a:ext cx="96" cy="9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66">
              <a:extLst>
                <a:ext uri="{FF2B5EF4-FFF2-40B4-BE49-F238E27FC236}">
                  <a16:creationId xmlns:a16="http://schemas.microsoft.com/office/drawing/2014/main" id="{755BEF5C-B5F0-4CAA-BD16-5F2FCF0DE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504"/>
              <a:ext cx="96" cy="9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67">
              <a:extLst>
                <a:ext uri="{FF2B5EF4-FFF2-40B4-BE49-F238E27FC236}">
                  <a16:creationId xmlns:a16="http://schemas.microsoft.com/office/drawing/2014/main" id="{2890E76E-3EAC-4BA9-945C-E0B8EF86D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680"/>
              <a:ext cx="96" cy="9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" name="Rectangle 2">
            <a:extLst>
              <a:ext uri="{FF2B5EF4-FFF2-40B4-BE49-F238E27FC236}">
                <a16:creationId xmlns:a16="http://schemas.microsoft.com/office/drawing/2014/main" id="{B1448900-6146-486D-ACB0-FB34AA868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1669" y="983546"/>
            <a:ext cx="228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b="1" kern="0" dirty="0">
                <a:solidFill>
                  <a:schemeClr val="bg1"/>
                </a:solidFill>
                <a:latin typeface="Arial" charset="0"/>
              </a:rPr>
              <a:t>Model grid</a:t>
            </a:r>
          </a:p>
        </p:txBody>
      </p:sp>
      <p:sp>
        <p:nvSpPr>
          <p:cNvPr id="49" name="Text Box 42">
            <a:extLst>
              <a:ext uri="{FF2B5EF4-FFF2-40B4-BE49-F238E27FC236}">
                <a16:creationId xmlns:a16="http://schemas.microsoft.com/office/drawing/2014/main" id="{B2C4C77A-8C82-470E-8B3E-7E362CE88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570038"/>
            <a:ext cx="1166813" cy="33655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Segment 1</a:t>
            </a:r>
          </a:p>
        </p:txBody>
      </p:sp>
      <p:sp>
        <p:nvSpPr>
          <p:cNvPr id="50" name="Text Box 43">
            <a:extLst>
              <a:ext uri="{FF2B5EF4-FFF2-40B4-BE49-F238E27FC236}">
                <a16:creationId xmlns:a16="http://schemas.microsoft.com/office/drawing/2014/main" id="{83B1A255-B073-4964-8866-0696FCFD5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971800"/>
            <a:ext cx="1219200" cy="33655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Segment 2</a:t>
            </a:r>
          </a:p>
        </p:txBody>
      </p:sp>
      <p:sp>
        <p:nvSpPr>
          <p:cNvPr id="51" name="Rectangle 44">
            <a:extLst>
              <a:ext uri="{FF2B5EF4-FFF2-40B4-BE49-F238E27FC236}">
                <a16:creationId xmlns:a16="http://schemas.microsoft.com/office/drawing/2014/main" id="{E2BAE0D6-F984-4AE5-BE1E-B2C8573C4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590800"/>
            <a:ext cx="1166813" cy="33655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Segment 3</a:t>
            </a:r>
          </a:p>
        </p:txBody>
      </p:sp>
      <p:sp>
        <p:nvSpPr>
          <p:cNvPr id="52" name="Rectangle 46">
            <a:extLst>
              <a:ext uri="{FF2B5EF4-FFF2-40B4-BE49-F238E27FC236}">
                <a16:creationId xmlns:a16="http://schemas.microsoft.com/office/drawing/2014/main" id="{A61D4313-FAA2-4485-8CEA-3D316D05A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713038"/>
            <a:ext cx="1166813" cy="33655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Segment 5</a:t>
            </a:r>
          </a:p>
        </p:txBody>
      </p:sp>
      <p:sp>
        <p:nvSpPr>
          <p:cNvPr id="53" name="Rectangle 47">
            <a:extLst>
              <a:ext uri="{FF2B5EF4-FFF2-40B4-BE49-F238E27FC236}">
                <a16:creationId xmlns:a16="http://schemas.microsoft.com/office/drawing/2014/main" id="{BE9CF02F-54F6-4520-BBB2-9C5B75DB4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181600"/>
            <a:ext cx="11668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Segment 6</a:t>
            </a:r>
          </a:p>
        </p:txBody>
      </p:sp>
      <p:sp>
        <p:nvSpPr>
          <p:cNvPr id="54" name="Rectangle 48">
            <a:extLst>
              <a:ext uri="{FF2B5EF4-FFF2-40B4-BE49-F238E27FC236}">
                <a16:creationId xmlns:a16="http://schemas.microsoft.com/office/drawing/2014/main" id="{54E0FD7A-28B6-49EB-AC28-622C928B9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638800"/>
            <a:ext cx="11668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Segment 7</a:t>
            </a:r>
          </a:p>
        </p:txBody>
      </p:sp>
      <p:sp>
        <p:nvSpPr>
          <p:cNvPr id="55" name="Text Box 49">
            <a:extLst>
              <a:ext uri="{FF2B5EF4-FFF2-40B4-BE49-F238E27FC236}">
                <a16:creationId xmlns:a16="http://schemas.microsoft.com/office/drawing/2014/main" id="{B31E6C8F-1C0F-44B2-AAC9-4E179C351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423988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Inflow</a:t>
            </a:r>
          </a:p>
        </p:txBody>
      </p:sp>
      <p:sp>
        <p:nvSpPr>
          <p:cNvPr id="56" name="Rectangle 50">
            <a:extLst>
              <a:ext uri="{FF2B5EF4-FFF2-40B4-BE49-F238E27FC236}">
                <a16:creationId xmlns:a16="http://schemas.microsoft.com/office/drawing/2014/main" id="{E235134F-43C2-4345-9DEB-C816093EA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4384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Inflow</a:t>
            </a:r>
          </a:p>
        </p:txBody>
      </p:sp>
      <p:sp>
        <p:nvSpPr>
          <p:cNvPr id="57" name="Text Box 51">
            <a:extLst>
              <a:ext uri="{FF2B5EF4-FFF2-40B4-BE49-F238E27FC236}">
                <a16:creationId xmlns:a16="http://schemas.microsoft.com/office/drawing/2014/main" id="{F15AA294-5923-4269-8030-607A06671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1905000"/>
            <a:ext cx="1447800" cy="366713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Diversion</a:t>
            </a:r>
          </a:p>
        </p:txBody>
      </p:sp>
      <p:sp>
        <p:nvSpPr>
          <p:cNvPr id="58" name="Text Box 53">
            <a:extLst>
              <a:ext uri="{FF2B5EF4-FFF2-40B4-BE49-F238E27FC236}">
                <a16:creationId xmlns:a16="http://schemas.microsoft.com/office/drawing/2014/main" id="{3CE1B66F-1F68-4D76-8B35-CDC63329B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500" y="3675856"/>
            <a:ext cx="1682750" cy="366712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Point diversion</a:t>
            </a:r>
          </a:p>
        </p:txBody>
      </p:sp>
      <p:sp>
        <p:nvSpPr>
          <p:cNvPr id="59" name="Text Box 55">
            <a:extLst>
              <a:ext uri="{FF2B5EF4-FFF2-40B4-BE49-F238E27FC236}">
                <a16:creationId xmlns:a16="http://schemas.microsoft.com/office/drawing/2014/main" id="{4ACEC886-E50A-4EE1-821F-8F0B6DABF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2701" y="4737894"/>
            <a:ext cx="16462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Canal delivery</a:t>
            </a:r>
          </a:p>
          <a:p>
            <a:r>
              <a:rPr lang="en-US" sz="1800" dirty="0"/>
              <a:t>for irrigation</a:t>
            </a:r>
          </a:p>
        </p:txBody>
      </p:sp>
      <p:sp>
        <p:nvSpPr>
          <p:cNvPr id="60" name="Line 56">
            <a:extLst>
              <a:ext uri="{FF2B5EF4-FFF2-40B4-BE49-F238E27FC236}">
                <a16:creationId xmlns:a16="http://schemas.microsoft.com/office/drawing/2014/main" id="{B8311E59-009F-4F13-A670-3C06F1467A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4495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" name="Line 57">
            <a:extLst>
              <a:ext uri="{FF2B5EF4-FFF2-40B4-BE49-F238E27FC236}">
                <a16:creationId xmlns:a16="http://schemas.microsoft.com/office/drawing/2014/main" id="{A71DFB87-5AB8-4637-95BD-DC2A816EF5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3505200"/>
            <a:ext cx="228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" name="Line 58">
            <a:extLst>
              <a:ext uri="{FF2B5EF4-FFF2-40B4-BE49-F238E27FC236}">
                <a16:creationId xmlns:a16="http://schemas.microsoft.com/office/drawing/2014/main" id="{F58040FB-1BDD-406B-9F9B-B9247DF23D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2209800"/>
            <a:ext cx="3810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" name="Text Box 59">
            <a:extLst>
              <a:ext uri="{FF2B5EF4-FFF2-40B4-BE49-F238E27FC236}">
                <a16:creationId xmlns:a16="http://schemas.microsoft.com/office/drawing/2014/main" id="{31B34E72-C836-4B5E-978E-2DA3831F1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743200"/>
            <a:ext cx="781050" cy="366713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Canal</a:t>
            </a:r>
          </a:p>
        </p:txBody>
      </p:sp>
      <p:sp>
        <p:nvSpPr>
          <p:cNvPr id="64" name="Line 60">
            <a:extLst>
              <a:ext uri="{FF2B5EF4-FFF2-40B4-BE49-F238E27FC236}">
                <a16:creationId xmlns:a16="http://schemas.microsoft.com/office/drawing/2014/main" id="{E00D4A40-193F-4393-969D-A166742BA8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11430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" name="Text Box 68">
            <a:extLst>
              <a:ext uri="{FF2B5EF4-FFF2-40B4-BE49-F238E27FC236}">
                <a16:creationId xmlns:a16="http://schemas.microsoft.com/office/drawing/2014/main" id="{EB5AAE7F-0BD8-4805-A320-CFF5F5069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495800"/>
            <a:ext cx="95571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Segment </a:t>
            </a:r>
          </a:p>
          <a:p>
            <a:r>
              <a:rPr lang="en-US" sz="1600" dirty="0"/>
              <a:t>junction</a:t>
            </a:r>
          </a:p>
        </p:txBody>
      </p:sp>
      <p:sp>
        <p:nvSpPr>
          <p:cNvPr id="66" name="Line 71">
            <a:extLst>
              <a:ext uri="{FF2B5EF4-FFF2-40B4-BE49-F238E27FC236}">
                <a16:creationId xmlns:a16="http://schemas.microsoft.com/office/drawing/2014/main" id="{C1365F57-200E-453A-9B2A-316AF624819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45720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001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722313" y="216361"/>
            <a:ext cx="77724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Channel Flow (SFR)</a:t>
            </a:r>
          </a:p>
        </p:txBody>
      </p:sp>
      <p:sp>
        <p:nvSpPr>
          <p:cNvPr id="55" name="Rectangle 3">
            <a:extLst>
              <a:ext uri="{FF2B5EF4-FFF2-40B4-BE49-F238E27FC236}">
                <a16:creationId xmlns:a16="http://schemas.microsoft.com/office/drawing/2014/main" id="{1D191211-23B4-48D6-ABE6-B0DA518033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2944" y="1935623"/>
            <a:ext cx="3048000" cy="4724400"/>
          </a:xfrm>
        </p:spPr>
        <p:txBody>
          <a:bodyPr>
            <a:normAutofit/>
          </a:bodyPr>
          <a:lstStyle/>
          <a:p>
            <a:pPr eaLnBrk="1" hangingPunct="1">
              <a:buClr>
                <a:schemeClr val="bg1"/>
              </a:buClr>
              <a:buSzPct val="180000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Flow into and out of each reach calculated during every MODFLOW iteration</a:t>
            </a:r>
          </a:p>
          <a:p>
            <a:pPr eaLnBrk="1" hangingPunct="1">
              <a:buClr>
                <a:schemeClr val="bg1"/>
              </a:buClr>
              <a:buSzPct val="180000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Multiple stream reaches simulated for a model cell</a:t>
            </a:r>
          </a:p>
          <a:p>
            <a:pPr eaLnBrk="1" hangingPunct="1">
              <a:buClr>
                <a:schemeClr val="bg1"/>
              </a:buClr>
              <a:buSzPct val="180000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Does not simulate multiple model cells for one stream reach</a:t>
            </a:r>
          </a:p>
        </p:txBody>
      </p:sp>
      <p:grpSp>
        <p:nvGrpSpPr>
          <p:cNvPr id="56" name="Group 88">
            <a:extLst>
              <a:ext uri="{FF2B5EF4-FFF2-40B4-BE49-F238E27FC236}">
                <a16:creationId xmlns:a16="http://schemas.microsoft.com/office/drawing/2014/main" id="{A4AE05D5-CA7A-429D-8BA3-A873DFD2964B}"/>
              </a:ext>
            </a:extLst>
          </p:cNvPr>
          <p:cNvGrpSpPr>
            <a:grpSpLocks/>
          </p:cNvGrpSpPr>
          <p:nvPr/>
        </p:nvGrpSpPr>
        <p:grpSpPr bwMode="auto">
          <a:xfrm>
            <a:off x="4038599" y="1576702"/>
            <a:ext cx="2089150" cy="2362200"/>
            <a:chOff x="2544" y="864"/>
            <a:chExt cx="1316" cy="1488"/>
          </a:xfrm>
        </p:grpSpPr>
        <p:sp>
          <p:nvSpPr>
            <p:cNvPr id="57" name="Rectangle 5">
              <a:extLst>
                <a:ext uri="{FF2B5EF4-FFF2-40B4-BE49-F238E27FC236}">
                  <a16:creationId xmlns:a16="http://schemas.microsoft.com/office/drawing/2014/main" id="{FDD1081B-FCC5-4788-8E35-2812CF334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152"/>
              <a:ext cx="1152" cy="1200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9D24F91B-0385-496C-913D-BDB080167A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8" y="1632"/>
              <a:ext cx="767" cy="336"/>
            </a:xfrm>
            <a:custGeom>
              <a:avLst/>
              <a:gdLst>
                <a:gd name="T0" fmla="*/ 0 w 991"/>
                <a:gd name="T1" fmla="*/ 53 h 403"/>
                <a:gd name="T2" fmla="*/ 146 w 991"/>
                <a:gd name="T3" fmla="*/ 44 h 403"/>
                <a:gd name="T4" fmla="*/ 255 w 991"/>
                <a:gd name="T5" fmla="*/ 28 h 403"/>
                <a:gd name="T6" fmla="*/ 329 w 991"/>
                <a:gd name="T7" fmla="*/ 68 h 403"/>
                <a:gd name="T8" fmla="*/ 563 w 991"/>
                <a:gd name="T9" fmla="*/ 115 h 403"/>
                <a:gd name="T10" fmla="*/ 584 w 991"/>
                <a:gd name="T11" fmla="*/ 131 h 403"/>
                <a:gd name="T12" fmla="*/ 614 w 991"/>
                <a:gd name="T13" fmla="*/ 139 h 403"/>
                <a:gd name="T14" fmla="*/ 657 w 991"/>
                <a:gd name="T15" fmla="*/ 178 h 403"/>
                <a:gd name="T16" fmla="*/ 672 w 991"/>
                <a:gd name="T17" fmla="*/ 202 h 403"/>
                <a:gd name="T18" fmla="*/ 680 w 991"/>
                <a:gd name="T19" fmla="*/ 225 h 403"/>
                <a:gd name="T20" fmla="*/ 760 w 991"/>
                <a:gd name="T21" fmla="*/ 312 h 403"/>
                <a:gd name="T22" fmla="*/ 767 w 991"/>
                <a:gd name="T23" fmla="*/ 336 h 40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91"/>
                <a:gd name="T37" fmla="*/ 0 h 403"/>
                <a:gd name="T38" fmla="*/ 991 w 991"/>
                <a:gd name="T39" fmla="*/ 403 h 40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91" h="403">
                  <a:moveTo>
                    <a:pt x="0" y="63"/>
                  </a:moveTo>
                  <a:cubicBezTo>
                    <a:pt x="71" y="70"/>
                    <a:pt x="122" y="76"/>
                    <a:pt x="189" y="53"/>
                  </a:cubicBezTo>
                  <a:cubicBezTo>
                    <a:pt x="242" y="0"/>
                    <a:pt x="210" y="18"/>
                    <a:pt x="330" y="34"/>
                  </a:cubicBezTo>
                  <a:cubicBezTo>
                    <a:pt x="366" y="39"/>
                    <a:pt x="393" y="68"/>
                    <a:pt x="425" y="82"/>
                  </a:cubicBezTo>
                  <a:cubicBezTo>
                    <a:pt x="523" y="125"/>
                    <a:pt x="620" y="131"/>
                    <a:pt x="727" y="138"/>
                  </a:cubicBezTo>
                  <a:cubicBezTo>
                    <a:pt x="736" y="144"/>
                    <a:pt x="745" y="152"/>
                    <a:pt x="755" y="157"/>
                  </a:cubicBezTo>
                  <a:cubicBezTo>
                    <a:pt x="767" y="162"/>
                    <a:pt x="782" y="160"/>
                    <a:pt x="793" y="167"/>
                  </a:cubicBezTo>
                  <a:cubicBezTo>
                    <a:pt x="814" y="179"/>
                    <a:pt x="829" y="200"/>
                    <a:pt x="849" y="214"/>
                  </a:cubicBezTo>
                  <a:cubicBezTo>
                    <a:pt x="855" y="223"/>
                    <a:pt x="863" y="232"/>
                    <a:pt x="868" y="242"/>
                  </a:cubicBezTo>
                  <a:cubicBezTo>
                    <a:pt x="873" y="251"/>
                    <a:pt x="873" y="262"/>
                    <a:pt x="878" y="270"/>
                  </a:cubicBezTo>
                  <a:cubicBezTo>
                    <a:pt x="906" y="312"/>
                    <a:pt x="946" y="340"/>
                    <a:pt x="982" y="374"/>
                  </a:cubicBezTo>
                  <a:cubicBezTo>
                    <a:pt x="985" y="384"/>
                    <a:pt x="991" y="403"/>
                    <a:pt x="991" y="403"/>
                  </a:cubicBezTo>
                </a:path>
              </a:pathLst>
            </a:custGeom>
            <a:noFill/>
            <a:ln w="5715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Oval 7">
              <a:extLst>
                <a:ext uri="{FF2B5EF4-FFF2-40B4-BE49-F238E27FC236}">
                  <a16:creationId xmlns:a16="http://schemas.microsoft.com/office/drawing/2014/main" id="{4258F154-5BF6-45A1-BD28-E1CB13B7F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8" y="1672"/>
              <a:ext cx="112" cy="12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Oval 8">
              <a:extLst>
                <a:ext uri="{FF2B5EF4-FFF2-40B4-BE49-F238E27FC236}">
                  <a16:creationId xmlns:a16="http://schemas.microsoft.com/office/drawing/2014/main" id="{581E624E-0660-4903-8CE9-2CC63C94C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8" y="1632"/>
              <a:ext cx="112" cy="12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9">
              <a:extLst>
                <a:ext uri="{FF2B5EF4-FFF2-40B4-BE49-F238E27FC236}">
                  <a16:creationId xmlns:a16="http://schemas.microsoft.com/office/drawing/2014/main" id="{49418BA0-9CE3-4806-98B1-4F64E1139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" y="1152"/>
              <a:ext cx="278" cy="1181"/>
            </a:xfrm>
            <a:custGeom>
              <a:avLst/>
              <a:gdLst>
                <a:gd name="T0" fmla="*/ 278 w 359"/>
                <a:gd name="T1" fmla="*/ 0 h 1417"/>
                <a:gd name="T2" fmla="*/ 205 w 359"/>
                <a:gd name="T3" fmla="*/ 79 h 1417"/>
                <a:gd name="T4" fmla="*/ 190 w 359"/>
                <a:gd name="T5" fmla="*/ 103 h 1417"/>
                <a:gd name="T6" fmla="*/ 212 w 359"/>
                <a:gd name="T7" fmla="*/ 308 h 1417"/>
                <a:gd name="T8" fmla="*/ 176 w 359"/>
                <a:gd name="T9" fmla="*/ 496 h 1417"/>
                <a:gd name="T10" fmla="*/ 154 w 359"/>
                <a:gd name="T11" fmla="*/ 543 h 1417"/>
                <a:gd name="T12" fmla="*/ 125 w 359"/>
                <a:gd name="T13" fmla="*/ 614 h 1417"/>
                <a:gd name="T14" fmla="*/ 81 w 359"/>
                <a:gd name="T15" fmla="*/ 772 h 1417"/>
                <a:gd name="T16" fmla="*/ 52 w 359"/>
                <a:gd name="T17" fmla="*/ 818 h 1417"/>
                <a:gd name="T18" fmla="*/ 37 w 359"/>
                <a:gd name="T19" fmla="*/ 843 h 1417"/>
                <a:gd name="T20" fmla="*/ 0 w 359"/>
                <a:gd name="T21" fmla="*/ 1181 h 141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59"/>
                <a:gd name="T34" fmla="*/ 0 h 1417"/>
                <a:gd name="T35" fmla="*/ 359 w 359"/>
                <a:gd name="T36" fmla="*/ 1417 h 141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59" h="1417">
                  <a:moveTo>
                    <a:pt x="359" y="0"/>
                  </a:moveTo>
                  <a:cubicBezTo>
                    <a:pt x="284" y="51"/>
                    <a:pt x="316" y="19"/>
                    <a:pt x="265" y="95"/>
                  </a:cubicBezTo>
                  <a:cubicBezTo>
                    <a:pt x="259" y="104"/>
                    <a:pt x="246" y="123"/>
                    <a:pt x="246" y="123"/>
                  </a:cubicBezTo>
                  <a:cubicBezTo>
                    <a:pt x="218" y="209"/>
                    <a:pt x="249" y="288"/>
                    <a:pt x="274" y="369"/>
                  </a:cubicBezTo>
                  <a:cubicBezTo>
                    <a:pt x="268" y="459"/>
                    <a:pt x="275" y="524"/>
                    <a:pt x="227" y="595"/>
                  </a:cubicBezTo>
                  <a:cubicBezTo>
                    <a:pt x="207" y="659"/>
                    <a:pt x="233" y="586"/>
                    <a:pt x="199" y="652"/>
                  </a:cubicBezTo>
                  <a:cubicBezTo>
                    <a:pt x="184" y="682"/>
                    <a:pt x="180" y="708"/>
                    <a:pt x="161" y="737"/>
                  </a:cubicBezTo>
                  <a:cubicBezTo>
                    <a:pt x="141" y="795"/>
                    <a:pt x="132" y="875"/>
                    <a:pt x="104" y="926"/>
                  </a:cubicBezTo>
                  <a:cubicBezTo>
                    <a:pt x="93" y="946"/>
                    <a:pt x="79" y="963"/>
                    <a:pt x="67" y="982"/>
                  </a:cubicBezTo>
                  <a:cubicBezTo>
                    <a:pt x="61" y="992"/>
                    <a:pt x="48" y="1011"/>
                    <a:pt x="48" y="1011"/>
                  </a:cubicBezTo>
                  <a:cubicBezTo>
                    <a:pt x="38" y="1377"/>
                    <a:pt x="122" y="1295"/>
                    <a:pt x="0" y="1417"/>
                  </a:cubicBezTo>
                </a:path>
              </a:pathLst>
            </a:custGeom>
            <a:noFill/>
            <a:ln w="762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Oval 10">
              <a:extLst>
                <a:ext uri="{FF2B5EF4-FFF2-40B4-BE49-F238E27FC236}">
                  <a16:creationId xmlns:a16="http://schemas.microsoft.com/office/drawing/2014/main" id="{D3064958-D5FD-4B8C-8341-0DCBFC985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4" y="2072"/>
              <a:ext cx="112" cy="12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Oval 11">
              <a:extLst>
                <a:ext uri="{FF2B5EF4-FFF2-40B4-BE49-F238E27FC236}">
                  <a16:creationId xmlns:a16="http://schemas.microsoft.com/office/drawing/2014/main" id="{4EEE7795-7905-4814-91C8-6711D04F5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3" y="1472"/>
              <a:ext cx="111" cy="12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Text Box 12">
              <a:extLst>
                <a:ext uri="{FF2B5EF4-FFF2-40B4-BE49-F238E27FC236}">
                  <a16:creationId xmlns:a16="http://schemas.microsoft.com/office/drawing/2014/main" id="{9A188B91-0A04-4037-8EA4-262FAEAA5E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3" y="1357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65" name="Text Box 13">
              <a:extLst>
                <a:ext uri="{FF2B5EF4-FFF2-40B4-BE49-F238E27FC236}">
                  <a16:creationId xmlns:a16="http://schemas.microsoft.com/office/drawing/2014/main" id="{208701DA-9E76-4EEE-AFE9-AC60AD1985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5" y="1357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2</a:t>
              </a:r>
            </a:p>
          </p:txBody>
        </p:sp>
        <p:sp>
          <p:nvSpPr>
            <p:cNvPr id="66" name="Text Box 14">
              <a:extLst>
                <a:ext uri="{FF2B5EF4-FFF2-40B4-BE49-F238E27FC236}">
                  <a16:creationId xmlns:a16="http://schemas.microsoft.com/office/drawing/2014/main" id="{5B55687F-D405-446E-AD44-FEBBB43EC8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8" y="1917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3</a:t>
              </a:r>
            </a:p>
          </p:txBody>
        </p:sp>
        <p:sp>
          <p:nvSpPr>
            <p:cNvPr id="67" name="Text Box 24">
              <a:extLst>
                <a:ext uri="{FF2B5EF4-FFF2-40B4-BE49-F238E27FC236}">
                  <a16:creationId xmlns:a16="http://schemas.microsoft.com/office/drawing/2014/main" id="{A403753B-E1AB-4473-BD0F-52A9D4CE66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864"/>
              <a:ext cx="131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Joining reaches</a:t>
              </a:r>
            </a:p>
          </p:txBody>
        </p:sp>
      </p:grpSp>
      <p:grpSp>
        <p:nvGrpSpPr>
          <p:cNvPr id="68" name="Group 90">
            <a:extLst>
              <a:ext uri="{FF2B5EF4-FFF2-40B4-BE49-F238E27FC236}">
                <a16:creationId xmlns:a16="http://schemas.microsoft.com/office/drawing/2014/main" id="{D65810AC-B271-466F-8F17-FA60DB3C7070}"/>
              </a:ext>
            </a:extLst>
          </p:cNvPr>
          <p:cNvGrpSpPr>
            <a:grpSpLocks/>
          </p:cNvGrpSpPr>
          <p:nvPr/>
        </p:nvGrpSpPr>
        <p:grpSpPr bwMode="auto">
          <a:xfrm>
            <a:off x="6476999" y="1576702"/>
            <a:ext cx="2120900" cy="2362200"/>
            <a:chOff x="4080" y="864"/>
            <a:chExt cx="1336" cy="1488"/>
          </a:xfrm>
        </p:grpSpPr>
        <p:sp>
          <p:nvSpPr>
            <p:cNvPr id="69" name="Rectangle 16">
              <a:extLst>
                <a:ext uri="{FF2B5EF4-FFF2-40B4-BE49-F238E27FC236}">
                  <a16:creationId xmlns:a16="http://schemas.microsoft.com/office/drawing/2014/main" id="{0BDF0AE6-3988-4060-8E21-5542FD86B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152"/>
              <a:ext cx="1200" cy="1200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70" name="Freeform 18">
              <a:extLst>
                <a:ext uri="{FF2B5EF4-FFF2-40B4-BE49-F238E27FC236}">
                  <a16:creationId xmlns:a16="http://schemas.microsoft.com/office/drawing/2014/main" id="{B0326DC1-0ABE-4376-A3A2-E95073FFB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" y="1152"/>
              <a:ext cx="290" cy="1181"/>
            </a:xfrm>
            <a:custGeom>
              <a:avLst/>
              <a:gdLst>
                <a:gd name="T0" fmla="*/ 290 w 359"/>
                <a:gd name="T1" fmla="*/ 0 h 1417"/>
                <a:gd name="T2" fmla="*/ 214 w 359"/>
                <a:gd name="T3" fmla="*/ 79 h 1417"/>
                <a:gd name="T4" fmla="*/ 199 w 359"/>
                <a:gd name="T5" fmla="*/ 103 h 1417"/>
                <a:gd name="T6" fmla="*/ 221 w 359"/>
                <a:gd name="T7" fmla="*/ 308 h 1417"/>
                <a:gd name="T8" fmla="*/ 183 w 359"/>
                <a:gd name="T9" fmla="*/ 496 h 1417"/>
                <a:gd name="T10" fmla="*/ 161 w 359"/>
                <a:gd name="T11" fmla="*/ 543 h 1417"/>
                <a:gd name="T12" fmla="*/ 130 w 359"/>
                <a:gd name="T13" fmla="*/ 614 h 1417"/>
                <a:gd name="T14" fmla="*/ 84 w 359"/>
                <a:gd name="T15" fmla="*/ 772 h 1417"/>
                <a:gd name="T16" fmla="*/ 54 w 359"/>
                <a:gd name="T17" fmla="*/ 818 h 1417"/>
                <a:gd name="T18" fmla="*/ 39 w 359"/>
                <a:gd name="T19" fmla="*/ 843 h 1417"/>
                <a:gd name="T20" fmla="*/ 0 w 359"/>
                <a:gd name="T21" fmla="*/ 1181 h 141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59"/>
                <a:gd name="T34" fmla="*/ 0 h 1417"/>
                <a:gd name="T35" fmla="*/ 359 w 359"/>
                <a:gd name="T36" fmla="*/ 1417 h 141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59" h="1417">
                  <a:moveTo>
                    <a:pt x="359" y="0"/>
                  </a:moveTo>
                  <a:cubicBezTo>
                    <a:pt x="284" y="51"/>
                    <a:pt x="316" y="19"/>
                    <a:pt x="265" y="95"/>
                  </a:cubicBezTo>
                  <a:cubicBezTo>
                    <a:pt x="259" y="104"/>
                    <a:pt x="246" y="123"/>
                    <a:pt x="246" y="123"/>
                  </a:cubicBezTo>
                  <a:cubicBezTo>
                    <a:pt x="218" y="209"/>
                    <a:pt x="249" y="288"/>
                    <a:pt x="274" y="369"/>
                  </a:cubicBezTo>
                  <a:cubicBezTo>
                    <a:pt x="268" y="459"/>
                    <a:pt x="275" y="524"/>
                    <a:pt x="227" y="595"/>
                  </a:cubicBezTo>
                  <a:cubicBezTo>
                    <a:pt x="207" y="659"/>
                    <a:pt x="233" y="586"/>
                    <a:pt x="199" y="652"/>
                  </a:cubicBezTo>
                  <a:cubicBezTo>
                    <a:pt x="184" y="682"/>
                    <a:pt x="180" y="708"/>
                    <a:pt x="161" y="737"/>
                  </a:cubicBezTo>
                  <a:cubicBezTo>
                    <a:pt x="141" y="795"/>
                    <a:pt x="132" y="875"/>
                    <a:pt x="104" y="926"/>
                  </a:cubicBezTo>
                  <a:cubicBezTo>
                    <a:pt x="93" y="946"/>
                    <a:pt x="79" y="963"/>
                    <a:pt x="67" y="982"/>
                  </a:cubicBezTo>
                  <a:cubicBezTo>
                    <a:pt x="61" y="992"/>
                    <a:pt x="48" y="1011"/>
                    <a:pt x="48" y="1011"/>
                  </a:cubicBezTo>
                  <a:cubicBezTo>
                    <a:pt x="38" y="1377"/>
                    <a:pt x="122" y="1295"/>
                    <a:pt x="0" y="1417"/>
                  </a:cubicBezTo>
                </a:path>
              </a:pathLst>
            </a:custGeom>
            <a:noFill/>
            <a:ln w="762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20">
              <a:extLst>
                <a:ext uri="{FF2B5EF4-FFF2-40B4-BE49-F238E27FC236}">
                  <a16:creationId xmlns:a16="http://schemas.microsoft.com/office/drawing/2014/main" id="{CEBA883A-958C-481E-8002-45E790BE6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5" y="1152"/>
              <a:ext cx="290" cy="1181"/>
            </a:xfrm>
            <a:custGeom>
              <a:avLst/>
              <a:gdLst>
                <a:gd name="T0" fmla="*/ 290 w 359"/>
                <a:gd name="T1" fmla="*/ 0 h 1417"/>
                <a:gd name="T2" fmla="*/ 214 w 359"/>
                <a:gd name="T3" fmla="*/ 79 h 1417"/>
                <a:gd name="T4" fmla="*/ 199 w 359"/>
                <a:gd name="T5" fmla="*/ 103 h 1417"/>
                <a:gd name="T6" fmla="*/ 221 w 359"/>
                <a:gd name="T7" fmla="*/ 308 h 1417"/>
                <a:gd name="T8" fmla="*/ 183 w 359"/>
                <a:gd name="T9" fmla="*/ 496 h 1417"/>
                <a:gd name="T10" fmla="*/ 161 w 359"/>
                <a:gd name="T11" fmla="*/ 543 h 1417"/>
                <a:gd name="T12" fmla="*/ 130 w 359"/>
                <a:gd name="T13" fmla="*/ 614 h 1417"/>
                <a:gd name="T14" fmla="*/ 84 w 359"/>
                <a:gd name="T15" fmla="*/ 772 h 1417"/>
                <a:gd name="T16" fmla="*/ 54 w 359"/>
                <a:gd name="T17" fmla="*/ 818 h 1417"/>
                <a:gd name="T18" fmla="*/ 39 w 359"/>
                <a:gd name="T19" fmla="*/ 843 h 1417"/>
                <a:gd name="T20" fmla="*/ 0 w 359"/>
                <a:gd name="T21" fmla="*/ 1181 h 141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59"/>
                <a:gd name="T34" fmla="*/ 0 h 1417"/>
                <a:gd name="T35" fmla="*/ 359 w 359"/>
                <a:gd name="T36" fmla="*/ 1417 h 141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59" h="1417">
                  <a:moveTo>
                    <a:pt x="359" y="0"/>
                  </a:moveTo>
                  <a:cubicBezTo>
                    <a:pt x="284" y="51"/>
                    <a:pt x="316" y="19"/>
                    <a:pt x="265" y="95"/>
                  </a:cubicBezTo>
                  <a:cubicBezTo>
                    <a:pt x="259" y="104"/>
                    <a:pt x="246" y="123"/>
                    <a:pt x="246" y="123"/>
                  </a:cubicBezTo>
                  <a:cubicBezTo>
                    <a:pt x="218" y="209"/>
                    <a:pt x="249" y="288"/>
                    <a:pt x="274" y="369"/>
                  </a:cubicBezTo>
                  <a:cubicBezTo>
                    <a:pt x="268" y="459"/>
                    <a:pt x="275" y="524"/>
                    <a:pt x="227" y="595"/>
                  </a:cubicBezTo>
                  <a:cubicBezTo>
                    <a:pt x="207" y="659"/>
                    <a:pt x="233" y="586"/>
                    <a:pt x="199" y="652"/>
                  </a:cubicBezTo>
                  <a:cubicBezTo>
                    <a:pt x="184" y="682"/>
                    <a:pt x="180" y="708"/>
                    <a:pt x="161" y="737"/>
                  </a:cubicBezTo>
                  <a:cubicBezTo>
                    <a:pt x="141" y="795"/>
                    <a:pt x="132" y="875"/>
                    <a:pt x="104" y="926"/>
                  </a:cubicBezTo>
                  <a:cubicBezTo>
                    <a:pt x="93" y="946"/>
                    <a:pt x="79" y="963"/>
                    <a:pt x="67" y="982"/>
                  </a:cubicBezTo>
                  <a:cubicBezTo>
                    <a:pt x="61" y="992"/>
                    <a:pt x="48" y="1011"/>
                    <a:pt x="48" y="1011"/>
                  </a:cubicBezTo>
                  <a:cubicBezTo>
                    <a:pt x="38" y="1377"/>
                    <a:pt x="122" y="1295"/>
                    <a:pt x="0" y="1417"/>
                  </a:cubicBezTo>
                </a:path>
              </a:pathLst>
            </a:custGeom>
            <a:noFill/>
            <a:ln w="762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Oval 17">
              <a:extLst>
                <a:ext uri="{FF2B5EF4-FFF2-40B4-BE49-F238E27FC236}">
                  <a16:creationId xmlns:a16="http://schemas.microsoft.com/office/drawing/2014/main" id="{5990C584-55B4-40F5-959A-3B1575F74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2" y="1672"/>
              <a:ext cx="116" cy="12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Oval 19">
              <a:extLst>
                <a:ext uri="{FF2B5EF4-FFF2-40B4-BE49-F238E27FC236}">
                  <a16:creationId xmlns:a16="http://schemas.microsoft.com/office/drawing/2014/main" id="{3B485187-0D32-4711-B16B-757E6205F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5" y="1672"/>
              <a:ext cx="116" cy="12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Oval 21">
              <a:extLst>
                <a:ext uri="{FF2B5EF4-FFF2-40B4-BE49-F238E27FC236}">
                  <a16:creationId xmlns:a16="http://schemas.microsoft.com/office/drawing/2014/main" id="{0A0D8C90-0E5B-4F86-8EA2-05D54FB17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3" y="1672"/>
              <a:ext cx="116" cy="12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Text Box 22">
              <a:extLst>
                <a:ext uri="{FF2B5EF4-FFF2-40B4-BE49-F238E27FC236}">
                  <a16:creationId xmlns:a16="http://schemas.microsoft.com/office/drawing/2014/main" id="{481A8639-8F45-4474-A8F1-FB330F5E2E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1557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2</a:t>
              </a:r>
            </a:p>
          </p:txBody>
        </p:sp>
        <p:sp>
          <p:nvSpPr>
            <p:cNvPr id="76" name="Text Box 23">
              <a:extLst>
                <a:ext uri="{FF2B5EF4-FFF2-40B4-BE49-F238E27FC236}">
                  <a16:creationId xmlns:a16="http://schemas.microsoft.com/office/drawing/2014/main" id="{C9CAE031-BAE3-4D27-9AE2-2427337A2E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9" y="1437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77" name="Text Box 25">
              <a:extLst>
                <a:ext uri="{FF2B5EF4-FFF2-40B4-BE49-F238E27FC236}">
                  <a16:creationId xmlns:a16="http://schemas.microsoft.com/office/drawing/2014/main" id="{C5000D97-5091-419B-80BC-32BE1F2DC8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864"/>
              <a:ext cx="133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Parallel reaches</a:t>
              </a:r>
            </a:p>
          </p:txBody>
        </p:sp>
      </p:grpSp>
      <p:grpSp>
        <p:nvGrpSpPr>
          <p:cNvPr id="78" name="Group 96">
            <a:extLst>
              <a:ext uri="{FF2B5EF4-FFF2-40B4-BE49-F238E27FC236}">
                <a16:creationId xmlns:a16="http://schemas.microsoft.com/office/drawing/2014/main" id="{E25DCD3D-E936-42B8-B65A-DE41E8EB97B8}"/>
              </a:ext>
            </a:extLst>
          </p:cNvPr>
          <p:cNvGrpSpPr>
            <a:grpSpLocks/>
          </p:cNvGrpSpPr>
          <p:nvPr/>
        </p:nvGrpSpPr>
        <p:grpSpPr bwMode="auto">
          <a:xfrm>
            <a:off x="4572001" y="4184650"/>
            <a:ext cx="3052763" cy="2251075"/>
            <a:chOff x="2880" y="2636"/>
            <a:chExt cx="1923" cy="1418"/>
          </a:xfrm>
        </p:grpSpPr>
        <p:sp>
          <p:nvSpPr>
            <p:cNvPr id="79" name="Rectangle 51">
              <a:extLst>
                <a:ext uri="{FF2B5EF4-FFF2-40B4-BE49-F238E27FC236}">
                  <a16:creationId xmlns:a16="http://schemas.microsoft.com/office/drawing/2014/main" id="{85598810-2DD6-4120-AB6B-7262F9797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928"/>
              <a:ext cx="1344" cy="1106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Freeform 27" descr="Wide downward diagonal">
              <a:extLst>
                <a:ext uri="{FF2B5EF4-FFF2-40B4-BE49-F238E27FC236}">
                  <a16:creationId xmlns:a16="http://schemas.microsoft.com/office/drawing/2014/main" id="{97061DD6-9E47-4441-AFE0-7BF0FDA8C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6" y="2928"/>
              <a:ext cx="1085" cy="1126"/>
            </a:xfrm>
            <a:custGeom>
              <a:avLst/>
              <a:gdLst>
                <a:gd name="T0" fmla="*/ 231 w 1240"/>
                <a:gd name="T1" fmla="*/ 0 h 1270"/>
                <a:gd name="T2" fmla="*/ 212 w 1240"/>
                <a:gd name="T3" fmla="*/ 74 h 1270"/>
                <a:gd name="T4" fmla="*/ 206 w 1240"/>
                <a:gd name="T5" fmla="*/ 91 h 1270"/>
                <a:gd name="T6" fmla="*/ 197 w 1240"/>
                <a:gd name="T7" fmla="*/ 111 h 1270"/>
                <a:gd name="T8" fmla="*/ 183 w 1240"/>
                <a:gd name="T9" fmla="*/ 190 h 1270"/>
                <a:gd name="T10" fmla="*/ 201 w 1240"/>
                <a:gd name="T11" fmla="*/ 465 h 1270"/>
                <a:gd name="T12" fmla="*/ 157 w 1240"/>
                <a:gd name="T13" fmla="*/ 711 h 1270"/>
                <a:gd name="T14" fmla="*/ 138 w 1240"/>
                <a:gd name="T15" fmla="*/ 748 h 1270"/>
                <a:gd name="T16" fmla="*/ 94 w 1240"/>
                <a:gd name="T17" fmla="*/ 822 h 1270"/>
                <a:gd name="T18" fmla="*/ 75 w 1240"/>
                <a:gd name="T19" fmla="*/ 938 h 1270"/>
                <a:gd name="T20" fmla="*/ 55 w 1240"/>
                <a:gd name="T21" fmla="*/ 1012 h 1270"/>
                <a:gd name="T22" fmla="*/ 32 w 1240"/>
                <a:gd name="T23" fmla="*/ 1067 h 1270"/>
                <a:gd name="T24" fmla="*/ 22 w 1240"/>
                <a:gd name="T25" fmla="*/ 1085 h 1270"/>
                <a:gd name="T26" fmla="*/ 1 w 1240"/>
                <a:gd name="T27" fmla="*/ 1115 h 1270"/>
                <a:gd name="T28" fmla="*/ 7 w 1240"/>
                <a:gd name="T29" fmla="*/ 1122 h 1270"/>
                <a:gd name="T30" fmla="*/ 131 w 1240"/>
                <a:gd name="T31" fmla="*/ 1106 h 1270"/>
                <a:gd name="T32" fmla="*/ 323 w 1240"/>
                <a:gd name="T33" fmla="*/ 1106 h 1270"/>
                <a:gd name="T34" fmla="*/ 714 w 1240"/>
                <a:gd name="T35" fmla="*/ 1106 h 1270"/>
                <a:gd name="T36" fmla="*/ 914 w 1240"/>
                <a:gd name="T37" fmla="*/ 1115 h 1270"/>
                <a:gd name="T38" fmla="*/ 1009 w 1240"/>
                <a:gd name="T39" fmla="*/ 1106 h 1270"/>
                <a:gd name="T40" fmla="*/ 1061 w 1240"/>
                <a:gd name="T41" fmla="*/ 1098 h 1270"/>
                <a:gd name="T42" fmla="*/ 1046 w 1240"/>
                <a:gd name="T43" fmla="*/ 981 h 1270"/>
                <a:gd name="T44" fmla="*/ 1050 w 1240"/>
                <a:gd name="T45" fmla="*/ 882 h 1270"/>
                <a:gd name="T46" fmla="*/ 1069 w 1240"/>
                <a:gd name="T47" fmla="*/ 779 h 1270"/>
                <a:gd name="T48" fmla="*/ 1050 w 1240"/>
                <a:gd name="T49" fmla="*/ 638 h 1270"/>
                <a:gd name="T50" fmla="*/ 1040 w 1240"/>
                <a:gd name="T51" fmla="*/ 601 h 1270"/>
                <a:gd name="T52" fmla="*/ 1035 w 1240"/>
                <a:gd name="T53" fmla="*/ 576 h 1270"/>
                <a:gd name="T54" fmla="*/ 1026 w 1240"/>
                <a:gd name="T55" fmla="*/ 540 h 1270"/>
                <a:gd name="T56" fmla="*/ 1031 w 1240"/>
                <a:gd name="T57" fmla="*/ 423 h 1270"/>
                <a:gd name="T58" fmla="*/ 1084 w 1240"/>
                <a:gd name="T59" fmla="*/ 312 h 1270"/>
                <a:gd name="T60" fmla="*/ 1080 w 1240"/>
                <a:gd name="T61" fmla="*/ 227 h 1270"/>
                <a:gd name="T62" fmla="*/ 1060 w 1240"/>
                <a:gd name="T63" fmla="*/ 190 h 1270"/>
                <a:gd name="T64" fmla="*/ 1050 w 1240"/>
                <a:gd name="T65" fmla="*/ 172 h 1270"/>
                <a:gd name="T66" fmla="*/ 1031 w 1240"/>
                <a:gd name="T67" fmla="*/ 6 h 1270"/>
                <a:gd name="T68" fmla="*/ 231 w 1240"/>
                <a:gd name="T69" fmla="*/ 0 h 12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240"/>
                <a:gd name="T106" fmla="*/ 0 h 1270"/>
                <a:gd name="T107" fmla="*/ 1240 w 1240"/>
                <a:gd name="T108" fmla="*/ 1270 h 127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240" h="1270">
                  <a:moveTo>
                    <a:pt x="264" y="0"/>
                  </a:moveTo>
                  <a:cubicBezTo>
                    <a:pt x="259" y="32"/>
                    <a:pt x="256" y="56"/>
                    <a:pt x="242" y="83"/>
                  </a:cubicBezTo>
                  <a:cubicBezTo>
                    <a:pt x="240" y="89"/>
                    <a:pt x="239" y="97"/>
                    <a:pt x="236" y="103"/>
                  </a:cubicBezTo>
                  <a:cubicBezTo>
                    <a:pt x="233" y="111"/>
                    <a:pt x="227" y="117"/>
                    <a:pt x="225" y="125"/>
                  </a:cubicBezTo>
                  <a:cubicBezTo>
                    <a:pt x="218" y="151"/>
                    <a:pt x="214" y="186"/>
                    <a:pt x="209" y="214"/>
                  </a:cubicBezTo>
                  <a:cubicBezTo>
                    <a:pt x="212" y="365"/>
                    <a:pt x="202" y="414"/>
                    <a:pt x="230" y="525"/>
                  </a:cubicBezTo>
                  <a:cubicBezTo>
                    <a:pt x="226" y="613"/>
                    <a:pt x="222" y="726"/>
                    <a:pt x="180" y="802"/>
                  </a:cubicBezTo>
                  <a:cubicBezTo>
                    <a:pt x="170" y="841"/>
                    <a:pt x="182" y="807"/>
                    <a:pt x="158" y="844"/>
                  </a:cubicBezTo>
                  <a:cubicBezTo>
                    <a:pt x="140" y="874"/>
                    <a:pt x="129" y="901"/>
                    <a:pt x="108" y="927"/>
                  </a:cubicBezTo>
                  <a:cubicBezTo>
                    <a:pt x="96" y="970"/>
                    <a:pt x="93" y="1012"/>
                    <a:pt x="86" y="1058"/>
                  </a:cubicBezTo>
                  <a:cubicBezTo>
                    <a:pt x="82" y="1085"/>
                    <a:pt x="71" y="1116"/>
                    <a:pt x="63" y="1141"/>
                  </a:cubicBezTo>
                  <a:cubicBezTo>
                    <a:pt x="53" y="1179"/>
                    <a:pt x="62" y="1154"/>
                    <a:pt x="36" y="1204"/>
                  </a:cubicBezTo>
                  <a:cubicBezTo>
                    <a:pt x="32" y="1210"/>
                    <a:pt x="28" y="1218"/>
                    <a:pt x="25" y="1224"/>
                  </a:cubicBezTo>
                  <a:cubicBezTo>
                    <a:pt x="21" y="1231"/>
                    <a:pt x="1" y="1258"/>
                    <a:pt x="1" y="1258"/>
                  </a:cubicBezTo>
                  <a:cubicBezTo>
                    <a:pt x="0" y="1265"/>
                    <a:pt x="8" y="1266"/>
                    <a:pt x="8" y="1266"/>
                  </a:cubicBezTo>
                  <a:cubicBezTo>
                    <a:pt x="31" y="1270"/>
                    <a:pt x="90" y="1251"/>
                    <a:pt x="150" y="1248"/>
                  </a:cubicBezTo>
                  <a:cubicBezTo>
                    <a:pt x="210" y="1245"/>
                    <a:pt x="258" y="1248"/>
                    <a:pt x="369" y="1248"/>
                  </a:cubicBezTo>
                  <a:cubicBezTo>
                    <a:pt x="480" y="1248"/>
                    <a:pt x="704" y="1246"/>
                    <a:pt x="816" y="1248"/>
                  </a:cubicBezTo>
                  <a:cubicBezTo>
                    <a:pt x="928" y="1250"/>
                    <a:pt x="988" y="1258"/>
                    <a:pt x="1044" y="1258"/>
                  </a:cubicBezTo>
                  <a:cubicBezTo>
                    <a:pt x="1100" y="1258"/>
                    <a:pt x="1125" y="1251"/>
                    <a:pt x="1153" y="1248"/>
                  </a:cubicBezTo>
                  <a:cubicBezTo>
                    <a:pt x="1181" y="1245"/>
                    <a:pt x="1206" y="1262"/>
                    <a:pt x="1213" y="1238"/>
                  </a:cubicBezTo>
                  <a:cubicBezTo>
                    <a:pt x="1219" y="1231"/>
                    <a:pt x="1200" y="1129"/>
                    <a:pt x="1195" y="1106"/>
                  </a:cubicBezTo>
                  <a:cubicBezTo>
                    <a:pt x="1196" y="1069"/>
                    <a:pt x="1197" y="1032"/>
                    <a:pt x="1200" y="995"/>
                  </a:cubicBezTo>
                  <a:cubicBezTo>
                    <a:pt x="1203" y="958"/>
                    <a:pt x="1216" y="917"/>
                    <a:pt x="1222" y="879"/>
                  </a:cubicBezTo>
                  <a:cubicBezTo>
                    <a:pt x="1219" y="798"/>
                    <a:pt x="1229" y="773"/>
                    <a:pt x="1200" y="720"/>
                  </a:cubicBezTo>
                  <a:cubicBezTo>
                    <a:pt x="1196" y="706"/>
                    <a:pt x="1192" y="692"/>
                    <a:pt x="1189" y="678"/>
                  </a:cubicBezTo>
                  <a:cubicBezTo>
                    <a:pt x="1187" y="668"/>
                    <a:pt x="1186" y="659"/>
                    <a:pt x="1183" y="650"/>
                  </a:cubicBezTo>
                  <a:cubicBezTo>
                    <a:pt x="1180" y="636"/>
                    <a:pt x="1172" y="609"/>
                    <a:pt x="1172" y="609"/>
                  </a:cubicBezTo>
                  <a:cubicBezTo>
                    <a:pt x="1174" y="565"/>
                    <a:pt x="1175" y="521"/>
                    <a:pt x="1178" y="477"/>
                  </a:cubicBezTo>
                  <a:cubicBezTo>
                    <a:pt x="1181" y="438"/>
                    <a:pt x="1226" y="397"/>
                    <a:pt x="1239" y="352"/>
                  </a:cubicBezTo>
                  <a:cubicBezTo>
                    <a:pt x="1238" y="321"/>
                    <a:pt x="1240" y="288"/>
                    <a:pt x="1234" y="256"/>
                  </a:cubicBezTo>
                  <a:cubicBezTo>
                    <a:pt x="1230" y="240"/>
                    <a:pt x="1219" y="228"/>
                    <a:pt x="1211" y="214"/>
                  </a:cubicBezTo>
                  <a:cubicBezTo>
                    <a:pt x="1208" y="208"/>
                    <a:pt x="1200" y="194"/>
                    <a:pt x="1200" y="194"/>
                  </a:cubicBezTo>
                  <a:cubicBezTo>
                    <a:pt x="1185" y="134"/>
                    <a:pt x="1178" y="69"/>
                    <a:pt x="1178" y="7"/>
                  </a:cubicBezTo>
                  <a:lnTo>
                    <a:pt x="264" y="0"/>
                  </a:lnTo>
                  <a:close/>
                </a:path>
              </a:pathLst>
            </a:custGeom>
            <a:pattFill prst="wdDnDiag">
              <a:fgClr>
                <a:schemeClr val="folHlink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Text Box 32">
              <a:extLst>
                <a:ext uri="{FF2B5EF4-FFF2-40B4-BE49-F238E27FC236}">
                  <a16:creationId xmlns:a16="http://schemas.microsoft.com/office/drawing/2014/main" id="{20662923-71CC-4FBF-9F37-B9235A6C4C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928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82" name="Oval 29">
              <a:extLst>
                <a:ext uri="{FF2B5EF4-FFF2-40B4-BE49-F238E27FC236}">
                  <a16:creationId xmlns:a16="http://schemas.microsoft.com/office/drawing/2014/main" id="{227A401A-0DA4-4C48-9880-0C335EE74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3439"/>
              <a:ext cx="84" cy="9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Oval 30">
              <a:extLst>
                <a:ext uri="{FF2B5EF4-FFF2-40B4-BE49-F238E27FC236}">
                  <a16:creationId xmlns:a16="http://schemas.microsoft.com/office/drawing/2014/main" id="{34433928-E59C-4A7A-8C62-8FE5471ED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6" y="3814"/>
              <a:ext cx="84" cy="9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Text Box 33">
              <a:extLst>
                <a:ext uri="{FF2B5EF4-FFF2-40B4-BE49-F238E27FC236}">
                  <a16:creationId xmlns:a16="http://schemas.microsoft.com/office/drawing/2014/main" id="{C0972D22-EFFE-48EE-9254-B111B1C94C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312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2</a:t>
              </a:r>
            </a:p>
          </p:txBody>
        </p:sp>
        <p:sp>
          <p:nvSpPr>
            <p:cNvPr id="85" name="Text Box 86">
              <a:extLst>
                <a:ext uri="{FF2B5EF4-FFF2-40B4-BE49-F238E27FC236}">
                  <a16:creationId xmlns:a16="http://schemas.microsoft.com/office/drawing/2014/main" id="{CD475838-3981-48AD-8801-991CFF4C60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636"/>
              <a:ext cx="192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Only one cell per reach</a:t>
              </a:r>
            </a:p>
          </p:txBody>
        </p:sp>
        <p:sp>
          <p:nvSpPr>
            <p:cNvPr id="86" name="Freeform 28">
              <a:extLst>
                <a:ext uri="{FF2B5EF4-FFF2-40B4-BE49-F238E27FC236}">
                  <a16:creationId xmlns:a16="http://schemas.microsoft.com/office/drawing/2014/main" id="{004D7EAF-D1AF-47C4-88AC-1C0EF3170E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928"/>
              <a:ext cx="336" cy="1118"/>
            </a:xfrm>
            <a:custGeom>
              <a:avLst/>
              <a:gdLst>
                <a:gd name="T0" fmla="*/ 263 w 314"/>
                <a:gd name="T1" fmla="*/ 0 h 1728"/>
                <a:gd name="T2" fmla="*/ 293 w 314"/>
                <a:gd name="T3" fmla="*/ 54 h 1728"/>
                <a:gd name="T4" fmla="*/ 293 w 314"/>
                <a:gd name="T5" fmla="*/ 274 h 1728"/>
                <a:gd name="T6" fmla="*/ 232 w 314"/>
                <a:gd name="T7" fmla="*/ 341 h 1728"/>
                <a:gd name="T8" fmla="*/ 202 w 314"/>
                <a:gd name="T9" fmla="*/ 377 h 1728"/>
                <a:gd name="T10" fmla="*/ 182 w 314"/>
                <a:gd name="T11" fmla="*/ 414 h 1728"/>
                <a:gd name="T12" fmla="*/ 192 w 314"/>
                <a:gd name="T13" fmla="*/ 561 h 1728"/>
                <a:gd name="T14" fmla="*/ 171 w 314"/>
                <a:gd name="T15" fmla="*/ 677 h 1728"/>
                <a:gd name="T16" fmla="*/ 111 w 314"/>
                <a:gd name="T17" fmla="*/ 811 h 1728"/>
                <a:gd name="T18" fmla="*/ 50 w 314"/>
                <a:gd name="T19" fmla="*/ 927 h 1728"/>
                <a:gd name="T20" fmla="*/ 0 w 314"/>
                <a:gd name="T21" fmla="*/ 1118 h 172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14"/>
                <a:gd name="T34" fmla="*/ 0 h 1728"/>
                <a:gd name="T35" fmla="*/ 314 w 314"/>
                <a:gd name="T36" fmla="*/ 1728 h 172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14" h="1728">
                  <a:moveTo>
                    <a:pt x="246" y="0"/>
                  </a:moveTo>
                  <a:cubicBezTo>
                    <a:pt x="264" y="28"/>
                    <a:pt x="255" y="55"/>
                    <a:pt x="274" y="83"/>
                  </a:cubicBezTo>
                  <a:cubicBezTo>
                    <a:pt x="314" y="206"/>
                    <a:pt x="296" y="141"/>
                    <a:pt x="274" y="423"/>
                  </a:cubicBezTo>
                  <a:cubicBezTo>
                    <a:pt x="271" y="462"/>
                    <a:pt x="217" y="527"/>
                    <a:pt x="217" y="527"/>
                  </a:cubicBezTo>
                  <a:cubicBezTo>
                    <a:pt x="186" y="624"/>
                    <a:pt x="235" y="480"/>
                    <a:pt x="189" y="583"/>
                  </a:cubicBezTo>
                  <a:cubicBezTo>
                    <a:pt x="181" y="601"/>
                    <a:pt x="170" y="640"/>
                    <a:pt x="170" y="640"/>
                  </a:cubicBezTo>
                  <a:cubicBezTo>
                    <a:pt x="162" y="719"/>
                    <a:pt x="155" y="789"/>
                    <a:pt x="179" y="867"/>
                  </a:cubicBezTo>
                  <a:cubicBezTo>
                    <a:pt x="172" y="956"/>
                    <a:pt x="175" y="974"/>
                    <a:pt x="160" y="1046"/>
                  </a:cubicBezTo>
                  <a:cubicBezTo>
                    <a:pt x="145" y="1116"/>
                    <a:pt x="120" y="1184"/>
                    <a:pt x="104" y="1254"/>
                  </a:cubicBezTo>
                  <a:cubicBezTo>
                    <a:pt x="91" y="1314"/>
                    <a:pt x="82" y="1381"/>
                    <a:pt x="47" y="1433"/>
                  </a:cubicBezTo>
                  <a:cubicBezTo>
                    <a:pt x="21" y="1516"/>
                    <a:pt x="0" y="1641"/>
                    <a:pt x="0" y="1728"/>
                  </a:cubicBezTo>
                </a:path>
              </a:pathLst>
            </a:custGeom>
            <a:noFill/>
            <a:ln w="1016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Text Box 50">
              <a:extLst>
                <a:ext uri="{FF2B5EF4-FFF2-40B4-BE49-F238E27FC236}">
                  <a16:creationId xmlns:a16="http://schemas.microsoft.com/office/drawing/2014/main" id="{FBE6B014-D205-411E-A28C-6AB67DB39C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3696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3</a:t>
              </a:r>
            </a:p>
          </p:txBody>
        </p:sp>
        <p:grpSp>
          <p:nvGrpSpPr>
            <p:cNvPr id="88" name="Group 55">
              <a:extLst>
                <a:ext uri="{FF2B5EF4-FFF2-40B4-BE49-F238E27FC236}">
                  <a16:creationId xmlns:a16="http://schemas.microsoft.com/office/drawing/2014/main" id="{9AA51744-39EB-4E92-B864-3DC6E2531E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2928"/>
              <a:ext cx="1008" cy="755"/>
              <a:chOff x="2928" y="2928"/>
              <a:chExt cx="1152" cy="852"/>
            </a:xfrm>
          </p:grpSpPr>
          <p:sp>
            <p:nvSpPr>
              <p:cNvPr id="101" name="Rectangle 41">
                <a:extLst>
                  <a:ext uri="{FF2B5EF4-FFF2-40B4-BE49-F238E27FC236}">
                    <a16:creationId xmlns:a16="http://schemas.microsoft.com/office/drawing/2014/main" id="{68D950C6-518F-491B-A7C9-477FACCDC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2928"/>
                <a:ext cx="384" cy="42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Rectangle 47">
                <a:extLst>
                  <a:ext uri="{FF2B5EF4-FFF2-40B4-BE49-F238E27FC236}">
                    <a16:creationId xmlns:a16="http://schemas.microsoft.com/office/drawing/2014/main" id="{65F03B07-46E8-4608-B665-E95EED7CC2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3360"/>
                <a:ext cx="384" cy="4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Rectangle 49">
                <a:extLst>
                  <a:ext uri="{FF2B5EF4-FFF2-40B4-BE49-F238E27FC236}">
                    <a16:creationId xmlns:a16="http://schemas.microsoft.com/office/drawing/2014/main" id="{6F1E038D-639A-4947-8595-B9D948BE46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3349"/>
                <a:ext cx="384" cy="4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9" name="Group 54">
              <a:extLst>
                <a:ext uri="{FF2B5EF4-FFF2-40B4-BE49-F238E27FC236}">
                  <a16:creationId xmlns:a16="http://schemas.microsoft.com/office/drawing/2014/main" id="{8B1416E5-4F02-4920-9B09-478CC020ED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2928"/>
              <a:ext cx="1344" cy="1118"/>
              <a:chOff x="2928" y="2928"/>
              <a:chExt cx="1536" cy="1261"/>
            </a:xfrm>
          </p:grpSpPr>
          <p:sp>
            <p:nvSpPr>
              <p:cNvPr id="91" name="Rectangle 48">
                <a:extLst>
                  <a:ext uri="{FF2B5EF4-FFF2-40B4-BE49-F238E27FC236}">
                    <a16:creationId xmlns:a16="http://schemas.microsoft.com/office/drawing/2014/main" id="{3D20846D-F57A-4AE5-BE56-CE38FD3CF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3360"/>
                <a:ext cx="384" cy="4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Rectangle 42">
                <a:extLst>
                  <a:ext uri="{FF2B5EF4-FFF2-40B4-BE49-F238E27FC236}">
                    <a16:creationId xmlns:a16="http://schemas.microsoft.com/office/drawing/2014/main" id="{D26750EB-D63A-4131-B51A-6B47629DC7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928"/>
                <a:ext cx="384" cy="42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Rectangle 46">
                <a:extLst>
                  <a:ext uri="{FF2B5EF4-FFF2-40B4-BE49-F238E27FC236}">
                    <a16:creationId xmlns:a16="http://schemas.microsoft.com/office/drawing/2014/main" id="{ED3828E5-C186-41DF-91A6-1FF145033E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3349"/>
                <a:ext cx="384" cy="4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Rectangle 44">
                <a:extLst>
                  <a:ext uri="{FF2B5EF4-FFF2-40B4-BE49-F238E27FC236}">
                    <a16:creationId xmlns:a16="http://schemas.microsoft.com/office/drawing/2014/main" id="{839224A2-6DEE-4F7A-90E4-47454F9825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2928"/>
                <a:ext cx="384" cy="42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5" name="Group 34">
                <a:extLst>
                  <a:ext uri="{FF2B5EF4-FFF2-40B4-BE49-F238E27FC236}">
                    <a16:creationId xmlns:a16="http://schemas.microsoft.com/office/drawing/2014/main" id="{352D6EE3-7406-42E6-8DBE-68C85B28A8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28" y="3769"/>
                <a:ext cx="1536" cy="420"/>
                <a:chOff x="1056" y="2256"/>
                <a:chExt cx="2304" cy="576"/>
              </a:xfrm>
            </p:grpSpPr>
            <p:sp>
              <p:nvSpPr>
                <p:cNvPr id="97" name="Rectangle 35">
                  <a:extLst>
                    <a:ext uri="{FF2B5EF4-FFF2-40B4-BE49-F238E27FC236}">
                      <a16:creationId xmlns:a16="http://schemas.microsoft.com/office/drawing/2014/main" id="{50F25AD0-C6CB-4914-BD16-FD239EA522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2256"/>
                  <a:ext cx="576" cy="576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8" name="Rectangle 36">
                  <a:extLst>
                    <a:ext uri="{FF2B5EF4-FFF2-40B4-BE49-F238E27FC236}">
                      <a16:creationId xmlns:a16="http://schemas.microsoft.com/office/drawing/2014/main" id="{C1151E0B-C724-4232-9D11-4282839698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08" y="2256"/>
                  <a:ext cx="576" cy="576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9" name="Rectangle 37">
                  <a:extLst>
                    <a:ext uri="{FF2B5EF4-FFF2-40B4-BE49-F238E27FC236}">
                      <a16:creationId xmlns:a16="http://schemas.microsoft.com/office/drawing/2014/main" id="{6BAB2B5C-8702-4444-9880-0696F07C85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84" y="2256"/>
                  <a:ext cx="576" cy="576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0" name="Rectangle 38">
                  <a:extLst>
                    <a:ext uri="{FF2B5EF4-FFF2-40B4-BE49-F238E27FC236}">
                      <a16:creationId xmlns:a16="http://schemas.microsoft.com/office/drawing/2014/main" id="{525F6E4E-6DAB-4751-A22C-5E71550D67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6" y="2256"/>
                  <a:ext cx="576" cy="576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96" name="Rectangle 43">
                <a:extLst>
                  <a:ext uri="{FF2B5EF4-FFF2-40B4-BE49-F238E27FC236}">
                    <a16:creationId xmlns:a16="http://schemas.microsoft.com/office/drawing/2014/main" id="{1ABC8514-8783-4BCA-8DD1-BE0DEBCB05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2928"/>
                <a:ext cx="384" cy="42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0" name="Oval 31">
              <a:extLst>
                <a:ext uri="{FF2B5EF4-FFF2-40B4-BE49-F238E27FC236}">
                  <a16:creationId xmlns:a16="http://schemas.microsoft.com/office/drawing/2014/main" id="{DC5E3FE4-B588-4E77-8381-45DB44B67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3056"/>
              <a:ext cx="84" cy="9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" name="Text Box 97">
            <a:extLst>
              <a:ext uri="{FF2B5EF4-FFF2-40B4-BE49-F238E27FC236}">
                <a16:creationId xmlns:a16="http://schemas.microsoft.com/office/drawing/2014/main" id="{BA93FC0B-437B-46AA-B99F-0BBAE2266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118" y="3291202"/>
            <a:ext cx="1170705" cy="400110"/>
          </a:xfrm>
          <a:prstGeom prst="rect">
            <a:avLst/>
          </a:prstGeom>
          <a:solidFill>
            <a:schemeClr val="bg1">
              <a:lumMod val="65000"/>
              <a:lumOff val="35000"/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GW node</a:t>
            </a:r>
          </a:p>
        </p:txBody>
      </p:sp>
      <p:sp>
        <p:nvSpPr>
          <p:cNvPr id="105" name="Line 98">
            <a:extLst>
              <a:ext uri="{FF2B5EF4-FFF2-40B4-BE49-F238E27FC236}">
                <a16:creationId xmlns:a16="http://schemas.microsoft.com/office/drawing/2014/main" id="{43053A16-858A-4412-BF18-14924CBBF7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3100702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60579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9269</TotalTime>
  <Words>922</Words>
  <Application>Microsoft Office PowerPoint</Application>
  <PresentationFormat>On-screen Show (4:3)</PresentationFormat>
  <Paragraphs>185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Arial Unicode MS</vt:lpstr>
      <vt:lpstr>Calibri</vt:lpstr>
      <vt:lpstr>Cambria Math</vt:lpstr>
      <vt:lpstr>Times New Roman</vt:lpstr>
      <vt:lpstr>Wingdings</vt:lpstr>
      <vt:lpstr>Default Design</vt:lpstr>
      <vt:lpstr>Equation</vt:lpstr>
      <vt:lpstr>Flow in Channels (SFR)</vt:lpstr>
      <vt:lpstr>Channel Flow (SFR)</vt:lpstr>
      <vt:lpstr>Channel Flow (SFR)</vt:lpstr>
      <vt:lpstr>Channel Flow (SFR)</vt:lpstr>
      <vt:lpstr>Steady Flow Routing Option in SFR2</vt:lpstr>
      <vt:lpstr>Distributed Routing Option for SFR2</vt:lpstr>
      <vt:lpstr>Channels are Represented at Sub-grid Level</vt:lpstr>
      <vt:lpstr>Stream Network and Channel Geometry</vt:lpstr>
      <vt:lpstr>Channel Flow (SFR)</vt:lpstr>
      <vt:lpstr>Stream Inflows</vt:lpstr>
      <vt:lpstr>Stream Outflows</vt:lpstr>
      <vt:lpstr>Computing Stream Depth</vt:lpstr>
      <vt:lpstr>Option 2: Manning’s Equation for  Wide Rectangular Channel</vt:lpstr>
      <vt:lpstr>Option 3: Eight Point Cross Section</vt:lpstr>
      <vt:lpstr>Option 3 Continued: Eight Point Cross Section</vt:lpstr>
      <vt:lpstr>Option 5: Depth Computed from Table</vt:lpstr>
      <vt:lpstr>Diverting Flow into a Segment</vt:lpstr>
      <vt:lpstr>Big Challenge: How to Create Stream Network</vt:lpstr>
      <vt:lpstr>NHD+ Networks not Consistent with Resampled DEM (Model Top)</vt:lpstr>
      <vt:lpstr>NHD+ Networks not Consistent with Resampled DEM (Model Top)</vt:lpstr>
      <vt:lpstr>Difficulties Developing Stream Networks</vt:lpstr>
      <vt:lpstr>Hybrid NHD/ArcHydro Approach</vt:lpstr>
      <vt:lpstr>New SFR2 Features</vt:lpstr>
      <vt:lpstr>Streambed Top Altitude Must be Greater than Cell Bottom</vt:lpstr>
      <vt:lpstr>GAGE Package</vt:lpstr>
    </vt:vector>
  </TitlesOfParts>
  <Company>USGS WRD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Simulation of the Interaction of Ground-Water and Surface-Water Flow Systems</dc:title>
  <dc:creator>Stan Leake</dc:creator>
  <cp:lastModifiedBy>Niswonger, Richard</cp:lastModifiedBy>
  <cp:revision>129</cp:revision>
  <dcterms:created xsi:type="dcterms:W3CDTF">2000-02-28T00:42:46Z</dcterms:created>
  <dcterms:modified xsi:type="dcterms:W3CDTF">2019-10-08T14:28:00Z</dcterms:modified>
</cp:coreProperties>
</file>