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4" r:id="rId2"/>
    <p:sldId id="502" r:id="rId3"/>
    <p:sldId id="495" r:id="rId4"/>
    <p:sldId id="496" r:id="rId5"/>
    <p:sldId id="497" r:id="rId6"/>
    <p:sldId id="498" r:id="rId7"/>
    <p:sldId id="499" r:id="rId8"/>
    <p:sldId id="500" r:id="rId9"/>
    <p:sldId id="501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59" autoAdjust="0"/>
  </p:normalViewPr>
  <p:slideViewPr>
    <p:cSldViewPr snapToGrid="0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The Lake (LAK7)Package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53266-64E0-4D34-9C43-0A7B29405C07}"/>
              </a:ext>
            </a:extLst>
          </p:cNvPr>
          <p:cNvSpPr/>
          <p:nvPr/>
        </p:nvSpPr>
        <p:spPr>
          <a:xfrm>
            <a:off x="1407042" y="1293834"/>
            <a:ext cx="6443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Lakes are simulated using the MODFLOW Lake Package (Merritt and </a:t>
            </a:r>
            <a:r>
              <a:rPr lang="en-US" dirty="0" err="1">
                <a:solidFill>
                  <a:schemeClr val="bg1"/>
                </a:solidFill>
              </a:rPr>
              <a:t>Kinokow</a:t>
            </a:r>
            <a:r>
              <a:rPr lang="en-US" dirty="0">
                <a:solidFill>
                  <a:schemeClr val="bg1"/>
                </a:solidFill>
              </a:rPr>
              <a:t>, 2000), revised for MODFLOW-2005, NWT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E49F72A-3FA8-4FE6-9F21-E0D85468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07" y="2698920"/>
            <a:ext cx="2153181" cy="392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27FD29B-2BFB-481A-AC34-77A60931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07" y="2681312"/>
            <a:ext cx="2089427" cy="39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2514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35AEE53A-0598-4BC1-B0DF-1B3384CA3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Lake Connections to Aquifers and Streams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BCEE6F8-7589-4F31-B871-77ED81A3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LAK Package simulates interaction</a:t>
            </a:r>
            <a:b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 of Lakes with MODFLOW and MOC3D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Merritt and </a:t>
            </a:r>
            <a:r>
              <a:rPr lang="en-US" altLang="en-US" sz="2800" kern="0" dirty="0" err="1">
                <a:solidFill>
                  <a:schemeClr val="bg1"/>
                </a:solidFill>
                <a:latin typeface="Arial" panose="020B0604020202020204" pitchFamily="34" charset="0"/>
              </a:rPr>
              <a:t>Konikow</a:t>
            </a: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, 2000,WRI 00-4167</a:t>
            </a:r>
            <a:r>
              <a:rPr lang="en-US" altLang="en-US" kern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kern="0" dirty="0">
                <a:solidFill>
                  <a:schemeClr val="bg1"/>
                </a:solidFill>
                <a:latin typeface="Arial" panose="020B0604020202020204" pitchFamily="34" charset="0"/>
              </a:rPr>
              <a:t>Recent modifications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0CCAA40-B0A6-4B11-B91C-E0E790CCE4F0}"/>
              </a:ext>
            </a:extLst>
          </p:cNvPr>
          <p:cNvSpPr>
            <a:spLocks/>
          </p:cNvSpPr>
          <p:nvPr/>
        </p:nvSpPr>
        <p:spPr bwMode="auto">
          <a:xfrm>
            <a:off x="4800600" y="1981200"/>
            <a:ext cx="3568700" cy="2027238"/>
          </a:xfrm>
          <a:custGeom>
            <a:avLst/>
            <a:gdLst>
              <a:gd name="T0" fmla="*/ 2147483647 w 2248"/>
              <a:gd name="T1" fmla="*/ 2147483647 h 1277"/>
              <a:gd name="T2" fmla="*/ 2147483647 w 2248"/>
              <a:gd name="T3" fmla="*/ 2147483647 h 1277"/>
              <a:gd name="T4" fmla="*/ 2147483647 w 2248"/>
              <a:gd name="T5" fmla="*/ 2147483647 h 1277"/>
              <a:gd name="T6" fmla="*/ 2147483647 w 2248"/>
              <a:gd name="T7" fmla="*/ 2147483647 h 1277"/>
              <a:gd name="T8" fmla="*/ 2147483647 w 2248"/>
              <a:gd name="T9" fmla="*/ 2147483647 h 1277"/>
              <a:gd name="T10" fmla="*/ 2147483647 w 2248"/>
              <a:gd name="T11" fmla="*/ 2147483647 h 1277"/>
              <a:gd name="T12" fmla="*/ 2147483647 w 2248"/>
              <a:gd name="T13" fmla="*/ 2147483647 h 1277"/>
              <a:gd name="T14" fmla="*/ 2147483647 w 2248"/>
              <a:gd name="T15" fmla="*/ 2147483647 h 1277"/>
              <a:gd name="T16" fmla="*/ 2147483647 w 2248"/>
              <a:gd name="T17" fmla="*/ 2147483647 h 1277"/>
              <a:gd name="T18" fmla="*/ 2147483647 w 2248"/>
              <a:gd name="T19" fmla="*/ 2147483647 h 1277"/>
              <a:gd name="T20" fmla="*/ 2147483647 w 2248"/>
              <a:gd name="T21" fmla="*/ 2147483647 h 1277"/>
              <a:gd name="T22" fmla="*/ 2147483647 w 2248"/>
              <a:gd name="T23" fmla="*/ 2147483647 h 1277"/>
              <a:gd name="T24" fmla="*/ 2147483647 w 2248"/>
              <a:gd name="T25" fmla="*/ 2147483647 h 1277"/>
              <a:gd name="T26" fmla="*/ 2147483647 w 2248"/>
              <a:gd name="T27" fmla="*/ 2147483647 h 1277"/>
              <a:gd name="T28" fmla="*/ 2147483647 w 2248"/>
              <a:gd name="T29" fmla="*/ 2147483647 h 1277"/>
              <a:gd name="T30" fmla="*/ 2147483647 w 2248"/>
              <a:gd name="T31" fmla="*/ 2147483647 h 1277"/>
              <a:gd name="T32" fmla="*/ 2147483647 w 2248"/>
              <a:gd name="T33" fmla="*/ 2147483647 h 1277"/>
              <a:gd name="T34" fmla="*/ 2147483647 w 2248"/>
              <a:gd name="T35" fmla="*/ 2147483647 h 1277"/>
              <a:gd name="T36" fmla="*/ 2147483647 w 2248"/>
              <a:gd name="T37" fmla="*/ 2147483647 h 1277"/>
              <a:gd name="T38" fmla="*/ 2147483647 w 2248"/>
              <a:gd name="T39" fmla="*/ 2147483647 h 1277"/>
              <a:gd name="T40" fmla="*/ 2147483647 w 2248"/>
              <a:gd name="T41" fmla="*/ 2147483647 h 1277"/>
              <a:gd name="T42" fmla="*/ 2147483647 w 2248"/>
              <a:gd name="T43" fmla="*/ 2147483647 h 1277"/>
              <a:gd name="T44" fmla="*/ 2147483647 w 2248"/>
              <a:gd name="T45" fmla="*/ 2147483647 h 1277"/>
              <a:gd name="T46" fmla="*/ 2147483647 w 2248"/>
              <a:gd name="T47" fmla="*/ 2147483647 h 1277"/>
              <a:gd name="T48" fmla="*/ 2147483647 w 2248"/>
              <a:gd name="T49" fmla="*/ 2147483647 h 1277"/>
              <a:gd name="T50" fmla="*/ 2147483647 w 2248"/>
              <a:gd name="T51" fmla="*/ 2147483647 h 1277"/>
              <a:gd name="T52" fmla="*/ 2147483647 w 2248"/>
              <a:gd name="T53" fmla="*/ 2147483647 h 1277"/>
              <a:gd name="T54" fmla="*/ 2147483647 w 2248"/>
              <a:gd name="T55" fmla="*/ 2147483647 h 1277"/>
              <a:gd name="T56" fmla="*/ 2147483647 w 2248"/>
              <a:gd name="T57" fmla="*/ 2147483647 h 1277"/>
              <a:gd name="T58" fmla="*/ 2147483647 w 2248"/>
              <a:gd name="T59" fmla="*/ 2147483647 h 1277"/>
              <a:gd name="T60" fmla="*/ 2147483647 w 2248"/>
              <a:gd name="T61" fmla="*/ 2147483647 h 1277"/>
              <a:gd name="T62" fmla="*/ 2147483647 w 2248"/>
              <a:gd name="T63" fmla="*/ 2147483647 h 1277"/>
              <a:gd name="T64" fmla="*/ 2147483647 w 2248"/>
              <a:gd name="T65" fmla="*/ 2147483647 h 1277"/>
              <a:gd name="T66" fmla="*/ 2147483647 w 2248"/>
              <a:gd name="T67" fmla="*/ 2147483647 h 1277"/>
              <a:gd name="T68" fmla="*/ 2147483647 w 2248"/>
              <a:gd name="T69" fmla="*/ 2147483647 h 12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48"/>
              <a:gd name="T106" fmla="*/ 0 h 1277"/>
              <a:gd name="T107" fmla="*/ 2248 w 2248"/>
              <a:gd name="T108" fmla="*/ 1277 h 12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48" h="1277">
                <a:moveTo>
                  <a:pt x="22" y="24"/>
                </a:moveTo>
                <a:cubicBezTo>
                  <a:pt x="103" y="27"/>
                  <a:pt x="193" y="0"/>
                  <a:pt x="264" y="39"/>
                </a:cubicBezTo>
                <a:cubicBezTo>
                  <a:pt x="304" y="61"/>
                  <a:pt x="343" y="91"/>
                  <a:pt x="380" y="117"/>
                </a:cubicBezTo>
                <a:cubicBezTo>
                  <a:pt x="418" y="142"/>
                  <a:pt x="444" y="143"/>
                  <a:pt x="466" y="156"/>
                </a:cubicBezTo>
                <a:cubicBezTo>
                  <a:pt x="473" y="161"/>
                  <a:pt x="506" y="191"/>
                  <a:pt x="513" y="195"/>
                </a:cubicBezTo>
                <a:cubicBezTo>
                  <a:pt x="537" y="209"/>
                  <a:pt x="559" y="226"/>
                  <a:pt x="583" y="241"/>
                </a:cubicBezTo>
                <a:cubicBezTo>
                  <a:pt x="603" y="309"/>
                  <a:pt x="655" y="374"/>
                  <a:pt x="723" y="397"/>
                </a:cubicBezTo>
                <a:cubicBezTo>
                  <a:pt x="768" y="437"/>
                  <a:pt x="814" y="461"/>
                  <a:pt x="855" y="483"/>
                </a:cubicBezTo>
                <a:cubicBezTo>
                  <a:pt x="886" y="498"/>
                  <a:pt x="945" y="519"/>
                  <a:pt x="972" y="529"/>
                </a:cubicBezTo>
                <a:cubicBezTo>
                  <a:pt x="1003" y="541"/>
                  <a:pt x="977" y="557"/>
                  <a:pt x="1042" y="553"/>
                </a:cubicBezTo>
                <a:cubicBezTo>
                  <a:pt x="1157" y="547"/>
                  <a:pt x="1255" y="542"/>
                  <a:pt x="1361" y="506"/>
                </a:cubicBezTo>
                <a:cubicBezTo>
                  <a:pt x="1392" y="495"/>
                  <a:pt x="1423" y="486"/>
                  <a:pt x="1454" y="475"/>
                </a:cubicBezTo>
                <a:cubicBezTo>
                  <a:pt x="1489" y="452"/>
                  <a:pt x="1539" y="401"/>
                  <a:pt x="1571" y="366"/>
                </a:cubicBezTo>
                <a:cubicBezTo>
                  <a:pt x="1589" y="343"/>
                  <a:pt x="1628" y="287"/>
                  <a:pt x="1649" y="265"/>
                </a:cubicBezTo>
                <a:cubicBezTo>
                  <a:pt x="1652" y="261"/>
                  <a:pt x="1692" y="237"/>
                  <a:pt x="1696" y="234"/>
                </a:cubicBezTo>
                <a:cubicBezTo>
                  <a:pt x="1736" y="170"/>
                  <a:pt x="1683" y="247"/>
                  <a:pt x="1735" y="195"/>
                </a:cubicBezTo>
                <a:cubicBezTo>
                  <a:pt x="1742" y="188"/>
                  <a:pt x="1743" y="177"/>
                  <a:pt x="1750" y="171"/>
                </a:cubicBezTo>
                <a:cubicBezTo>
                  <a:pt x="1758" y="164"/>
                  <a:pt x="1829" y="139"/>
                  <a:pt x="1844" y="132"/>
                </a:cubicBezTo>
                <a:cubicBezTo>
                  <a:pt x="1932" y="89"/>
                  <a:pt x="2027" y="51"/>
                  <a:pt x="2124" y="31"/>
                </a:cubicBezTo>
                <a:cubicBezTo>
                  <a:pt x="2153" y="34"/>
                  <a:pt x="2183" y="30"/>
                  <a:pt x="2210" y="39"/>
                </a:cubicBezTo>
                <a:cubicBezTo>
                  <a:pt x="2218" y="42"/>
                  <a:pt x="2217" y="54"/>
                  <a:pt x="2217" y="62"/>
                </a:cubicBezTo>
                <a:cubicBezTo>
                  <a:pt x="2217" y="84"/>
                  <a:pt x="2199" y="119"/>
                  <a:pt x="2194" y="140"/>
                </a:cubicBezTo>
                <a:cubicBezTo>
                  <a:pt x="2175" y="394"/>
                  <a:pt x="2248" y="698"/>
                  <a:pt x="2163" y="942"/>
                </a:cubicBezTo>
                <a:cubicBezTo>
                  <a:pt x="2159" y="971"/>
                  <a:pt x="2160" y="1027"/>
                  <a:pt x="2132" y="1051"/>
                </a:cubicBezTo>
                <a:cubicBezTo>
                  <a:pt x="2082" y="1095"/>
                  <a:pt x="2029" y="1108"/>
                  <a:pt x="1968" y="1129"/>
                </a:cubicBezTo>
                <a:cubicBezTo>
                  <a:pt x="1935" y="1140"/>
                  <a:pt x="1909" y="1156"/>
                  <a:pt x="1875" y="1168"/>
                </a:cubicBezTo>
                <a:cubicBezTo>
                  <a:pt x="1823" y="1186"/>
                  <a:pt x="1749" y="1186"/>
                  <a:pt x="1696" y="1191"/>
                </a:cubicBezTo>
                <a:cubicBezTo>
                  <a:pt x="1541" y="1223"/>
                  <a:pt x="1347" y="1210"/>
                  <a:pt x="1190" y="1214"/>
                </a:cubicBezTo>
                <a:cubicBezTo>
                  <a:pt x="232" y="1206"/>
                  <a:pt x="605" y="1277"/>
                  <a:pt x="271" y="1191"/>
                </a:cubicBezTo>
                <a:cubicBezTo>
                  <a:pt x="208" y="1150"/>
                  <a:pt x="293" y="1202"/>
                  <a:pt x="217" y="1168"/>
                </a:cubicBezTo>
                <a:cubicBezTo>
                  <a:pt x="196" y="1159"/>
                  <a:pt x="170" y="1153"/>
                  <a:pt x="147" y="1137"/>
                </a:cubicBezTo>
                <a:cubicBezTo>
                  <a:pt x="93" y="1083"/>
                  <a:pt x="118" y="1103"/>
                  <a:pt x="77" y="1074"/>
                </a:cubicBezTo>
                <a:cubicBezTo>
                  <a:pt x="0" y="963"/>
                  <a:pt x="58" y="839"/>
                  <a:pt x="61" y="693"/>
                </a:cubicBezTo>
                <a:cubicBezTo>
                  <a:pt x="58" y="558"/>
                  <a:pt x="57" y="423"/>
                  <a:pt x="53" y="288"/>
                </a:cubicBezTo>
                <a:cubicBezTo>
                  <a:pt x="50" y="197"/>
                  <a:pt x="22" y="115"/>
                  <a:pt x="22" y="24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0C78647E-E55B-4619-B764-D2E0A8DAA2FD}"/>
              </a:ext>
            </a:extLst>
          </p:cNvPr>
          <p:cNvSpPr>
            <a:spLocks/>
          </p:cNvSpPr>
          <p:nvPr/>
        </p:nvSpPr>
        <p:spPr bwMode="auto">
          <a:xfrm>
            <a:off x="4862513" y="2203450"/>
            <a:ext cx="889000" cy="198438"/>
          </a:xfrm>
          <a:custGeom>
            <a:avLst/>
            <a:gdLst>
              <a:gd name="T0" fmla="*/ 0 w 560"/>
              <a:gd name="T1" fmla="*/ 0 h 125"/>
              <a:gd name="T2" fmla="*/ 2147483647 w 560"/>
              <a:gd name="T3" fmla="*/ 2147483647 h 125"/>
              <a:gd name="T4" fmla="*/ 2147483647 w 560"/>
              <a:gd name="T5" fmla="*/ 2147483647 h 125"/>
              <a:gd name="T6" fmla="*/ 2147483647 w 560"/>
              <a:gd name="T7" fmla="*/ 2147483647 h 125"/>
              <a:gd name="T8" fmla="*/ 2147483647 w 560"/>
              <a:gd name="T9" fmla="*/ 2147483647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0"/>
              <a:gd name="T16" fmla="*/ 0 h 125"/>
              <a:gd name="T17" fmla="*/ 560 w 560"/>
              <a:gd name="T18" fmla="*/ 125 h 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0" h="125">
                <a:moveTo>
                  <a:pt x="0" y="0"/>
                </a:moveTo>
                <a:cubicBezTo>
                  <a:pt x="96" y="12"/>
                  <a:pt x="75" y="0"/>
                  <a:pt x="171" y="16"/>
                </a:cubicBezTo>
                <a:cubicBezTo>
                  <a:pt x="210" y="19"/>
                  <a:pt x="271" y="41"/>
                  <a:pt x="319" y="55"/>
                </a:cubicBezTo>
                <a:cubicBezTo>
                  <a:pt x="364" y="65"/>
                  <a:pt x="404" y="66"/>
                  <a:pt x="444" y="78"/>
                </a:cubicBezTo>
                <a:cubicBezTo>
                  <a:pt x="486" y="92"/>
                  <a:pt x="522" y="106"/>
                  <a:pt x="560" y="125"/>
                </a:cubicBezTo>
              </a:path>
            </a:pathLst>
          </a:cu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9EB79756-FDC5-483C-B3CA-08892B0E0848}"/>
              </a:ext>
            </a:extLst>
          </p:cNvPr>
          <p:cNvSpPr>
            <a:spLocks/>
          </p:cNvSpPr>
          <p:nvPr/>
        </p:nvSpPr>
        <p:spPr bwMode="auto">
          <a:xfrm>
            <a:off x="5751513" y="2392363"/>
            <a:ext cx="1679575" cy="466725"/>
          </a:xfrm>
          <a:custGeom>
            <a:avLst/>
            <a:gdLst>
              <a:gd name="T0" fmla="*/ 0 w 1059"/>
              <a:gd name="T1" fmla="*/ 2147483647 h 294"/>
              <a:gd name="T2" fmla="*/ 2147483647 w 1059"/>
              <a:gd name="T3" fmla="*/ 2147483647 h 294"/>
              <a:gd name="T4" fmla="*/ 2147483647 w 1059"/>
              <a:gd name="T5" fmla="*/ 2147483647 h 294"/>
              <a:gd name="T6" fmla="*/ 2147483647 w 1059"/>
              <a:gd name="T7" fmla="*/ 2147483647 h 294"/>
              <a:gd name="T8" fmla="*/ 2147483647 w 1059"/>
              <a:gd name="T9" fmla="*/ 2147483647 h 294"/>
              <a:gd name="T10" fmla="*/ 2147483647 w 1059"/>
              <a:gd name="T11" fmla="*/ 2147483647 h 294"/>
              <a:gd name="T12" fmla="*/ 2147483647 w 1059"/>
              <a:gd name="T13" fmla="*/ 2147483647 h 294"/>
              <a:gd name="T14" fmla="*/ 2147483647 w 1059"/>
              <a:gd name="T15" fmla="*/ 2147483647 h 294"/>
              <a:gd name="T16" fmla="*/ 2147483647 w 1059"/>
              <a:gd name="T17" fmla="*/ 2147483647 h 294"/>
              <a:gd name="T18" fmla="*/ 2147483647 w 1059"/>
              <a:gd name="T19" fmla="*/ 2147483647 h 294"/>
              <a:gd name="T20" fmla="*/ 2147483647 w 1059"/>
              <a:gd name="T21" fmla="*/ 2147483647 h 294"/>
              <a:gd name="T22" fmla="*/ 2147483647 w 1059"/>
              <a:gd name="T23" fmla="*/ 2147483647 h 294"/>
              <a:gd name="T24" fmla="*/ 2147483647 w 1059"/>
              <a:gd name="T25" fmla="*/ 2147483647 h 294"/>
              <a:gd name="T26" fmla="*/ 0 w 1059"/>
              <a:gd name="T27" fmla="*/ 2147483647 h 2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9"/>
              <a:gd name="T43" fmla="*/ 0 h 294"/>
              <a:gd name="T44" fmla="*/ 1059 w 1059"/>
              <a:gd name="T45" fmla="*/ 294 h 29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9" h="294">
                <a:moveTo>
                  <a:pt x="0" y="21"/>
                </a:moveTo>
                <a:cubicBezTo>
                  <a:pt x="169" y="18"/>
                  <a:pt x="896" y="6"/>
                  <a:pt x="1059" y="14"/>
                </a:cubicBezTo>
                <a:cubicBezTo>
                  <a:pt x="1011" y="0"/>
                  <a:pt x="1023" y="58"/>
                  <a:pt x="997" y="84"/>
                </a:cubicBezTo>
                <a:cubicBezTo>
                  <a:pt x="991" y="90"/>
                  <a:pt x="989" y="81"/>
                  <a:pt x="981" y="84"/>
                </a:cubicBezTo>
                <a:cubicBezTo>
                  <a:pt x="970" y="115"/>
                  <a:pt x="961" y="128"/>
                  <a:pt x="934" y="146"/>
                </a:cubicBezTo>
                <a:cubicBezTo>
                  <a:pt x="914" y="177"/>
                  <a:pt x="863" y="203"/>
                  <a:pt x="825" y="216"/>
                </a:cubicBezTo>
                <a:cubicBezTo>
                  <a:pt x="762" y="260"/>
                  <a:pt x="689" y="264"/>
                  <a:pt x="615" y="270"/>
                </a:cubicBezTo>
                <a:cubicBezTo>
                  <a:pt x="581" y="277"/>
                  <a:pt x="548" y="287"/>
                  <a:pt x="514" y="294"/>
                </a:cubicBezTo>
                <a:cubicBezTo>
                  <a:pt x="429" y="287"/>
                  <a:pt x="381" y="273"/>
                  <a:pt x="304" y="247"/>
                </a:cubicBezTo>
                <a:cubicBezTo>
                  <a:pt x="288" y="242"/>
                  <a:pt x="273" y="237"/>
                  <a:pt x="257" y="232"/>
                </a:cubicBezTo>
                <a:cubicBezTo>
                  <a:pt x="241" y="227"/>
                  <a:pt x="210" y="216"/>
                  <a:pt x="210" y="216"/>
                </a:cubicBezTo>
                <a:cubicBezTo>
                  <a:pt x="195" y="206"/>
                  <a:pt x="179" y="195"/>
                  <a:pt x="164" y="185"/>
                </a:cubicBezTo>
                <a:cubicBezTo>
                  <a:pt x="143" y="168"/>
                  <a:pt x="104" y="132"/>
                  <a:pt x="86" y="115"/>
                </a:cubicBezTo>
                <a:cubicBezTo>
                  <a:pt x="59" y="88"/>
                  <a:pt x="14" y="37"/>
                  <a:pt x="0" y="21"/>
                </a:cubicBezTo>
                <a:close/>
              </a:path>
            </a:pathLst>
          </a:custGeom>
          <a:solidFill>
            <a:srgbClr val="33CCFF"/>
          </a:solidFill>
          <a:ln w="38100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4E4160A8-6149-4000-B7CB-03BE8646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314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2F728418-AF61-48E4-ACC4-2167D22B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4314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57F0DC12-53F1-4ACD-82AA-FBF34E8E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382DE13E-9A19-495A-BE7C-65D9D723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DB8F638B-0EAB-4348-A7AA-D21717C6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482CA11A-9A12-425B-B3E6-F0AD5BCF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3D811520-7820-4973-BF63-8FCEA141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314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8345F1B6-3E64-48C1-B922-C8C9FC1C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1BFD9220-3B93-496E-8DAC-E30D4198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D1CD06FF-1F5E-4DD8-BC12-B1C71D79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B342D390-09B7-4727-A70E-470A9DC4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D0A31126-19ED-4D8C-B606-0EC14FA1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5679CFE6-4032-4FEA-92CD-A0AF52DA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62826C4B-2358-4269-AA0D-F06DFD45D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314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7FFE27DF-ACA6-462E-B612-0746BAB7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695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F4DB641E-C7D2-4377-B195-E32C3206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314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6F65FFB9-CA03-4EB9-8FAC-DFCFA74A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695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87916B84-14AF-42F7-9BDB-CEAB8055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4314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id="{C42AD753-630F-4A7E-80CF-8458F03B952A}"/>
              </a:ext>
            </a:extLst>
          </p:cNvPr>
          <p:cNvSpPr>
            <a:spLocks/>
          </p:cNvSpPr>
          <p:nvPr/>
        </p:nvSpPr>
        <p:spPr bwMode="auto">
          <a:xfrm>
            <a:off x="7396163" y="2247900"/>
            <a:ext cx="876300" cy="153988"/>
          </a:xfrm>
          <a:custGeom>
            <a:avLst/>
            <a:gdLst>
              <a:gd name="T0" fmla="*/ 0 w 552"/>
              <a:gd name="T1" fmla="*/ 2147483647 h 97"/>
              <a:gd name="T2" fmla="*/ 2147483647 w 552"/>
              <a:gd name="T3" fmla="*/ 2147483647 h 97"/>
              <a:gd name="T4" fmla="*/ 2147483647 w 552"/>
              <a:gd name="T5" fmla="*/ 2147483647 h 97"/>
              <a:gd name="T6" fmla="*/ 2147483647 w 552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97"/>
              <a:gd name="T14" fmla="*/ 552 w 552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97">
                <a:moveTo>
                  <a:pt x="0" y="97"/>
                </a:moveTo>
                <a:cubicBezTo>
                  <a:pt x="70" y="73"/>
                  <a:pt x="126" y="56"/>
                  <a:pt x="202" y="50"/>
                </a:cubicBezTo>
                <a:cubicBezTo>
                  <a:pt x="255" y="31"/>
                  <a:pt x="332" y="26"/>
                  <a:pt x="389" y="19"/>
                </a:cubicBezTo>
                <a:cubicBezTo>
                  <a:pt x="445" y="0"/>
                  <a:pt x="493" y="11"/>
                  <a:pt x="552" y="11"/>
                </a:cubicBezTo>
              </a:path>
            </a:pathLst>
          </a:cu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47C72E69-2DA2-41F0-A45F-57395735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30876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Aquifer</a:t>
            </a:r>
          </a:p>
        </p:txBody>
      </p:sp>
      <p:sp>
        <p:nvSpPr>
          <p:cNvPr id="56" name="Text Box 36">
            <a:extLst>
              <a:ext uri="{FF2B5EF4-FFF2-40B4-BE49-F238E27FC236}">
                <a16:creationId xmlns:a16="http://schemas.microsoft.com/office/drawing/2014/main" id="{6C55ACFC-3DFA-4E4C-BAB0-FF998811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946525"/>
            <a:ext cx="157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Lake Grid Cells</a:t>
            </a:r>
          </a:p>
        </p:txBody>
      </p:sp>
      <p:sp>
        <p:nvSpPr>
          <p:cNvPr id="57" name="Text Box 37">
            <a:extLst>
              <a:ext uri="{FF2B5EF4-FFF2-40B4-BE49-F238E27FC236}">
                <a16:creationId xmlns:a16="http://schemas.microsoft.com/office/drawing/2014/main" id="{180AE80F-CAC1-4035-8652-F6F60E5A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62600"/>
            <a:ext cx="177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Aquifer Grid Cells</a:t>
            </a:r>
          </a:p>
        </p:txBody>
      </p:sp>
      <p:sp>
        <p:nvSpPr>
          <p:cNvPr id="58" name="Line 38">
            <a:extLst>
              <a:ext uri="{FF2B5EF4-FFF2-40B4-BE49-F238E27FC236}">
                <a16:creationId xmlns:a16="http://schemas.microsoft.com/office/drawing/2014/main" id="{D6D543DC-53BA-48B4-9DD2-BE80AE837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1910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29C20580-361B-4373-8070-1DF62E06D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334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40">
            <a:extLst>
              <a:ext uri="{FF2B5EF4-FFF2-40B4-BE49-F238E27FC236}">
                <a16:creationId xmlns:a16="http://schemas.microsoft.com/office/drawing/2014/main" id="{CBD386DF-9651-45E8-AA9C-5B851583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Lake</a:t>
            </a:r>
          </a:p>
        </p:txBody>
      </p:sp>
    </p:spTree>
    <p:extLst>
      <p:ext uri="{BB962C8B-B14F-4D97-AF65-F5344CB8AC3E}">
        <p14:creationId xmlns:p14="http://schemas.microsoft.com/office/powerpoint/2010/main" val="17158345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Lake Inflow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5C67B858-2D9F-4F80-8E49-2279A65D839C}"/>
              </a:ext>
            </a:extLst>
          </p:cNvPr>
          <p:cNvSpPr>
            <a:spLocks/>
          </p:cNvSpPr>
          <p:nvPr/>
        </p:nvSpPr>
        <p:spPr bwMode="auto">
          <a:xfrm>
            <a:off x="1196975" y="2974975"/>
            <a:ext cx="6477000" cy="15367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480" y="240"/>
              </a:cxn>
              <a:cxn ang="0">
                <a:pos x="1056" y="192"/>
              </a:cxn>
              <a:cxn ang="0">
                <a:pos x="1344" y="192"/>
              </a:cxn>
              <a:cxn ang="0">
                <a:pos x="1680" y="240"/>
              </a:cxn>
              <a:cxn ang="0">
                <a:pos x="2016" y="240"/>
              </a:cxn>
              <a:cxn ang="0">
                <a:pos x="2352" y="192"/>
              </a:cxn>
              <a:cxn ang="0">
                <a:pos x="2688" y="144"/>
              </a:cxn>
              <a:cxn ang="0">
                <a:pos x="2976" y="144"/>
              </a:cxn>
              <a:cxn ang="0">
                <a:pos x="3216" y="48"/>
              </a:cxn>
              <a:cxn ang="0">
                <a:pos x="3456" y="48"/>
              </a:cxn>
              <a:cxn ang="0">
                <a:pos x="3600" y="0"/>
              </a:cxn>
              <a:cxn ang="0">
                <a:pos x="3792" y="0"/>
              </a:cxn>
              <a:cxn ang="0">
                <a:pos x="3968" y="80"/>
              </a:cxn>
              <a:cxn ang="0">
                <a:pos x="4040" y="296"/>
              </a:cxn>
              <a:cxn ang="0">
                <a:pos x="4080" y="576"/>
              </a:cxn>
              <a:cxn ang="0">
                <a:pos x="3896" y="632"/>
              </a:cxn>
              <a:cxn ang="0">
                <a:pos x="3688" y="712"/>
              </a:cxn>
              <a:cxn ang="0">
                <a:pos x="3560" y="808"/>
              </a:cxn>
              <a:cxn ang="0">
                <a:pos x="3504" y="848"/>
              </a:cxn>
              <a:cxn ang="0">
                <a:pos x="3168" y="912"/>
              </a:cxn>
              <a:cxn ang="0">
                <a:pos x="2832" y="960"/>
              </a:cxn>
              <a:cxn ang="0">
                <a:pos x="920" y="968"/>
              </a:cxn>
              <a:cxn ang="0">
                <a:pos x="624" y="672"/>
              </a:cxn>
              <a:cxn ang="0">
                <a:pos x="432" y="480"/>
              </a:cxn>
              <a:cxn ang="0">
                <a:pos x="192" y="384"/>
              </a:cxn>
              <a:cxn ang="0">
                <a:pos x="0" y="288"/>
              </a:cxn>
            </a:cxnLst>
            <a:rect l="0" t="0" r="r" b="b"/>
            <a:pathLst>
              <a:path w="4080" h="968">
                <a:moveTo>
                  <a:pt x="0" y="288"/>
                </a:moveTo>
                <a:lnTo>
                  <a:pt x="480" y="240"/>
                </a:lnTo>
                <a:lnTo>
                  <a:pt x="1056" y="192"/>
                </a:lnTo>
                <a:lnTo>
                  <a:pt x="1344" y="192"/>
                </a:lnTo>
                <a:lnTo>
                  <a:pt x="1680" y="240"/>
                </a:lnTo>
                <a:lnTo>
                  <a:pt x="2016" y="240"/>
                </a:lnTo>
                <a:lnTo>
                  <a:pt x="2352" y="192"/>
                </a:lnTo>
                <a:lnTo>
                  <a:pt x="2688" y="144"/>
                </a:lnTo>
                <a:lnTo>
                  <a:pt x="2976" y="144"/>
                </a:lnTo>
                <a:lnTo>
                  <a:pt x="3216" y="48"/>
                </a:lnTo>
                <a:lnTo>
                  <a:pt x="3456" y="48"/>
                </a:lnTo>
                <a:lnTo>
                  <a:pt x="3600" y="0"/>
                </a:lnTo>
                <a:lnTo>
                  <a:pt x="3792" y="0"/>
                </a:lnTo>
                <a:lnTo>
                  <a:pt x="3968" y="80"/>
                </a:lnTo>
                <a:lnTo>
                  <a:pt x="4040" y="296"/>
                </a:lnTo>
                <a:lnTo>
                  <a:pt x="4080" y="576"/>
                </a:lnTo>
                <a:lnTo>
                  <a:pt x="3896" y="632"/>
                </a:lnTo>
                <a:lnTo>
                  <a:pt x="3688" y="712"/>
                </a:lnTo>
                <a:lnTo>
                  <a:pt x="3560" y="808"/>
                </a:lnTo>
                <a:lnTo>
                  <a:pt x="3504" y="848"/>
                </a:lnTo>
                <a:lnTo>
                  <a:pt x="3168" y="912"/>
                </a:lnTo>
                <a:lnTo>
                  <a:pt x="2832" y="960"/>
                </a:lnTo>
                <a:lnTo>
                  <a:pt x="920" y="968"/>
                </a:lnTo>
                <a:lnTo>
                  <a:pt x="624" y="672"/>
                </a:lnTo>
                <a:lnTo>
                  <a:pt x="432" y="480"/>
                </a:lnTo>
                <a:lnTo>
                  <a:pt x="192" y="384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BB194E5-F81A-4930-BFC7-15CA15E3E83F}"/>
              </a:ext>
            </a:extLst>
          </p:cNvPr>
          <p:cNvSpPr>
            <a:spLocks/>
          </p:cNvSpPr>
          <p:nvPr/>
        </p:nvSpPr>
        <p:spPr bwMode="auto">
          <a:xfrm>
            <a:off x="1196975" y="3432175"/>
            <a:ext cx="6477000" cy="320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192"/>
              </a:cxn>
              <a:cxn ang="0">
                <a:pos x="768" y="480"/>
              </a:cxn>
              <a:cxn ang="0">
                <a:pos x="912" y="672"/>
              </a:cxn>
              <a:cxn ang="0">
                <a:pos x="2832" y="672"/>
              </a:cxn>
              <a:cxn ang="0">
                <a:pos x="3360" y="624"/>
              </a:cxn>
              <a:cxn ang="0">
                <a:pos x="3696" y="432"/>
              </a:cxn>
              <a:cxn ang="0">
                <a:pos x="4032" y="288"/>
              </a:cxn>
              <a:cxn ang="0">
                <a:pos x="4080" y="288"/>
              </a:cxn>
              <a:cxn ang="0">
                <a:pos x="4080" y="1968"/>
              </a:cxn>
              <a:cxn ang="0">
                <a:pos x="0" y="2016"/>
              </a:cxn>
              <a:cxn ang="0">
                <a:pos x="0" y="48"/>
              </a:cxn>
              <a:cxn ang="0">
                <a:pos x="0" y="0"/>
              </a:cxn>
            </a:cxnLst>
            <a:rect l="0" t="0" r="r" b="b"/>
            <a:pathLst>
              <a:path w="4080" h="2016">
                <a:moveTo>
                  <a:pt x="0" y="0"/>
                </a:moveTo>
                <a:lnTo>
                  <a:pt x="432" y="192"/>
                </a:lnTo>
                <a:lnTo>
                  <a:pt x="768" y="480"/>
                </a:lnTo>
                <a:lnTo>
                  <a:pt x="912" y="672"/>
                </a:lnTo>
                <a:lnTo>
                  <a:pt x="2832" y="672"/>
                </a:lnTo>
                <a:lnTo>
                  <a:pt x="3360" y="624"/>
                </a:lnTo>
                <a:lnTo>
                  <a:pt x="3696" y="432"/>
                </a:lnTo>
                <a:lnTo>
                  <a:pt x="4032" y="288"/>
                </a:lnTo>
                <a:lnTo>
                  <a:pt x="4080" y="288"/>
                </a:lnTo>
                <a:lnTo>
                  <a:pt x="4080" y="1968"/>
                </a:lnTo>
                <a:lnTo>
                  <a:pt x="0" y="2016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 4" descr="Small confetti">
            <a:extLst>
              <a:ext uri="{FF2B5EF4-FFF2-40B4-BE49-F238E27FC236}">
                <a16:creationId xmlns:a16="http://schemas.microsoft.com/office/drawing/2014/main" id="{031EDCAF-49BE-4A65-ACBB-71CF098382B0}"/>
              </a:ext>
            </a:extLst>
          </p:cNvPr>
          <p:cNvSpPr>
            <a:spLocks/>
          </p:cNvSpPr>
          <p:nvPr/>
        </p:nvSpPr>
        <p:spPr bwMode="auto">
          <a:xfrm>
            <a:off x="1196975" y="4041775"/>
            <a:ext cx="6477000" cy="2590800"/>
          </a:xfrm>
          <a:custGeom>
            <a:avLst/>
            <a:gdLst/>
            <a:ahLst/>
            <a:cxnLst>
              <a:cxn ang="0">
                <a:pos x="2832" y="240"/>
              </a:cxn>
              <a:cxn ang="0">
                <a:pos x="3408" y="192"/>
              </a:cxn>
              <a:cxn ang="0">
                <a:pos x="4080" y="96"/>
              </a:cxn>
              <a:cxn ang="0">
                <a:pos x="4080" y="1584"/>
              </a:cxn>
              <a:cxn ang="0">
                <a:pos x="0" y="1632"/>
              </a:cxn>
              <a:cxn ang="0">
                <a:pos x="0" y="0"/>
              </a:cxn>
              <a:cxn ang="0">
                <a:pos x="960" y="336"/>
              </a:cxn>
              <a:cxn ang="0">
                <a:pos x="2832" y="240"/>
              </a:cxn>
            </a:cxnLst>
            <a:rect l="0" t="0" r="r" b="b"/>
            <a:pathLst>
              <a:path w="4080" h="1632">
                <a:moveTo>
                  <a:pt x="2832" y="240"/>
                </a:moveTo>
                <a:lnTo>
                  <a:pt x="3408" y="192"/>
                </a:lnTo>
                <a:lnTo>
                  <a:pt x="4080" y="96"/>
                </a:lnTo>
                <a:lnTo>
                  <a:pt x="4080" y="1584"/>
                </a:lnTo>
                <a:lnTo>
                  <a:pt x="0" y="1632"/>
                </a:lnTo>
                <a:lnTo>
                  <a:pt x="0" y="0"/>
                </a:lnTo>
                <a:lnTo>
                  <a:pt x="960" y="336"/>
                </a:lnTo>
                <a:lnTo>
                  <a:pt x="2832" y="240"/>
                </a:lnTo>
                <a:close/>
              </a:path>
            </a:pathLst>
          </a:custGeom>
          <a:pattFill prst="smConfetti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1A6ABA7-18E5-4F45-8C15-5F4E1980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628775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>
                <a:solidFill>
                  <a:schemeClr val="bg1"/>
                </a:solidFill>
                <a:latin typeface="Arial" charset="0"/>
              </a:rPr>
              <a:t>Separate water budget for each lake.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979FDCC1-C930-48E5-83D0-0DF1C697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73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i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CC831DB-D66F-43D2-9EB0-CBF61A9B065D}"/>
              </a:ext>
            </a:extLst>
          </p:cNvPr>
          <p:cNvSpPr>
            <a:spLocks/>
          </p:cNvSpPr>
          <p:nvPr/>
        </p:nvSpPr>
        <p:spPr bwMode="auto">
          <a:xfrm>
            <a:off x="2679700" y="3733800"/>
            <a:ext cx="4270375" cy="814388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85" y="447"/>
              </a:cxn>
              <a:cxn ang="0">
                <a:pos x="208" y="418"/>
              </a:cxn>
              <a:cxn ang="0">
                <a:pos x="387" y="362"/>
              </a:cxn>
              <a:cxn ang="0">
                <a:pos x="746" y="258"/>
              </a:cxn>
              <a:cxn ang="0">
                <a:pos x="1146" y="162"/>
              </a:cxn>
              <a:cxn ang="0">
                <a:pos x="1450" y="74"/>
              </a:cxn>
              <a:cxn ang="0">
                <a:pos x="1634" y="41"/>
              </a:cxn>
              <a:cxn ang="0">
                <a:pos x="1737" y="22"/>
              </a:cxn>
              <a:cxn ang="0">
                <a:pos x="1794" y="12"/>
              </a:cxn>
              <a:cxn ang="0">
                <a:pos x="2002" y="2"/>
              </a:cxn>
              <a:cxn ang="0">
                <a:pos x="2162" y="22"/>
              </a:cxn>
              <a:cxn ang="0">
                <a:pos x="2380" y="78"/>
              </a:cxn>
              <a:cxn ang="0">
                <a:pos x="2550" y="135"/>
              </a:cxn>
              <a:cxn ang="0">
                <a:pos x="2587" y="154"/>
              </a:cxn>
              <a:cxn ang="0">
                <a:pos x="2616" y="163"/>
              </a:cxn>
              <a:cxn ang="0">
                <a:pos x="2625" y="192"/>
              </a:cxn>
              <a:cxn ang="0">
                <a:pos x="2644" y="220"/>
              </a:cxn>
              <a:cxn ang="0">
                <a:pos x="2370" y="418"/>
              </a:cxn>
              <a:cxn ang="0">
                <a:pos x="2285" y="428"/>
              </a:cxn>
              <a:cxn ang="0">
                <a:pos x="1994" y="466"/>
              </a:cxn>
              <a:cxn ang="0">
                <a:pos x="1917" y="456"/>
              </a:cxn>
              <a:cxn ang="0">
                <a:pos x="0" y="513"/>
              </a:cxn>
            </a:cxnLst>
            <a:rect l="0" t="0" r="r" b="b"/>
            <a:pathLst>
              <a:path w="2690" h="513">
                <a:moveTo>
                  <a:pt x="0" y="513"/>
                </a:moveTo>
                <a:cubicBezTo>
                  <a:pt x="30" y="493"/>
                  <a:pt x="52" y="463"/>
                  <a:pt x="85" y="447"/>
                </a:cubicBezTo>
                <a:cubicBezTo>
                  <a:pt x="122" y="428"/>
                  <a:pt x="168" y="428"/>
                  <a:pt x="208" y="418"/>
                </a:cubicBezTo>
                <a:cubicBezTo>
                  <a:pt x="268" y="403"/>
                  <a:pt x="327" y="380"/>
                  <a:pt x="387" y="362"/>
                </a:cubicBezTo>
                <a:cubicBezTo>
                  <a:pt x="508" y="326"/>
                  <a:pt x="621" y="278"/>
                  <a:pt x="746" y="258"/>
                </a:cubicBezTo>
                <a:cubicBezTo>
                  <a:pt x="888" y="207"/>
                  <a:pt x="997" y="186"/>
                  <a:pt x="1146" y="162"/>
                </a:cubicBezTo>
                <a:cubicBezTo>
                  <a:pt x="1239" y="130"/>
                  <a:pt x="1352" y="86"/>
                  <a:pt x="1450" y="74"/>
                </a:cubicBezTo>
                <a:cubicBezTo>
                  <a:pt x="1507" y="59"/>
                  <a:pt x="1576" y="55"/>
                  <a:pt x="1634" y="41"/>
                </a:cubicBezTo>
                <a:cubicBezTo>
                  <a:pt x="1668" y="33"/>
                  <a:pt x="1703" y="28"/>
                  <a:pt x="1737" y="22"/>
                </a:cubicBezTo>
                <a:cubicBezTo>
                  <a:pt x="1756" y="19"/>
                  <a:pt x="1794" y="12"/>
                  <a:pt x="1794" y="12"/>
                </a:cubicBezTo>
                <a:cubicBezTo>
                  <a:pt x="1833" y="11"/>
                  <a:pt x="1941" y="0"/>
                  <a:pt x="2002" y="2"/>
                </a:cubicBezTo>
                <a:cubicBezTo>
                  <a:pt x="2063" y="4"/>
                  <a:pt x="2099" y="9"/>
                  <a:pt x="2162" y="22"/>
                </a:cubicBezTo>
                <a:cubicBezTo>
                  <a:pt x="2221" y="25"/>
                  <a:pt x="2311" y="69"/>
                  <a:pt x="2380" y="78"/>
                </a:cubicBezTo>
                <a:cubicBezTo>
                  <a:pt x="2439" y="99"/>
                  <a:pt x="2487" y="125"/>
                  <a:pt x="2550" y="135"/>
                </a:cubicBezTo>
                <a:cubicBezTo>
                  <a:pt x="2562" y="141"/>
                  <a:pt x="2574" y="149"/>
                  <a:pt x="2587" y="154"/>
                </a:cubicBezTo>
                <a:cubicBezTo>
                  <a:pt x="2596" y="158"/>
                  <a:pt x="2609" y="156"/>
                  <a:pt x="2616" y="163"/>
                </a:cubicBezTo>
                <a:cubicBezTo>
                  <a:pt x="2623" y="170"/>
                  <a:pt x="2621" y="183"/>
                  <a:pt x="2625" y="192"/>
                </a:cubicBezTo>
                <a:cubicBezTo>
                  <a:pt x="2630" y="202"/>
                  <a:pt x="2638" y="211"/>
                  <a:pt x="2644" y="220"/>
                </a:cubicBezTo>
                <a:cubicBezTo>
                  <a:pt x="2690" y="364"/>
                  <a:pt x="2470" y="404"/>
                  <a:pt x="2370" y="418"/>
                </a:cubicBezTo>
                <a:cubicBezTo>
                  <a:pt x="2342" y="422"/>
                  <a:pt x="2313" y="427"/>
                  <a:pt x="2285" y="428"/>
                </a:cubicBezTo>
                <a:cubicBezTo>
                  <a:pt x="2191" y="433"/>
                  <a:pt x="2088" y="463"/>
                  <a:pt x="1994" y="466"/>
                </a:cubicBezTo>
                <a:cubicBezTo>
                  <a:pt x="1971" y="471"/>
                  <a:pt x="1942" y="456"/>
                  <a:pt x="1917" y="456"/>
                </a:cubicBezTo>
                <a:lnTo>
                  <a:pt x="0" y="513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537C36CE-9AFA-4B9A-86B3-BD78F077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860800"/>
            <a:ext cx="381000" cy="4572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59BE88FC-6F8B-42B3-BD2F-632FB2D3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500438"/>
            <a:ext cx="193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Overland runoff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F55D3ECB-C6CB-4E49-B8CE-472D58482BD5}"/>
              </a:ext>
            </a:extLst>
          </p:cNvPr>
          <p:cNvSpPr>
            <a:spLocks/>
          </p:cNvSpPr>
          <p:nvPr/>
        </p:nvSpPr>
        <p:spPr bwMode="auto">
          <a:xfrm>
            <a:off x="5872163" y="3228975"/>
            <a:ext cx="222250" cy="49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94"/>
              </a:cxn>
              <a:cxn ang="0">
                <a:pos x="38" y="274"/>
              </a:cxn>
              <a:cxn ang="0">
                <a:pos x="0" y="311"/>
              </a:cxn>
            </a:cxnLst>
            <a:rect l="0" t="0" r="r" b="b"/>
            <a:pathLst>
              <a:path w="140" h="311">
                <a:moveTo>
                  <a:pt x="0" y="0"/>
                </a:moveTo>
                <a:cubicBezTo>
                  <a:pt x="11" y="50"/>
                  <a:pt x="15" y="66"/>
                  <a:pt x="57" y="94"/>
                </a:cubicBezTo>
                <a:cubicBezTo>
                  <a:pt x="98" y="156"/>
                  <a:pt x="140" y="238"/>
                  <a:pt x="38" y="274"/>
                </a:cubicBezTo>
                <a:cubicBezTo>
                  <a:pt x="15" y="308"/>
                  <a:pt x="29" y="297"/>
                  <a:pt x="0" y="311"/>
                </a:cubicBezTo>
              </a:path>
            </a:pathLst>
          </a:custGeom>
          <a:noFill/>
          <a:ln w="76200" cmpd="sng">
            <a:solidFill>
              <a:srgbClr val="0066FF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8C73955-A094-4B74-B469-0F5BD7AD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508375"/>
            <a:ext cx="152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187DB28-63E0-4971-A9E5-4DD5A690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3660775"/>
            <a:ext cx="4572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C64833B-EA81-4AB3-BE31-9A1B950E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432175"/>
            <a:ext cx="1524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5555E3D7-6448-4089-8B5F-CF0DB1B57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3889375"/>
            <a:ext cx="4572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7B78E09F-242F-4C3B-9E6A-5A32EAC244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536950"/>
            <a:ext cx="0" cy="685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6110559-499C-4253-B57D-3151355D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105150"/>
            <a:ext cx="158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Precipitation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2C79EDDE-56F7-4167-B252-A0EFD0DC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608513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Leakage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79E68B17-1D93-49BB-8B15-CD804333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746375"/>
            <a:ext cx="246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i="0">
                <a:solidFill>
                  <a:schemeClr val="bg1"/>
                </a:solidFill>
                <a:latin typeface="Arial" charset="0"/>
              </a:rPr>
              <a:t>Inflow to Lake</a:t>
            </a:r>
            <a:r>
              <a:rPr lang="en-US" sz="2400" i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989FC254-866A-405D-A302-2BEBEFEF6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851150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>
                <a:solidFill>
                  <a:schemeClr val="bg1"/>
                </a:solidFill>
                <a:latin typeface="Arial" charset="0"/>
              </a:rPr>
              <a:t>Streams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92E428E6-3061-47BC-83F9-1C8C9C2EA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3355975"/>
            <a:ext cx="76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Point</a:t>
            </a:r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id="{8038372B-EDD7-44A0-87BC-8AAC45FCD53D}"/>
              </a:ext>
            </a:extLst>
          </p:cNvPr>
          <p:cNvSpPr>
            <a:spLocks/>
          </p:cNvSpPr>
          <p:nvPr/>
        </p:nvSpPr>
        <p:spPr bwMode="auto">
          <a:xfrm>
            <a:off x="2644775" y="4473575"/>
            <a:ext cx="3149600" cy="10922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256"/>
              </a:cxn>
              <a:cxn ang="0">
                <a:pos x="144" y="448"/>
              </a:cxn>
              <a:cxn ang="0">
                <a:pos x="384" y="640"/>
              </a:cxn>
              <a:cxn ang="0">
                <a:pos x="816" y="688"/>
              </a:cxn>
              <a:cxn ang="0">
                <a:pos x="1200" y="640"/>
              </a:cxn>
              <a:cxn ang="0">
                <a:pos x="1632" y="592"/>
              </a:cxn>
              <a:cxn ang="0">
                <a:pos x="1776" y="448"/>
              </a:cxn>
              <a:cxn ang="0">
                <a:pos x="1872" y="256"/>
              </a:cxn>
              <a:cxn ang="0">
                <a:pos x="1984" y="0"/>
              </a:cxn>
              <a:cxn ang="0">
                <a:pos x="0" y="16"/>
              </a:cxn>
            </a:cxnLst>
            <a:rect l="0" t="0" r="r" b="b"/>
            <a:pathLst>
              <a:path w="1984" h="688">
                <a:moveTo>
                  <a:pt x="0" y="64"/>
                </a:moveTo>
                <a:lnTo>
                  <a:pt x="0" y="256"/>
                </a:lnTo>
                <a:lnTo>
                  <a:pt x="144" y="448"/>
                </a:lnTo>
                <a:lnTo>
                  <a:pt x="384" y="640"/>
                </a:lnTo>
                <a:lnTo>
                  <a:pt x="816" y="688"/>
                </a:lnTo>
                <a:lnTo>
                  <a:pt x="1200" y="640"/>
                </a:lnTo>
                <a:lnTo>
                  <a:pt x="1632" y="592"/>
                </a:lnTo>
                <a:lnTo>
                  <a:pt x="1776" y="448"/>
                </a:lnTo>
                <a:lnTo>
                  <a:pt x="1872" y="256"/>
                </a:lnTo>
                <a:lnTo>
                  <a:pt x="1984" y="0"/>
                </a:lnTo>
                <a:lnTo>
                  <a:pt x="0" y="16"/>
                </a:lnTo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E2D4E370-A955-44C5-ABAF-4AB62D4E0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4760913"/>
            <a:ext cx="609600" cy="762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912E28E-2C65-497D-94F4-C6045FAFF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763" y="4041775"/>
            <a:ext cx="936625" cy="4318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DD329C2-C19F-4970-A788-BD5B165B761A}"/>
              </a:ext>
            </a:extLst>
          </p:cNvPr>
          <p:cNvSpPr txBox="1">
            <a:spLocks noChangeArrowheads="1"/>
          </p:cNvSpPr>
          <p:nvPr/>
        </p:nvSpPr>
        <p:spPr bwMode="auto">
          <a:xfrm rot="1315275">
            <a:off x="1258888" y="375285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0">
                <a:solidFill>
                  <a:schemeClr val="bg1"/>
                </a:solidFill>
                <a:latin typeface="Arial" charset="0"/>
              </a:rPr>
              <a:t>Interflow</a:t>
            </a:r>
          </a:p>
        </p:txBody>
      </p:sp>
    </p:spTree>
    <p:extLst>
      <p:ext uri="{BB962C8B-B14F-4D97-AF65-F5344CB8AC3E}">
        <p14:creationId xmlns:p14="http://schemas.microsoft.com/office/powerpoint/2010/main" val="38150189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Lake Outflows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16445D3-614E-4D5B-A40C-BC630F2843E7}"/>
              </a:ext>
            </a:extLst>
          </p:cNvPr>
          <p:cNvSpPr>
            <a:spLocks/>
          </p:cNvSpPr>
          <p:nvPr/>
        </p:nvSpPr>
        <p:spPr bwMode="auto">
          <a:xfrm>
            <a:off x="1295400" y="2032000"/>
            <a:ext cx="6527800" cy="1625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480" y="304"/>
              </a:cxn>
              <a:cxn ang="0">
                <a:pos x="960" y="256"/>
              </a:cxn>
              <a:cxn ang="0">
                <a:pos x="1248" y="208"/>
              </a:cxn>
              <a:cxn ang="0">
                <a:pos x="1584" y="208"/>
              </a:cxn>
              <a:cxn ang="0">
                <a:pos x="1728" y="256"/>
              </a:cxn>
              <a:cxn ang="0">
                <a:pos x="2112" y="256"/>
              </a:cxn>
              <a:cxn ang="0">
                <a:pos x="2456" y="176"/>
              </a:cxn>
              <a:cxn ang="0">
                <a:pos x="2976" y="304"/>
              </a:cxn>
              <a:cxn ang="0">
                <a:pos x="3072" y="304"/>
              </a:cxn>
              <a:cxn ang="0">
                <a:pos x="3576" y="0"/>
              </a:cxn>
              <a:cxn ang="0">
                <a:pos x="3840" y="208"/>
              </a:cxn>
              <a:cxn ang="0">
                <a:pos x="4088" y="488"/>
              </a:cxn>
              <a:cxn ang="0">
                <a:pos x="4112" y="632"/>
              </a:cxn>
              <a:cxn ang="0">
                <a:pos x="3792" y="736"/>
              </a:cxn>
              <a:cxn ang="0">
                <a:pos x="3528" y="872"/>
              </a:cxn>
              <a:cxn ang="0">
                <a:pos x="3312" y="952"/>
              </a:cxn>
              <a:cxn ang="0">
                <a:pos x="3072" y="976"/>
              </a:cxn>
              <a:cxn ang="0">
                <a:pos x="2872" y="952"/>
              </a:cxn>
              <a:cxn ang="0">
                <a:pos x="960" y="1024"/>
              </a:cxn>
              <a:cxn ang="0">
                <a:pos x="832" y="928"/>
              </a:cxn>
              <a:cxn ang="0">
                <a:pos x="720" y="784"/>
              </a:cxn>
              <a:cxn ang="0">
                <a:pos x="480" y="544"/>
              </a:cxn>
              <a:cxn ang="0">
                <a:pos x="192" y="400"/>
              </a:cxn>
              <a:cxn ang="0">
                <a:pos x="0" y="304"/>
              </a:cxn>
            </a:cxnLst>
            <a:rect l="0" t="0" r="r" b="b"/>
            <a:pathLst>
              <a:path w="4112" h="1024">
                <a:moveTo>
                  <a:pt x="0" y="304"/>
                </a:moveTo>
                <a:lnTo>
                  <a:pt x="480" y="304"/>
                </a:lnTo>
                <a:lnTo>
                  <a:pt x="960" y="256"/>
                </a:lnTo>
                <a:lnTo>
                  <a:pt x="1248" y="208"/>
                </a:lnTo>
                <a:lnTo>
                  <a:pt x="1584" y="208"/>
                </a:lnTo>
                <a:lnTo>
                  <a:pt x="1728" y="256"/>
                </a:lnTo>
                <a:lnTo>
                  <a:pt x="2112" y="256"/>
                </a:lnTo>
                <a:lnTo>
                  <a:pt x="2456" y="176"/>
                </a:lnTo>
                <a:lnTo>
                  <a:pt x="2976" y="304"/>
                </a:lnTo>
                <a:lnTo>
                  <a:pt x="3072" y="304"/>
                </a:lnTo>
                <a:lnTo>
                  <a:pt x="3576" y="0"/>
                </a:lnTo>
                <a:lnTo>
                  <a:pt x="3840" y="208"/>
                </a:lnTo>
                <a:lnTo>
                  <a:pt x="4088" y="488"/>
                </a:lnTo>
                <a:lnTo>
                  <a:pt x="4112" y="632"/>
                </a:lnTo>
                <a:lnTo>
                  <a:pt x="3792" y="736"/>
                </a:lnTo>
                <a:lnTo>
                  <a:pt x="3528" y="872"/>
                </a:lnTo>
                <a:lnTo>
                  <a:pt x="3312" y="952"/>
                </a:lnTo>
                <a:lnTo>
                  <a:pt x="3072" y="976"/>
                </a:lnTo>
                <a:lnTo>
                  <a:pt x="2872" y="952"/>
                </a:lnTo>
                <a:lnTo>
                  <a:pt x="960" y="1024"/>
                </a:lnTo>
                <a:lnTo>
                  <a:pt x="832" y="928"/>
                </a:lnTo>
                <a:lnTo>
                  <a:pt x="720" y="784"/>
                </a:lnTo>
                <a:lnTo>
                  <a:pt x="480" y="544"/>
                </a:lnTo>
                <a:lnTo>
                  <a:pt x="192" y="400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991922C7-6387-4AF7-A8C8-70CAEBF7293B}"/>
              </a:ext>
            </a:extLst>
          </p:cNvPr>
          <p:cNvSpPr>
            <a:spLocks/>
          </p:cNvSpPr>
          <p:nvPr/>
        </p:nvSpPr>
        <p:spPr bwMode="auto">
          <a:xfrm>
            <a:off x="1295400" y="2514600"/>
            <a:ext cx="6553200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0" y="0"/>
              </a:cxn>
              <a:cxn ang="0">
                <a:pos x="432" y="144"/>
              </a:cxn>
              <a:cxn ang="0">
                <a:pos x="720" y="384"/>
              </a:cxn>
              <a:cxn ang="0">
                <a:pos x="912" y="624"/>
              </a:cxn>
              <a:cxn ang="0">
                <a:pos x="960" y="672"/>
              </a:cxn>
              <a:cxn ang="0">
                <a:pos x="2880" y="624"/>
              </a:cxn>
              <a:cxn ang="0">
                <a:pos x="3264" y="624"/>
              </a:cxn>
              <a:cxn ang="0">
                <a:pos x="3600" y="528"/>
              </a:cxn>
              <a:cxn ang="0">
                <a:pos x="3840" y="384"/>
              </a:cxn>
              <a:cxn ang="0">
                <a:pos x="4104" y="328"/>
              </a:cxn>
              <a:cxn ang="0">
                <a:pos x="4128" y="1968"/>
              </a:cxn>
              <a:cxn ang="0">
                <a:pos x="0" y="2016"/>
              </a:cxn>
            </a:cxnLst>
            <a:rect l="0" t="0" r="r" b="b"/>
            <a:pathLst>
              <a:path w="4128" h="2016">
                <a:moveTo>
                  <a:pt x="0" y="2016"/>
                </a:moveTo>
                <a:lnTo>
                  <a:pt x="0" y="0"/>
                </a:lnTo>
                <a:lnTo>
                  <a:pt x="432" y="144"/>
                </a:lnTo>
                <a:lnTo>
                  <a:pt x="720" y="384"/>
                </a:lnTo>
                <a:lnTo>
                  <a:pt x="912" y="624"/>
                </a:lnTo>
                <a:lnTo>
                  <a:pt x="960" y="672"/>
                </a:lnTo>
                <a:lnTo>
                  <a:pt x="2880" y="624"/>
                </a:lnTo>
                <a:lnTo>
                  <a:pt x="3264" y="624"/>
                </a:lnTo>
                <a:lnTo>
                  <a:pt x="3600" y="528"/>
                </a:lnTo>
                <a:lnTo>
                  <a:pt x="3840" y="384"/>
                </a:lnTo>
                <a:lnTo>
                  <a:pt x="4104" y="328"/>
                </a:lnTo>
                <a:lnTo>
                  <a:pt x="4128" y="1968"/>
                </a:lnTo>
                <a:lnTo>
                  <a:pt x="0" y="2016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4" descr="Small confetti">
            <a:extLst>
              <a:ext uri="{FF2B5EF4-FFF2-40B4-BE49-F238E27FC236}">
                <a16:creationId xmlns:a16="http://schemas.microsoft.com/office/drawing/2014/main" id="{9E786B1F-2C80-4356-B200-E31FB0876F51}"/>
              </a:ext>
            </a:extLst>
          </p:cNvPr>
          <p:cNvSpPr>
            <a:spLocks/>
          </p:cNvSpPr>
          <p:nvPr/>
        </p:nvSpPr>
        <p:spPr bwMode="auto">
          <a:xfrm>
            <a:off x="1295400" y="3390900"/>
            <a:ext cx="6553200" cy="2324100"/>
          </a:xfrm>
          <a:custGeom>
            <a:avLst/>
            <a:gdLst/>
            <a:ahLst/>
            <a:cxnLst>
              <a:cxn ang="0">
                <a:pos x="960" y="128"/>
              </a:cxn>
              <a:cxn ang="0">
                <a:pos x="2872" y="88"/>
              </a:cxn>
              <a:cxn ang="0">
                <a:pos x="3104" y="80"/>
              </a:cxn>
              <a:cxn ang="0">
                <a:pos x="3520" y="0"/>
              </a:cxn>
              <a:cxn ang="0">
                <a:pos x="3592" y="192"/>
              </a:cxn>
              <a:cxn ang="0">
                <a:pos x="4120" y="416"/>
              </a:cxn>
              <a:cxn ang="0">
                <a:pos x="4128" y="1416"/>
              </a:cxn>
              <a:cxn ang="0">
                <a:pos x="0" y="1464"/>
              </a:cxn>
              <a:cxn ang="0">
                <a:pos x="8" y="592"/>
              </a:cxn>
              <a:cxn ang="0">
                <a:pos x="328" y="504"/>
              </a:cxn>
              <a:cxn ang="0">
                <a:pos x="624" y="408"/>
              </a:cxn>
              <a:cxn ang="0">
                <a:pos x="960" y="128"/>
              </a:cxn>
            </a:cxnLst>
            <a:rect l="0" t="0" r="r" b="b"/>
            <a:pathLst>
              <a:path w="4128" h="1464">
                <a:moveTo>
                  <a:pt x="960" y="128"/>
                </a:moveTo>
                <a:lnTo>
                  <a:pt x="2872" y="88"/>
                </a:lnTo>
                <a:lnTo>
                  <a:pt x="3104" y="80"/>
                </a:lnTo>
                <a:lnTo>
                  <a:pt x="3520" y="0"/>
                </a:lnTo>
                <a:lnTo>
                  <a:pt x="3592" y="192"/>
                </a:lnTo>
                <a:lnTo>
                  <a:pt x="4120" y="416"/>
                </a:lnTo>
                <a:lnTo>
                  <a:pt x="4128" y="1416"/>
                </a:lnTo>
                <a:lnTo>
                  <a:pt x="0" y="1464"/>
                </a:lnTo>
                <a:lnTo>
                  <a:pt x="8" y="592"/>
                </a:lnTo>
                <a:lnTo>
                  <a:pt x="328" y="504"/>
                </a:lnTo>
                <a:lnTo>
                  <a:pt x="624" y="408"/>
                </a:lnTo>
                <a:lnTo>
                  <a:pt x="960" y="128"/>
                </a:lnTo>
                <a:close/>
              </a:path>
            </a:pathLst>
          </a:custGeom>
          <a:pattFill prst="smConfetti">
            <a:fgClr>
              <a:srgbClr val="0066CC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976A35C-169C-4AD6-9BC6-6F1EA3D5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2971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i="0">
              <a:latin typeface="Arial Unicode MS" pitchFamily="34" charset="-128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CEFAC4-13AD-404E-8D70-FD9D65C747C0}"/>
              </a:ext>
            </a:extLst>
          </p:cNvPr>
          <p:cNvSpPr>
            <a:spLocks/>
          </p:cNvSpPr>
          <p:nvPr/>
        </p:nvSpPr>
        <p:spPr bwMode="auto">
          <a:xfrm>
            <a:off x="2794000" y="2803525"/>
            <a:ext cx="4270375" cy="827088"/>
          </a:xfrm>
          <a:custGeom>
            <a:avLst/>
            <a:gdLst/>
            <a:ahLst/>
            <a:cxnLst>
              <a:cxn ang="0">
                <a:pos x="0" y="521"/>
              </a:cxn>
              <a:cxn ang="0">
                <a:pos x="85" y="455"/>
              </a:cxn>
              <a:cxn ang="0">
                <a:pos x="208" y="426"/>
              </a:cxn>
              <a:cxn ang="0">
                <a:pos x="387" y="370"/>
              </a:cxn>
              <a:cxn ang="0">
                <a:pos x="746" y="266"/>
              </a:cxn>
              <a:cxn ang="0">
                <a:pos x="1190" y="162"/>
              </a:cxn>
              <a:cxn ang="0">
                <a:pos x="1440" y="82"/>
              </a:cxn>
              <a:cxn ang="0">
                <a:pos x="1634" y="49"/>
              </a:cxn>
              <a:cxn ang="0">
                <a:pos x="1737" y="30"/>
              </a:cxn>
              <a:cxn ang="0">
                <a:pos x="1794" y="20"/>
              </a:cxn>
              <a:cxn ang="0">
                <a:pos x="2008" y="2"/>
              </a:cxn>
              <a:cxn ang="0">
                <a:pos x="2162" y="30"/>
              </a:cxn>
              <a:cxn ang="0">
                <a:pos x="2380" y="86"/>
              </a:cxn>
              <a:cxn ang="0">
                <a:pos x="2550" y="143"/>
              </a:cxn>
              <a:cxn ang="0">
                <a:pos x="2587" y="162"/>
              </a:cxn>
              <a:cxn ang="0">
                <a:pos x="2616" y="171"/>
              </a:cxn>
              <a:cxn ang="0">
                <a:pos x="2625" y="200"/>
              </a:cxn>
              <a:cxn ang="0">
                <a:pos x="2644" y="228"/>
              </a:cxn>
              <a:cxn ang="0">
                <a:pos x="2370" y="426"/>
              </a:cxn>
              <a:cxn ang="0">
                <a:pos x="2285" y="436"/>
              </a:cxn>
              <a:cxn ang="0">
                <a:pos x="2040" y="458"/>
              </a:cxn>
              <a:cxn ang="0">
                <a:pos x="1917" y="464"/>
              </a:cxn>
              <a:cxn ang="0">
                <a:pos x="0" y="521"/>
              </a:cxn>
            </a:cxnLst>
            <a:rect l="0" t="0" r="r" b="b"/>
            <a:pathLst>
              <a:path w="2690" h="521">
                <a:moveTo>
                  <a:pt x="0" y="521"/>
                </a:moveTo>
                <a:cubicBezTo>
                  <a:pt x="30" y="501"/>
                  <a:pt x="52" y="471"/>
                  <a:pt x="85" y="455"/>
                </a:cubicBezTo>
                <a:cubicBezTo>
                  <a:pt x="122" y="436"/>
                  <a:pt x="168" y="436"/>
                  <a:pt x="208" y="426"/>
                </a:cubicBezTo>
                <a:cubicBezTo>
                  <a:pt x="268" y="411"/>
                  <a:pt x="327" y="388"/>
                  <a:pt x="387" y="370"/>
                </a:cubicBezTo>
                <a:cubicBezTo>
                  <a:pt x="508" y="334"/>
                  <a:pt x="621" y="286"/>
                  <a:pt x="746" y="266"/>
                </a:cubicBezTo>
                <a:cubicBezTo>
                  <a:pt x="888" y="215"/>
                  <a:pt x="1041" y="186"/>
                  <a:pt x="1190" y="162"/>
                </a:cubicBezTo>
                <a:cubicBezTo>
                  <a:pt x="1283" y="130"/>
                  <a:pt x="1342" y="94"/>
                  <a:pt x="1440" y="82"/>
                </a:cubicBezTo>
                <a:cubicBezTo>
                  <a:pt x="1497" y="67"/>
                  <a:pt x="1576" y="63"/>
                  <a:pt x="1634" y="49"/>
                </a:cubicBezTo>
                <a:cubicBezTo>
                  <a:pt x="1668" y="41"/>
                  <a:pt x="1703" y="36"/>
                  <a:pt x="1737" y="30"/>
                </a:cubicBezTo>
                <a:cubicBezTo>
                  <a:pt x="1756" y="27"/>
                  <a:pt x="1794" y="20"/>
                  <a:pt x="1794" y="20"/>
                </a:cubicBezTo>
                <a:cubicBezTo>
                  <a:pt x="1839" y="15"/>
                  <a:pt x="1947" y="0"/>
                  <a:pt x="2008" y="2"/>
                </a:cubicBezTo>
                <a:cubicBezTo>
                  <a:pt x="2069" y="4"/>
                  <a:pt x="2100" y="16"/>
                  <a:pt x="2162" y="30"/>
                </a:cubicBezTo>
                <a:cubicBezTo>
                  <a:pt x="2221" y="33"/>
                  <a:pt x="2311" y="77"/>
                  <a:pt x="2380" y="86"/>
                </a:cubicBezTo>
                <a:cubicBezTo>
                  <a:pt x="2439" y="107"/>
                  <a:pt x="2487" y="133"/>
                  <a:pt x="2550" y="143"/>
                </a:cubicBezTo>
                <a:cubicBezTo>
                  <a:pt x="2562" y="149"/>
                  <a:pt x="2574" y="157"/>
                  <a:pt x="2587" y="162"/>
                </a:cubicBezTo>
                <a:cubicBezTo>
                  <a:pt x="2596" y="166"/>
                  <a:pt x="2609" y="164"/>
                  <a:pt x="2616" y="171"/>
                </a:cubicBezTo>
                <a:cubicBezTo>
                  <a:pt x="2623" y="178"/>
                  <a:pt x="2621" y="191"/>
                  <a:pt x="2625" y="200"/>
                </a:cubicBezTo>
                <a:cubicBezTo>
                  <a:pt x="2630" y="210"/>
                  <a:pt x="2638" y="219"/>
                  <a:pt x="2644" y="228"/>
                </a:cubicBezTo>
                <a:cubicBezTo>
                  <a:pt x="2690" y="372"/>
                  <a:pt x="2470" y="412"/>
                  <a:pt x="2370" y="426"/>
                </a:cubicBezTo>
                <a:cubicBezTo>
                  <a:pt x="2342" y="430"/>
                  <a:pt x="2313" y="435"/>
                  <a:pt x="2285" y="436"/>
                </a:cubicBezTo>
                <a:cubicBezTo>
                  <a:pt x="2191" y="441"/>
                  <a:pt x="2134" y="455"/>
                  <a:pt x="2040" y="458"/>
                </a:cubicBezTo>
                <a:cubicBezTo>
                  <a:pt x="2017" y="463"/>
                  <a:pt x="1942" y="464"/>
                  <a:pt x="1917" y="464"/>
                </a:cubicBezTo>
                <a:lnTo>
                  <a:pt x="0" y="52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485FBCA-B251-4E53-8B62-1871DCAACA16}"/>
              </a:ext>
            </a:extLst>
          </p:cNvPr>
          <p:cNvSpPr>
            <a:spLocks/>
          </p:cNvSpPr>
          <p:nvPr/>
        </p:nvSpPr>
        <p:spPr bwMode="auto">
          <a:xfrm>
            <a:off x="6057900" y="2451100"/>
            <a:ext cx="26035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" y="98"/>
              </a:cxn>
              <a:cxn ang="0">
                <a:pos x="62" y="209"/>
              </a:cxn>
              <a:cxn ang="0">
                <a:pos x="24" y="232"/>
              </a:cxn>
            </a:cxnLst>
            <a:rect l="0" t="0" r="r" b="b"/>
            <a:pathLst>
              <a:path w="164" h="232">
                <a:moveTo>
                  <a:pt x="0" y="0"/>
                </a:moveTo>
                <a:cubicBezTo>
                  <a:pt x="11" y="31"/>
                  <a:pt x="39" y="81"/>
                  <a:pt x="81" y="98"/>
                </a:cubicBezTo>
                <a:cubicBezTo>
                  <a:pt x="122" y="136"/>
                  <a:pt x="164" y="187"/>
                  <a:pt x="62" y="209"/>
                </a:cubicBezTo>
                <a:cubicBezTo>
                  <a:pt x="39" y="230"/>
                  <a:pt x="53" y="223"/>
                  <a:pt x="24" y="232"/>
                </a:cubicBezTo>
              </a:path>
            </a:pathLst>
          </a:custGeom>
          <a:noFill/>
          <a:ln w="76200" cmpd="sng">
            <a:solidFill>
              <a:srgbClr val="0066FF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97E5D4F-E97B-4D98-8D27-FF68B428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590800"/>
            <a:ext cx="152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BDA4D80-5D8C-4A80-B027-9153099D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743200"/>
            <a:ext cx="4572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DE8485E0-5779-42D7-99B8-CA34F742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514600"/>
            <a:ext cx="1524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AE7E44FF-94AF-4C3C-9AAF-40CBB080D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5334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E9CCDD82-5B7A-4A8C-A131-3047DD271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2875" y="2590800"/>
            <a:ext cx="0" cy="68580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2D865FA8-5292-458B-BDB2-66A47765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2495550"/>
            <a:ext cx="50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ET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F7387F87-D7E8-48B7-BA31-EFAF2F596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3943350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Leakage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F688A8E9-0D2E-440D-AC93-5E00A7E2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76400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Streams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FBD04E5-A57F-4D45-9C9A-94EFAAD5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1425"/>
            <a:ext cx="76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Point</a:t>
            </a: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2AD23ED5-2812-4491-8530-55D63539DA0D}"/>
              </a:ext>
            </a:extLst>
          </p:cNvPr>
          <p:cNvSpPr>
            <a:spLocks/>
          </p:cNvSpPr>
          <p:nvPr/>
        </p:nvSpPr>
        <p:spPr bwMode="auto">
          <a:xfrm>
            <a:off x="2832100" y="3543300"/>
            <a:ext cx="3044825" cy="11049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918" y="0"/>
              </a:cxn>
              <a:cxn ang="0">
                <a:pos x="1880" y="264"/>
              </a:cxn>
              <a:cxn ang="0">
                <a:pos x="1736" y="408"/>
              </a:cxn>
              <a:cxn ang="0">
                <a:pos x="1592" y="600"/>
              </a:cxn>
              <a:cxn ang="0">
                <a:pos x="1304" y="648"/>
              </a:cxn>
              <a:cxn ang="0">
                <a:pos x="1016" y="648"/>
              </a:cxn>
              <a:cxn ang="0">
                <a:pos x="680" y="696"/>
              </a:cxn>
              <a:cxn ang="0">
                <a:pos x="344" y="648"/>
              </a:cxn>
              <a:cxn ang="0">
                <a:pos x="104" y="456"/>
              </a:cxn>
              <a:cxn ang="0">
                <a:pos x="56" y="360"/>
              </a:cxn>
              <a:cxn ang="0">
                <a:pos x="8" y="224"/>
              </a:cxn>
              <a:cxn ang="0">
                <a:pos x="0" y="32"/>
              </a:cxn>
            </a:cxnLst>
            <a:rect l="0" t="0" r="r" b="b"/>
            <a:pathLst>
              <a:path w="1918" h="696">
                <a:moveTo>
                  <a:pt x="0" y="32"/>
                </a:moveTo>
                <a:lnTo>
                  <a:pt x="1918" y="0"/>
                </a:lnTo>
                <a:lnTo>
                  <a:pt x="1880" y="264"/>
                </a:lnTo>
                <a:lnTo>
                  <a:pt x="1736" y="408"/>
                </a:lnTo>
                <a:lnTo>
                  <a:pt x="1592" y="600"/>
                </a:lnTo>
                <a:lnTo>
                  <a:pt x="1304" y="648"/>
                </a:lnTo>
                <a:lnTo>
                  <a:pt x="1016" y="648"/>
                </a:lnTo>
                <a:lnTo>
                  <a:pt x="680" y="696"/>
                </a:lnTo>
                <a:lnTo>
                  <a:pt x="344" y="648"/>
                </a:lnTo>
                <a:lnTo>
                  <a:pt x="104" y="456"/>
                </a:lnTo>
                <a:lnTo>
                  <a:pt x="56" y="360"/>
                </a:lnTo>
                <a:lnTo>
                  <a:pt x="8" y="224"/>
                </a:lnTo>
                <a:lnTo>
                  <a:pt x="0" y="32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8A44DB75-D497-4187-B31A-C93CC9776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657600"/>
            <a:ext cx="381000" cy="2286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A363F52-064F-4E50-BF35-F02692865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5" y="3810000"/>
            <a:ext cx="457200" cy="1524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670586B5-3947-4789-B20E-F98F51ADF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05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0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6BE271-5E64-4E2D-B0DC-443C22526C08}"/>
              </a:ext>
            </a:extLst>
          </p:cNvPr>
          <p:cNvSpPr/>
          <p:nvPr/>
        </p:nvSpPr>
        <p:spPr>
          <a:xfrm>
            <a:off x="762000" y="5672770"/>
            <a:ext cx="7620000" cy="824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E549E-DFA5-4C03-88F2-58D694EA36F0}"/>
              </a:ext>
            </a:extLst>
          </p:cNvPr>
          <p:cNvSpPr/>
          <p:nvPr/>
        </p:nvSpPr>
        <p:spPr>
          <a:xfrm>
            <a:off x="721237" y="2604977"/>
            <a:ext cx="7620000" cy="824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Computing Lake Stage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10A5C4-B0FF-4109-80D5-776CBE1D3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56530"/>
            <a:ext cx="7772400" cy="439261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Precipitation and ET are a function of lake surface area.</a:t>
            </a:r>
          </a:p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Overland runoff and interflow to lakes are independent of lake stage</a:t>
            </a:r>
          </a:p>
          <a:p>
            <a:pPr>
              <a:lnSpc>
                <a:spcPct val="80000"/>
              </a:lnSpc>
              <a:buClr>
                <a:schemeClr val="folHlink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Stream inflow is routed to lakes with SFR2 in MODFLOW and is independent of lake stage </a:t>
            </a:r>
          </a:p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Additional inflow from factories, etc. are specified in Lake Package input by stress period and are independent of lake stage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98EA8D-DD17-4999-9D0C-E7A69DFB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1056F40-E9C7-4D7E-BED9-D5E597EE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D1CCCC1-2F1B-4D52-B6FF-9166A4EC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3CB6AB89-2742-418E-89E4-E902F9FC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lum bright="-100000"/>
          </a:blip>
          <a:srcRect/>
          <a:stretch>
            <a:fillRect/>
          </a:stretch>
        </p:blipFill>
        <p:spPr bwMode="auto">
          <a:xfrm>
            <a:off x="838200" y="2743200"/>
            <a:ext cx="730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120DBC3-7650-4587-8764-507A5E9A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0"/>
          </a:blip>
          <a:srcRect/>
          <a:stretch>
            <a:fillRect/>
          </a:stretch>
        </p:blipFill>
        <p:spPr bwMode="auto">
          <a:xfrm>
            <a:off x="2057400" y="5715000"/>
            <a:ext cx="47879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5451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 descr="Small confetti">
            <a:extLst>
              <a:ext uri="{FF2B5EF4-FFF2-40B4-BE49-F238E27FC236}">
                <a16:creationId xmlns:a16="http://schemas.microsoft.com/office/drawing/2014/main" id="{0BC4866E-B409-4EF9-95A9-397746F7E309}"/>
              </a:ext>
            </a:extLst>
          </p:cNvPr>
          <p:cNvSpPr>
            <a:spLocks/>
          </p:cNvSpPr>
          <p:nvPr/>
        </p:nvSpPr>
        <p:spPr bwMode="auto">
          <a:xfrm>
            <a:off x="439333" y="1989138"/>
            <a:ext cx="8302625" cy="4383087"/>
          </a:xfrm>
          <a:custGeom>
            <a:avLst/>
            <a:gdLst>
              <a:gd name="T0" fmla="*/ 2147483647 w 5230"/>
              <a:gd name="T1" fmla="*/ 0 h 2761"/>
              <a:gd name="T2" fmla="*/ 2147483647 w 5230"/>
              <a:gd name="T3" fmla="*/ 2147483647 h 2761"/>
              <a:gd name="T4" fmla="*/ 2147483647 w 5230"/>
              <a:gd name="T5" fmla="*/ 2147483647 h 2761"/>
              <a:gd name="T6" fmla="*/ 2147483647 w 5230"/>
              <a:gd name="T7" fmla="*/ 2147483647 h 2761"/>
              <a:gd name="T8" fmla="*/ 2147483647 w 5230"/>
              <a:gd name="T9" fmla="*/ 2147483647 h 2761"/>
              <a:gd name="T10" fmla="*/ 2147483647 w 5230"/>
              <a:gd name="T11" fmla="*/ 2147483647 h 2761"/>
              <a:gd name="T12" fmla="*/ 2147483647 w 5230"/>
              <a:gd name="T13" fmla="*/ 2147483647 h 2761"/>
              <a:gd name="T14" fmla="*/ 2147483647 w 5230"/>
              <a:gd name="T15" fmla="*/ 2147483647 h 2761"/>
              <a:gd name="T16" fmla="*/ 2147483647 w 5230"/>
              <a:gd name="T17" fmla="*/ 2147483647 h 2761"/>
              <a:gd name="T18" fmla="*/ 2147483647 w 5230"/>
              <a:gd name="T19" fmla="*/ 2147483647 h 2761"/>
              <a:gd name="T20" fmla="*/ 2147483647 w 5230"/>
              <a:gd name="T21" fmla="*/ 2147483647 h 2761"/>
              <a:gd name="T22" fmla="*/ 2147483647 w 5230"/>
              <a:gd name="T23" fmla="*/ 2147483647 h 2761"/>
              <a:gd name="T24" fmla="*/ 2147483647 w 5230"/>
              <a:gd name="T25" fmla="*/ 2147483647 h 2761"/>
              <a:gd name="T26" fmla="*/ 2147483647 w 5230"/>
              <a:gd name="T27" fmla="*/ 2147483647 h 2761"/>
              <a:gd name="T28" fmla="*/ 2147483647 w 5230"/>
              <a:gd name="T29" fmla="*/ 2147483647 h 2761"/>
              <a:gd name="T30" fmla="*/ 2147483647 w 5230"/>
              <a:gd name="T31" fmla="*/ 2147483647 h 2761"/>
              <a:gd name="T32" fmla="*/ 2147483647 w 5230"/>
              <a:gd name="T33" fmla="*/ 2147483647 h 2761"/>
              <a:gd name="T34" fmla="*/ 2147483647 w 5230"/>
              <a:gd name="T35" fmla="*/ 2147483647 h 2761"/>
              <a:gd name="T36" fmla="*/ 0 w 5230"/>
              <a:gd name="T37" fmla="*/ 2147483647 h 27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230"/>
              <a:gd name="T58" fmla="*/ 0 h 2761"/>
              <a:gd name="T59" fmla="*/ 5230 w 5230"/>
              <a:gd name="T60" fmla="*/ 2761 h 276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230" h="2761">
                <a:moveTo>
                  <a:pt x="9" y="0"/>
                </a:moveTo>
                <a:lnTo>
                  <a:pt x="494" y="118"/>
                </a:lnTo>
                <a:lnTo>
                  <a:pt x="1049" y="235"/>
                </a:lnTo>
                <a:lnTo>
                  <a:pt x="1193" y="379"/>
                </a:lnTo>
                <a:lnTo>
                  <a:pt x="1463" y="594"/>
                </a:lnTo>
                <a:lnTo>
                  <a:pt x="1721" y="763"/>
                </a:lnTo>
                <a:lnTo>
                  <a:pt x="2002" y="850"/>
                </a:lnTo>
                <a:lnTo>
                  <a:pt x="2441" y="907"/>
                </a:lnTo>
                <a:lnTo>
                  <a:pt x="2777" y="907"/>
                </a:lnTo>
                <a:lnTo>
                  <a:pt x="3113" y="859"/>
                </a:lnTo>
                <a:lnTo>
                  <a:pt x="3449" y="811"/>
                </a:lnTo>
                <a:lnTo>
                  <a:pt x="3761" y="667"/>
                </a:lnTo>
                <a:lnTo>
                  <a:pt x="3959" y="539"/>
                </a:lnTo>
                <a:lnTo>
                  <a:pt x="4096" y="374"/>
                </a:lnTo>
                <a:lnTo>
                  <a:pt x="4196" y="219"/>
                </a:lnTo>
                <a:lnTo>
                  <a:pt x="5211" y="128"/>
                </a:lnTo>
                <a:lnTo>
                  <a:pt x="5230" y="2761"/>
                </a:lnTo>
                <a:lnTo>
                  <a:pt x="18" y="2733"/>
                </a:lnTo>
                <a:lnTo>
                  <a:pt x="0" y="9"/>
                </a:lnTo>
              </a:path>
            </a:pathLst>
          </a:custGeom>
          <a:pattFill prst="smConfetti">
            <a:fgClr>
              <a:srgbClr val="0000FF"/>
            </a:fgClr>
            <a:bgClr>
              <a:srgbClr val="FFFFFF"/>
            </a:bgClr>
          </a:patt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65118F0-A750-463F-9246-46A9D5F5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65637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 kern="0" dirty="0">
                <a:solidFill>
                  <a:schemeClr val="bg1"/>
                </a:solidFill>
              </a:rPr>
              <a:t>Lake Connection to Aquifers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8474E30-2F8D-439E-B475-2B2C7B11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020" y="5319713"/>
            <a:ext cx="1447800" cy="152400"/>
          </a:xfrm>
          <a:prstGeom prst="parallelogram">
            <a:avLst>
              <a:gd name="adj" fmla="val 12204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A29D94FE-E4A5-4BE7-87B4-850F2EB513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28733" y="53530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17E8AA3-A0FF-4D87-A74D-5E3EEA19E86A}"/>
              </a:ext>
            </a:extLst>
          </p:cNvPr>
          <p:cNvSpPr>
            <a:spLocks/>
          </p:cNvSpPr>
          <p:nvPr/>
        </p:nvSpPr>
        <p:spPr bwMode="auto">
          <a:xfrm>
            <a:off x="453620" y="1654175"/>
            <a:ext cx="1651000" cy="708025"/>
          </a:xfrm>
          <a:custGeom>
            <a:avLst/>
            <a:gdLst>
              <a:gd name="T0" fmla="*/ 0 w 1040"/>
              <a:gd name="T1" fmla="*/ 2147483647 h 446"/>
              <a:gd name="T2" fmla="*/ 0 w 1040"/>
              <a:gd name="T3" fmla="*/ 0 h 446"/>
              <a:gd name="T4" fmla="*/ 2147483647 w 1040"/>
              <a:gd name="T5" fmla="*/ 2147483647 h 446"/>
              <a:gd name="T6" fmla="*/ 2147483647 w 1040"/>
              <a:gd name="T7" fmla="*/ 2147483647 h 446"/>
              <a:gd name="T8" fmla="*/ 2147483647 w 1040"/>
              <a:gd name="T9" fmla="*/ 2147483647 h 446"/>
              <a:gd name="T10" fmla="*/ 2147483647 w 1040"/>
              <a:gd name="T11" fmla="*/ 2147483647 h 446"/>
              <a:gd name="T12" fmla="*/ 2147483647 w 1040"/>
              <a:gd name="T13" fmla="*/ 2147483647 h 446"/>
              <a:gd name="T14" fmla="*/ 0 w 1040"/>
              <a:gd name="T15" fmla="*/ 2147483647 h 4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40"/>
              <a:gd name="T25" fmla="*/ 0 h 446"/>
              <a:gd name="T26" fmla="*/ 1040 w 1040"/>
              <a:gd name="T27" fmla="*/ 446 h 4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40" h="446">
                <a:moveTo>
                  <a:pt x="0" y="211"/>
                </a:moveTo>
                <a:lnTo>
                  <a:pt x="0" y="0"/>
                </a:lnTo>
                <a:lnTo>
                  <a:pt x="283" y="92"/>
                </a:lnTo>
                <a:lnTo>
                  <a:pt x="704" y="254"/>
                </a:lnTo>
                <a:lnTo>
                  <a:pt x="896" y="350"/>
                </a:lnTo>
                <a:lnTo>
                  <a:pt x="1040" y="446"/>
                </a:lnTo>
                <a:lnTo>
                  <a:pt x="613" y="357"/>
                </a:lnTo>
                <a:lnTo>
                  <a:pt x="0" y="211"/>
                </a:ln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BCD0E8D-AB25-4FB2-AA97-AEA992BACEAB}"/>
              </a:ext>
            </a:extLst>
          </p:cNvPr>
          <p:cNvSpPr>
            <a:spLocks/>
          </p:cNvSpPr>
          <p:nvPr/>
        </p:nvSpPr>
        <p:spPr bwMode="auto">
          <a:xfrm>
            <a:off x="2104620" y="2379663"/>
            <a:ext cx="4938713" cy="857250"/>
          </a:xfrm>
          <a:custGeom>
            <a:avLst/>
            <a:gdLst>
              <a:gd name="T0" fmla="*/ 0 w 3111"/>
              <a:gd name="T1" fmla="*/ 2147483647 h 540"/>
              <a:gd name="T2" fmla="*/ 2147483647 w 3111"/>
              <a:gd name="T3" fmla="*/ 0 h 540"/>
              <a:gd name="T4" fmla="*/ 2147483647 w 3111"/>
              <a:gd name="T5" fmla="*/ 2147483647 h 540"/>
              <a:gd name="T6" fmla="*/ 2147483647 w 3111"/>
              <a:gd name="T7" fmla="*/ 2147483647 h 540"/>
              <a:gd name="T8" fmla="*/ 2147483647 w 3111"/>
              <a:gd name="T9" fmla="*/ 2147483647 h 540"/>
              <a:gd name="T10" fmla="*/ 2147483647 w 3111"/>
              <a:gd name="T11" fmla="*/ 2147483647 h 540"/>
              <a:gd name="T12" fmla="*/ 2147483647 w 3111"/>
              <a:gd name="T13" fmla="*/ 2147483647 h 540"/>
              <a:gd name="T14" fmla="*/ 2147483647 w 3111"/>
              <a:gd name="T15" fmla="*/ 2147483647 h 540"/>
              <a:gd name="T16" fmla="*/ 2147483647 w 3111"/>
              <a:gd name="T17" fmla="*/ 2147483647 h 540"/>
              <a:gd name="T18" fmla="*/ 2147483647 w 3111"/>
              <a:gd name="T19" fmla="*/ 2147483647 h 540"/>
              <a:gd name="T20" fmla="*/ 2147483647 w 3111"/>
              <a:gd name="T21" fmla="*/ 2147483647 h 540"/>
              <a:gd name="T22" fmla="*/ 2147483647 w 3111"/>
              <a:gd name="T23" fmla="*/ 2147483647 h 540"/>
              <a:gd name="T24" fmla="*/ 2147483647 w 3111"/>
              <a:gd name="T25" fmla="*/ 2147483647 h 540"/>
              <a:gd name="T26" fmla="*/ 0 w 3111"/>
              <a:gd name="T27" fmla="*/ 2147483647 h 5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111"/>
              <a:gd name="T43" fmla="*/ 0 h 540"/>
              <a:gd name="T44" fmla="*/ 3111 w 3111"/>
              <a:gd name="T45" fmla="*/ 540 h 54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111" h="540">
                <a:moveTo>
                  <a:pt x="0" y="7"/>
                </a:moveTo>
                <a:lnTo>
                  <a:pt x="3111" y="0"/>
                </a:lnTo>
                <a:lnTo>
                  <a:pt x="2976" y="151"/>
                </a:lnTo>
                <a:lnTo>
                  <a:pt x="2736" y="343"/>
                </a:lnTo>
                <a:lnTo>
                  <a:pt x="2496" y="439"/>
                </a:lnTo>
                <a:lnTo>
                  <a:pt x="2256" y="487"/>
                </a:lnTo>
                <a:lnTo>
                  <a:pt x="1872" y="535"/>
                </a:lnTo>
                <a:lnTo>
                  <a:pt x="1529" y="540"/>
                </a:lnTo>
                <a:lnTo>
                  <a:pt x="1200" y="535"/>
                </a:lnTo>
                <a:lnTo>
                  <a:pt x="912" y="487"/>
                </a:lnTo>
                <a:lnTo>
                  <a:pt x="672" y="439"/>
                </a:lnTo>
                <a:lnTo>
                  <a:pt x="432" y="295"/>
                </a:lnTo>
                <a:lnTo>
                  <a:pt x="149" y="82"/>
                </a:lnTo>
                <a:lnTo>
                  <a:pt x="0" y="7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59BAE024-3128-4237-8DB8-844E8AC31A80}"/>
              </a:ext>
            </a:extLst>
          </p:cNvPr>
          <p:cNvSpPr>
            <a:spLocks/>
          </p:cNvSpPr>
          <p:nvPr/>
        </p:nvSpPr>
        <p:spPr bwMode="auto">
          <a:xfrm>
            <a:off x="2104620" y="2347913"/>
            <a:ext cx="4967288" cy="1120775"/>
          </a:xfrm>
          <a:custGeom>
            <a:avLst/>
            <a:gdLst>
              <a:gd name="T0" fmla="*/ 0 w 3129"/>
              <a:gd name="T1" fmla="*/ 0 h 706"/>
              <a:gd name="T2" fmla="*/ 2147483647 w 3129"/>
              <a:gd name="T3" fmla="*/ 2147483647 h 706"/>
              <a:gd name="T4" fmla="*/ 2147483647 w 3129"/>
              <a:gd name="T5" fmla="*/ 2147483647 h 706"/>
              <a:gd name="T6" fmla="*/ 2147483647 w 3129"/>
              <a:gd name="T7" fmla="*/ 2147483647 h 706"/>
              <a:gd name="T8" fmla="*/ 2147483647 w 3129"/>
              <a:gd name="T9" fmla="*/ 2147483647 h 706"/>
              <a:gd name="T10" fmla="*/ 2147483647 w 3129"/>
              <a:gd name="T11" fmla="*/ 2147483647 h 706"/>
              <a:gd name="T12" fmla="*/ 2147483647 w 3129"/>
              <a:gd name="T13" fmla="*/ 2147483647 h 706"/>
              <a:gd name="T14" fmla="*/ 2147483647 w 3129"/>
              <a:gd name="T15" fmla="*/ 2147483647 h 706"/>
              <a:gd name="T16" fmla="*/ 2147483647 w 3129"/>
              <a:gd name="T17" fmla="*/ 2147483647 h 706"/>
              <a:gd name="T18" fmla="*/ 2147483647 w 3129"/>
              <a:gd name="T19" fmla="*/ 2147483647 h 706"/>
              <a:gd name="T20" fmla="*/ 2147483647 w 3129"/>
              <a:gd name="T21" fmla="*/ 2147483647 h 706"/>
              <a:gd name="T22" fmla="*/ 2147483647 w 3129"/>
              <a:gd name="T23" fmla="*/ 2147483647 h 706"/>
              <a:gd name="T24" fmla="*/ 2147483647 w 3129"/>
              <a:gd name="T25" fmla="*/ 2147483647 h 706"/>
              <a:gd name="T26" fmla="*/ 2147483647 w 3129"/>
              <a:gd name="T27" fmla="*/ 2147483647 h 706"/>
              <a:gd name="T28" fmla="*/ 2147483647 w 3129"/>
              <a:gd name="T29" fmla="*/ 2147483647 h 706"/>
              <a:gd name="T30" fmla="*/ 2147483647 w 3129"/>
              <a:gd name="T31" fmla="*/ 2147483647 h 706"/>
              <a:gd name="T32" fmla="*/ 2147483647 w 3129"/>
              <a:gd name="T33" fmla="*/ 2147483647 h 706"/>
              <a:gd name="T34" fmla="*/ 2147483647 w 3129"/>
              <a:gd name="T35" fmla="*/ 2147483647 h 706"/>
              <a:gd name="T36" fmla="*/ 2147483647 w 3129"/>
              <a:gd name="T37" fmla="*/ 2147483647 h 706"/>
              <a:gd name="T38" fmla="*/ 2147483647 w 3129"/>
              <a:gd name="T39" fmla="*/ 2147483647 h 706"/>
              <a:gd name="T40" fmla="*/ 2147483647 w 3129"/>
              <a:gd name="T41" fmla="*/ 2147483647 h 706"/>
              <a:gd name="T42" fmla="*/ 2147483647 w 3129"/>
              <a:gd name="T43" fmla="*/ 2147483647 h 706"/>
              <a:gd name="T44" fmla="*/ 2147483647 w 3129"/>
              <a:gd name="T45" fmla="*/ 2147483647 h 706"/>
              <a:gd name="T46" fmla="*/ 2147483647 w 3129"/>
              <a:gd name="T47" fmla="*/ 2147483647 h 706"/>
              <a:gd name="T48" fmla="*/ 0 w 3129"/>
              <a:gd name="T49" fmla="*/ 0 h 7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29"/>
              <a:gd name="T76" fmla="*/ 0 h 706"/>
              <a:gd name="T77" fmla="*/ 3129 w 3129"/>
              <a:gd name="T78" fmla="*/ 706 h 70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29" h="706">
                <a:moveTo>
                  <a:pt x="0" y="0"/>
                </a:moveTo>
                <a:lnTo>
                  <a:pt x="176" y="185"/>
                </a:lnTo>
                <a:lnTo>
                  <a:pt x="313" y="340"/>
                </a:lnTo>
                <a:lnTo>
                  <a:pt x="606" y="532"/>
                </a:lnTo>
                <a:lnTo>
                  <a:pt x="944" y="651"/>
                </a:lnTo>
                <a:lnTo>
                  <a:pt x="1282" y="697"/>
                </a:lnTo>
                <a:lnTo>
                  <a:pt x="1694" y="706"/>
                </a:lnTo>
                <a:lnTo>
                  <a:pt x="2014" y="670"/>
                </a:lnTo>
                <a:lnTo>
                  <a:pt x="2361" y="606"/>
                </a:lnTo>
                <a:lnTo>
                  <a:pt x="2699" y="459"/>
                </a:lnTo>
                <a:lnTo>
                  <a:pt x="2910" y="322"/>
                </a:lnTo>
                <a:lnTo>
                  <a:pt x="3047" y="167"/>
                </a:lnTo>
                <a:lnTo>
                  <a:pt x="3129" y="2"/>
                </a:lnTo>
                <a:lnTo>
                  <a:pt x="2976" y="144"/>
                </a:lnTo>
                <a:lnTo>
                  <a:pt x="2736" y="336"/>
                </a:lnTo>
                <a:lnTo>
                  <a:pt x="2496" y="432"/>
                </a:lnTo>
                <a:lnTo>
                  <a:pt x="2256" y="480"/>
                </a:lnTo>
                <a:lnTo>
                  <a:pt x="1822" y="533"/>
                </a:lnTo>
                <a:lnTo>
                  <a:pt x="1538" y="542"/>
                </a:lnTo>
                <a:lnTo>
                  <a:pt x="1237" y="533"/>
                </a:lnTo>
                <a:lnTo>
                  <a:pt x="912" y="480"/>
                </a:lnTo>
                <a:lnTo>
                  <a:pt x="688" y="423"/>
                </a:lnTo>
                <a:lnTo>
                  <a:pt x="432" y="288"/>
                </a:lnTo>
                <a:lnTo>
                  <a:pt x="158" y="75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A8AAFCAC-7EDE-40B2-A272-D9C434E2831E}"/>
              </a:ext>
            </a:extLst>
          </p:cNvPr>
          <p:cNvSpPr>
            <a:spLocks/>
          </p:cNvSpPr>
          <p:nvPr/>
        </p:nvSpPr>
        <p:spPr bwMode="auto">
          <a:xfrm>
            <a:off x="7057620" y="1887538"/>
            <a:ext cx="1655763" cy="474662"/>
          </a:xfrm>
          <a:custGeom>
            <a:avLst/>
            <a:gdLst>
              <a:gd name="T0" fmla="*/ 0 w 1042"/>
              <a:gd name="T1" fmla="*/ 2147483647 h 299"/>
              <a:gd name="T2" fmla="*/ 2147483647 w 1042"/>
              <a:gd name="T3" fmla="*/ 2147483647 h 299"/>
              <a:gd name="T4" fmla="*/ 2147483647 w 1042"/>
              <a:gd name="T5" fmla="*/ 0 h 299"/>
              <a:gd name="T6" fmla="*/ 2147483647 w 1042"/>
              <a:gd name="T7" fmla="*/ 2147483647 h 299"/>
              <a:gd name="T8" fmla="*/ 2147483647 w 1042"/>
              <a:gd name="T9" fmla="*/ 2147483647 h 299"/>
              <a:gd name="T10" fmla="*/ 2147483647 w 1042"/>
              <a:gd name="T11" fmla="*/ 2147483647 h 299"/>
              <a:gd name="T12" fmla="*/ 0 w 1042"/>
              <a:gd name="T13" fmla="*/ 2147483647 h 2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2"/>
              <a:gd name="T22" fmla="*/ 0 h 299"/>
              <a:gd name="T23" fmla="*/ 1042 w 1042"/>
              <a:gd name="T24" fmla="*/ 299 h 2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2" h="299">
                <a:moveTo>
                  <a:pt x="0" y="299"/>
                </a:moveTo>
                <a:lnTo>
                  <a:pt x="1033" y="192"/>
                </a:lnTo>
                <a:lnTo>
                  <a:pt x="1042" y="0"/>
                </a:lnTo>
                <a:lnTo>
                  <a:pt x="672" y="59"/>
                </a:lnTo>
                <a:lnTo>
                  <a:pt x="288" y="155"/>
                </a:lnTo>
                <a:lnTo>
                  <a:pt x="144" y="203"/>
                </a:lnTo>
                <a:lnTo>
                  <a:pt x="0" y="299"/>
                </a:ln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191682F-7D9D-4EFA-802F-439BB90F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133" y="1992313"/>
            <a:ext cx="163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Lake surface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23974B1D-CB9D-4D42-9066-0721E957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33" y="2601913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Lake bottom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79889ABC-F737-4BF2-BE7C-92FE061E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820" y="3581400"/>
            <a:ext cx="121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Lakebed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6680377-8672-4F26-977B-5E40E94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070" y="3352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2B51EF2-18E2-40B1-B83C-F3E2DE62A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83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B77FC90-566D-4C67-85D9-9CB5A597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533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0AE8BFC-ADB8-44F3-9EBB-05FDD0D16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383" y="3424238"/>
            <a:ext cx="0" cy="20748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49CABB1-F696-4CCD-8C5B-03DC0403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620" y="5715000"/>
            <a:ext cx="29400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Cross sectional area of aquifer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027C140-D136-4AF5-B52B-A7E23344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183" y="344328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C61D2492-4560-4D3F-846D-E4DA19B93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808" y="5605463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Cell node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66D4C76F-A89D-4F92-950D-9BD2BEE5F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133" y="41513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latin typeface="Times" panose="02020603050405020304" pitchFamily="18" charset="0"/>
              </a:rPr>
              <a:t>l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891E7666-5676-47C3-B504-AAF970E73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183" y="3214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A1970536-579F-4987-B3AD-2F043CD9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20" y="3125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7F4E0630-B8E1-4282-9B73-BC2DE5840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20" y="3581400"/>
            <a:ext cx="14954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Times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b</a:t>
            </a:r>
            <a:r>
              <a:rPr lang="en-US" altLang="en-US" sz="2000" b="1" i="1">
                <a:latin typeface="Times" panose="02020603050405020304" pitchFamily="18" charset="0"/>
              </a:rPr>
              <a:t>=(K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b</a:t>
            </a:r>
            <a:r>
              <a:rPr lang="en-US" altLang="en-US" sz="2000" b="1" i="1">
                <a:latin typeface="Times" panose="02020603050405020304" pitchFamily="18" charset="0"/>
              </a:rPr>
              <a:t>*A)/b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2A969BB-71FA-446A-8D51-5110B4D7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20" y="4495800"/>
            <a:ext cx="14382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Times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a</a:t>
            </a:r>
            <a:r>
              <a:rPr lang="en-US" altLang="en-US" sz="2000" b="1" i="1">
                <a:latin typeface="Times" panose="02020603050405020304" pitchFamily="18" charset="0"/>
              </a:rPr>
              <a:t>=(K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a</a:t>
            </a:r>
            <a:r>
              <a:rPr lang="en-US" altLang="en-US" sz="2000" b="1" i="1">
                <a:latin typeface="Times" panose="02020603050405020304" pitchFamily="18" charset="0"/>
              </a:rPr>
              <a:t>*A)/l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88EA8708-F31A-46AF-A022-DA033DC3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20" y="31242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Conductance terms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14AAC7FF-46EE-4DB8-85D5-145E765B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20" y="44196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Aquifer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837DD27F-FF89-44D6-A452-3994000B9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2020" y="5395913"/>
            <a:ext cx="392113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36E2CC97-77CA-4970-9F78-B3994E4417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7820" y="5410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E9733A6-11A5-499A-ADC8-81B098357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42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5D005B1-5D5B-48B0-8DAA-94CB721AE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002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78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F2CD56-6A3D-447D-896C-5170C4B1099F}"/>
              </a:ext>
            </a:extLst>
          </p:cNvPr>
          <p:cNvSpPr/>
          <p:nvPr/>
        </p:nvSpPr>
        <p:spPr>
          <a:xfrm>
            <a:off x="2588654" y="5029200"/>
            <a:ext cx="4142341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Model Representation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1A6AE17-CD41-4DFB-AFFD-F90D37D02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1" descr="Small confetti">
            <a:extLst>
              <a:ext uri="{FF2B5EF4-FFF2-40B4-BE49-F238E27FC236}">
                <a16:creationId xmlns:a16="http://schemas.microsoft.com/office/drawing/2014/main" id="{49FCCFD7-56FA-423D-B1B4-6D8ADB38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6811963" cy="1736725"/>
          </a:xfrm>
          <a:prstGeom prst="rect">
            <a:avLst/>
          </a:prstGeom>
          <a:pattFill prst="smConfetti">
            <a:fgClr>
              <a:srgbClr val="0066CC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0B1FF6B-A65C-4C9C-9DAF-A22821FC9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2806700"/>
            <a:ext cx="681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90673ACC-4722-4EC0-A66C-C93CB9DFE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3378200"/>
            <a:ext cx="681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23D02C83-9536-47DC-983B-C89D6F388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38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6BA91CC3-17FB-43B8-A321-45E5B14DB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2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4625FB1-1294-4DC9-A706-0A0D8EF5C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85602DB9-BDA3-4917-8110-D7944FFDF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5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89E00144-04FD-4BB6-9506-E2DAFECC2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5500" y="21971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8816A8DF-4EC1-41D1-9875-29D02997D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0" y="2209800"/>
            <a:ext cx="0" cy="173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DF61DE1D-EE87-4739-A25D-B7224B27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2489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9A452703-11B4-4471-BD95-887830D8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060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F95CB243-84AC-45B1-9F97-B20F2D2F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644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927C07CA-7AC2-4D5B-8F3D-C1CD2DC6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060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0A4CD168-B148-4CAC-8AD0-5A5DF66D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632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4BBF021C-AED8-40C8-AF21-90C51ADD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3632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4F052792-8A9E-40F8-A687-BFE20449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632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5E64CAE2-9F9D-42A3-8E56-3EDB011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3619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E24F6F86-7A49-49DD-A263-E353C4BC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FED995D6-728D-4B45-8E55-6E33E30E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463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9" name="Oval 31">
            <a:extLst>
              <a:ext uri="{FF2B5EF4-FFF2-40B4-BE49-F238E27FC236}">
                <a16:creationId xmlns:a16="http://schemas.microsoft.com/office/drawing/2014/main" id="{1662D7E1-9E37-4828-96EC-0E5E388D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62FF2C70-E1EC-47F6-8244-CCF8266F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3619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BD07373A-465B-4D49-9BBF-48CB31DA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2212975"/>
            <a:ext cx="1150937" cy="5969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31014051-DE2B-49EB-AF5B-730C95A9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222500"/>
            <a:ext cx="1143000" cy="58578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1A7F2475-8762-4E8F-8110-E684FA90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212975"/>
            <a:ext cx="1143000" cy="5969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0337B9C6-5329-401A-815D-8F3F35BF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806700"/>
            <a:ext cx="1143000" cy="56673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491DA579-506B-4024-BC22-29616085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806700"/>
            <a:ext cx="1116013" cy="56673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A67D88D1-F97F-4C25-9270-A23D71EE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2222500"/>
            <a:ext cx="1135063" cy="58578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DE0360F2-11C5-4D1D-904F-ACEAA478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154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Lake cells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633C587F-691F-4EE1-8DDF-287D136BB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2600"/>
            <a:ext cx="184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Aquifer cells</a:t>
            </a: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4F5625FC-99CE-43FB-8A44-834DBEB15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733800"/>
            <a:ext cx="152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BDD7C21D-41B8-4C68-9B8D-86507D164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05000"/>
            <a:ext cx="457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8E9B3490-6790-4216-AF29-FF6A478F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038600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Lakebed</a:t>
            </a:r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44248F90-7120-4E4C-BDFE-6E6EE24D4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3378200"/>
            <a:ext cx="939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B870C58F-848E-4353-BCCD-B63E7431D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4800"/>
            <a:ext cx="147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Cell node</a:t>
            </a:r>
          </a:p>
        </p:txBody>
      </p:sp>
      <p:sp>
        <p:nvSpPr>
          <p:cNvPr id="44" name="Line 48">
            <a:extLst>
              <a:ext uri="{FF2B5EF4-FFF2-40B4-BE49-F238E27FC236}">
                <a16:creationId xmlns:a16="http://schemas.microsoft.com/office/drawing/2014/main" id="{8D4EDBC3-5B7E-4094-A51C-D9304398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812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4FC130DC-B093-4242-A6D5-6040A1E9F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78200"/>
            <a:ext cx="0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690EE6E4-9E5D-43DD-B15A-81FC7A09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32766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Kv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0FFF1FAA-0D2A-413C-A590-0E2276C3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308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38EEC039-A77B-4BB4-ACDA-1C99AE09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705100"/>
            <a:ext cx="54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Kh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9" name="Object 53">
            <a:extLst>
              <a:ext uri="{FF2B5EF4-FFF2-40B4-BE49-F238E27FC236}">
                <a16:creationId xmlns:a16="http://schemas.microsoft.com/office/drawing/2014/main" id="{2BF850E7-5F51-4725-822C-6476E8B9611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743200" y="5029200"/>
          <a:ext cx="37798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269449" imgH="393529" progId="Equation.3">
                  <p:embed/>
                </p:oleObj>
              </mc:Choice>
              <mc:Fallback>
                <p:oleObj name="Equation" r:id="rId3" imgW="1269449" imgH="393529" progId="Equation.3">
                  <p:embed/>
                  <p:pic>
                    <p:nvPicPr>
                      <p:cNvPr id="47147" name="Object 53">
                        <a:extLst>
                          <a:ext uri="{FF2B5EF4-FFF2-40B4-BE49-F238E27FC236}">
                            <a16:creationId xmlns:a16="http://schemas.microsoft.com/office/drawing/2014/main" id="{D25CE53D-B06B-4E1A-B5C6-F881B2721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37798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3410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Example of Transient Flow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F924E4-6D5C-4640-8ECA-7641DC03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/>
          <a:stretch>
            <a:fillRect/>
          </a:stretch>
        </p:blipFill>
        <p:spPr bwMode="auto">
          <a:xfrm>
            <a:off x="4572000" y="2819400"/>
            <a:ext cx="4376738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6FE40B-6E77-400D-B3C2-B9236699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76200" y="2819400"/>
            <a:ext cx="4425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E8852-7D11-4F38-9EC9-4F5B288C14BF}"/>
              </a:ext>
            </a:extLst>
          </p:cNvPr>
          <p:cNvSpPr txBox="1"/>
          <p:nvPr/>
        </p:nvSpPr>
        <p:spPr>
          <a:xfrm>
            <a:off x="1116419" y="2967335"/>
            <a:ext cx="133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6FE7E-9DD0-4ABA-BB68-7DD4D11816B2}"/>
              </a:ext>
            </a:extLst>
          </p:cNvPr>
          <p:cNvSpPr txBox="1"/>
          <p:nvPr/>
        </p:nvSpPr>
        <p:spPr>
          <a:xfrm>
            <a:off x="5638801" y="296733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Steady</a:t>
            </a:r>
          </a:p>
        </p:txBody>
      </p:sp>
    </p:spTree>
    <p:extLst>
      <p:ext uri="{BB962C8B-B14F-4D97-AF65-F5344CB8AC3E}">
        <p14:creationId xmlns:p14="http://schemas.microsoft.com/office/powerpoint/2010/main" val="18089954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Example of Transient Flow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F924E4-6D5C-4640-8ECA-7641DC03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/>
          <a:stretch>
            <a:fillRect/>
          </a:stretch>
        </p:blipFill>
        <p:spPr bwMode="auto">
          <a:xfrm>
            <a:off x="4572000" y="2819400"/>
            <a:ext cx="4376738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6FE40B-6E77-400D-B3C2-B9236699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76200" y="2819400"/>
            <a:ext cx="4425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E8852-7D11-4F38-9EC9-4F5B288C14BF}"/>
              </a:ext>
            </a:extLst>
          </p:cNvPr>
          <p:cNvSpPr txBox="1"/>
          <p:nvPr/>
        </p:nvSpPr>
        <p:spPr>
          <a:xfrm>
            <a:off x="1116419" y="2967335"/>
            <a:ext cx="133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6FE7E-9DD0-4ABA-BB68-7DD4D11816B2}"/>
              </a:ext>
            </a:extLst>
          </p:cNvPr>
          <p:cNvSpPr txBox="1"/>
          <p:nvPr/>
        </p:nvSpPr>
        <p:spPr>
          <a:xfrm>
            <a:off x="5638801" y="296733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Steady</a:t>
            </a:r>
          </a:p>
        </p:txBody>
      </p:sp>
    </p:spTree>
    <p:extLst>
      <p:ext uri="{BB962C8B-B14F-4D97-AF65-F5344CB8AC3E}">
        <p14:creationId xmlns:p14="http://schemas.microsoft.com/office/powerpoint/2010/main" val="16795710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9283</TotalTime>
  <Words>190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Calibri</vt:lpstr>
      <vt:lpstr>Times</vt:lpstr>
      <vt:lpstr>Times New Roman</vt:lpstr>
      <vt:lpstr>Wingdings</vt:lpstr>
      <vt:lpstr>Default Design</vt:lpstr>
      <vt:lpstr>Microsoft Equation 3.0</vt:lpstr>
      <vt:lpstr>The Lake (LAK7)Package</vt:lpstr>
      <vt:lpstr>Lake Connections to Aquifers and Streams</vt:lpstr>
      <vt:lpstr>Lake Inflow</vt:lpstr>
      <vt:lpstr>Lake Outflows</vt:lpstr>
      <vt:lpstr>Computing Lake Stage</vt:lpstr>
      <vt:lpstr>PowerPoint Presentation</vt:lpstr>
      <vt:lpstr>Model Representation</vt:lpstr>
      <vt:lpstr>Example of Transient Flow</vt:lpstr>
      <vt:lpstr>Example of Transient Flow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131</cp:revision>
  <dcterms:created xsi:type="dcterms:W3CDTF">2000-02-28T00:42:46Z</dcterms:created>
  <dcterms:modified xsi:type="dcterms:W3CDTF">2018-11-29T17:59:27Z</dcterms:modified>
</cp:coreProperties>
</file>