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60" r:id="rId4"/>
    <p:sldId id="256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8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2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8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812800" y="2667000"/>
            <a:ext cx="10363200" cy="990600"/>
          </a:xfrm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727200" y="3962400"/>
            <a:ext cx="8534400" cy="6858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B97798D-14E4-41C3-B20E-DD3716715390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750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0CF46-4710-4438-B26C-02F73FD29AAD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49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4E1C3-16AD-403B-B1C7-D464F3EA7BB9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215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1"/>
            <a:ext cx="53848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1"/>
            <a:ext cx="53848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6C366-B3EE-4A3C-8A6C-B2A427AE8F41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808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0C684E-9B38-4EFA-951D-0F38DABD7206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970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1F2E3-2B58-4E81-B59F-73CD6D218239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338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F3B0E6-A4A0-4894-967F-3F40CB1EECFF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050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90169-4362-4AF0-9229-C84CDF11EB29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4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65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A9746-DF03-4A85-8201-33DC835A4CBC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063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7C08D-9E00-4DAB-AF1A-324E83E45F69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997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BE270-5EDE-4945-9996-2B029FADAC02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898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10972800" cy="2338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786189"/>
            <a:ext cx="10972800" cy="233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fld id="{4DEA90E3-DCE5-45BE-9604-6B861ABC319D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87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295401"/>
            <a:ext cx="10972800" cy="48307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fld id="{E847ECD0-2783-4076-8D4E-64DF18826E08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80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8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1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0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1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9262-1678-4A22-9CD8-3A6BF62FB1E3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1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19262-1678-4A22-9CD8-3A6BF62FB1E3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6D6DF-5F4F-4DF7-89F4-4EACA7C4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4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792162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1"/>
            <a:ext cx="10972800" cy="48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770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77001"/>
            <a:ext cx="3860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770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CF31A28-A056-4540-B1DC-5204BA9901A5}" type="slidenum">
              <a:rPr lang="en-US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04056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MODSIM Iterates</a:t>
            </a: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1981200" y="9779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FFFF"/>
                </a:solidFill>
              </a:rPr>
              <a:t>Initialize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2057400" y="23241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IterTop</a:t>
            </a:r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1981200" y="30099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IterBottom</a:t>
            </a:r>
          </a:p>
        </p:txBody>
      </p:sp>
      <p:sp>
        <p:nvSpPr>
          <p:cNvPr id="150535" name="Oval 7"/>
          <p:cNvSpPr>
            <a:spLocks noChangeArrowheads="1"/>
          </p:cNvSpPr>
          <p:nvPr/>
        </p:nvSpPr>
        <p:spPr bwMode="auto">
          <a:xfrm>
            <a:off x="1905000" y="3695700"/>
            <a:ext cx="10668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993300"/>
                </a:solidFill>
              </a:rPr>
              <a:t>Solver</a:t>
            </a:r>
          </a:p>
        </p:txBody>
      </p:sp>
      <p:sp>
        <p:nvSpPr>
          <p:cNvPr id="150536" name="AutoShape 8"/>
          <p:cNvSpPr>
            <a:spLocks noChangeArrowheads="1"/>
          </p:cNvSpPr>
          <p:nvPr/>
        </p:nvSpPr>
        <p:spPr bwMode="auto">
          <a:xfrm>
            <a:off x="1943100" y="4457700"/>
            <a:ext cx="990600" cy="914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Converge</a:t>
            </a:r>
          </a:p>
        </p:txBody>
      </p:sp>
      <p:cxnSp>
        <p:nvCxnSpPr>
          <p:cNvPr id="150537" name="AutoShape 9"/>
          <p:cNvCxnSpPr>
            <a:cxnSpLocks noChangeShapeType="1"/>
            <a:stCxn id="150532" idx="2"/>
            <a:endCxn id="150533" idx="0"/>
          </p:cNvCxnSpPr>
          <p:nvPr/>
        </p:nvCxnSpPr>
        <p:spPr bwMode="auto">
          <a:xfrm>
            <a:off x="2438400" y="1358900"/>
            <a:ext cx="0" cy="965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38" name="AutoShape 10"/>
          <p:cNvCxnSpPr>
            <a:cxnSpLocks noChangeShapeType="1"/>
            <a:stCxn id="150533" idx="2"/>
            <a:endCxn id="150534" idx="0"/>
          </p:cNvCxnSpPr>
          <p:nvPr/>
        </p:nvCxnSpPr>
        <p:spPr bwMode="auto">
          <a:xfrm>
            <a:off x="2438400" y="26289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39" name="AutoShape 11"/>
          <p:cNvCxnSpPr>
            <a:cxnSpLocks noChangeShapeType="1"/>
            <a:stCxn id="150534" idx="2"/>
            <a:endCxn id="150535" idx="0"/>
          </p:cNvCxnSpPr>
          <p:nvPr/>
        </p:nvCxnSpPr>
        <p:spPr bwMode="auto">
          <a:xfrm>
            <a:off x="2438400" y="33147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40" name="AutoShape 12"/>
          <p:cNvCxnSpPr>
            <a:cxnSpLocks noChangeShapeType="1"/>
            <a:stCxn id="150535" idx="4"/>
            <a:endCxn id="150536" idx="0"/>
          </p:cNvCxnSpPr>
          <p:nvPr/>
        </p:nvCxnSpPr>
        <p:spPr bwMode="auto">
          <a:xfrm>
            <a:off x="2438400" y="41529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541" name="Rectangle 13"/>
          <p:cNvSpPr>
            <a:spLocks noChangeArrowheads="1"/>
          </p:cNvSpPr>
          <p:nvPr/>
        </p:nvSpPr>
        <p:spPr bwMode="auto">
          <a:xfrm>
            <a:off x="4749800" y="5689600"/>
            <a:ext cx="1066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OnConverge</a:t>
            </a:r>
          </a:p>
        </p:txBody>
      </p:sp>
      <p:sp>
        <p:nvSpPr>
          <p:cNvPr id="150542" name="Rectangle 14"/>
          <p:cNvSpPr>
            <a:spLocks noChangeArrowheads="1"/>
          </p:cNvSpPr>
          <p:nvPr/>
        </p:nvSpPr>
        <p:spPr bwMode="auto">
          <a:xfrm>
            <a:off x="3492500" y="23241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IterTop</a:t>
            </a:r>
          </a:p>
        </p:txBody>
      </p:sp>
      <p:sp>
        <p:nvSpPr>
          <p:cNvPr id="150543" name="Rectangle 15"/>
          <p:cNvSpPr>
            <a:spLocks noChangeArrowheads="1"/>
          </p:cNvSpPr>
          <p:nvPr/>
        </p:nvSpPr>
        <p:spPr bwMode="auto">
          <a:xfrm>
            <a:off x="3416300" y="30099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IterBottom</a:t>
            </a:r>
          </a:p>
        </p:txBody>
      </p:sp>
      <p:sp>
        <p:nvSpPr>
          <p:cNvPr id="150544" name="Oval 16"/>
          <p:cNvSpPr>
            <a:spLocks noChangeArrowheads="1"/>
          </p:cNvSpPr>
          <p:nvPr/>
        </p:nvSpPr>
        <p:spPr bwMode="auto">
          <a:xfrm>
            <a:off x="3340100" y="3695700"/>
            <a:ext cx="10668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993300"/>
                </a:solidFill>
              </a:rPr>
              <a:t>Solver</a:t>
            </a:r>
          </a:p>
        </p:txBody>
      </p:sp>
      <p:sp>
        <p:nvSpPr>
          <p:cNvPr id="150545" name="AutoShape 17"/>
          <p:cNvSpPr>
            <a:spLocks noChangeArrowheads="1"/>
          </p:cNvSpPr>
          <p:nvPr/>
        </p:nvSpPr>
        <p:spPr bwMode="auto">
          <a:xfrm>
            <a:off x="3378200" y="4457700"/>
            <a:ext cx="990600" cy="914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Converge</a:t>
            </a:r>
          </a:p>
        </p:txBody>
      </p:sp>
      <p:cxnSp>
        <p:nvCxnSpPr>
          <p:cNvPr id="150546" name="AutoShape 18"/>
          <p:cNvCxnSpPr>
            <a:cxnSpLocks noChangeShapeType="1"/>
            <a:stCxn id="150542" idx="2"/>
            <a:endCxn id="150543" idx="0"/>
          </p:cNvCxnSpPr>
          <p:nvPr/>
        </p:nvCxnSpPr>
        <p:spPr bwMode="auto">
          <a:xfrm>
            <a:off x="3873500" y="26289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47" name="AutoShape 19"/>
          <p:cNvCxnSpPr>
            <a:cxnSpLocks noChangeShapeType="1"/>
            <a:stCxn id="150543" idx="2"/>
            <a:endCxn id="150544" idx="0"/>
          </p:cNvCxnSpPr>
          <p:nvPr/>
        </p:nvCxnSpPr>
        <p:spPr bwMode="auto">
          <a:xfrm>
            <a:off x="3873500" y="33147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48" name="AutoShape 20"/>
          <p:cNvCxnSpPr>
            <a:cxnSpLocks noChangeShapeType="1"/>
            <a:stCxn id="150544" idx="4"/>
            <a:endCxn id="150545" idx="0"/>
          </p:cNvCxnSpPr>
          <p:nvPr/>
        </p:nvCxnSpPr>
        <p:spPr bwMode="auto">
          <a:xfrm>
            <a:off x="3873500" y="41529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549" name="Rectangle 21"/>
          <p:cNvSpPr>
            <a:spLocks noChangeArrowheads="1"/>
          </p:cNvSpPr>
          <p:nvPr/>
        </p:nvSpPr>
        <p:spPr bwMode="auto">
          <a:xfrm>
            <a:off x="4914900" y="23241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IterTop</a:t>
            </a:r>
          </a:p>
        </p:txBody>
      </p:sp>
      <p:sp>
        <p:nvSpPr>
          <p:cNvPr id="150550" name="Rectangle 22"/>
          <p:cNvSpPr>
            <a:spLocks noChangeArrowheads="1"/>
          </p:cNvSpPr>
          <p:nvPr/>
        </p:nvSpPr>
        <p:spPr bwMode="auto">
          <a:xfrm>
            <a:off x="4838700" y="30099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IterBottom</a:t>
            </a:r>
          </a:p>
        </p:txBody>
      </p:sp>
      <p:sp>
        <p:nvSpPr>
          <p:cNvPr id="150551" name="Oval 23"/>
          <p:cNvSpPr>
            <a:spLocks noChangeArrowheads="1"/>
          </p:cNvSpPr>
          <p:nvPr/>
        </p:nvSpPr>
        <p:spPr bwMode="auto">
          <a:xfrm>
            <a:off x="4762500" y="3695700"/>
            <a:ext cx="10668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993300"/>
                </a:solidFill>
              </a:rPr>
              <a:t>Solver</a:t>
            </a:r>
          </a:p>
        </p:txBody>
      </p:sp>
      <p:sp>
        <p:nvSpPr>
          <p:cNvPr id="150552" name="AutoShape 24"/>
          <p:cNvSpPr>
            <a:spLocks noChangeArrowheads="1"/>
          </p:cNvSpPr>
          <p:nvPr/>
        </p:nvSpPr>
        <p:spPr bwMode="auto">
          <a:xfrm>
            <a:off x="4800600" y="4457700"/>
            <a:ext cx="990600" cy="914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Converge</a:t>
            </a:r>
          </a:p>
        </p:txBody>
      </p:sp>
      <p:cxnSp>
        <p:nvCxnSpPr>
          <p:cNvPr id="150553" name="AutoShape 25"/>
          <p:cNvCxnSpPr>
            <a:cxnSpLocks noChangeShapeType="1"/>
            <a:stCxn id="150549" idx="2"/>
            <a:endCxn id="150550" idx="0"/>
          </p:cNvCxnSpPr>
          <p:nvPr/>
        </p:nvCxnSpPr>
        <p:spPr bwMode="auto">
          <a:xfrm>
            <a:off x="5295900" y="26289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54" name="AutoShape 26"/>
          <p:cNvCxnSpPr>
            <a:cxnSpLocks noChangeShapeType="1"/>
            <a:stCxn id="150550" idx="2"/>
            <a:endCxn id="150551" idx="0"/>
          </p:cNvCxnSpPr>
          <p:nvPr/>
        </p:nvCxnSpPr>
        <p:spPr bwMode="auto">
          <a:xfrm>
            <a:off x="5295900" y="33147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55" name="AutoShape 27"/>
          <p:cNvCxnSpPr>
            <a:cxnSpLocks noChangeShapeType="1"/>
            <a:stCxn id="150551" idx="4"/>
            <a:endCxn id="150552" idx="0"/>
          </p:cNvCxnSpPr>
          <p:nvPr/>
        </p:nvCxnSpPr>
        <p:spPr bwMode="auto">
          <a:xfrm>
            <a:off x="5295900" y="41529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56" name="AutoShape 28"/>
          <p:cNvCxnSpPr>
            <a:cxnSpLocks noChangeShapeType="1"/>
            <a:stCxn id="150536" idx="3"/>
            <a:endCxn id="150542" idx="1"/>
          </p:cNvCxnSpPr>
          <p:nvPr/>
        </p:nvCxnSpPr>
        <p:spPr bwMode="auto">
          <a:xfrm flipV="1">
            <a:off x="2933700" y="2476500"/>
            <a:ext cx="558800" cy="2438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57" name="AutoShape 29"/>
          <p:cNvCxnSpPr>
            <a:cxnSpLocks noChangeShapeType="1"/>
            <a:stCxn id="150545" idx="3"/>
            <a:endCxn id="150549" idx="1"/>
          </p:cNvCxnSpPr>
          <p:nvPr/>
        </p:nvCxnSpPr>
        <p:spPr bwMode="auto">
          <a:xfrm flipV="1">
            <a:off x="4368800" y="2476500"/>
            <a:ext cx="546100" cy="2438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2854326" y="4849813"/>
            <a:ext cx="411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9CD5F4"/>
                </a:solidFill>
              </a:rPr>
              <a:t>No</a:t>
            </a:r>
          </a:p>
        </p:txBody>
      </p:sp>
      <p:sp>
        <p:nvSpPr>
          <p:cNvPr id="150559" name="Text Box 31"/>
          <p:cNvSpPr txBox="1">
            <a:spLocks noChangeArrowheads="1"/>
          </p:cNvSpPr>
          <p:nvPr/>
        </p:nvSpPr>
        <p:spPr bwMode="auto">
          <a:xfrm>
            <a:off x="4327526" y="4862513"/>
            <a:ext cx="411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9CD5F4"/>
                </a:solidFill>
              </a:rPr>
              <a:t>No</a:t>
            </a:r>
          </a:p>
        </p:txBody>
      </p:sp>
      <p:cxnSp>
        <p:nvCxnSpPr>
          <p:cNvPr id="150560" name="AutoShape 32"/>
          <p:cNvCxnSpPr>
            <a:cxnSpLocks noChangeShapeType="1"/>
            <a:stCxn id="150552" idx="2"/>
            <a:endCxn id="150541" idx="0"/>
          </p:cNvCxnSpPr>
          <p:nvPr/>
        </p:nvCxnSpPr>
        <p:spPr bwMode="auto">
          <a:xfrm flipH="1">
            <a:off x="5283200" y="5372100"/>
            <a:ext cx="127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561" name="Text Box 33"/>
          <p:cNvSpPr txBox="1">
            <a:spLocks noChangeArrowheads="1"/>
          </p:cNvSpPr>
          <p:nvPr/>
        </p:nvSpPr>
        <p:spPr bwMode="auto">
          <a:xfrm>
            <a:off x="5229225" y="5345113"/>
            <a:ext cx="490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9CD5F4"/>
                </a:solidFill>
              </a:rPr>
              <a:t>Yes</a:t>
            </a:r>
          </a:p>
        </p:txBody>
      </p:sp>
      <p:sp>
        <p:nvSpPr>
          <p:cNvPr id="150562" name="AutoShape 34"/>
          <p:cNvSpPr>
            <a:spLocks/>
          </p:cNvSpPr>
          <p:nvPr/>
        </p:nvSpPr>
        <p:spPr bwMode="auto">
          <a:xfrm rot="-5400000">
            <a:off x="3670300" y="-25400"/>
            <a:ext cx="342900" cy="3873500"/>
          </a:xfrm>
          <a:prstGeom prst="rightBrace">
            <a:avLst>
              <a:gd name="adj1" fmla="val 941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0563" name="Text Box 35"/>
          <p:cNvSpPr txBox="1">
            <a:spLocks noChangeArrowheads="1"/>
          </p:cNvSpPr>
          <p:nvPr/>
        </p:nvSpPr>
        <p:spPr bwMode="auto">
          <a:xfrm>
            <a:off x="3197226" y="1444625"/>
            <a:ext cx="127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9CD5F4"/>
                </a:solidFill>
              </a:rPr>
              <a:t>Time Step 0</a:t>
            </a:r>
          </a:p>
        </p:txBody>
      </p:sp>
      <p:sp>
        <p:nvSpPr>
          <p:cNvPr id="150564" name="Text Box 36"/>
          <p:cNvSpPr txBox="1">
            <a:spLocks noChangeArrowheads="1"/>
          </p:cNvSpPr>
          <p:nvPr/>
        </p:nvSpPr>
        <p:spPr bwMode="auto">
          <a:xfrm>
            <a:off x="2003426" y="1976439"/>
            <a:ext cx="860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9CD5F4"/>
                </a:solidFill>
              </a:rPr>
              <a:t>Iteration 0</a:t>
            </a:r>
          </a:p>
        </p:txBody>
      </p:sp>
      <p:sp>
        <p:nvSpPr>
          <p:cNvPr id="150565" name="Text Box 37"/>
          <p:cNvSpPr txBox="1">
            <a:spLocks noChangeArrowheads="1"/>
          </p:cNvSpPr>
          <p:nvPr/>
        </p:nvSpPr>
        <p:spPr bwMode="auto">
          <a:xfrm>
            <a:off x="3425826" y="2001839"/>
            <a:ext cx="860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9CD5F4"/>
                </a:solidFill>
              </a:rPr>
              <a:t>Iteration 1</a:t>
            </a:r>
          </a:p>
        </p:txBody>
      </p:sp>
      <p:sp>
        <p:nvSpPr>
          <p:cNvPr id="150566" name="Text Box 38"/>
          <p:cNvSpPr txBox="1">
            <a:spLocks noChangeArrowheads="1"/>
          </p:cNvSpPr>
          <p:nvPr/>
        </p:nvSpPr>
        <p:spPr bwMode="auto">
          <a:xfrm>
            <a:off x="4848226" y="2027239"/>
            <a:ext cx="860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9CD5F4"/>
                </a:solidFill>
              </a:rPr>
              <a:t>Iteration 2</a:t>
            </a:r>
          </a:p>
        </p:txBody>
      </p:sp>
      <p:sp>
        <p:nvSpPr>
          <p:cNvPr id="150567" name="Rectangle 39"/>
          <p:cNvSpPr>
            <a:spLocks noChangeArrowheads="1"/>
          </p:cNvSpPr>
          <p:nvPr/>
        </p:nvSpPr>
        <p:spPr bwMode="auto">
          <a:xfrm>
            <a:off x="6375400" y="22860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IterTop</a:t>
            </a:r>
          </a:p>
        </p:txBody>
      </p:sp>
      <p:sp>
        <p:nvSpPr>
          <p:cNvPr id="150568" name="Rectangle 40"/>
          <p:cNvSpPr>
            <a:spLocks noChangeArrowheads="1"/>
          </p:cNvSpPr>
          <p:nvPr/>
        </p:nvSpPr>
        <p:spPr bwMode="auto">
          <a:xfrm>
            <a:off x="6299200" y="29718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IterBottom</a:t>
            </a:r>
          </a:p>
        </p:txBody>
      </p:sp>
      <p:sp>
        <p:nvSpPr>
          <p:cNvPr id="150569" name="Oval 41"/>
          <p:cNvSpPr>
            <a:spLocks noChangeArrowheads="1"/>
          </p:cNvSpPr>
          <p:nvPr/>
        </p:nvSpPr>
        <p:spPr bwMode="auto">
          <a:xfrm>
            <a:off x="6223000" y="3657600"/>
            <a:ext cx="10668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993300"/>
                </a:solidFill>
              </a:rPr>
              <a:t>Solver</a:t>
            </a:r>
          </a:p>
        </p:txBody>
      </p:sp>
      <p:sp>
        <p:nvSpPr>
          <p:cNvPr id="150570" name="AutoShape 42"/>
          <p:cNvSpPr>
            <a:spLocks noChangeArrowheads="1"/>
          </p:cNvSpPr>
          <p:nvPr/>
        </p:nvSpPr>
        <p:spPr bwMode="auto">
          <a:xfrm>
            <a:off x="6261100" y="4419600"/>
            <a:ext cx="990600" cy="914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Converge</a:t>
            </a:r>
          </a:p>
        </p:txBody>
      </p:sp>
      <p:cxnSp>
        <p:nvCxnSpPr>
          <p:cNvPr id="150571" name="AutoShape 43"/>
          <p:cNvCxnSpPr>
            <a:cxnSpLocks noChangeShapeType="1"/>
            <a:stCxn id="150567" idx="2"/>
            <a:endCxn id="150568" idx="0"/>
          </p:cNvCxnSpPr>
          <p:nvPr/>
        </p:nvCxnSpPr>
        <p:spPr bwMode="auto">
          <a:xfrm>
            <a:off x="6756400" y="2590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72" name="AutoShape 44"/>
          <p:cNvCxnSpPr>
            <a:cxnSpLocks noChangeShapeType="1"/>
            <a:stCxn id="150568" idx="2"/>
            <a:endCxn id="150569" idx="0"/>
          </p:cNvCxnSpPr>
          <p:nvPr/>
        </p:nvCxnSpPr>
        <p:spPr bwMode="auto">
          <a:xfrm>
            <a:off x="6756400" y="32766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73" name="AutoShape 45"/>
          <p:cNvCxnSpPr>
            <a:cxnSpLocks noChangeShapeType="1"/>
            <a:stCxn id="150569" idx="4"/>
            <a:endCxn id="150570" idx="0"/>
          </p:cNvCxnSpPr>
          <p:nvPr/>
        </p:nvCxnSpPr>
        <p:spPr bwMode="auto">
          <a:xfrm>
            <a:off x="6756400" y="41148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574" name="Rectangle 46"/>
          <p:cNvSpPr>
            <a:spLocks noChangeArrowheads="1"/>
          </p:cNvSpPr>
          <p:nvPr/>
        </p:nvSpPr>
        <p:spPr bwMode="auto">
          <a:xfrm>
            <a:off x="9067800" y="5651500"/>
            <a:ext cx="1066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OnConverge</a:t>
            </a:r>
          </a:p>
        </p:txBody>
      </p:sp>
      <p:sp>
        <p:nvSpPr>
          <p:cNvPr id="150575" name="Rectangle 47"/>
          <p:cNvSpPr>
            <a:spLocks noChangeArrowheads="1"/>
          </p:cNvSpPr>
          <p:nvPr/>
        </p:nvSpPr>
        <p:spPr bwMode="auto">
          <a:xfrm>
            <a:off x="7810500" y="22860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IterTop</a:t>
            </a:r>
          </a:p>
        </p:txBody>
      </p:sp>
      <p:sp>
        <p:nvSpPr>
          <p:cNvPr id="150576" name="Rectangle 48"/>
          <p:cNvSpPr>
            <a:spLocks noChangeArrowheads="1"/>
          </p:cNvSpPr>
          <p:nvPr/>
        </p:nvSpPr>
        <p:spPr bwMode="auto">
          <a:xfrm>
            <a:off x="7734300" y="29718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IterBottom</a:t>
            </a:r>
          </a:p>
        </p:txBody>
      </p:sp>
      <p:sp>
        <p:nvSpPr>
          <p:cNvPr id="150577" name="Oval 49"/>
          <p:cNvSpPr>
            <a:spLocks noChangeArrowheads="1"/>
          </p:cNvSpPr>
          <p:nvPr/>
        </p:nvSpPr>
        <p:spPr bwMode="auto">
          <a:xfrm>
            <a:off x="7658100" y="3657600"/>
            <a:ext cx="10668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993300"/>
                </a:solidFill>
              </a:rPr>
              <a:t>Solver</a:t>
            </a:r>
          </a:p>
        </p:txBody>
      </p:sp>
      <p:sp>
        <p:nvSpPr>
          <p:cNvPr id="150578" name="AutoShape 50"/>
          <p:cNvSpPr>
            <a:spLocks noChangeArrowheads="1"/>
          </p:cNvSpPr>
          <p:nvPr/>
        </p:nvSpPr>
        <p:spPr bwMode="auto">
          <a:xfrm>
            <a:off x="7696200" y="4419600"/>
            <a:ext cx="990600" cy="914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Converge</a:t>
            </a:r>
          </a:p>
        </p:txBody>
      </p:sp>
      <p:cxnSp>
        <p:nvCxnSpPr>
          <p:cNvPr id="150579" name="AutoShape 51"/>
          <p:cNvCxnSpPr>
            <a:cxnSpLocks noChangeShapeType="1"/>
            <a:stCxn id="150575" idx="2"/>
            <a:endCxn id="150576" idx="0"/>
          </p:cNvCxnSpPr>
          <p:nvPr/>
        </p:nvCxnSpPr>
        <p:spPr bwMode="auto">
          <a:xfrm>
            <a:off x="8191500" y="2590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80" name="AutoShape 52"/>
          <p:cNvCxnSpPr>
            <a:cxnSpLocks noChangeShapeType="1"/>
            <a:stCxn id="150576" idx="2"/>
            <a:endCxn id="150577" idx="0"/>
          </p:cNvCxnSpPr>
          <p:nvPr/>
        </p:nvCxnSpPr>
        <p:spPr bwMode="auto">
          <a:xfrm>
            <a:off x="8191500" y="32766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81" name="AutoShape 53"/>
          <p:cNvCxnSpPr>
            <a:cxnSpLocks noChangeShapeType="1"/>
            <a:stCxn id="150577" idx="4"/>
            <a:endCxn id="150578" idx="0"/>
          </p:cNvCxnSpPr>
          <p:nvPr/>
        </p:nvCxnSpPr>
        <p:spPr bwMode="auto">
          <a:xfrm>
            <a:off x="8191500" y="41148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582" name="Rectangle 54"/>
          <p:cNvSpPr>
            <a:spLocks noChangeArrowheads="1"/>
          </p:cNvSpPr>
          <p:nvPr/>
        </p:nvSpPr>
        <p:spPr bwMode="auto">
          <a:xfrm>
            <a:off x="9232900" y="22860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IterTop</a:t>
            </a:r>
          </a:p>
        </p:txBody>
      </p:sp>
      <p:sp>
        <p:nvSpPr>
          <p:cNvPr id="150583" name="Rectangle 55"/>
          <p:cNvSpPr>
            <a:spLocks noChangeArrowheads="1"/>
          </p:cNvSpPr>
          <p:nvPr/>
        </p:nvSpPr>
        <p:spPr bwMode="auto">
          <a:xfrm>
            <a:off x="9156700" y="29718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IterBottom</a:t>
            </a:r>
          </a:p>
        </p:txBody>
      </p:sp>
      <p:sp>
        <p:nvSpPr>
          <p:cNvPr id="150584" name="Oval 56"/>
          <p:cNvSpPr>
            <a:spLocks noChangeArrowheads="1"/>
          </p:cNvSpPr>
          <p:nvPr/>
        </p:nvSpPr>
        <p:spPr bwMode="auto">
          <a:xfrm>
            <a:off x="9080500" y="3657600"/>
            <a:ext cx="1066800" cy="45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993300"/>
                </a:solidFill>
              </a:rPr>
              <a:t>Solver</a:t>
            </a:r>
          </a:p>
        </p:txBody>
      </p:sp>
      <p:sp>
        <p:nvSpPr>
          <p:cNvPr id="150585" name="AutoShape 57"/>
          <p:cNvSpPr>
            <a:spLocks noChangeArrowheads="1"/>
          </p:cNvSpPr>
          <p:nvPr/>
        </p:nvSpPr>
        <p:spPr bwMode="auto">
          <a:xfrm>
            <a:off x="9118600" y="4419600"/>
            <a:ext cx="990600" cy="914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FFFFFF"/>
                </a:solidFill>
              </a:rPr>
              <a:t>Converge</a:t>
            </a:r>
          </a:p>
        </p:txBody>
      </p:sp>
      <p:cxnSp>
        <p:nvCxnSpPr>
          <p:cNvPr id="150586" name="AutoShape 58"/>
          <p:cNvCxnSpPr>
            <a:cxnSpLocks noChangeShapeType="1"/>
            <a:stCxn id="150582" idx="2"/>
            <a:endCxn id="150583" idx="0"/>
          </p:cNvCxnSpPr>
          <p:nvPr/>
        </p:nvCxnSpPr>
        <p:spPr bwMode="auto">
          <a:xfrm>
            <a:off x="9613900" y="2590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87" name="AutoShape 59"/>
          <p:cNvCxnSpPr>
            <a:cxnSpLocks noChangeShapeType="1"/>
            <a:stCxn id="150583" idx="2"/>
            <a:endCxn id="150584" idx="0"/>
          </p:cNvCxnSpPr>
          <p:nvPr/>
        </p:nvCxnSpPr>
        <p:spPr bwMode="auto">
          <a:xfrm>
            <a:off x="9613900" y="32766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88" name="AutoShape 60"/>
          <p:cNvCxnSpPr>
            <a:cxnSpLocks noChangeShapeType="1"/>
            <a:stCxn id="150584" idx="4"/>
            <a:endCxn id="150585" idx="0"/>
          </p:cNvCxnSpPr>
          <p:nvPr/>
        </p:nvCxnSpPr>
        <p:spPr bwMode="auto">
          <a:xfrm>
            <a:off x="9613900" y="41148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89" name="AutoShape 61"/>
          <p:cNvCxnSpPr>
            <a:cxnSpLocks noChangeShapeType="1"/>
            <a:stCxn id="150570" idx="3"/>
            <a:endCxn id="150575" idx="1"/>
          </p:cNvCxnSpPr>
          <p:nvPr/>
        </p:nvCxnSpPr>
        <p:spPr bwMode="auto">
          <a:xfrm flipV="1">
            <a:off x="7251700" y="2438400"/>
            <a:ext cx="558800" cy="2438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90" name="AutoShape 62"/>
          <p:cNvCxnSpPr>
            <a:cxnSpLocks noChangeShapeType="1"/>
            <a:stCxn id="150578" idx="3"/>
            <a:endCxn id="150582" idx="1"/>
          </p:cNvCxnSpPr>
          <p:nvPr/>
        </p:nvCxnSpPr>
        <p:spPr bwMode="auto">
          <a:xfrm flipV="1">
            <a:off x="8686800" y="2438400"/>
            <a:ext cx="546100" cy="2438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591" name="Text Box 63"/>
          <p:cNvSpPr txBox="1">
            <a:spLocks noChangeArrowheads="1"/>
          </p:cNvSpPr>
          <p:nvPr/>
        </p:nvSpPr>
        <p:spPr bwMode="auto">
          <a:xfrm>
            <a:off x="7172326" y="4811713"/>
            <a:ext cx="411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9CD5F4"/>
                </a:solidFill>
              </a:rPr>
              <a:t>No</a:t>
            </a:r>
          </a:p>
        </p:txBody>
      </p:sp>
      <p:sp>
        <p:nvSpPr>
          <p:cNvPr id="150592" name="Text Box 64"/>
          <p:cNvSpPr txBox="1">
            <a:spLocks noChangeArrowheads="1"/>
          </p:cNvSpPr>
          <p:nvPr/>
        </p:nvSpPr>
        <p:spPr bwMode="auto">
          <a:xfrm>
            <a:off x="8645526" y="4824413"/>
            <a:ext cx="411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9CD5F4"/>
                </a:solidFill>
              </a:rPr>
              <a:t>No</a:t>
            </a:r>
          </a:p>
        </p:txBody>
      </p:sp>
      <p:cxnSp>
        <p:nvCxnSpPr>
          <p:cNvPr id="150593" name="AutoShape 65"/>
          <p:cNvCxnSpPr>
            <a:cxnSpLocks noChangeShapeType="1"/>
            <a:stCxn id="150585" idx="2"/>
            <a:endCxn id="150574" idx="0"/>
          </p:cNvCxnSpPr>
          <p:nvPr/>
        </p:nvCxnSpPr>
        <p:spPr bwMode="auto">
          <a:xfrm flipH="1">
            <a:off x="9601200" y="5334000"/>
            <a:ext cx="127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594" name="Text Box 66"/>
          <p:cNvSpPr txBox="1">
            <a:spLocks noChangeArrowheads="1"/>
          </p:cNvSpPr>
          <p:nvPr/>
        </p:nvSpPr>
        <p:spPr bwMode="auto">
          <a:xfrm>
            <a:off x="9547225" y="5307013"/>
            <a:ext cx="490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9CD5F4"/>
                </a:solidFill>
              </a:rPr>
              <a:t>Yes</a:t>
            </a:r>
          </a:p>
        </p:txBody>
      </p:sp>
      <p:sp>
        <p:nvSpPr>
          <p:cNvPr id="150595" name="AutoShape 67"/>
          <p:cNvSpPr>
            <a:spLocks/>
          </p:cNvSpPr>
          <p:nvPr/>
        </p:nvSpPr>
        <p:spPr bwMode="auto">
          <a:xfrm rot="-5400000">
            <a:off x="7988300" y="-63500"/>
            <a:ext cx="342900" cy="3873500"/>
          </a:xfrm>
          <a:prstGeom prst="rightBrace">
            <a:avLst>
              <a:gd name="adj1" fmla="val 941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0596" name="Text Box 68"/>
          <p:cNvSpPr txBox="1">
            <a:spLocks noChangeArrowheads="1"/>
          </p:cNvSpPr>
          <p:nvPr/>
        </p:nvSpPr>
        <p:spPr bwMode="auto">
          <a:xfrm>
            <a:off x="7515226" y="1406525"/>
            <a:ext cx="127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9CD5F4"/>
                </a:solidFill>
              </a:rPr>
              <a:t>Time Step 1</a:t>
            </a:r>
          </a:p>
        </p:txBody>
      </p:sp>
      <p:sp>
        <p:nvSpPr>
          <p:cNvPr id="150597" name="Text Box 69"/>
          <p:cNvSpPr txBox="1">
            <a:spLocks noChangeArrowheads="1"/>
          </p:cNvSpPr>
          <p:nvPr/>
        </p:nvSpPr>
        <p:spPr bwMode="auto">
          <a:xfrm>
            <a:off x="6321426" y="1938339"/>
            <a:ext cx="860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9CD5F4"/>
                </a:solidFill>
              </a:rPr>
              <a:t>Iteration 0</a:t>
            </a:r>
          </a:p>
        </p:txBody>
      </p:sp>
      <p:sp>
        <p:nvSpPr>
          <p:cNvPr id="150598" name="Text Box 70"/>
          <p:cNvSpPr txBox="1">
            <a:spLocks noChangeArrowheads="1"/>
          </p:cNvSpPr>
          <p:nvPr/>
        </p:nvSpPr>
        <p:spPr bwMode="auto">
          <a:xfrm>
            <a:off x="7743826" y="1963739"/>
            <a:ext cx="860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9CD5F4"/>
                </a:solidFill>
              </a:rPr>
              <a:t>Iteration 1</a:t>
            </a:r>
          </a:p>
        </p:txBody>
      </p:sp>
      <p:sp>
        <p:nvSpPr>
          <p:cNvPr id="150599" name="Text Box 71"/>
          <p:cNvSpPr txBox="1">
            <a:spLocks noChangeArrowheads="1"/>
          </p:cNvSpPr>
          <p:nvPr/>
        </p:nvSpPr>
        <p:spPr bwMode="auto">
          <a:xfrm>
            <a:off x="9166226" y="1989139"/>
            <a:ext cx="860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9CD5F4"/>
                </a:solidFill>
              </a:rPr>
              <a:t>Iteration 2</a:t>
            </a:r>
          </a:p>
        </p:txBody>
      </p:sp>
      <p:cxnSp>
        <p:nvCxnSpPr>
          <p:cNvPr id="150600" name="AutoShape 72"/>
          <p:cNvCxnSpPr>
            <a:cxnSpLocks noChangeShapeType="1"/>
            <a:stCxn id="150541" idx="3"/>
            <a:endCxn id="150567" idx="1"/>
          </p:cNvCxnSpPr>
          <p:nvPr/>
        </p:nvCxnSpPr>
        <p:spPr bwMode="auto">
          <a:xfrm flipV="1">
            <a:off x="5816600" y="2438400"/>
            <a:ext cx="558800" cy="3403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601" name="Rectangle 73"/>
          <p:cNvSpPr>
            <a:spLocks noChangeArrowheads="1"/>
          </p:cNvSpPr>
          <p:nvPr/>
        </p:nvSpPr>
        <p:spPr bwMode="auto">
          <a:xfrm>
            <a:off x="9144000" y="6324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FFFFF"/>
                </a:solidFill>
              </a:rPr>
              <a:t>Finalize</a:t>
            </a:r>
          </a:p>
        </p:txBody>
      </p:sp>
      <p:cxnSp>
        <p:nvCxnSpPr>
          <p:cNvPr id="150602" name="AutoShape 74"/>
          <p:cNvCxnSpPr>
            <a:cxnSpLocks noChangeShapeType="1"/>
            <a:stCxn id="150574" idx="2"/>
            <a:endCxn id="150601" idx="0"/>
          </p:cNvCxnSpPr>
          <p:nvPr/>
        </p:nvCxnSpPr>
        <p:spPr bwMode="auto">
          <a:xfrm>
            <a:off x="9601200" y="5956300"/>
            <a:ext cx="0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252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line imag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00" y="0"/>
            <a:ext cx="541131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10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09441" y="1253723"/>
            <a:ext cx="4314496" cy="5010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MMF: call function to read control file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MMF: call function to read parameter file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95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gsflow_modflow</a:t>
            </a: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(print stuff and allocate GSFLOW specific arrays)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PRMS declare 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function to read data file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PRMS </a:t>
            </a:r>
            <a:r>
              <a:rPr lang="en-US" sz="1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MODFLOW AR and RP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time loop function (call MODFLOW RP for stress period)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time step loop 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95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gsflow_prms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most PRMS modules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95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gsflow_modflow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iteration loop</a:t>
            </a:r>
            <a:endParaRPr lang="en-US" sz="1100" dirty="0" smtClean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95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gsflow_mudflow</a:t>
            </a:r>
            <a:endParaRPr lang="en-US" sz="950" dirty="0" smtClean="0">
              <a:solidFill>
                <a:srgbClr val="222222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95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Modflow</a:t>
            </a: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BD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PRMS output (?)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</a:t>
            </a:r>
            <a:r>
              <a:rPr lang="en-US" sz="1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gsflow_modflow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Deallocate MODFLOW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 (what is this for PRMS and MMF?)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445876" y="1955290"/>
            <a:ext cx="1111469" cy="282226"/>
            <a:chOff x="4437993" y="2380958"/>
            <a:chExt cx="1111469" cy="282226"/>
          </a:xfrm>
        </p:grpSpPr>
        <p:sp>
          <p:nvSpPr>
            <p:cNvPr id="5" name="Rectangle 4"/>
            <p:cNvSpPr/>
            <p:nvPr/>
          </p:nvSpPr>
          <p:spPr>
            <a:xfrm>
              <a:off x="4437993" y="2403417"/>
              <a:ext cx="1111469" cy="2597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7993" y="2380958"/>
              <a:ext cx="1111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Modsim</a:t>
              </a:r>
              <a:r>
                <a:rPr lang="en-US" sz="1200" dirty="0"/>
                <a:t> </a:t>
              </a:r>
              <a:r>
                <a:rPr lang="en-US" sz="1200" dirty="0" smtClean="0"/>
                <a:t>(read)</a:t>
              </a:r>
              <a:endParaRPr lang="en-US" sz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65373" y="4077863"/>
            <a:ext cx="1442546" cy="461665"/>
            <a:chOff x="4437993" y="2380958"/>
            <a:chExt cx="1111470" cy="461665"/>
          </a:xfrm>
        </p:grpSpPr>
        <p:sp>
          <p:nvSpPr>
            <p:cNvPr id="10" name="Rectangle 9"/>
            <p:cNvSpPr/>
            <p:nvPr/>
          </p:nvSpPr>
          <p:spPr>
            <a:xfrm>
              <a:off x="4437993" y="2403417"/>
              <a:ext cx="1111469" cy="2597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37994" y="2380958"/>
              <a:ext cx="1111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Modsim</a:t>
              </a:r>
              <a:r>
                <a:rPr lang="en-US" sz="1200" dirty="0"/>
                <a:t> </a:t>
              </a:r>
              <a:r>
                <a:rPr lang="en-US" sz="1200" dirty="0" smtClean="0"/>
                <a:t>(time loop)</a:t>
              </a:r>
              <a:endParaRPr lang="en-US" sz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61235" y="4223114"/>
            <a:ext cx="1844567" cy="282226"/>
            <a:chOff x="4437993" y="2380958"/>
            <a:chExt cx="1111469" cy="282226"/>
          </a:xfrm>
        </p:grpSpPr>
        <p:sp>
          <p:nvSpPr>
            <p:cNvPr id="13" name="Rectangle 12"/>
            <p:cNvSpPr/>
            <p:nvPr/>
          </p:nvSpPr>
          <p:spPr>
            <a:xfrm>
              <a:off x="4437993" y="2403417"/>
              <a:ext cx="1111469" cy="2597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37993" y="2380958"/>
              <a:ext cx="1111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Modsim</a:t>
              </a:r>
              <a:r>
                <a:rPr lang="en-US" sz="1200" dirty="0"/>
                <a:t> </a:t>
              </a:r>
              <a:r>
                <a:rPr lang="en-US" sz="1200" dirty="0" smtClean="0"/>
                <a:t>(iteration loop)</a:t>
              </a:r>
              <a:endParaRPr lang="en-US" sz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86196" y="4710413"/>
            <a:ext cx="1844567" cy="282226"/>
            <a:chOff x="4437993" y="2380958"/>
            <a:chExt cx="1111469" cy="282226"/>
          </a:xfrm>
        </p:grpSpPr>
        <p:sp>
          <p:nvSpPr>
            <p:cNvPr id="16" name="Rectangle 15"/>
            <p:cNvSpPr/>
            <p:nvPr/>
          </p:nvSpPr>
          <p:spPr>
            <a:xfrm>
              <a:off x="4437993" y="2403417"/>
              <a:ext cx="1111469" cy="2597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7993" y="2380958"/>
              <a:ext cx="1111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Modsim</a:t>
              </a:r>
              <a:r>
                <a:rPr lang="en-US" sz="1200" dirty="0"/>
                <a:t> </a:t>
              </a:r>
              <a:r>
                <a:rPr lang="en-US" sz="1200" dirty="0" smtClean="0"/>
                <a:t>(output?)</a:t>
              </a:r>
              <a:endParaRPr lang="en-US" sz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871742" y="5664353"/>
            <a:ext cx="1844567" cy="282226"/>
            <a:chOff x="4437993" y="2380958"/>
            <a:chExt cx="1111469" cy="282226"/>
          </a:xfrm>
        </p:grpSpPr>
        <p:sp>
          <p:nvSpPr>
            <p:cNvPr id="19" name="Rectangle 18"/>
            <p:cNvSpPr/>
            <p:nvPr/>
          </p:nvSpPr>
          <p:spPr>
            <a:xfrm>
              <a:off x="4437993" y="2403417"/>
              <a:ext cx="1111469" cy="2597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37993" y="2380958"/>
              <a:ext cx="1111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Modsim</a:t>
              </a:r>
              <a:r>
                <a:rPr lang="en-US" sz="1200" dirty="0"/>
                <a:t> </a:t>
              </a:r>
              <a:r>
                <a:rPr lang="en-US" sz="1200" dirty="0" smtClean="0"/>
                <a:t>(finish)</a:t>
              </a:r>
              <a:endParaRPr lang="en-US" sz="1200" dirty="0"/>
            </a:p>
          </p:txBody>
        </p:sp>
      </p:grpSp>
      <p:sp>
        <p:nvSpPr>
          <p:cNvPr id="21" name="Left Brace 20"/>
          <p:cNvSpPr/>
          <p:nvPr/>
        </p:nvSpPr>
        <p:spPr>
          <a:xfrm>
            <a:off x="5596759" y="1253723"/>
            <a:ext cx="378371" cy="16865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>
            <a:off x="5763610" y="4156723"/>
            <a:ext cx="168166" cy="461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>
            <a:off x="5803022" y="4684779"/>
            <a:ext cx="136635" cy="4090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/>
          <p:cNvSpPr/>
          <p:nvPr/>
        </p:nvSpPr>
        <p:spPr>
          <a:xfrm>
            <a:off x="5771490" y="5446151"/>
            <a:ext cx="145831" cy="7345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>
            <a:off x="3365068" y="3121572"/>
            <a:ext cx="378371" cy="22544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7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85744" y="1253723"/>
            <a:ext cx="4314496" cy="5010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MMF: call function to read control file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MMF: call function to read parameter file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95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gsflow_modflow</a:t>
            </a: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(print stuff and allocate GSFLOW specific arrays)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PRMS declare 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function to read data file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PRMS </a:t>
            </a:r>
            <a:r>
              <a:rPr lang="en-US" sz="1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MODFLOW AR and RP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time loop function (call MODFLOW RP for stress period)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time step loop 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95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gsflow_prms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most PRMS modules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95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gsflow_modflow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iteration loop</a:t>
            </a:r>
            <a:endParaRPr lang="en-US" sz="1100" dirty="0" smtClean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95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gsflow_mudflow</a:t>
            </a:r>
            <a:endParaRPr lang="en-US" sz="950" dirty="0" smtClean="0">
              <a:solidFill>
                <a:srgbClr val="222222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95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Modflow</a:t>
            </a:r>
            <a:r>
              <a:rPr lang="en-US" sz="95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BD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PRMS output (?)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</a:t>
            </a:r>
            <a:r>
              <a:rPr lang="en-US" sz="1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gsflow_modflow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Deallocate MODFLOW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 (what is this for PRMS and MMF?) </a:t>
            </a: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1981200" y="977900"/>
            <a:ext cx="914400" cy="381000"/>
          </a:xfrm>
          <a:prstGeom prst="rect">
            <a:avLst/>
          </a:prstGeom>
          <a:solidFill>
            <a:srgbClr val="BE9932"/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Initialize</a:t>
            </a:r>
          </a:p>
        </p:txBody>
      </p:sp>
      <p:sp>
        <p:nvSpPr>
          <p:cNvPr id="98" name="Rectangle 5"/>
          <p:cNvSpPr>
            <a:spLocks noChangeArrowheads="1"/>
          </p:cNvSpPr>
          <p:nvPr/>
        </p:nvSpPr>
        <p:spPr bwMode="auto">
          <a:xfrm>
            <a:off x="2057400" y="2324100"/>
            <a:ext cx="762000" cy="304800"/>
          </a:xfrm>
          <a:prstGeom prst="rect">
            <a:avLst/>
          </a:prstGeom>
          <a:solidFill>
            <a:srgbClr val="BE9932"/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IterTop</a:t>
            </a:r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1981200" y="3009900"/>
            <a:ext cx="914400" cy="304800"/>
          </a:xfrm>
          <a:prstGeom prst="rect">
            <a:avLst/>
          </a:prstGeom>
          <a:solidFill>
            <a:srgbClr val="BE9932"/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IterBottom</a:t>
            </a:r>
          </a:p>
        </p:txBody>
      </p:sp>
      <p:sp>
        <p:nvSpPr>
          <p:cNvPr id="100" name="Oval 7"/>
          <p:cNvSpPr>
            <a:spLocks noChangeArrowheads="1"/>
          </p:cNvSpPr>
          <p:nvPr/>
        </p:nvSpPr>
        <p:spPr bwMode="auto">
          <a:xfrm>
            <a:off x="1905000" y="3695700"/>
            <a:ext cx="1066800" cy="457200"/>
          </a:xfrm>
          <a:prstGeom prst="ellipse">
            <a:avLst/>
          </a:prstGeom>
          <a:solidFill>
            <a:srgbClr val="9CD5F4"/>
          </a:solidFill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/>
              </a:rPr>
              <a:t>Solver</a:t>
            </a:r>
          </a:p>
        </p:txBody>
      </p:sp>
      <p:sp>
        <p:nvSpPr>
          <p:cNvPr id="101" name="AutoShape 8"/>
          <p:cNvSpPr>
            <a:spLocks noChangeArrowheads="1"/>
          </p:cNvSpPr>
          <p:nvPr/>
        </p:nvSpPr>
        <p:spPr bwMode="auto">
          <a:xfrm>
            <a:off x="1943100" y="4457700"/>
            <a:ext cx="990600" cy="914400"/>
          </a:xfrm>
          <a:prstGeom prst="flowChartDecision">
            <a:avLst/>
          </a:prstGeom>
          <a:solidFill>
            <a:srgbClr val="BE9932"/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Converge</a:t>
            </a:r>
          </a:p>
        </p:txBody>
      </p:sp>
      <p:cxnSp>
        <p:nvCxnSpPr>
          <p:cNvPr id="102" name="AutoShape 9"/>
          <p:cNvCxnSpPr>
            <a:cxnSpLocks noChangeShapeType="1"/>
            <a:stCxn id="97" idx="2"/>
            <a:endCxn id="98" idx="0"/>
          </p:cNvCxnSpPr>
          <p:nvPr/>
        </p:nvCxnSpPr>
        <p:spPr bwMode="auto">
          <a:xfrm>
            <a:off x="2438400" y="1358900"/>
            <a:ext cx="0" cy="965200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AutoShape 10"/>
          <p:cNvCxnSpPr>
            <a:cxnSpLocks noChangeShapeType="1"/>
            <a:stCxn id="98" idx="2"/>
            <a:endCxn id="99" idx="0"/>
          </p:cNvCxnSpPr>
          <p:nvPr/>
        </p:nvCxnSpPr>
        <p:spPr bwMode="auto">
          <a:xfrm>
            <a:off x="2438400" y="2628900"/>
            <a:ext cx="0" cy="381000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AutoShape 11"/>
          <p:cNvCxnSpPr>
            <a:cxnSpLocks noChangeShapeType="1"/>
            <a:stCxn id="99" idx="2"/>
            <a:endCxn id="100" idx="0"/>
          </p:cNvCxnSpPr>
          <p:nvPr/>
        </p:nvCxnSpPr>
        <p:spPr bwMode="auto">
          <a:xfrm>
            <a:off x="2438400" y="3314700"/>
            <a:ext cx="0" cy="381000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AutoShape 12"/>
          <p:cNvCxnSpPr>
            <a:cxnSpLocks noChangeShapeType="1"/>
            <a:stCxn id="100" idx="4"/>
            <a:endCxn id="101" idx="0"/>
          </p:cNvCxnSpPr>
          <p:nvPr/>
        </p:nvCxnSpPr>
        <p:spPr bwMode="auto">
          <a:xfrm>
            <a:off x="2438400" y="4152900"/>
            <a:ext cx="0" cy="304800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Rectangle 13"/>
          <p:cNvSpPr>
            <a:spLocks noChangeArrowheads="1"/>
          </p:cNvSpPr>
          <p:nvPr/>
        </p:nvSpPr>
        <p:spPr bwMode="auto">
          <a:xfrm>
            <a:off x="4749800" y="5689600"/>
            <a:ext cx="1066800" cy="304800"/>
          </a:xfrm>
          <a:prstGeom prst="rect">
            <a:avLst/>
          </a:prstGeom>
          <a:solidFill>
            <a:srgbClr val="BE9932"/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OnConverge</a:t>
            </a:r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3492500" y="2324100"/>
            <a:ext cx="762000" cy="304800"/>
          </a:xfrm>
          <a:prstGeom prst="rect">
            <a:avLst/>
          </a:prstGeom>
          <a:solidFill>
            <a:srgbClr val="BE9932"/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IterTop</a:t>
            </a:r>
          </a:p>
        </p:txBody>
      </p:sp>
      <p:sp>
        <p:nvSpPr>
          <p:cNvPr id="108" name="Rectangle 15"/>
          <p:cNvSpPr>
            <a:spLocks noChangeArrowheads="1"/>
          </p:cNvSpPr>
          <p:nvPr/>
        </p:nvSpPr>
        <p:spPr bwMode="auto">
          <a:xfrm>
            <a:off x="3416300" y="3009900"/>
            <a:ext cx="914400" cy="304800"/>
          </a:xfrm>
          <a:prstGeom prst="rect">
            <a:avLst/>
          </a:prstGeom>
          <a:solidFill>
            <a:srgbClr val="BE9932"/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IterBottom</a:t>
            </a:r>
          </a:p>
        </p:txBody>
      </p:sp>
      <p:sp>
        <p:nvSpPr>
          <p:cNvPr id="109" name="Oval 16"/>
          <p:cNvSpPr>
            <a:spLocks noChangeArrowheads="1"/>
          </p:cNvSpPr>
          <p:nvPr/>
        </p:nvSpPr>
        <p:spPr bwMode="auto">
          <a:xfrm>
            <a:off x="3340100" y="3695700"/>
            <a:ext cx="1066800" cy="457200"/>
          </a:xfrm>
          <a:prstGeom prst="ellipse">
            <a:avLst/>
          </a:prstGeom>
          <a:solidFill>
            <a:srgbClr val="9CD5F4"/>
          </a:solidFill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/>
              </a:rPr>
              <a:t>Solver</a:t>
            </a:r>
          </a:p>
        </p:txBody>
      </p:sp>
      <p:sp>
        <p:nvSpPr>
          <p:cNvPr id="110" name="AutoShape 17"/>
          <p:cNvSpPr>
            <a:spLocks noChangeArrowheads="1"/>
          </p:cNvSpPr>
          <p:nvPr/>
        </p:nvSpPr>
        <p:spPr bwMode="auto">
          <a:xfrm>
            <a:off x="3378200" y="4457700"/>
            <a:ext cx="990600" cy="914400"/>
          </a:xfrm>
          <a:prstGeom prst="flowChartDecision">
            <a:avLst/>
          </a:prstGeom>
          <a:solidFill>
            <a:srgbClr val="BE9932"/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Converge</a:t>
            </a:r>
          </a:p>
        </p:txBody>
      </p:sp>
      <p:cxnSp>
        <p:nvCxnSpPr>
          <p:cNvPr id="111" name="AutoShape 18"/>
          <p:cNvCxnSpPr>
            <a:cxnSpLocks noChangeShapeType="1"/>
            <a:stCxn id="107" idx="2"/>
            <a:endCxn id="108" idx="0"/>
          </p:cNvCxnSpPr>
          <p:nvPr/>
        </p:nvCxnSpPr>
        <p:spPr bwMode="auto">
          <a:xfrm>
            <a:off x="3873500" y="2628900"/>
            <a:ext cx="0" cy="381000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AutoShape 19"/>
          <p:cNvCxnSpPr>
            <a:cxnSpLocks noChangeShapeType="1"/>
            <a:stCxn id="108" idx="2"/>
            <a:endCxn id="109" idx="0"/>
          </p:cNvCxnSpPr>
          <p:nvPr/>
        </p:nvCxnSpPr>
        <p:spPr bwMode="auto">
          <a:xfrm>
            <a:off x="3873500" y="3314700"/>
            <a:ext cx="0" cy="381000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AutoShape 20"/>
          <p:cNvCxnSpPr>
            <a:cxnSpLocks noChangeShapeType="1"/>
            <a:stCxn id="109" idx="4"/>
            <a:endCxn id="110" idx="0"/>
          </p:cNvCxnSpPr>
          <p:nvPr/>
        </p:nvCxnSpPr>
        <p:spPr bwMode="auto">
          <a:xfrm>
            <a:off x="3873500" y="4152900"/>
            <a:ext cx="0" cy="304800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Rectangle 21"/>
          <p:cNvSpPr>
            <a:spLocks noChangeArrowheads="1"/>
          </p:cNvSpPr>
          <p:nvPr/>
        </p:nvSpPr>
        <p:spPr bwMode="auto">
          <a:xfrm>
            <a:off x="4914900" y="2324100"/>
            <a:ext cx="762000" cy="304800"/>
          </a:xfrm>
          <a:prstGeom prst="rect">
            <a:avLst/>
          </a:prstGeom>
          <a:solidFill>
            <a:srgbClr val="BE9932"/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IterTop</a:t>
            </a:r>
          </a:p>
        </p:txBody>
      </p:sp>
      <p:sp>
        <p:nvSpPr>
          <p:cNvPr id="115" name="Rectangle 22"/>
          <p:cNvSpPr>
            <a:spLocks noChangeArrowheads="1"/>
          </p:cNvSpPr>
          <p:nvPr/>
        </p:nvSpPr>
        <p:spPr bwMode="auto">
          <a:xfrm>
            <a:off x="4838700" y="3009900"/>
            <a:ext cx="914400" cy="304800"/>
          </a:xfrm>
          <a:prstGeom prst="rect">
            <a:avLst/>
          </a:prstGeom>
          <a:solidFill>
            <a:srgbClr val="BE9932"/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IterBottom</a:t>
            </a:r>
          </a:p>
        </p:txBody>
      </p:sp>
      <p:sp>
        <p:nvSpPr>
          <p:cNvPr id="116" name="Oval 23"/>
          <p:cNvSpPr>
            <a:spLocks noChangeArrowheads="1"/>
          </p:cNvSpPr>
          <p:nvPr/>
        </p:nvSpPr>
        <p:spPr bwMode="auto">
          <a:xfrm>
            <a:off x="4762500" y="3695700"/>
            <a:ext cx="1066800" cy="457200"/>
          </a:xfrm>
          <a:prstGeom prst="ellipse">
            <a:avLst/>
          </a:prstGeom>
          <a:solidFill>
            <a:srgbClr val="9CD5F4"/>
          </a:solidFill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/>
              </a:rPr>
              <a:t>Solver</a:t>
            </a:r>
          </a:p>
        </p:txBody>
      </p:sp>
      <p:sp>
        <p:nvSpPr>
          <p:cNvPr id="117" name="AutoShape 24"/>
          <p:cNvSpPr>
            <a:spLocks noChangeArrowheads="1"/>
          </p:cNvSpPr>
          <p:nvPr/>
        </p:nvSpPr>
        <p:spPr bwMode="auto">
          <a:xfrm>
            <a:off x="4800600" y="4457700"/>
            <a:ext cx="990600" cy="914400"/>
          </a:xfrm>
          <a:prstGeom prst="flowChartDecision">
            <a:avLst/>
          </a:prstGeom>
          <a:solidFill>
            <a:srgbClr val="BE9932"/>
          </a:solidFill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Converge</a:t>
            </a:r>
          </a:p>
        </p:txBody>
      </p:sp>
      <p:cxnSp>
        <p:nvCxnSpPr>
          <p:cNvPr id="118" name="AutoShape 25"/>
          <p:cNvCxnSpPr>
            <a:cxnSpLocks noChangeShapeType="1"/>
            <a:stCxn id="114" idx="2"/>
            <a:endCxn id="115" idx="0"/>
          </p:cNvCxnSpPr>
          <p:nvPr/>
        </p:nvCxnSpPr>
        <p:spPr bwMode="auto">
          <a:xfrm>
            <a:off x="5295900" y="2628900"/>
            <a:ext cx="0" cy="381000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AutoShape 26"/>
          <p:cNvCxnSpPr>
            <a:cxnSpLocks noChangeShapeType="1"/>
            <a:stCxn id="115" idx="2"/>
            <a:endCxn id="116" idx="0"/>
          </p:cNvCxnSpPr>
          <p:nvPr/>
        </p:nvCxnSpPr>
        <p:spPr bwMode="auto">
          <a:xfrm>
            <a:off x="5295900" y="3314700"/>
            <a:ext cx="0" cy="381000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AutoShape 27"/>
          <p:cNvCxnSpPr>
            <a:cxnSpLocks noChangeShapeType="1"/>
            <a:stCxn id="116" idx="4"/>
            <a:endCxn id="117" idx="0"/>
          </p:cNvCxnSpPr>
          <p:nvPr/>
        </p:nvCxnSpPr>
        <p:spPr bwMode="auto">
          <a:xfrm>
            <a:off x="5295900" y="4152900"/>
            <a:ext cx="0" cy="304800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AutoShape 28"/>
          <p:cNvCxnSpPr>
            <a:cxnSpLocks noChangeShapeType="1"/>
            <a:stCxn id="101" idx="3"/>
            <a:endCxn id="107" idx="1"/>
          </p:cNvCxnSpPr>
          <p:nvPr/>
        </p:nvCxnSpPr>
        <p:spPr bwMode="auto">
          <a:xfrm flipV="1">
            <a:off x="2933700" y="2476500"/>
            <a:ext cx="558800" cy="2438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AutoShape 29"/>
          <p:cNvCxnSpPr>
            <a:cxnSpLocks noChangeShapeType="1"/>
            <a:stCxn id="110" idx="3"/>
            <a:endCxn id="114" idx="1"/>
          </p:cNvCxnSpPr>
          <p:nvPr/>
        </p:nvCxnSpPr>
        <p:spPr bwMode="auto">
          <a:xfrm flipV="1">
            <a:off x="4368800" y="2476500"/>
            <a:ext cx="546100" cy="2438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 Box 30"/>
          <p:cNvSpPr txBox="1">
            <a:spLocks noChangeArrowheads="1"/>
          </p:cNvSpPr>
          <p:nvPr/>
        </p:nvSpPr>
        <p:spPr bwMode="auto">
          <a:xfrm>
            <a:off x="2854326" y="48498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accent5">
                    <a:lumMod val="75000"/>
                  </a:schemeClr>
                </a:solidFill>
                <a:latin typeface="Arial"/>
              </a:rPr>
              <a:t>No</a:t>
            </a:r>
          </a:p>
        </p:txBody>
      </p:sp>
      <p:sp>
        <p:nvSpPr>
          <p:cNvPr id="124" name="Text Box 31"/>
          <p:cNvSpPr txBox="1">
            <a:spLocks noChangeArrowheads="1"/>
          </p:cNvSpPr>
          <p:nvPr/>
        </p:nvSpPr>
        <p:spPr bwMode="auto">
          <a:xfrm>
            <a:off x="4327526" y="48625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accent5">
                    <a:lumMod val="75000"/>
                  </a:schemeClr>
                </a:solidFill>
                <a:latin typeface="Arial"/>
              </a:rPr>
              <a:t>No</a:t>
            </a:r>
          </a:p>
        </p:txBody>
      </p:sp>
      <p:cxnSp>
        <p:nvCxnSpPr>
          <p:cNvPr id="125" name="AutoShape 32"/>
          <p:cNvCxnSpPr>
            <a:cxnSpLocks noChangeShapeType="1"/>
            <a:stCxn id="117" idx="2"/>
            <a:endCxn id="106" idx="0"/>
          </p:cNvCxnSpPr>
          <p:nvPr/>
        </p:nvCxnSpPr>
        <p:spPr bwMode="auto">
          <a:xfrm flipH="1">
            <a:off x="5283200" y="5372100"/>
            <a:ext cx="12700" cy="317500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" name="Text Box 33"/>
          <p:cNvSpPr txBox="1">
            <a:spLocks noChangeArrowheads="1"/>
          </p:cNvSpPr>
          <p:nvPr/>
        </p:nvSpPr>
        <p:spPr bwMode="auto">
          <a:xfrm>
            <a:off x="5229225" y="5345113"/>
            <a:ext cx="4905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accent5">
                    <a:lumMod val="75000"/>
                  </a:schemeClr>
                </a:solidFill>
                <a:latin typeface="Arial"/>
              </a:rPr>
              <a:t>Yes</a:t>
            </a:r>
          </a:p>
        </p:txBody>
      </p:sp>
      <p:sp>
        <p:nvSpPr>
          <p:cNvPr id="127" name="AutoShape 34"/>
          <p:cNvSpPr>
            <a:spLocks/>
          </p:cNvSpPr>
          <p:nvPr/>
        </p:nvSpPr>
        <p:spPr bwMode="auto">
          <a:xfrm rot="-5400000">
            <a:off x="3670300" y="-25400"/>
            <a:ext cx="342900" cy="3873500"/>
          </a:xfrm>
          <a:prstGeom prst="rightBrace">
            <a:avLst>
              <a:gd name="adj1" fmla="val 94136"/>
              <a:gd name="adj2" fmla="val 50000"/>
            </a:avLst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8" name="Text Box 35"/>
          <p:cNvSpPr txBox="1">
            <a:spLocks noChangeArrowheads="1"/>
          </p:cNvSpPr>
          <p:nvPr/>
        </p:nvSpPr>
        <p:spPr bwMode="auto">
          <a:xfrm>
            <a:off x="3197226" y="1444625"/>
            <a:ext cx="1279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chemeClr val="accent5">
                    <a:lumMod val="75000"/>
                  </a:schemeClr>
                </a:solidFill>
                <a:latin typeface="Arial"/>
              </a:rPr>
              <a:t>Time Step 0</a:t>
            </a:r>
          </a:p>
        </p:txBody>
      </p:sp>
      <p:sp>
        <p:nvSpPr>
          <p:cNvPr id="129" name="Text Box 36"/>
          <p:cNvSpPr txBox="1">
            <a:spLocks noChangeArrowheads="1"/>
          </p:cNvSpPr>
          <p:nvPr/>
        </p:nvSpPr>
        <p:spPr bwMode="auto">
          <a:xfrm>
            <a:off x="2003426" y="1976439"/>
            <a:ext cx="860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Iteration 0</a:t>
            </a:r>
          </a:p>
        </p:txBody>
      </p:sp>
      <p:sp>
        <p:nvSpPr>
          <p:cNvPr id="130" name="Text Box 37"/>
          <p:cNvSpPr txBox="1">
            <a:spLocks noChangeArrowheads="1"/>
          </p:cNvSpPr>
          <p:nvPr/>
        </p:nvSpPr>
        <p:spPr bwMode="auto">
          <a:xfrm>
            <a:off x="3425826" y="2001839"/>
            <a:ext cx="860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accent5">
                    <a:lumMod val="75000"/>
                  </a:schemeClr>
                </a:solidFill>
                <a:latin typeface="Arial"/>
              </a:rPr>
              <a:t>Iteration 1</a:t>
            </a:r>
          </a:p>
        </p:txBody>
      </p:sp>
      <p:sp>
        <p:nvSpPr>
          <p:cNvPr id="131" name="Text Box 38"/>
          <p:cNvSpPr txBox="1">
            <a:spLocks noChangeArrowheads="1"/>
          </p:cNvSpPr>
          <p:nvPr/>
        </p:nvSpPr>
        <p:spPr bwMode="auto">
          <a:xfrm>
            <a:off x="4848226" y="2027239"/>
            <a:ext cx="860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chemeClr val="accent5">
                    <a:lumMod val="75000"/>
                  </a:schemeClr>
                </a:solidFill>
                <a:latin typeface="Arial"/>
              </a:rPr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42176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892" y="0"/>
            <a:ext cx="7386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2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136795">
  <a:themeElements>
    <a:clrScheme name="01136795 3">
      <a:dk1>
        <a:srgbClr val="152A83"/>
      </a:dk1>
      <a:lt1>
        <a:srgbClr val="FFFFFF"/>
      </a:lt1>
      <a:dk2>
        <a:srgbClr val="0066CC"/>
      </a:dk2>
      <a:lt2>
        <a:srgbClr val="9CD5F4"/>
      </a:lt2>
      <a:accent1>
        <a:srgbClr val="BE9932"/>
      </a:accent1>
      <a:accent2>
        <a:srgbClr val="2A99EC"/>
      </a:accent2>
      <a:accent3>
        <a:srgbClr val="AAB8E2"/>
      </a:accent3>
      <a:accent4>
        <a:srgbClr val="DADADA"/>
      </a:accent4>
      <a:accent5>
        <a:srgbClr val="DBCAAD"/>
      </a:accent5>
      <a:accent6>
        <a:srgbClr val="258AD6"/>
      </a:accent6>
      <a:hlink>
        <a:srgbClr val="70B040"/>
      </a:hlink>
      <a:folHlink>
        <a:srgbClr val="6B8ED3"/>
      </a:folHlink>
    </a:clrScheme>
    <a:fontScheme name="01136795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01136795 1">
        <a:dk1>
          <a:srgbClr val="000066"/>
        </a:dk1>
        <a:lt1>
          <a:srgbClr val="FFFFFF"/>
        </a:lt1>
        <a:dk2>
          <a:srgbClr val="006699"/>
        </a:dk2>
        <a:lt2>
          <a:srgbClr val="EEE378"/>
        </a:lt2>
        <a:accent1>
          <a:srgbClr val="69C828"/>
        </a:accent1>
        <a:accent2>
          <a:srgbClr val="E68B30"/>
        </a:accent2>
        <a:accent3>
          <a:srgbClr val="AAB8CA"/>
        </a:accent3>
        <a:accent4>
          <a:srgbClr val="DADADA"/>
        </a:accent4>
        <a:accent5>
          <a:srgbClr val="B9E0AC"/>
        </a:accent5>
        <a:accent6>
          <a:srgbClr val="D07D2A"/>
        </a:accent6>
        <a:hlink>
          <a:srgbClr val="0FAAE1"/>
        </a:hlink>
        <a:folHlink>
          <a:srgbClr val="547FE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136795 2">
        <a:dk1>
          <a:srgbClr val="0F4334"/>
        </a:dk1>
        <a:lt1>
          <a:srgbClr val="FFFFFF"/>
        </a:lt1>
        <a:dk2>
          <a:srgbClr val="43BD4C"/>
        </a:dk2>
        <a:lt2>
          <a:srgbClr val="F0F7BD"/>
        </a:lt2>
        <a:accent1>
          <a:srgbClr val="B2B838"/>
        </a:accent1>
        <a:accent2>
          <a:srgbClr val="E68B30"/>
        </a:accent2>
        <a:accent3>
          <a:srgbClr val="B0DBB2"/>
        </a:accent3>
        <a:accent4>
          <a:srgbClr val="DADADA"/>
        </a:accent4>
        <a:accent5>
          <a:srgbClr val="D5D8AE"/>
        </a:accent5>
        <a:accent6>
          <a:srgbClr val="D07D2A"/>
        </a:accent6>
        <a:hlink>
          <a:srgbClr val="3FB180"/>
        </a:hlink>
        <a:folHlink>
          <a:srgbClr val="3BA7E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136795 3">
        <a:dk1>
          <a:srgbClr val="152A83"/>
        </a:dk1>
        <a:lt1>
          <a:srgbClr val="FFFFFF"/>
        </a:lt1>
        <a:dk2>
          <a:srgbClr val="0066CC"/>
        </a:dk2>
        <a:lt2>
          <a:srgbClr val="9CD5F4"/>
        </a:lt2>
        <a:accent1>
          <a:srgbClr val="BE9932"/>
        </a:accent1>
        <a:accent2>
          <a:srgbClr val="2A99EC"/>
        </a:accent2>
        <a:accent3>
          <a:srgbClr val="AAB8E2"/>
        </a:accent3>
        <a:accent4>
          <a:srgbClr val="DADADA"/>
        </a:accent4>
        <a:accent5>
          <a:srgbClr val="DBCAAD"/>
        </a:accent5>
        <a:accent6>
          <a:srgbClr val="258AD6"/>
        </a:accent6>
        <a:hlink>
          <a:srgbClr val="70B040"/>
        </a:hlink>
        <a:folHlink>
          <a:srgbClr val="6B8ED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287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Symbol</vt:lpstr>
      <vt:lpstr>Times New Roman</vt:lpstr>
      <vt:lpstr>Verdana</vt:lpstr>
      <vt:lpstr>Office Theme</vt:lpstr>
      <vt:lpstr>01136795</vt:lpstr>
      <vt:lpstr>How MODSIM Iterates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Niswonger, Richard</dc:creator>
  <cp:lastModifiedBy>Morway, Eric</cp:lastModifiedBy>
  <cp:revision>7</cp:revision>
  <dcterms:created xsi:type="dcterms:W3CDTF">2017-02-21T22:47:09Z</dcterms:created>
  <dcterms:modified xsi:type="dcterms:W3CDTF">2017-03-08T16:42:52Z</dcterms:modified>
</cp:coreProperties>
</file>