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33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8A897-D471-4896-B6F8-105212B2557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93416-5BA0-4725-8CAA-75E681FA9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97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Producers push messages to SQS; consumers poll and process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SNS delivers one message to many endpoints (fan-out).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Kinesis handles real-time streaming; multiple consumers read same stream.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Amazon MQ supports multiple messaging protocols (JMS, AMQP, MQTT, etc).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EventBridge routes events to multiple AWS and SaaS targets.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Decoupling Applications on AWS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Messaging &amp; Streaming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855D9-4596-723D-BC20-AF2E60BF65B2}"/>
              </a:ext>
            </a:extLst>
          </p:cNvPr>
          <p:cNvSpPr txBox="1"/>
          <p:nvPr/>
        </p:nvSpPr>
        <p:spPr>
          <a:xfrm>
            <a:off x="348792" y="5109328"/>
            <a:ext cx="4374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Raheem Jiwani</a:t>
            </a:r>
          </a:p>
          <a:p>
            <a:r>
              <a:rPr lang="en-US" dirty="0"/>
              <a:t>07/02/2025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Comparison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Delivery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Key Use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Highlights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t>SQS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Decouple jobs, buffering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At-least-once, scalable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t>SNS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Pub/Sub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Fan-out notifications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Multi-target, many protocols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t>Kinesis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Pull (sharded)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Real-time analytics, 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Replay, ordered, high-throughput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t>ActiveMQ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Broker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Push/Pull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Legacy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JMS, MQTT, AMQP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t>EventBridge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Event-driven apps, 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Filtering, schema registry, integrations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Choosing the Right AWS Messaging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SQS: Decouple producers &amp; workers, background processing</a:t>
            </a:r>
          </a:p>
          <a:p>
            <a:pPr lvl="1"/>
            <a:r>
              <a:t>SNS: Broadcast notifications, alerting</a:t>
            </a:r>
          </a:p>
          <a:p>
            <a:pPr lvl="1"/>
            <a:r>
              <a:t>Kinesis: Stream &amp; analyze real-time data</a:t>
            </a:r>
          </a:p>
          <a:p>
            <a:pPr lvl="1"/>
            <a:r>
              <a:t>ActiveMQ: Existing/complex messaging apps (JMS, MQTT, AMQP)</a:t>
            </a:r>
          </a:p>
          <a:p>
            <a:pPr lvl="1"/>
            <a:r>
              <a:t>EventBridge: Event-driven patterns, SaaS/service integration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Order Processing: [API] → [SQS] → [Order Worker Lambda] → [Database]</a:t>
            </a:r>
          </a:p>
          <a:p>
            <a:pPr lvl="1"/>
            <a:r>
              <a:t>Real-Time Analytics: [App] → [Kinesis Data Stream] → [Analytics Lambda] → [S3/Data Lake]</a:t>
            </a:r>
          </a:p>
          <a:p>
            <a:pPr lvl="1"/>
            <a:r>
              <a:t>Event-Driven Integration: [SaaS App] → [EventBridge] → [Lambda] → [Multiple Targets]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Decoupling increases reliability, scalability, and flexibility</a:t>
            </a:r>
          </a:p>
          <a:p>
            <a:pPr lvl="1"/>
            <a:r>
              <a:t>AWS offers multiple messaging services for different patterns</a:t>
            </a:r>
          </a:p>
          <a:p>
            <a:pPr lvl="1"/>
            <a:r>
              <a:t>Combine services (e.g., SNS + SQS) for advanced workflows</a:t>
            </a:r>
          </a:p>
          <a:p>
            <a:pPr lvl="1"/>
            <a:r>
              <a:t>Essential for modern, cloud-native architecture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Further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AWS Messaging &amp; Streaming Docs</a:t>
            </a:r>
          </a:p>
          <a:p>
            <a:pPr lvl="1"/>
            <a:r>
              <a:t>AWS Well-Architected Framework (Decoupling)</a:t>
            </a:r>
          </a:p>
          <a:p>
            <a:pPr lvl="1"/>
            <a:r>
              <a:t>AWS Tutorials: Building decoupled apps</a:t>
            </a:r>
          </a:p>
          <a:p>
            <a:pPr lvl="1"/>
            <a:r>
              <a:t>AWS Training &amp; Certification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Decouple Applications?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Applications become easier to scale, maintain, and evolve</a:t>
            </a:r>
          </a:p>
          <a:p>
            <a:pPr lvl="1"/>
            <a:r>
              <a:t>Faults in one part don’t bring down the whole system</a:t>
            </a:r>
          </a:p>
          <a:p>
            <a:pPr lvl="1"/>
            <a:r>
              <a:t>Common use cases: order processing, notifications, analytics, microservices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Decoupling in Action: Basic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solidFill>
            <a:srgbClr val="6495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Producer 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1828800" cy="914400"/>
          </a:xfrm>
          <a:prstGeom prst="rect">
            <a:avLst/>
          </a:prstGeom>
          <a:solidFill>
            <a:srgbClr val="F0B4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Queue/Topic/Stream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828800"/>
            <a:ext cx="1828800" cy="914400"/>
          </a:xfrm>
          <a:prstGeom prst="rect">
            <a:avLst/>
          </a:prstGeom>
          <a:solidFill>
            <a:srgbClr val="2ECC7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Consumer App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2286000" y="2286000"/>
            <a:ext cx="9144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5029200" y="2286000"/>
            <a:ext cx="9144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AWS Messaging &amp; Streaming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SQS: Simple Queue Service</a:t>
            </a:r>
          </a:p>
          <a:p>
            <a:pPr lvl="1"/>
            <a:r>
              <a:t>SNS: Simple Notification Service</a:t>
            </a:r>
          </a:p>
          <a:p>
            <a:pPr lvl="1"/>
            <a:r>
              <a:t>Kinesis: Data Streams, Firehose, Analytics</a:t>
            </a:r>
          </a:p>
          <a:p>
            <a:pPr lvl="1"/>
            <a:r>
              <a:t>ActiveMQ / RabbitMQ: Managed Message Brokers (MQ)</a:t>
            </a:r>
          </a:p>
          <a:p>
            <a:pPr lvl="1"/>
            <a:r>
              <a:t>EventBridge: Event Bus for event-driven patterns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SQS: Amazon Simple Queue Service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solidFill>
            <a:srgbClr val="6495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Producer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1828800" cy="914400"/>
          </a:xfrm>
          <a:prstGeom prst="rect">
            <a:avLst/>
          </a:prstGeom>
          <a:solidFill>
            <a:srgbClr val="F0B4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SQS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828800"/>
            <a:ext cx="1828800" cy="914400"/>
          </a:xfrm>
          <a:prstGeom prst="rect">
            <a:avLst/>
          </a:prstGeom>
          <a:solidFill>
            <a:srgbClr val="2ECC7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Worker(s)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2286000" y="2286000"/>
            <a:ext cx="9144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5029200" y="2286000"/>
            <a:ext cx="9144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SNS: Amazon Simple Notification Service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828800"/>
            <a:ext cx="1828800" cy="914400"/>
          </a:xfrm>
          <a:prstGeom prst="rect">
            <a:avLst/>
          </a:prstGeom>
          <a:solidFill>
            <a:srgbClr val="F0B4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SNS Topic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914400"/>
            <a:ext cx="1828800" cy="914400"/>
          </a:xfrm>
          <a:prstGeom prst="rect">
            <a:avLst/>
          </a:prstGeom>
          <a:solidFill>
            <a:srgbClr val="6495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Lambda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2011680"/>
            <a:ext cx="1828800" cy="914400"/>
          </a:xfrm>
          <a:prstGeom prst="rect">
            <a:avLst/>
          </a:prstGeom>
          <a:solidFill>
            <a:srgbClr val="F1C40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Email/SMS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3108960"/>
            <a:ext cx="1828800" cy="914400"/>
          </a:xfrm>
          <a:prstGeom prst="rect">
            <a:avLst/>
          </a:prstGeom>
          <a:solidFill>
            <a:srgbClr val="2ECC7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SQS Queue</a:t>
            </a:r>
          </a:p>
        </p:txBody>
      </p:sp>
      <p:cxnSp>
        <p:nvCxnSpPr>
          <p:cNvPr id="7" name="Connector 6"/>
          <p:cNvCxnSpPr/>
          <p:nvPr/>
        </p:nvCxnSpPr>
        <p:spPr>
          <a:xfrm flipV="1">
            <a:off x="3200400" y="1371600"/>
            <a:ext cx="457200" cy="9144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3200400" y="2286000"/>
            <a:ext cx="457200" cy="1828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3200400" y="2286000"/>
            <a:ext cx="457200" cy="128016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Kinesis: Real-time Streaming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solidFill>
            <a:srgbClr val="6495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Producer(s)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1828800" cy="914400"/>
          </a:xfrm>
          <a:prstGeom prst="rect">
            <a:avLst/>
          </a:prstGeom>
          <a:solidFill>
            <a:srgbClr val="F0B4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Kinesis Stream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188720"/>
            <a:ext cx="1828800" cy="914400"/>
          </a:xfrm>
          <a:prstGeom prst="rect">
            <a:avLst/>
          </a:prstGeom>
          <a:solidFill>
            <a:srgbClr val="2ECC7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Consumer A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2468880"/>
            <a:ext cx="1828800" cy="914400"/>
          </a:xfrm>
          <a:prstGeom prst="rect">
            <a:avLst/>
          </a:prstGeom>
          <a:solidFill>
            <a:srgbClr val="F1C40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Consumer B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286000" y="2286000"/>
            <a:ext cx="9144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V="1">
            <a:off x="5029200" y="1645920"/>
            <a:ext cx="914400" cy="6400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5029200" y="2286000"/>
            <a:ext cx="914400" cy="6400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Amazon MQ: ActiveMQ / RabbitMQ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solidFill>
            <a:srgbClr val="6495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App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1828800" cy="914400"/>
          </a:xfrm>
          <a:prstGeom prst="rect">
            <a:avLst/>
          </a:prstGeom>
          <a:solidFill>
            <a:srgbClr val="F0B4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ActiveMQ Broker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828800"/>
            <a:ext cx="1828800" cy="914400"/>
          </a:xfrm>
          <a:prstGeom prst="rect">
            <a:avLst/>
          </a:prstGeom>
          <a:solidFill>
            <a:srgbClr val="2ECC7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App(s)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2286000" y="2286000"/>
            <a:ext cx="9144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5029200" y="2286000"/>
            <a:ext cx="9144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EventBridge: Event Bus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solidFill>
            <a:srgbClr val="6495E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Event Producer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1828800" cy="914400"/>
          </a:xfrm>
          <a:prstGeom prst="rect">
            <a:avLst/>
          </a:prstGeom>
          <a:solidFill>
            <a:srgbClr val="F0B4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EventBridge Bus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188720"/>
            <a:ext cx="1828800" cy="914400"/>
          </a:xfrm>
          <a:prstGeom prst="rect">
            <a:avLst/>
          </a:prstGeom>
          <a:solidFill>
            <a:srgbClr val="2ECC7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Lambda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2468880"/>
            <a:ext cx="1828800" cy="914400"/>
          </a:xfrm>
          <a:prstGeom prst="rect">
            <a:avLst/>
          </a:prstGeom>
          <a:solidFill>
            <a:srgbClr val="F1C40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SaaS/AWS Service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286000" y="2286000"/>
            <a:ext cx="9144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V="1">
            <a:off x="5029200" y="1645920"/>
            <a:ext cx="914400" cy="6400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5029200" y="2286000"/>
            <a:ext cx="914400" cy="64008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482</Words>
  <Application>Microsoft Office PowerPoint</Application>
  <PresentationFormat>On-screen Show (4:3)</PresentationFormat>
  <Paragraphs>103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Decoupling Applications on AWS</vt:lpstr>
      <vt:lpstr>Why Decouple Applications?</vt:lpstr>
      <vt:lpstr>Decoupling in Action: Basic Architecture</vt:lpstr>
      <vt:lpstr>AWS Messaging &amp; Streaming Services</vt:lpstr>
      <vt:lpstr>SQS: Amazon Simple Queue Service</vt:lpstr>
      <vt:lpstr>SNS: Amazon Simple Notification Service</vt:lpstr>
      <vt:lpstr>Kinesis: Real-time Streaming</vt:lpstr>
      <vt:lpstr>Amazon MQ: ActiveMQ / RabbitMQ</vt:lpstr>
      <vt:lpstr>EventBridge: Event Bus</vt:lpstr>
      <vt:lpstr>Service Comparison Table</vt:lpstr>
      <vt:lpstr>Choosing the Right AWS Messaging Service</vt:lpstr>
      <vt:lpstr>Example Architectures</vt:lpstr>
      <vt:lpstr>Key Takeaways</vt:lpstr>
      <vt:lpstr>Resources &amp; Further Learning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rnj786 rnj786</cp:lastModifiedBy>
  <cp:revision>2</cp:revision>
  <dcterms:created xsi:type="dcterms:W3CDTF">2013-01-27T09:14:16Z</dcterms:created>
  <dcterms:modified xsi:type="dcterms:W3CDTF">2025-07-01T21:09:56Z</dcterms:modified>
  <cp:category/>
</cp:coreProperties>
</file>