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1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5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3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7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3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3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258-8524-40D8-B69E-76295B2A63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24C258-8524-40D8-B69E-76295B2A6397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A03078-DD6C-41AF-9ECB-A17CA1D7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수강신청 도우미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4292597"/>
            <a:ext cx="6815669" cy="132080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B289060 </a:t>
            </a:r>
            <a:r>
              <a:rPr lang="ko-KR" altLang="en-US" sz="1600" dirty="0" err="1" smtClean="0"/>
              <a:t>오혁천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B289007 </a:t>
            </a:r>
            <a:r>
              <a:rPr lang="ko-KR" altLang="en-US" sz="1600" dirty="0" smtClean="0"/>
              <a:t>권민규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B189051 </a:t>
            </a:r>
            <a:r>
              <a:rPr lang="ko-KR" altLang="en-US" sz="1600" dirty="0" err="1" smtClean="0"/>
              <a:t>윤두상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73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  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요구분석사항</a:t>
            </a:r>
            <a:endParaRPr lang="en-US" altLang="ko-KR" dirty="0" smtClean="0"/>
          </a:p>
          <a:p>
            <a:r>
              <a:rPr lang="en-US" altLang="ko-KR" dirty="0" smtClean="0"/>
              <a:t>E/R diagram</a:t>
            </a:r>
          </a:p>
          <a:p>
            <a:r>
              <a:rPr lang="en-US" altLang="ko-KR" dirty="0" err="1" smtClean="0"/>
              <a:t>ERWin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5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>
                <a:ea typeface="문체부 쓰기 정체" panose="02030609000101010101" pitchFamily="17" charset="-127"/>
              </a:rPr>
              <a:t>한 </a:t>
            </a:r>
            <a:r>
              <a:rPr lang="ko-KR" altLang="en-US" dirty="0">
                <a:ea typeface="문체부 쓰기 정체" panose="02030609000101010101" pitchFamily="17" charset="-127"/>
              </a:rPr>
              <a:t>학기의 시간표를 짜는 것은 매우 중요하며 한 학기에 미치는 영향이 크다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  <a:p>
            <a:pPr fontAlgn="base"/>
            <a:r>
              <a:rPr lang="ko-KR" altLang="en-US" dirty="0" smtClean="0">
                <a:ea typeface="문체부 쓰기 정체" panose="02030609000101010101" pitchFamily="17" charset="-127"/>
              </a:rPr>
              <a:t>작게는 </a:t>
            </a:r>
            <a:r>
              <a:rPr lang="ko-KR" altLang="en-US" dirty="0">
                <a:ea typeface="문체부 쓰기 정체" panose="02030609000101010101" pitchFamily="17" charset="-127"/>
              </a:rPr>
              <a:t>늦잠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점심시간의 유무를 결정하고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크게는 한 학기의 성적에 영향을 끼칠 수도 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  <a:r>
              <a:rPr lang="ko-KR" altLang="en-US" dirty="0">
                <a:ea typeface="문체부 쓰기 정체" panose="02030609000101010101" pitchFamily="17" charset="-127"/>
              </a:rPr>
              <a:t> 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때문에 </a:t>
            </a:r>
            <a:r>
              <a:rPr lang="ko-KR" altLang="en-US" dirty="0">
                <a:ea typeface="문체부 쓰기 정체" panose="02030609000101010101" pitchFamily="17" charset="-127"/>
              </a:rPr>
              <a:t>신중하게 시간표를 짜고 싶지만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다 넣고 보니 어쩐지 한 시간씩 겹치는 전공수업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dirty="0">
                <a:ea typeface="문체부 쓰기 정체" panose="02030609000101010101" pitchFamily="17" charset="-127"/>
              </a:rPr>
              <a:t> 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전공 </a:t>
            </a:r>
            <a:r>
              <a:rPr lang="ko-KR" altLang="en-US" dirty="0">
                <a:ea typeface="문체부 쓰기 정체" panose="02030609000101010101" pitchFamily="17" charset="-127"/>
              </a:rPr>
              <a:t>사이사이에 넣어 둔 교양은 점심시간 없는 </a:t>
            </a:r>
            <a:r>
              <a:rPr lang="en-US" altLang="ko-KR" dirty="0">
                <a:ea typeface="문체부 쓰기 정체" panose="02030609000101010101" pitchFamily="17" charset="-127"/>
              </a:rPr>
              <a:t>6</a:t>
            </a:r>
            <a:r>
              <a:rPr lang="ko-KR" altLang="en-US" dirty="0">
                <a:ea typeface="문체부 쓰기 정체" panose="02030609000101010101" pitchFamily="17" charset="-127"/>
              </a:rPr>
              <a:t>시간 연강을 만들고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남은 </a:t>
            </a:r>
            <a:r>
              <a:rPr lang="en-US" altLang="ko-KR" dirty="0">
                <a:ea typeface="문체부 쓰기 정체" panose="02030609000101010101" pitchFamily="17" charset="-127"/>
              </a:rPr>
              <a:t>3</a:t>
            </a:r>
            <a:r>
              <a:rPr lang="ko-KR" altLang="en-US" dirty="0">
                <a:ea typeface="문체부 쓰기 정체" panose="02030609000101010101" pitchFamily="17" charset="-127"/>
              </a:rPr>
              <a:t>학점은 핵심교양 을 넣고 싶지만 어느 강의와도 겹쳐 다음 학기에</a:t>
            </a:r>
            <a:r>
              <a:rPr lang="en-US" altLang="ko-KR" dirty="0">
                <a:ea typeface="문체부 쓰기 정체" panose="02030609000101010101" pitchFamily="17" charset="-127"/>
              </a:rPr>
              <a:t>...</a:t>
            </a:r>
            <a:endParaRPr lang="ko-KR" altLang="en-US" dirty="0">
              <a:ea typeface="문체부 쓰기 정체" panose="02030609000101010101" pitchFamily="17" charset="-127"/>
            </a:endParaRPr>
          </a:p>
          <a:p>
            <a:pPr fontAlgn="base"/>
            <a:r>
              <a:rPr lang="ko-KR" altLang="en-US" dirty="0">
                <a:ea typeface="문체부 쓰기 정체" panose="02030609000101010101" pitchFamily="17" charset="-127"/>
              </a:rPr>
              <a:t>듣고 싶은 과목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필수 과목</a:t>
            </a:r>
            <a:r>
              <a:rPr lang="en-US" altLang="ko-KR" dirty="0">
                <a:ea typeface="문체부 쓰기 정체" panose="02030609000101010101" pitchFamily="17" charset="-127"/>
              </a:rPr>
              <a:t>, </a:t>
            </a:r>
            <a:r>
              <a:rPr lang="ko-KR" altLang="en-US" dirty="0">
                <a:ea typeface="문체부 쓰기 정체" panose="02030609000101010101" pitchFamily="17" charset="-127"/>
              </a:rPr>
              <a:t>졸업여건을 따져 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들어야 하는 </a:t>
            </a:r>
            <a:r>
              <a:rPr lang="ko-KR" altLang="en-US" dirty="0">
                <a:ea typeface="문체부 쓰기 정체" panose="02030609000101010101" pitchFamily="17" charset="-127"/>
              </a:rPr>
              <a:t>과목 등 많은 과목을 자신이 원하는 시간대에 맞추어 짜기가 힘들다</a:t>
            </a:r>
            <a:r>
              <a:rPr lang="en-US" altLang="ko-KR" dirty="0">
                <a:ea typeface="문체부 쓰기 정체" panose="02030609000101010101" pitchFamily="17" charset="-127"/>
              </a:rPr>
              <a:t>.</a:t>
            </a:r>
            <a:endParaRPr lang="ko-KR" altLang="en-US" dirty="0">
              <a:ea typeface="문체부 쓰기 정체" panose="02030609000101010101" pitchFamily="17" charset="-127"/>
            </a:endParaRPr>
          </a:p>
          <a:p>
            <a:pPr fontAlgn="base"/>
            <a:r>
              <a:rPr lang="ko-KR" altLang="en-US" sz="26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이런 학생들을 위해 여러 조건을 만족하는 최적의 시간표를 찾아 만족스러운 학교생활과 좋은 성적을 제공하고 싶다</a:t>
            </a:r>
            <a:r>
              <a:rPr lang="en-US" altLang="ko-KR" sz="26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sz="2600" b="1" dirty="0">
              <a:solidFill>
                <a:schemeClr val="tx1"/>
              </a:solidFill>
              <a:ea typeface="문체부 쓰기 정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요구분석사항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사용자는 등록된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입력해 서비스를 이용한다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등록된 정보를 통하여 들을 수 있는 강의를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사용자의 졸업여건 이수 현황에 따른 추천 강의를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각 요일에 원하는 공강시간을 선택할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강의 목록 중 반드시 들어야 하는 강의를 선택할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강의 목록 중 절대 듣고 싶지 않은 과목을 선택할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사용자가 설정한 조건을 모두 만족하는 강의가 같은 시간대에 여러 개일 경우</a:t>
            </a:r>
          </a:p>
          <a:p>
            <a:pPr marL="0" indent="0" fontAlgn="base">
              <a:buNone/>
            </a:pPr>
            <a:r>
              <a:rPr lang="ko-KR" altLang="en-US" dirty="0" smtClean="0"/>
              <a:t>     그 </a:t>
            </a:r>
            <a:r>
              <a:rPr lang="ko-KR" altLang="en-US" dirty="0"/>
              <a:t>목록을 평점 순으로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사용자는 </a:t>
            </a:r>
            <a:r>
              <a:rPr lang="ko-KR" altLang="en-US" dirty="0" smtClean="0"/>
              <a:t>이번 학기에 </a:t>
            </a:r>
            <a:r>
              <a:rPr lang="ko-KR" altLang="en-US" dirty="0"/>
              <a:t>듣고 싶은 학점의 합을 설정할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1200" y="1549400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54975" y="1597025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01887" y="4902200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77772" y="4600575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67000" y="704850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34739" y="704850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34739" y="2325687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35400" y="5432425"/>
            <a:ext cx="1676400" cy="774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졸업요건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8650" y="4700782"/>
            <a:ext cx="1663700" cy="596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학과이름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384300" y="5702495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학과장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477772" y="615950"/>
            <a:ext cx="1644650" cy="723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교수번호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252075" y="1209675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21144" y="3006057"/>
            <a:ext cx="1739900" cy="6953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과목코드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0007035" y="3457922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과목명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63166" y="4154835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200188" y="4818062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122422" y="5524500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장소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394042" y="5230812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658747" y="5625404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22" name="다이아몬드 21"/>
          <p:cNvSpPr/>
          <p:nvPr/>
        </p:nvSpPr>
        <p:spPr>
          <a:xfrm>
            <a:off x="3639115" y="2981325"/>
            <a:ext cx="965200" cy="10350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소속된다</a:t>
            </a:r>
            <a:endParaRPr lang="ko-KR" altLang="en-US" dirty="0"/>
          </a:p>
        </p:txBody>
      </p:sp>
      <p:sp>
        <p:nvSpPr>
          <p:cNvPr id="23" name="다이아몬드 22"/>
          <p:cNvSpPr/>
          <p:nvPr/>
        </p:nvSpPr>
        <p:spPr>
          <a:xfrm>
            <a:off x="7386637" y="2981325"/>
            <a:ext cx="965200" cy="10350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강의한다</a:t>
            </a:r>
            <a:endParaRPr lang="ko-KR" altLang="en-US" dirty="0"/>
          </a:p>
        </p:txBody>
      </p:sp>
      <p:sp>
        <p:nvSpPr>
          <p:cNvPr id="24" name="다이아몬드 23"/>
          <p:cNvSpPr/>
          <p:nvPr/>
        </p:nvSpPr>
        <p:spPr>
          <a:xfrm>
            <a:off x="6327253" y="2790825"/>
            <a:ext cx="965200" cy="10350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소속된다</a:t>
            </a:r>
            <a:endParaRPr lang="ko-KR" altLang="en-US" dirty="0"/>
          </a:p>
        </p:txBody>
      </p:sp>
      <p:sp>
        <p:nvSpPr>
          <p:cNvPr id="25" name="다이아몬드 24"/>
          <p:cNvSpPr/>
          <p:nvPr/>
        </p:nvSpPr>
        <p:spPr>
          <a:xfrm>
            <a:off x="4973898" y="4392613"/>
            <a:ext cx="965200" cy="10350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주관한다</a:t>
            </a:r>
            <a:endParaRPr lang="ko-KR" altLang="en-US" dirty="0"/>
          </a:p>
        </p:txBody>
      </p:sp>
      <p:sp>
        <p:nvSpPr>
          <p:cNvPr id="26" name="다이아몬드 25"/>
          <p:cNvSpPr/>
          <p:nvPr/>
        </p:nvSpPr>
        <p:spPr>
          <a:xfrm>
            <a:off x="5025503" y="2371726"/>
            <a:ext cx="965200" cy="103505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수강한다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6" idx="4"/>
            <a:endCxn id="2" idx="0"/>
          </p:cNvCxnSpPr>
          <p:nvPr/>
        </p:nvCxnSpPr>
        <p:spPr>
          <a:xfrm flipH="1">
            <a:off x="2667000" y="1250950"/>
            <a:ext cx="641350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6"/>
            <a:endCxn id="2" idx="0"/>
          </p:cNvCxnSpPr>
          <p:nvPr/>
        </p:nvCxnSpPr>
        <p:spPr>
          <a:xfrm>
            <a:off x="1917439" y="977900"/>
            <a:ext cx="749561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7"/>
            <a:endCxn id="2" idx="2"/>
          </p:cNvCxnSpPr>
          <p:nvPr/>
        </p:nvCxnSpPr>
        <p:spPr>
          <a:xfrm flipV="1">
            <a:off x="1729592" y="2120900"/>
            <a:ext cx="937408" cy="28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6"/>
            <a:endCxn id="4" idx="1"/>
          </p:cNvCxnSpPr>
          <p:nvPr/>
        </p:nvCxnSpPr>
        <p:spPr>
          <a:xfrm>
            <a:off x="2292350" y="4999232"/>
            <a:ext cx="109537" cy="18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1" idx="0"/>
            <a:endCxn id="4" idx="2"/>
          </p:cNvCxnSpPr>
          <p:nvPr/>
        </p:nvCxnSpPr>
        <p:spPr>
          <a:xfrm flipV="1">
            <a:off x="2025650" y="5473700"/>
            <a:ext cx="1062037" cy="22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9" idx="2"/>
            <a:endCxn id="4" idx="3"/>
          </p:cNvCxnSpPr>
          <p:nvPr/>
        </p:nvCxnSpPr>
        <p:spPr>
          <a:xfrm flipH="1" flipV="1">
            <a:off x="3773487" y="5187950"/>
            <a:ext cx="61913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" idx="3"/>
            <a:endCxn id="22" idx="0"/>
          </p:cNvCxnSpPr>
          <p:nvPr/>
        </p:nvCxnSpPr>
        <p:spPr>
          <a:xfrm>
            <a:off x="3352800" y="1835150"/>
            <a:ext cx="768915" cy="114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2" idx="2"/>
            <a:endCxn id="4" idx="0"/>
          </p:cNvCxnSpPr>
          <p:nvPr/>
        </p:nvCxnSpPr>
        <p:spPr>
          <a:xfrm flipH="1">
            <a:off x="3087687" y="4016375"/>
            <a:ext cx="1034028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" idx="2"/>
            <a:endCxn id="24" idx="0"/>
          </p:cNvCxnSpPr>
          <p:nvPr/>
        </p:nvCxnSpPr>
        <p:spPr>
          <a:xfrm flipH="1">
            <a:off x="6809853" y="2168525"/>
            <a:ext cx="1930922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4" idx="2"/>
            <a:endCxn id="4" idx="0"/>
          </p:cNvCxnSpPr>
          <p:nvPr/>
        </p:nvCxnSpPr>
        <p:spPr>
          <a:xfrm flipH="1">
            <a:off x="3087687" y="3825875"/>
            <a:ext cx="3722166" cy="107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" idx="3"/>
            <a:endCxn id="26" idx="0"/>
          </p:cNvCxnSpPr>
          <p:nvPr/>
        </p:nvCxnSpPr>
        <p:spPr>
          <a:xfrm>
            <a:off x="3352800" y="1835150"/>
            <a:ext cx="2155303" cy="5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6" idx="2"/>
            <a:endCxn id="5" idx="1"/>
          </p:cNvCxnSpPr>
          <p:nvPr/>
        </p:nvCxnSpPr>
        <p:spPr>
          <a:xfrm>
            <a:off x="5508103" y="3406776"/>
            <a:ext cx="2969669" cy="14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5" idx="1"/>
            <a:endCxn id="4" idx="3"/>
          </p:cNvCxnSpPr>
          <p:nvPr/>
        </p:nvCxnSpPr>
        <p:spPr>
          <a:xfrm flipH="1">
            <a:off x="3773487" y="4910138"/>
            <a:ext cx="1200411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5" idx="3"/>
            <a:endCxn id="5" idx="1"/>
          </p:cNvCxnSpPr>
          <p:nvPr/>
        </p:nvCxnSpPr>
        <p:spPr>
          <a:xfrm flipV="1">
            <a:off x="5939098" y="4886325"/>
            <a:ext cx="2538674" cy="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" idx="2"/>
            <a:endCxn id="23" idx="0"/>
          </p:cNvCxnSpPr>
          <p:nvPr/>
        </p:nvCxnSpPr>
        <p:spPr>
          <a:xfrm flipH="1">
            <a:off x="7869237" y="2168525"/>
            <a:ext cx="871538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3" idx="2"/>
            <a:endCxn id="5" idx="0"/>
          </p:cNvCxnSpPr>
          <p:nvPr/>
        </p:nvCxnSpPr>
        <p:spPr>
          <a:xfrm>
            <a:off x="7869237" y="4016375"/>
            <a:ext cx="1294335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5" idx="4"/>
            <a:endCxn id="5" idx="0"/>
          </p:cNvCxnSpPr>
          <p:nvPr/>
        </p:nvCxnSpPr>
        <p:spPr>
          <a:xfrm flipH="1">
            <a:off x="9163572" y="3701382"/>
            <a:ext cx="127522" cy="89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6" idx="3"/>
            <a:endCxn id="5" idx="0"/>
          </p:cNvCxnSpPr>
          <p:nvPr/>
        </p:nvCxnSpPr>
        <p:spPr>
          <a:xfrm flipH="1">
            <a:off x="9163572" y="3924048"/>
            <a:ext cx="1031310" cy="67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7" idx="2"/>
            <a:endCxn id="5" idx="3"/>
          </p:cNvCxnSpPr>
          <p:nvPr/>
        </p:nvCxnSpPr>
        <p:spPr>
          <a:xfrm flipH="1">
            <a:off x="9849372" y="4427885"/>
            <a:ext cx="413794" cy="4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8" idx="2"/>
            <a:endCxn id="5" idx="3"/>
          </p:cNvCxnSpPr>
          <p:nvPr/>
        </p:nvCxnSpPr>
        <p:spPr>
          <a:xfrm flipH="1" flipV="1">
            <a:off x="9849372" y="4886325"/>
            <a:ext cx="350816" cy="20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9" idx="0"/>
            <a:endCxn id="5" idx="2"/>
          </p:cNvCxnSpPr>
          <p:nvPr/>
        </p:nvCxnSpPr>
        <p:spPr>
          <a:xfrm flipH="1" flipV="1">
            <a:off x="9163572" y="5172075"/>
            <a:ext cx="1600200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0" idx="0"/>
            <a:endCxn id="5" idx="2"/>
          </p:cNvCxnSpPr>
          <p:nvPr/>
        </p:nvCxnSpPr>
        <p:spPr>
          <a:xfrm flipV="1">
            <a:off x="8035392" y="5172075"/>
            <a:ext cx="1128180" cy="5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1" idx="0"/>
            <a:endCxn id="5" idx="2"/>
          </p:cNvCxnSpPr>
          <p:nvPr/>
        </p:nvCxnSpPr>
        <p:spPr>
          <a:xfrm flipH="1" flipV="1">
            <a:off x="9163572" y="5172075"/>
            <a:ext cx="136525" cy="45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3" idx="2"/>
            <a:endCxn id="3" idx="3"/>
          </p:cNvCxnSpPr>
          <p:nvPr/>
        </p:nvCxnSpPr>
        <p:spPr>
          <a:xfrm flipH="1">
            <a:off x="9426575" y="1482725"/>
            <a:ext cx="825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2" idx="4"/>
            <a:endCxn id="3" idx="0"/>
          </p:cNvCxnSpPr>
          <p:nvPr/>
        </p:nvCxnSpPr>
        <p:spPr>
          <a:xfrm flipH="1">
            <a:off x="8740775" y="1339850"/>
            <a:ext cx="559322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751512" y="5046857"/>
            <a:ext cx="1282700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757862" y="5748337"/>
            <a:ext cx="1628775" cy="546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과목분류</a:t>
            </a:r>
            <a:endParaRPr lang="ko-KR" altLang="en-US" dirty="0"/>
          </a:p>
        </p:txBody>
      </p:sp>
      <p:cxnSp>
        <p:nvCxnSpPr>
          <p:cNvPr id="103" name="직선 연결선 102"/>
          <p:cNvCxnSpPr>
            <a:stCxn id="100" idx="2"/>
            <a:endCxn id="9" idx="6"/>
          </p:cNvCxnSpPr>
          <p:nvPr/>
        </p:nvCxnSpPr>
        <p:spPr>
          <a:xfrm flipH="1">
            <a:off x="5511800" y="5319907"/>
            <a:ext cx="239712" cy="49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01" idx="2"/>
            <a:endCxn id="9" idx="6"/>
          </p:cNvCxnSpPr>
          <p:nvPr/>
        </p:nvCxnSpPr>
        <p:spPr>
          <a:xfrm flipH="1" flipV="1">
            <a:off x="5511800" y="5819775"/>
            <a:ext cx="246062" cy="20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604701" y="2263280"/>
            <a:ext cx="51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604701" y="4262311"/>
            <a:ext cx="34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121715" y="1882775"/>
            <a:ext cx="6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992937" y="4146550"/>
            <a:ext cx="4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292453" y="2371726"/>
            <a:ext cx="48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4673600" y="4308475"/>
            <a:ext cx="35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4254500" y="4910138"/>
            <a:ext cx="3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992937" y="4657105"/>
            <a:ext cx="4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Win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800" y="2557463"/>
            <a:ext cx="505839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861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8801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937</TotalTime>
  <Words>262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문체부 쓰기 정체</vt:lpstr>
      <vt:lpstr>바탕</vt:lpstr>
      <vt:lpstr>Arial</vt:lpstr>
      <vt:lpstr>Garamond</vt:lpstr>
      <vt:lpstr>자연주의</vt:lpstr>
      <vt:lpstr>수강신청 도우미</vt:lpstr>
      <vt:lpstr>목        차</vt:lpstr>
      <vt:lpstr>동기</vt:lpstr>
      <vt:lpstr>요구분석사항</vt:lpstr>
      <vt:lpstr>PowerPoint 프레젠테이션</vt:lpstr>
      <vt:lpstr>ER Win</vt:lpstr>
      <vt:lpstr>Q&amp;A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kmg</dc:creator>
  <cp:lastModifiedBy>kmg</cp:lastModifiedBy>
  <cp:revision>6</cp:revision>
  <dcterms:created xsi:type="dcterms:W3CDTF">2016-11-06T15:26:07Z</dcterms:created>
  <dcterms:modified xsi:type="dcterms:W3CDTF">2016-11-07T07:03:33Z</dcterms:modified>
</cp:coreProperties>
</file>