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60" r:id="rId6"/>
    <p:sldId id="261" r:id="rId7"/>
    <p:sldId id="268" r:id="rId8"/>
    <p:sldId id="269" r:id="rId9"/>
    <p:sldId id="270" r:id="rId10"/>
    <p:sldId id="262" r:id="rId11"/>
    <p:sldId id="263" r:id="rId12"/>
    <p:sldId id="274" r:id="rId13"/>
    <p:sldId id="267" r:id="rId14"/>
    <p:sldId id="264" r:id="rId15"/>
    <p:sldId id="271" r:id="rId16"/>
    <p:sldId id="265" r:id="rId17"/>
    <p:sldId id="273" r:id="rId18"/>
    <p:sldId id="26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B4A4FB-D25D-0C2F-CDD8-22EC76717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A342BE7-DB81-3BD3-BB98-2F689946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F9F910F-75DC-FE7F-43DF-DC18D2BE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9970512-F789-D840-D7DE-46A2E51F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F33FCCD-A3D6-1096-1BE8-B3A93D01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2BC2C01-B2EA-D2F4-F350-71531598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B2E15FB-057E-2951-F238-D8AF59E06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2CBDDB-35E4-B0D1-9463-F547055F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FB7CF2-C1AB-7548-DFF4-AF47649F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4290ED2-2749-6E91-4280-356538BA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6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02227AA-5D00-3DFA-2B20-FB2125CB4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1C63BAE-FE05-A852-C1BD-07877D0A1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E87509-FECD-0025-191A-8666EA1B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0A15AD-1057-0664-3CE7-346F77BB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1108652-83E9-8544-E7CC-19A40FF5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7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EE85E1-3AB4-6E95-6E4E-B2D98F7B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78E2136-92CB-7BDA-7D1B-A972D6DD8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05DA2A8-A4F2-465F-983E-6C1C83EC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CA9FE2F-6519-A46B-FB91-429305FD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D36DC9-0353-D516-7184-0F25A6F6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0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D07A8A-4E12-A460-F063-0F522623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E68F011-4199-35DF-E35B-ECF3D6013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A283C6E-0310-214C-A44A-67D6EB81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AD243F0-D091-2E8B-2253-626DF151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6A10B6-6118-596E-71FF-7882DE4D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B0A04D-E263-0CA5-566E-BE80D90D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432A2B3-F48A-98C8-2831-83BA6E2F9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FFA20AD-22D7-793C-8E06-6F3A4CF9A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FBFA6B-CBA4-A8D4-2EA9-5A18729E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8A10C5A-649B-2D4D-6D25-9DE67513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8DAAAA2-3D76-8B21-CBF5-ED67DA3E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08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6E226D-B7F4-719A-8B45-19B77EA9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569920F-220A-9321-479A-DFFCC4F25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EB4BF1D-7F6E-2588-0D1E-91A1D7E79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0CB6A75-8B2F-3E43-7668-2EA691977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7AE4FCA-75B1-A9D9-1757-043AAB0CD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B7F6664-CA4B-A692-4DC3-6FEB79AB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02B58D3-5700-EE69-4BA1-73A61B13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24A1ABA-D7E2-58ED-6699-3CF7A6AC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24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68DCE7-5D61-35EA-2ADB-299B5053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D68B73C-BFA9-DCA9-C212-C67722F3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9CD2647-314F-8A2A-F5FE-D4A67F95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B7E9F6E-0694-A14B-A703-2922C1AB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22C6946-C4DA-5468-5C14-64AA6BFF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31D8E5F-3E62-D289-5308-54E484A6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DEDB738-0049-8AAC-2C16-BA1A65CD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00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3AF356-5234-9A79-FC2E-B7ED98F0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6ABF63D-129F-F08C-E467-15AC6D40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67C31FA-7D39-9F1D-323A-545AD7C78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F1415E7-C500-2CA4-DFE7-8ADBED4B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6708E14-00E8-1FFD-7890-EEF41A08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9BC0499-673C-C66A-66C7-CBA80BE5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3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5A9E46-5007-40AA-BB5E-4FE078F7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E0C33D8-AF49-F9D2-958A-3BAEC0287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7DCA86D-1C82-6BB5-35E2-03C6E719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BB65929-0E6C-EB1C-4BFF-9D536A50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7F5-4DDB-46FC-84B0-F7FA508EE75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9ADB68-CF40-CC5C-3EED-42A170C0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0D6217D-41C8-58C7-74E5-76D6D8BC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1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441998D-1E2F-A1BE-44AF-5833439F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5B01CC4-E103-7871-8BE6-6E9B901E9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388FA32-AA82-6038-EDCD-3716B30C1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97F5-4DDB-46FC-84B0-F7FA508EE75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FF0A2BA-F9FE-80D0-D0BD-C44A9C456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D7CE7D-54FE-BA4B-F1F0-79D4EB2A6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C6166-A79F-41A2-A36E-423528FB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7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745F8F-EDEF-3AFF-E875-9371833A0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>
              <a:lnSpc>
                <a:spcPct val="100000"/>
              </a:lnSpc>
            </a:pPr>
            <a:r>
              <a:rPr lang="en-US" altLang="ko-KR" dirty="0"/>
              <a:t>Linear Regression </a:t>
            </a:r>
            <a:br>
              <a:rPr lang="en-US" altLang="ko-KR" dirty="0"/>
            </a:br>
            <a:r>
              <a:rPr lang="ko-KR" altLang="en-US" dirty="0"/>
              <a:t>프로젝트 결과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5CF37CC-4A6B-B8F7-4EE2-6AEFB0EDF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ko-KR" altLang="en-US" dirty="0" smtClean="0"/>
              <a:t>권 진 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46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Ⅳ.</a:t>
            </a:r>
            <a:r>
              <a:rPr lang="ko-KR" altLang="en-US" dirty="0"/>
              <a:t> </a:t>
            </a:r>
            <a:r>
              <a:rPr lang="ko-KR" altLang="en-US" dirty="0" smtClean="0"/>
              <a:t>데이터 분할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2074599"/>
            <a:ext cx="10515600" cy="1115283"/>
          </a:xfrm>
        </p:spPr>
        <p:txBody>
          <a:bodyPr/>
          <a:lstStyle/>
          <a:p>
            <a:r>
              <a:rPr lang="ko-KR" altLang="en-US" dirty="0" smtClean="0"/>
              <a:t>훈련데이터 </a:t>
            </a:r>
            <a:r>
              <a:rPr lang="en-US" altLang="ko-KR" dirty="0" smtClean="0"/>
              <a:t>90% = 9568 * 0.9 = 8612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테스트데이터 </a:t>
            </a:r>
            <a:r>
              <a:rPr lang="en-US" altLang="ko-KR" dirty="0" smtClean="0"/>
              <a:t>10% = 9568 * 0.1 = 956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3794"/>
            <a:ext cx="9221487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Ⅴ. </a:t>
            </a:r>
            <a:r>
              <a:rPr lang="ko-KR" altLang="en-US" dirty="0" smtClean="0"/>
              <a:t>데이터 스케일링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830641"/>
            <a:ext cx="10515600" cy="2153251"/>
          </a:xfrm>
        </p:spPr>
        <p:txBody>
          <a:bodyPr/>
          <a:lstStyle/>
          <a:p>
            <a:r>
              <a:rPr lang="en-US" altLang="ko-KR" dirty="0" smtClean="0"/>
              <a:t>Standardization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scaler</a:t>
            </a:r>
            <a:r>
              <a:rPr lang="en-US" altLang="ko-KR" dirty="0"/>
              <a:t> = </a:t>
            </a:r>
            <a:r>
              <a:rPr lang="en-US" altLang="ko-KR" dirty="0" err="1"/>
              <a:t>StandardScaler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r>
              <a:rPr lang="en-US" altLang="ko-KR" dirty="0" err="1" smtClean="0"/>
              <a:t>x_train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pd.DataFrame</a:t>
            </a:r>
            <a:r>
              <a:rPr lang="en-US" altLang="ko-KR" dirty="0"/>
              <a:t>(</a:t>
            </a:r>
            <a:r>
              <a:rPr lang="en-US" altLang="ko-KR" dirty="0" err="1"/>
              <a:t>scaler.fit_transform</a:t>
            </a: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))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x_test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pd.DataFrame</a:t>
            </a:r>
            <a:r>
              <a:rPr lang="en-US" altLang="ko-KR" dirty="0"/>
              <a:t>(</a:t>
            </a:r>
            <a:r>
              <a:rPr lang="en-US" altLang="ko-KR" dirty="0" err="1"/>
              <a:t>scaler.transform</a:t>
            </a:r>
            <a:r>
              <a:rPr lang="en-US" altLang="ko-KR" dirty="0"/>
              <a:t>(</a:t>
            </a:r>
            <a:r>
              <a:rPr lang="en-US" altLang="ko-KR" dirty="0" err="1"/>
              <a:t>x_test</a:t>
            </a:r>
            <a:r>
              <a:rPr lang="en-US" altLang="ko-KR" dirty="0" smtClean="0"/>
              <a:t>))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07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스케일링과 </a:t>
            </a:r>
            <a:r>
              <a:rPr lang="en-US" altLang="ko-KR" dirty="0" smtClean="0"/>
              <a:t>non-</a:t>
            </a:r>
            <a:r>
              <a:rPr lang="ko-KR" altLang="en-US" dirty="0" smtClean="0"/>
              <a:t>스케일링 데이터 비교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703753"/>
              </p:ext>
            </p:extLst>
          </p:nvPr>
        </p:nvGraphicFramePr>
        <p:xfrm>
          <a:off x="2709333" y="4311366"/>
          <a:ext cx="6773335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Non-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스케일링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19.64789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54.32225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1013.268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73.36752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std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7.444795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12.71432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5.917166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14.60591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1.81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25.36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992.89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25.56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35.77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81.56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1033.3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100.16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118062"/>
              </p:ext>
            </p:extLst>
          </p:nvPr>
        </p:nvGraphicFramePr>
        <p:xfrm>
          <a:off x="2709333" y="1951229"/>
          <a:ext cx="677333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스케일링 데이터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-5.35E-16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-7.79E-17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-1.05E-14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1.47E-16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std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1.00E+00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1.00E+00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1.00E+00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1.00E+00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-2.40E+00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-2.28E+00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-3.44E+00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-3.27E+00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2.17E+00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2.14E+00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3.39E+00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1.83E+00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5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581" y="1022885"/>
            <a:ext cx="7186978" cy="169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81" y="4219849"/>
            <a:ext cx="7178908" cy="169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33451" y="67886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NON-</a:t>
            </a:r>
            <a:r>
              <a:rPr lang="ko-KR" altLang="en-US" dirty="0" smtClean="0"/>
              <a:t>스케일링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46036" y="37769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스케일링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Ⅵ. </a:t>
            </a:r>
            <a:r>
              <a:rPr lang="ko-KR" altLang="en-US" dirty="0" smtClean="0"/>
              <a:t>모델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mlr</a:t>
            </a:r>
            <a:r>
              <a:rPr lang="en-US" altLang="ko-KR" dirty="0"/>
              <a:t> = </a:t>
            </a:r>
            <a:r>
              <a:rPr lang="en-US" altLang="ko-KR" dirty="0" err="1"/>
              <a:t>LinearRegression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mlr.fit</a:t>
            </a: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5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508" y="1087395"/>
            <a:ext cx="5241324" cy="5770605"/>
          </a:xfrm>
        </p:spPr>
        <p:txBody>
          <a:bodyPr>
            <a:normAutofit fontScale="32500" lnSpcReduction="20000"/>
          </a:bodyPr>
          <a:lstStyle/>
          <a:p>
            <a:r>
              <a:rPr lang="ko-KR" altLang="en-US" dirty="0"/>
              <a:t>결정계수 </a:t>
            </a:r>
            <a:r>
              <a:rPr lang="en-US" altLang="ko-KR" dirty="0"/>
              <a:t>R2 score : </a:t>
            </a:r>
            <a:r>
              <a:rPr lang="en-US" altLang="ko-KR" dirty="0" smtClean="0"/>
              <a:t>0.9292735790538911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OLS Regression Results                            </a:t>
            </a:r>
          </a:p>
          <a:p>
            <a:pPr marL="0" indent="0">
              <a:buNone/>
            </a:pPr>
            <a:r>
              <a:rPr lang="en-US" altLang="ko-KR" dirty="0" smtClean="0"/>
              <a:t>=====================================================</a:t>
            </a:r>
          </a:p>
          <a:p>
            <a:pPr marL="0" indent="0">
              <a:buNone/>
            </a:pPr>
            <a:r>
              <a:rPr lang="en-US" altLang="ko-KR" dirty="0" smtClean="0"/>
              <a:t>Dep</a:t>
            </a:r>
            <a:r>
              <a:rPr lang="en-US" altLang="ko-KR" dirty="0"/>
              <a:t>. Variable:                  </a:t>
            </a:r>
            <a:r>
              <a:rPr lang="en-US" altLang="ko-KR" dirty="0" smtClean="0"/>
              <a:t>       </a:t>
            </a:r>
            <a:r>
              <a:rPr lang="en-US" altLang="ko-KR" dirty="0"/>
              <a:t>EP   </a:t>
            </a:r>
            <a:r>
              <a:rPr lang="en-US" altLang="ko-KR" dirty="0" smtClean="0"/>
              <a:t>	R-squared</a:t>
            </a:r>
            <a:r>
              <a:rPr lang="en-US" altLang="ko-KR" dirty="0"/>
              <a:t>:                   </a:t>
            </a:r>
            <a:r>
              <a:rPr lang="en-US" altLang="ko-KR" dirty="0" smtClean="0"/>
              <a:t>    </a:t>
            </a:r>
            <a:r>
              <a:rPr lang="en-US" altLang="ko-KR" dirty="0"/>
              <a:t>0.929</a:t>
            </a:r>
          </a:p>
          <a:p>
            <a:pPr marL="0" indent="0">
              <a:buNone/>
            </a:pPr>
            <a:r>
              <a:rPr lang="en-US" altLang="ko-KR" dirty="0"/>
              <a:t>Model:                            </a:t>
            </a:r>
            <a:r>
              <a:rPr lang="en-US" altLang="ko-KR" dirty="0" smtClean="0"/>
              <a:t>    </a:t>
            </a:r>
            <a:r>
              <a:rPr lang="en-US" altLang="ko-KR" dirty="0"/>
              <a:t>OLS   </a:t>
            </a:r>
            <a:r>
              <a:rPr lang="en-US" altLang="ko-KR" dirty="0" smtClean="0"/>
              <a:t>	Adj</a:t>
            </a:r>
            <a:r>
              <a:rPr lang="en-US" altLang="ko-KR" dirty="0"/>
              <a:t>. R-squared:               </a:t>
            </a:r>
            <a:r>
              <a:rPr lang="en-US" altLang="ko-KR" dirty="0" smtClean="0"/>
              <a:t>  </a:t>
            </a:r>
            <a:r>
              <a:rPr lang="en-US" altLang="ko-KR" dirty="0"/>
              <a:t>0.929</a:t>
            </a:r>
          </a:p>
          <a:p>
            <a:pPr marL="0" indent="0">
              <a:buNone/>
            </a:pPr>
            <a:r>
              <a:rPr lang="en-US" altLang="ko-KR" dirty="0"/>
              <a:t>Method:                </a:t>
            </a:r>
            <a:r>
              <a:rPr lang="en-US" altLang="ko-KR" dirty="0" smtClean="0"/>
              <a:t>  </a:t>
            </a:r>
            <a:r>
              <a:rPr lang="en-US" altLang="ko-KR" dirty="0"/>
              <a:t>Least Squares  </a:t>
            </a:r>
            <a:r>
              <a:rPr lang="en-US" altLang="ko-KR" dirty="0" smtClean="0"/>
              <a:t>	F-statistic</a:t>
            </a:r>
            <a:r>
              <a:rPr lang="en-US" altLang="ko-KR" dirty="0"/>
              <a:t>:                 2.827e+04</a:t>
            </a:r>
          </a:p>
          <a:p>
            <a:pPr marL="0" indent="0">
              <a:buNone/>
            </a:pPr>
            <a:r>
              <a:rPr lang="en-US" altLang="ko-KR" dirty="0"/>
              <a:t>Date:         </a:t>
            </a:r>
            <a:r>
              <a:rPr lang="en-US" altLang="ko-KR" dirty="0" smtClean="0"/>
              <a:t>         </a:t>
            </a:r>
            <a:r>
              <a:rPr lang="en-US" altLang="ko-KR" dirty="0"/>
              <a:t>Thu, 13 Oct 2022   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Prob</a:t>
            </a:r>
            <a:r>
              <a:rPr lang="en-US" altLang="ko-KR" dirty="0" smtClean="0"/>
              <a:t> </a:t>
            </a:r>
            <a:r>
              <a:rPr lang="en-US" altLang="ko-KR" dirty="0"/>
              <a:t>(F-statistic):            </a:t>
            </a:r>
            <a:r>
              <a:rPr lang="en-US" altLang="ko-KR" dirty="0" smtClean="0"/>
              <a:t>     </a:t>
            </a:r>
            <a:r>
              <a:rPr lang="en-US" altLang="ko-KR" dirty="0"/>
              <a:t>0.00</a:t>
            </a:r>
          </a:p>
          <a:p>
            <a:pPr marL="0" indent="0">
              <a:buNone/>
            </a:pPr>
            <a:r>
              <a:rPr lang="en-US" altLang="ko-KR" dirty="0"/>
              <a:t>Time:                      </a:t>
            </a:r>
            <a:r>
              <a:rPr lang="en-US" altLang="ko-KR" dirty="0" smtClean="0"/>
              <a:t>       </a:t>
            </a:r>
            <a:r>
              <a:rPr lang="en-US" altLang="ko-KR" dirty="0"/>
              <a:t>00:53:55   </a:t>
            </a:r>
            <a:r>
              <a:rPr lang="en-US" altLang="ko-KR" dirty="0" smtClean="0"/>
              <a:t>	Log-Likelihood</a:t>
            </a:r>
            <a:r>
              <a:rPr lang="en-US" altLang="ko-KR" dirty="0"/>
              <a:t>:              </a:t>
            </a:r>
            <a:r>
              <a:rPr lang="en-US" altLang="ko-KR" dirty="0" smtClean="0"/>
              <a:t> </a:t>
            </a:r>
            <a:r>
              <a:rPr lang="en-US" altLang="ko-KR" dirty="0"/>
              <a:t>-25240.</a:t>
            </a:r>
          </a:p>
          <a:p>
            <a:pPr marL="0" indent="0">
              <a:buNone/>
            </a:pPr>
            <a:r>
              <a:rPr lang="en-US" altLang="ko-KR" dirty="0"/>
              <a:t>No. Observations:         </a:t>
            </a:r>
            <a:r>
              <a:rPr lang="en-US" altLang="ko-KR" dirty="0" smtClean="0"/>
              <a:t>         </a:t>
            </a:r>
            <a:r>
              <a:rPr lang="en-US" altLang="ko-KR" dirty="0"/>
              <a:t>8612  </a:t>
            </a:r>
            <a:r>
              <a:rPr lang="en-US" altLang="ko-KR" dirty="0" smtClean="0"/>
              <a:t>	AIC</a:t>
            </a:r>
            <a:r>
              <a:rPr lang="en-US" altLang="ko-KR" dirty="0"/>
              <a:t>:                         5.049e+04</a:t>
            </a:r>
          </a:p>
          <a:p>
            <a:pPr marL="0" indent="0">
              <a:buNone/>
            </a:pPr>
            <a:r>
              <a:rPr lang="en-US" altLang="ko-KR" dirty="0" err="1"/>
              <a:t>Df</a:t>
            </a:r>
            <a:r>
              <a:rPr lang="en-US" altLang="ko-KR" dirty="0"/>
              <a:t> Residuals:               </a:t>
            </a:r>
            <a:r>
              <a:rPr lang="en-US" altLang="ko-KR" dirty="0" smtClean="0"/>
              <a:t>         </a:t>
            </a:r>
            <a:r>
              <a:rPr lang="en-US" altLang="ko-KR" dirty="0"/>
              <a:t>8607   </a:t>
            </a:r>
            <a:r>
              <a:rPr lang="en-US" altLang="ko-KR" dirty="0" smtClean="0"/>
              <a:t>	BIC</a:t>
            </a:r>
            <a:r>
              <a:rPr lang="en-US" altLang="ko-KR" dirty="0"/>
              <a:t>:                         5.053e+04</a:t>
            </a:r>
          </a:p>
          <a:p>
            <a:pPr marL="0" indent="0">
              <a:buNone/>
            </a:pPr>
            <a:r>
              <a:rPr lang="en-US" altLang="ko-KR" dirty="0" err="1"/>
              <a:t>Df</a:t>
            </a:r>
            <a:r>
              <a:rPr lang="en-US" altLang="ko-KR" dirty="0"/>
              <a:t> Model:                        </a:t>
            </a:r>
            <a:r>
              <a:rPr lang="en-US" altLang="ko-KR" dirty="0" smtClean="0"/>
              <a:t>        </a:t>
            </a:r>
            <a:r>
              <a:rPr lang="en-US" altLang="ko-KR" dirty="0"/>
              <a:t>4                                         </a:t>
            </a:r>
          </a:p>
          <a:p>
            <a:pPr marL="0" indent="0">
              <a:buNone/>
            </a:pPr>
            <a:r>
              <a:rPr lang="en-US" altLang="ko-KR" dirty="0"/>
              <a:t>Covariance Type:            </a:t>
            </a:r>
            <a:r>
              <a:rPr lang="en-US" altLang="ko-KR" dirty="0" err="1"/>
              <a:t>nonrobust</a:t>
            </a:r>
            <a:r>
              <a:rPr lang="en-US" altLang="ko-KR" dirty="0"/>
              <a:t>                                         </a:t>
            </a:r>
          </a:p>
          <a:p>
            <a:pPr marL="0" indent="0">
              <a:buNone/>
            </a:pPr>
            <a:r>
              <a:rPr lang="en-US" altLang="ko-KR" dirty="0" smtClean="0"/>
              <a:t>======================================================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coef</a:t>
            </a:r>
            <a:r>
              <a:rPr lang="en-US" altLang="ko-KR" dirty="0"/>
              <a:t>    </a:t>
            </a:r>
            <a:r>
              <a:rPr lang="en-US" altLang="ko-KR" dirty="0" err="1"/>
              <a:t>std</a:t>
            </a:r>
            <a:r>
              <a:rPr lang="en-US" altLang="ko-KR" dirty="0"/>
              <a:t> err          t      P&gt;|t|      [0.025      0.975]</a:t>
            </a:r>
          </a:p>
          <a:p>
            <a:pPr marL="0" indent="0">
              <a:buNone/>
            </a:pPr>
            <a:r>
              <a:rPr lang="en-US" altLang="ko-KR" dirty="0"/>
              <a:t>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dirty="0" err="1"/>
              <a:t>const</a:t>
            </a:r>
            <a:r>
              <a:rPr lang="en-US" altLang="ko-KR" dirty="0"/>
              <a:t>        453.2949     10.260     44.179      0.000     433.182     473.408</a:t>
            </a:r>
          </a:p>
          <a:p>
            <a:pPr marL="0" indent="0">
              <a:buNone/>
            </a:pPr>
            <a:r>
              <a:rPr lang="en-US" altLang="ko-KR" dirty="0"/>
              <a:t>AT            -1.9823      0.016   -123.679      0.000      -2.014      -1.951</a:t>
            </a:r>
          </a:p>
          <a:p>
            <a:pPr marL="0" indent="0">
              <a:buNone/>
            </a:pPr>
            <a:r>
              <a:rPr lang="en-US" altLang="ko-KR" dirty="0"/>
              <a:t>V             -0.2313      0.008    -30.301      0.000      -0.246      -0.216</a:t>
            </a:r>
          </a:p>
          <a:p>
            <a:pPr marL="0" indent="0">
              <a:buNone/>
            </a:pPr>
            <a:r>
              <a:rPr lang="en-US" altLang="ko-KR" dirty="0"/>
              <a:t>AP             0.0634      0.010      6.369      0.000       0.044       0.083</a:t>
            </a:r>
          </a:p>
          <a:p>
            <a:pPr marL="0" indent="0">
              <a:buNone/>
            </a:pPr>
            <a:r>
              <a:rPr lang="en-US" altLang="ko-KR" dirty="0"/>
              <a:t>RH            -0.1588      0.004    -36.384      0.000      -0.167      -0.150</a:t>
            </a:r>
          </a:p>
          <a:p>
            <a:pPr marL="0" indent="0">
              <a:buNone/>
            </a:pPr>
            <a:r>
              <a:rPr lang="en-US" altLang="ko-KR" dirty="0" smtClean="0"/>
              <a:t>======================================================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Omnibus:                      695.263   Durbin-Watson:                   1.993</a:t>
            </a:r>
          </a:p>
          <a:p>
            <a:pPr marL="0" indent="0">
              <a:buNone/>
            </a:pPr>
            <a:r>
              <a:rPr lang="en-US" altLang="ko-KR" dirty="0" err="1"/>
              <a:t>Prob</a:t>
            </a:r>
            <a:r>
              <a:rPr lang="en-US" altLang="ko-KR" dirty="0"/>
              <a:t>(Omnibus):                  0.000   </a:t>
            </a:r>
            <a:r>
              <a:rPr lang="en-US" altLang="ko-KR" dirty="0" err="1"/>
              <a:t>Jarque-Bera</a:t>
            </a:r>
            <a:r>
              <a:rPr lang="en-US" altLang="ko-KR" dirty="0"/>
              <a:t> (JB):             2913.077</a:t>
            </a:r>
          </a:p>
          <a:p>
            <a:pPr marL="0" indent="0">
              <a:buNone/>
            </a:pPr>
            <a:r>
              <a:rPr lang="en-US" altLang="ko-KR" dirty="0"/>
              <a:t>Skew:                          -0.304   </a:t>
            </a:r>
            <a:r>
              <a:rPr lang="en-US" altLang="ko-KR" dirty="0" err="1"/>
              <a:t>Prob</a:t>
            </a:r>
            <a:r>
              <a:rPr lang="en-US" altLang="ko-KR" dirty="0"/>
              <a:t>(JB):                         0.00</a:t>
            </a:r>
          </a:p>
          <a:p>
            <a:pPr marL="0" indent="0">
              <a:buNone/>
            </a:pPr>
            <a:r>
              <a:rPr lang="en-US" altLang="ko-KR" dirty="0" smtClean="0"/>
              <a:t>Kurtosis</a:t>
            </a:r>
            <a:r>
              <a:rPr lang="en-US" altLang="ko-KR" dirty="0"/>
              <a:t>:                       5.784   Cond. No.                     </a:t>
            </a:r>
            <a:r>
              <a:rPr lang="en-US" altLang="ko-KR" dirty="0" smtClean="0"/>
              <a:t>2.14e+05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8822" y="444843"/>
            <a:ext cx="56429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Notes:</a:t>
            </a:r>
          </a:p>
          <a:p>
            <a:r>
              <a:rPr lang="en-US" altLang="ko-KR" dirty="0"/>
              <a:t>[1] Standard Errors assume that the covariance matrix of the errors is correctly specified.</a:t>
            </a:r>
          </a:p>
          <a:p>
            <a:r>
              <a:rPr lang="en-US" altLang="ko-KR" dirty="0"/>
              <a:t>[2] The condition number is large, 2.14e+05. This might indicate that there are</a:t>
            </a:r>
          </a:p>
          <a:p>
            <a:r>
              <a:rPr lang="en-US" altLang="ko-KR" dirty="0"/>
              <a:t>strong </a:t>
            </a:r>
            <a:r>
              <a:rPr lang="en-US" altLang="ko-KR" dirty="0" err="1"/>
              <a:t>multicollinearity</a:t>
            </a:r>
            <a:r>
              <a:rPr lang="en-US" altLang="ko-KR" dirty="0"/>
              <a:t> or other numerical problems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Note 2</a:t>
            </a:r>
            <a:r>
              <a:rPr lang="ko-KR" altLang="en-US" dirty="0" smtClean="0"/>
              <a:t>번의 내용을 통해 </a:t>
            </a:r>
            <a:r>
              <a:rPr lang="ko-KR" altLang="en-US" dirty="0" err="1" smtClean="0"/>
              <a:t>다중공선성</a:t>
            </a:r>
            <a:r>
              <a:rPr lang="ko-KR" altLang="en-US" dirty="0" smtClean="0"/>
              <a:t> 문제가 발생할 수 있음을 예상하며 </a:t>
            </a:r>
            <a:r>
              <a:rPr lang="en-US" altLang="ko-KR" dirty="0" smtClean="0"/>
              <a:t>VIF</a:t>
            </a:r>
            <a:r>
              <a:rPr lang="ko-KR" altLang="en-US" dirty="0" smtClean="0"/>
              <a:t>를 확인한다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VIF Factor features</a:t>
            </a:r>
          </a:p>
          <a:p>
            <a:r>
              <a:rPr lang="en-US" altLang="ko-KR" dirty="0"/>
              <a:t>0  44054.524455    </a:t>
            </a:r>
            <a:r>
              <a:rPr lang="en-US" altLang="ko-KR" dirty="0" err="1"/>
              <a:t>const</a:t>
            </a:r>
            <a:endParaRPr lang="en-US" altLang="ko-KR" dirty="0"/>
          </a:p>
          <a:p>
            <a:r>
              <a:rPr lang="en-US" altLang="ko-KR" dirty="0"/>
              <a:t>1      5.957841       AT</a:t>
            </a:r>
          </a:p>
          <a:p>
            <a:r>
              <a:rPr lang="en-US" altLang="ko-KR" dirty="0"/>
              <a:t>2      3.942176        V</a:t>
            </a:r>
          </a:p>
          <a:p>
            <a:r>
              <a:rPr lang="en-US" altLang="ko-KR" dirty="0"/>
              <a:t>3      1.451623       AP</a:t>
            </a:r>
          </a:p>
          <a:p>
            <a:pPr marL="342900" indent="-342900">
              <a:buAutoNum type="arabicPlain" startAt="4"/>
            </a:pPr>
            <a:r>
              <a:rPr lang="en-US" altLang="ko-KR" dirty="0" smtClean="0"/>
              <a:t>   1.699466       RH</a:t>
            </a:r>
          </a:p>
          <a:p>
            <a:pPr marL="342900" indent="-342900">
              <a:buAutoNum type="arabicPlain" startAt="4"/>
            </a:pPr>
            <a:endParaRPr lang="en-US" altLang="ko-KR" dirty="0"/>
          </a:p>
          <a:p>
            <a:r>
              <a:rPr lang="ko-KR" altLang="en-US" dirty="0" smtClean="0"/>
              <a:t>모두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미만이므로 그대로 진행한다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21508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Ⅶ. </a:t>
            </a:r>
            <a:r>
              <a:rPr lang="ko-KR" altLang="en-US" dirty="0" smtClean="0"/>
              <a:t>모델 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2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97" y="1690688"/>
            <a:ext cx="4939682" cy="35301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0097" y="2273643"/>
            <a:ext cx="5538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root mean square error is  4.535140614264084</a:t>
            </a:r>
          </a:p>
          <a:p>
            <a:r>
              <a:rPr lang="en-US" altLang="ko-KR" dirty="0"/>
              <a:t>the validation RMSE is  4.75125986887875</a:t>
            </a:r>
          </a:p>
          <a:p>
            <a:r>
              <a:rPr lang="en-US" altLang="ko-KR" dirty="0"/>
              <a:t>R2 score </a:t>
            </a:r>
            <a:r>
              <a:rPr lang="en-US" altLang="ko-KR" dirty="0" smtClean="0"/>
              <a:t>is 0.9292735790538911</a:t>
            </a:r>
          </a:p>
          <a:p>
            <a:endParaRPr lang="en-US" altLang="ko-KR" dirty="0"/>
          </a:p>
          <a:p>
            <a:r>
              <a:rPr lang="en-US" altLang="ko-KR" dirty="0" smtClean="0"/>
              <a:t>R2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가깝고 </a:t>
            </a:r>
            <a:endParaRPr lang="en-US" altLang="ko-KR" dirty="0" smtClean="0"/>
          </a:p>
          <a:p>
            <a:r>
              <a:rPr lang="en-US" altLang="ko-KR" dirty="0" smtClean="0"/>
              <a:t>RMSE(</a:t>
            </a:r>
            <a:r>
              <a:rPr lang="ko-KR" altLang="en-US" dirty="0" smtClean="0"/>
              <a:t>오차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평균 </a:t>
            </a:r>
            <a:r>
              <a:rPr lang="en-US" altLang="ko-KR" dirty="0" smtClean="0"/>
              <a:t>EP</a:t>
            </a:r>
            <a:r>
              <a:rPr lang="ko-KR" altLang="en-US" dirty="0" smtClean="0"/>
              <a:t>수치에 비해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가까우므로 </a:t>
            </a:r>
            <a:endParaRPr lang="en-US" altLang="ko-KR" dirty="0" smtClean="0"/>
          </a:p>
          <a:p>
            <a:r>
              <a:rPr lang="ko-KR" altLang="en-US" dirty="0" smtClean="0"/>
              <a:t>좋은 성능이라고 평가할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6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51778" y="365125"/>
            <a:ext cx="2659618" cy="971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V, AP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6" y="1336461"/>
            <a:ext cx="3526186" cy="252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148" y="3856461"/>
            <a:ext cx="34400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RMSE is  </a:t>
            </a:r>
            <a:r>
              <a:rPr lang="en-US" altLang="ko-KR" sz="1400" dirty="0"/>
              <a:t>4.770903057092507</a:t>
            </a:r>
          </a:p>
          <a:p>
            <a:r>
              <a:rPr lang="en-US" altLang="ko-KR" sz="1400" dirty="0" smtClean="0"/>
              <a:t>validation </a:t>
            </a:r>
            <a:r>
              <a:rPr lang="en-US" altLang="ko-KR" sz="1400" dirty="0"/>
              <a:t>RMSE is  5.023395845362915</a:t>
            </a:r>
          </a:p>
          <a:p>
            <a:r>
              <a:rPr lang="en-US" altLang="ko-KR" sz="1400" dirty="0"/>
              <a:t>R2 score :  0.9217289155235266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305" y="1336461"/>
            <a:ext cx="3526186" cy="252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03262" y="3856461"/>
            <a:ext cx="34400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RMSE is  </a:t>
            </a:r>
            <a:r>
              <a:rPr lang="en-US" altLang="ko-KR" sz="1400" dirty="0"/>
              <a:t>7.557786962994181</a:t>
            </a:r>
          </a:p>
          <a:p>
            <a:r>
              <a:rPr lang="en-US" altLang="ko-KR" sz="1400" dirty="0" smtClean="0"/>
              <a:t>validation </a:t>
            </a:r>
            <a:r>
              <a:rPr lang="en-US" altLang="ko-KR" sz="1400" dirty="0"/>
              <a:t>RMSE is  7.543834527958175</a:t>
            </a:r>
          </a:p>
          <a:p>
            <a:r>
              <a:rPr lang="en-US" altLang="ko-KR" sz="1400" dirty="0"/>
              <a:t>R2 score :  0.803578302831382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604" y="1336461"/>
            <a:ext cx="3526186" cy="252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67376" y="3856461"/>
            <a:ext cx="35394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RMSE is  </a:t>
            </a:r>
            <a:r>
              <a:rPr lang="en-US" altLang="ko-KR" sz="1400" dirty="0"/>
              <a:t>13.37242058853113</a:t>
            </a:r>
          </a:p>
          <a:p>
            <a:r>
              <a:rPr lang="en-US" altLang="ko-KR" sz="1400" dirty="0" smtClean="0"/>
              <a:t>validation </a:t>
            </a:r>
            <a:r>
              <a:rPr lang="en-US" altLang="ko-KR" sz="1400" dirty="0"/>
              <a:t>RMSE is  13.562752807526461</a:t>
            </a:r>
          </a:p>
          <a:p>
            <a:r>
              <a:rPr lang="en-US" altLang="ko-KR" sz="1400" dirty="0"/>
              <a:t>R2 score :  0.3850777291053916</a:t>
            </a:r>
            <a:endParaRPr lang="ko-KR" altLang="en-US" sz="14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938479" y="365125"/>
            <a:ext cx="2181837" cy="97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AP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990600" y="517526"/>
            <a:ext cx="2181837" cy="97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V </a:t>
            </a:r>
            <a:r>
              <a:rPr lang="ko-KR" altLang="en-US" smtClean="0"/>
              <a:t>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Ⅷ. </a:t>
            </a:r>
            <a:r>
              <a:rPr lang="ko-KR" altLang="en-US" dirty="0" smtClean="0"/>
              <a:t>프로젝트 결과 분석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3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FA8C41-470C-7BC3-CE2F-60ED4073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94C0847-5545-C51A-9190-6BD77173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프로젝트 개요</a:t>
            </a:r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데이터 수집 및 탐색</a:t>
            </a:r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데이터 모델링 </a:t>
            </a:r>
            <a:r>
              <a:rPr lang="ko-KR" altLang="en-US" dirty="0" err="1"/>
              <a:t>프리프로세싱</a:t>
            </a:r>
            <a:endParaRPr lang="ko-KR" altLang="en-US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데이터 분할</a:t>
            </a:r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데이터 스케일링</a:t>
            </a:r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모델 생성</a:t>
            </a:r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모델 평가</a:t>
            </a:r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프로젝트 결과 분석</a:t>
            </a:r>
          </a:p>
        </p:txBody>
      </p:sp>
    </p:spTree>
    <p:extLst>
      <p:ext uri="{BB962C8B-B14F-4D97-AF65-F5344CB8AC3E}">
        <p14:creationId xmlns:p14="http://schemas.microsoft.com/office/powerpoint/2010/main" val="148037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30207"/>
            <a:ext cx="10515600" cy="284522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단일 사이클 가스터빈 발전소는 천연 가스와 압축 공기를 사용하여 전기를 생산합니다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공기는 </a:t>
            </a:r>
            <a:r>
              <a:rPr lang="ko-KR" altLang="en-US" sz="2400" dirty="0"/>
              <a:t>주변에서 끌어 당겨져 압축되어 가스터빈의 연소실로 공급됩니다</a:t>
            </a:r>
            <a:r>
              <a:rPr lang="en-US" altLang="ko-KR" sz="2400" dirty="0"/>
              <a:t>. </a:t>
            </a:r>
            <a:r>
              <a:rPr lang="ko-KR" altLang="en-US" sz="2400" dirty="0" smtClean="0"/>
              <a:t>여기에 </a:t>
            </a:r>
            <a:r>
              <a:rPr lang="ko-KR" altLang="en-US" sz="2400" dirty="0"/>
              <a:t>압축 공기와 혼합되어 점화되는 천연 가스가 주입됩니다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연소는 </a:t>
            </a:r>
            <a:r>
              <a:rPr lang="ko-KR" altLang="en-US" sz="2400" dirty="0"/>
              <a:t>터빈을 통해 흐르는 고압의 뜨거운 가스 흐름을 생성하여 터빈을 </a:t>
            </a:r>
            <a:r>
              <a:rPr lang="ko-KR" altLang="en-US" sz="2400" dirty="0" smtClean="0"/>
              <a:t>회전시킵니다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Ⅰ.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pic>
        <p:nvPicPr>
          <p:cNvPr id="2050" name="Picture 2" descr="http://www.economyf.com/pds_update/umg_202009041548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3894177"/>
            <a:ext cx="76295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20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복합화력발전소의 출력은 대기압</a:t>
            </a:r>
            <a:r>
              <a:rPr lang="en-US" altLang="ko-KR" dirty="0"/>
              <a:t>, </a:t>
            </a:r>
            <a:r>
              <a:rPr lang="ko-KR" altLang="en-US" dirty="0"/>
              <a:t>배기 증기압</a:t>
            </a:r>
            <a:r>
              <a:rPr lang="en-US" altLang="ko-KR" dirty="0"/>
              <a:t>, </a:t>
            </a:r>
            <a:r>
              <a:rPr lang="ko-KR" altLang="en-US" dirty="0"/>
              <a:t>주변 온도 및 상대 습도와 같은 몇 가지 매개변수에 따라 달라집니다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전 </a:t>
            </a:r>
            <a:r>
              <a:rPr lang="ko-KR" altLang="en-US" dirty="0"/>
              <a:t>부하 전력 출력을 예측할 수 있다는 것은 발전소의 효율적이고 경제적인 운영을 위해 중요합니다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Linear </a:t>
            </a:r>
            <a:r>
              <a:rPr lang="en-US" altLang="ko-KR" dirty="0"/>
              <a:t>Regression </a:t>
            </a:r>
            <a:r>
              <a:rPr lang="ko-KR" altLang="en-US" dirty="0"/>
              <a:t>기계 학습을 사용하여 복합화력발전소의 전체 부하 출력을 예측하는 예측 모델을 </a:t>
            </a:r>
            <a:r>
              <a:rPr lang="ko-KR" altLang="en-US" dirty="0" smtClean="0"/>
              <a:t>만드는 것이 목적입니다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0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Ⅱ. </a:t>
            </a:r>
            <a:r>
              <a:rPr lang="ko-KR" altLang="en-US" dirty="0" smtClean="0"/>
              <a:t>데이터 수집 및 탐색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90039"/>
              </p:ext>
            </p:extLst>
          </p:nvPr>
        </p:nvGraphicFramePr>
        <p:xfrm>
          <a:off x="1483839" y="1490555"/>
          <a:ext cx="9224322" cy="248031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537387"/>
                <a:gridCol w="1537387"/>
                <a:gridCol w="1537387"/>
                <a:gridCol w="1537387"/>
                <a:gridCol w="1537387"/>
                <a:gridCol w="1537387"/>
              </a:tblGrid>
              <a:tr h="143021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43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8.34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40.77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1010.84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90.01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480.48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43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23.64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58.49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1011.4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74.2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445.75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43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29.74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56.9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1007.15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41.91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438.76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43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19.07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49.69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1007.22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76.79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453.09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43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40.66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1017.13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97.2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464.43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43021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43021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43021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43021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43021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43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9565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22.76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49.21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1014.35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48.85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448.73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43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9566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18.8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39.72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1001.24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63.8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459.36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143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9567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22.72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62.4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1010.28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80.79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445.22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91476"/>
              </p:ext>
            </p:extLst>
          </p:nvPr>
        </p:nvGraphicFramePr>
        <p:xfrm>
          <a:off x="706050" y="4462166"/>
          <a:ext cx="10779901" cy="2225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81575"/>
                <a:gridCol w="3805064"/>
                <a:gridCol w="1112108"/>
                <a:gridCol w="1178010"/>
                <a:gridCol w="1013255"/>
                <a:gridCol w="1178010"/>
                <a:gridCol w="13118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변수명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최소값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최대값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평균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분산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표준편차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AT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시간별</a:t>
                      </a:r>
                      <a:r>
                        <a:rPr lang="ko-KR" altLang="en-US" dirty="0" smtClean="0"/>
                        <a:t> 평균 주변 온도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1.81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37.11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19.65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55.53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7.45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시간별</a:t>
                      </a:r>
                      <a:r>
                        <a:rPr lang="ko-KR" altLang="en-US" dirty="0" smtClean="0"/>
                        <a:t> 평균 배출 진공도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25.36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161.47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12.7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시간별</a:t>
                      </a:r>
                      <a:r>
                        <a:rPr lang="ko-KR" altLang="en-US" dirty="0" smtClean="0"/>
                        <a:t> 평균 주변 압력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992.89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1033.3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5.93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시간별</a:t>
                      </a:r>
                      <a:r>
                        <a:rPr lang="ko-KR" altLang="en-US" dirty="0" smtClean="0"/>
                        <a:t> 평균 주변 습도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25.56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14.59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공장의 시간당 전기에너지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420.26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495.76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454.36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17.06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7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Ⅲ. </a:t>
            </a:r>
            <a:r>
              <a:rPr lang="ko-KR" altLang="en-US" dirty="0" smtClean="0"/>
              <a:t>데이터 모델링 </a:t>
            </a:r>
            <a:r>
              <a:rPr lang="ko-KR" altLang="en-US" dirty="0" err="1" smtClean="0"/>
              <a:t>프리프로세싱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4082"/>
            <a:ext cx="10515600" cy="43154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시각적 분석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865" y="4306154"/>
            <a:ext cx="3956366" cy="2484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140" y="1825625"/>
            <a:ext cx="3956366" cy="2484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865" y="1825625"/>
            <a:ext cx="3956366" cy="2484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140" y="4306154"/>
            <a:ext cx="4066550" cy="24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5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475" y="172994"/>
            <a:ext cx="10515600" cy="585869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상관분석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AT &lt;-&gt; V CORR :  0.8447753650639876</a:t>
            </a:r>
          </a:p>
          <a:p>
            <a:pPr marL="0" indent="0">
              <a:buNone/>
            </a:pPr>
            <a:r>
              <a:rPr lang="en-US" altLang="ko-KR" dirty="0"/>
              <a:t>AT &lt;-&gt; AP CORR :  -0.5064160736223079</a:t>
            </a:r>
          </a:p>
          <a:p>
            <a:pPr marL="0" indent="0">
              <a:buNone/>
            </a:pPr>
            <a:r>
              <a:rPr lang="en-US" altLang="ko-KR" dirty="0"/>
              <a:t>AT &lt;-&gt; RH CORR :  -0.5420267760660417</a:t>
            </a:r>
          </a:p>
          <a:p>
            <a:pPr marL="0" indent="0">
              <a:buNone/>
            </a:pPr>
            <a:r>
              <a:rPr lang="en-US" altLang="ko-KR" dirty="0"/>
              <a:t>AT &lt;-&gt; EP CORR :  -0.9485064496256652</a:t>
            </a:r>
          </a:p>
          <a:p>
            <a:pPr marL="0" indent="0">
              <a:buNone/>
            </a:pPr>
            <a:r>
              <a:rPr lang="en-US" altLang="ko-KR" dirty="0"/>
              <a:t>V &lt;-&gt; AP CORR :  -0.4136513641136267</a:t>
            </a:r>
          </a:p>
          <a:p>
            <a:pPr marL="0" indent="0">
              <a:buNone/>
            </a:pPr>
            <a:r>
              <a:rPr lang="en-US" altLang="ko-KR" dirty="0"/>
              <a:t>V &lt;-&gt; RH CORR :  -0.31460505648739445</a:t>
            </a:r>
          </a:p>
          <a:p>
            <a:pPr marL="0" indent="0">
              <a:buNone/>
            </a:pPr>
            <a:r>
              <a:rPr lang="en-US" altLang="ko-KR" dirty="0"/>
              <a:t>V &lt;-&gt; EP CORR :  -0.8698302230955801</a:t>
            </a:r>
          </a:p>
          <a:p>
            <a:pPr marL="0" indent="0">
              <a:buNone/>
            </a:pPr>
            <a:r>
              <a:rPr lang="en-US" altLang="ko-KR" dirty="0"/>
              <a:t>AP &lt;-&gt; RH CORR :  0.09654141596096649</a:t>
            </a:r>
          </a:p>
          <a:p>
            <a:pPr marL="0" indent="0">
              <a:buNone/>
            </a:pPr>
            <a:r>
              <a:rPr lang="en-US" altLang="ko-KR" dirty="0"/>
              <a:t>AP &lt;-&gt; EP CORR :  0.5184489748095333</a:t>
            </a:r>
          </a:p>
          <a:p>
            <a:pPr marL="0" indent="0">
              <a:buNone/>
            </a:pPr>
            <a:r>
              <a:rPr lang="en-US" altLang="ko-KR" dirty="0"/>
              <a:t>RH &lt;-&gt; EP CORR :  0.38946976074243755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6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32000" cy="403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000" y="0"/>
            <a:ext cx="4032000" cy="403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000" y="0"/>
            <a:ext cx="4032000" cy="403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2672" y="4032000"/>
            <a:ext cx="4379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AT &lt;-&gt; V CORR :  0.8447753650639876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597167" y="4032000"/>
            <a:ext cx="4379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AT &lt;-&gt; EP CORR :  -0.9485064496256652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702179" y="4032000"/>
            <a:ext cx="3235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 &lt;-&gt; EP CORR :  -0.8698302230955801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80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09416" cy="403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710" y="4183791"/>
            <a:ext cx="4379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AP &lt;-&gt; RH CORR :  0.09654141596096649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646" y="0"/>
            <a:ext cx="4020708" cy="403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03969" y="4183791"/>
            <a:ext cx="4379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 &lt;-&gt; RH CORR :  -0.31460505648739445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6" y="0"/>
            <a:ext cx="4054584" cy="403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14651" y="4183791"/>
            <a:ext cx="3239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 &lt;-&gt; AP CORR :  -0.4136513641136267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3052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664</Words>
  <Application>Microsoft Office PowerPoint</Application>
  <PresentationFormat>와이드스크린</PresentationFormat>
  <Paragraphs>268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Linear Regression  프로젝트 결과 발표</vt:lpstr>
      <vt:lpstr>차례</vt:lpstr>
      <vt:lpstr>Ⅰ. 프로젝트 개요</vt:lpstr>
      <vt:lpstr>PowerPoint 프레젠테이션</vt:lpstr>
      <vt:lpstr>Ⅱ. 데이터 수집 및 탐색</vt:lpstr>
      <vt:lpstr>Ⅲ. 데이터 모델링 프리프로세싱</vt:lpstr>
      <vt:lpstr>PowerPoint 프레젠테이션</vt:lpstr>
      <vt:lpstr>PowerPoint 프레젠테이션</vt:lpstr>
      <vt:lpstr>PowerPoint 프레젠테이션</vt:lpstr>
      <vt:lpstr>Ⅳ. 데이터 분할 </vt:lpstr>
      <vt:lpstr>Ⅴ. 데이터 스케일링</vt:lpstr>
      <vt:lpstr>스케일링과 non-스케일링 데이터 비교</vt:lpstr>
      <vt:lpstr>PowerPoint 프레젠테이션</vt:lpstr>
      <vt:lpstr>Ⅵ. 모델 생성</vt:lpstr>
      <vt:lpstr>Ⅶ. 모델 평가</vt:lpstr>
      <vt:lpstr>PowerPoint 프레젠테이션</vt:lpstr>
      <vt:lpstr>V, AP 제거</vt:lpstr>
      <vt:lpstr>Ⅷ. 프로젝트 결과 분석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 프로젝트 결과 발표</dc:title>
  <dc:creator>kim jae</dc:creator>
  <cp:lastModifiedBy>Microsoft 계정</cp:lastModifiedBy>
  <cp:revision>22</cp:revision>
  <dcterms:created xsi:type="dcterms:W3CDTF">2022-10-06T07:38:55Z</dcterms:created>
  <dcterms:modified xsi:type="dcterms:W3CDTF">2022-10-20T08:38:51Z</dcterms:modified>
</cp:coreProperties>
</file>