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</p:sldMasterIdLst>
  <p:notesMasterIdLst>
    <p:notesMasterId r:id="rId13"/>
  </p:notesMasterIdLst>
  <p:sldIdLst>
    <p:sldId id="300" r:id="rId6"/>
    <p:sldId id="302" r:id="rId7"/>
    <p:sldId id="304" r:id="rId8"/>
    <p:sldId id="314" r:id="rId9"/>
    <p:sldId id="313" r:id="rId10"/>
    <p:sldId id="305" r:id="rId11"/>
    <p:sldId id="303" r:id="rId12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67">
          <p15:clr>
            <a:srgbClr val="A4A3A4"/>
          </p15:clr>
        </p15:guide>
        <p15:guide id="3" pos="3458" userDrawn="1">
          <p15:clr>
            <a:srgbClr val="A4A3A4"/>
          </p15:clr>
        </p15:guide>
        <p15:guide id="4" orient="horz" pos="2358" userDrawn="1">
          <p15:clr>
            <a:srgbClr val="A4A3A4"/>
          </p15:clr>
        </p15:guide>
        <p15:guide id="5" orient="horz" pos="1156" userDrawn="1">
          <p15:clr>
            <a:srgbClr val="A4A3A4"/>
          </p15:clr>
        </p15:guide>
        <p15:guide id="6" orient="horz" pos="4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FBE5D6"/>
    <a:srgbClr val="8FAADC"/>
    <a:srgbClr val="FF3300"/>
    <a:srgbClr val="0B3665"/>
    <a:srgbClr val="6EACC8"/>
    <a:srgbClr val="FF9900"/>
    <a:srgbClr val="3399FF"/>
    <a:srgbClr val="2D6BDB"/>
    <a:srgbClr val="1E51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A4B98-CB0A-494D-BCA3-644F634272C6}" v="24" dt="2022-05-19T06:44:18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6" autoAdjust="0"/>
    <p:restoredTop sz="96224" autoAdjust="0"/>
  </p:normalViewPr>
  <p:slideViewPr>
    <p:cSldViewPr snapToGrid="0" showGuides="1">
      <p:cViewPr varScale="1">
        <p:scale>
          <a:sx n="102" d="100"/>
          <a:sy n="102" d="100"/>
        </p:scale>
        <p:origin x="1740" y="72"/>
      </p:cViewPr>
      <p:guideLst>
        <p:guide pos="3367"/>
        <p:guide pos="3458"/>
        <p:guide orient="horz" pos="2358"/>
        <p:guide orient="horz" pos="1156"/>
        <p:guide orient="horz" pos="4558"/>
      </p:guideLst>
    </p:cSldViewPr>
  </p:slideViewPr>
  <p:outlineViewPr>
    <p:cViewPr>
      <p:scale>
        <a:sx n="33" d="100"/>
        <a:sy n="33" d="100"/>
      </p:scale>
      <p:origin x="0" y="-149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광연" userId="S::922048@cbnu.ac.kr::82be6d49-c76e-4eb7-8b7a-1d43095bc754" providerId="AD" clId="Web-{021A4B98-CB0A-494D-BCA3-644F634272C6}"/>
    <pc:docChg chg="addSld modSld">
      <pc:chgData name="이광연" userId="S::922048@cbnu.ac.kr::82be6d49-c76e-4eb7-8b7a-1d43095bc754" providerId="AD" clId="Web-{021A4B98-CB0A-494D-BCA3-644F634272C6}" dt="2022-05-19T06:44:11.074" v="14" actId="20577"/>
      <pc:docMkLst>
        <pc:docMk/>
      </pc:docMkLst>
      <pc:sldChg chg="addSp modSp new">
        <pc:chgData name="이광연" userId="S::922048@cbnu.ac.kr::82be6d49-c76e-4eb7-8b7a-1d43095bc754" providerId="AD" clId="Web-{021A4B98-CB0A-494D-BCA3-644F634272C6}" dt="2022-05-19T06:44:11.074" v="14" actId="20577"/>
        <pc:sldMkLst>
          <pc:docMk/>
          <pc:sldMk cId="1665160990" sldId="316"/>
        </pc:sldMkLst>
        <pc:spChg chg="add mod">
          <ac:chgData name="이광연" userId="S::922048@cbnu.ac.kr::82be6d49-c76e-4eb7-8b7a-1d43095bc754" providerId="AD" clId="Web-{021A4B98-CB0A-494D-BCA3-644F634272C6}" dt="2022-05-19T06:44:11.074" v="14" actId="20577"/>
          <ac:spMkLst>
            <pc:docMk/>
            <pc:sldMk cId="1665160990" sldId="316"/>
            <ac:spMk id="2" creationId="{CBD4ABF1-EF81-6DE0-8DD8-CEEFEC4E95D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8A9AF-572E-4872-BEC0-7C4F79FCE70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4670A-C086-4EFE-B9A5-EA1DDAEA4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위쪽 모서리 37">
            <a:extLst>
              <a:ext uri="{FF2B5EF4-FFF2-40B4-BE49-F238E27FC236}">
                <a16:creationId xmlns:a16="http://schemas.microsoft.com/office/drawing/2014/main" xmlns="" id="{D8D3FE8F-A7ED-4CAF-99DE-EEEF3451DA96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75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5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49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ACC4C18-9FD0-4443-BBD5-9953AD5E61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52"/>
          <a:stretch/>
        </p:blipFill>
        <p:spPr>
          <a:xfrm>
            <a:off x="0" y="-1"/>
            <a:ext cx="10691815" cy="755967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3AABCD2B-240E-49CF-A098-6A3F2BABAB07}"/>
              </a:ext>
            </a:extLst>
          </p:cNvPr>
          <p:cNvSpPr/>
          <p:nvPr userDrawn="1"/>
        </p:nvSpPr>
        <p:spPr>
          <a:xfrm>
            <a:off x="-1" y="1167321"/>
            <a:ext cx="10691813" cy="623379"/>
          </a:xfrm>
          <a:prstGeom prst="rect">
            <a:avLst/>
          </a:prstGeom>
          <a:solidFill>
            <a:srgbClr val="0C1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DA4FF54C-F5D4-435D-A79F-5C885C14DC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D4E605BA-DF97-4630-9916-DEAE8D843365}"/>
              </a:ext>
            </a:extLst>
          </p:cNvPr>
          <p:cNvSpPr/>
          <p:nvPr userDrawn="1"/>
        </p:nvSpPr>
        <p:spPr>
          <a:xfrm flipV="1">
            <a:off x="429698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4667">
                <a:srgbClr val="FFAA01"/>
              </a:gs>
              <a:gs pos="22000">
                <a:srgbClr val="FFDA3F"/>
              </a:gs>
              <a:gs pos="80000">
                <a:srgbClr val="FFDA3F"/>
              </a:gs>
              <a:gs pos="100000">
                <a:srgbClr val="EA7B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A335898D-8D3F-4187-88E8-DBBDE407D42B}"/>
              </a:ext>
            </a:extLst>
          </p:cNvPr>
          <p:cNvGrpSpPr/>
          <p:nvPr userDrawn="1"/>
        </p:nvGrpSpPr>
        <p:grpSpPr>
          <a:xfrm>
            <a:off x="425099" y="-1"/>
            <a:ext cx="723899" cy="360452"/>
            <a:chOff x="425099" y="-1"/>
            <a:chExt cx="723899" cy="360452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5B2B1EBF-51D5-4886-A1C4-6B8334510FCC}"/>
                </a:ext>
              </a:extLst>
            </p:cNvPr>
            <p:cNvSpPr/>
            <p:nvPr userDrawn="1"/>
          </p:nvSpPr>
          <p:spPr bwMode="auto">
            <a:xfrm rot="5400000">
              <a:off x="605820" y="-180722"/>
              <a:ext cx="341583" cy="70302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21549BEC-7ED1-4165-A2F2-1D1BC667DBB9}"/>
                </a:ext>
              </a:extLst>
            </p:cNvPr>
            <p:cNvSpPr/>
            <p:nvPr userDrawn="1"/>
          </p:nvSpPr>
          <p:spPr bwMode="auto">
            <a:xfrm rot="16200000" flipH="1">
              <a:off x="606823" y="-181723"/>
              <a:ext cx="360451" cy="72389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9EF57B10-8FA4-4D19-A4A4-D0C72DDDC1EB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14067" y="1091547"/>
            <a:ext cx="9777745" cy="14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8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1971D2-4A72-444C-B43A-B7AB4731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2324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9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58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91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16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85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Ⅵ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3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Ⅶ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6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Ⅷ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01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4AB6494-0FDD-468E-B073-AAAB08A82B05}"/>
              </a:ext>
            </a:extLst>
          </p:cNvPr>
          <p:cNvSpPr txBox="1"/>
          <p:nvPr userDrawn="1"/>
        </p:nvSpPr>
        <p:spPr>
          <a:xfrm>
            <a:off x="503245" y="226684"/>
            <a:ext cx="5967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4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rgbClr val="09152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32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CD1F678-97E2-4545-B1CA-A8C5C9E1BF73}"/>
              </a:ext>
            </a:extLst>
          </p:cNvPr>
          <p:cNvSpPr/>
          <p:nvPr userDrawn="1"/>
        </p:nvSpPr>
        <p:spPr>
          <a:xfrm>
            <a:off x="0" y="1038225"/>
            <a:ext cx="10692000" cy="162207"/>
          </a:xfrm>
          <a:prstGeom prst="rect">
            <a:avLst/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9672DB6-D07F-46A4-A0CC-43AC7C97A5C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4143077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>
                <a:latin typeface="맑은 고딕" panose="020B0503020000020004" pitchFamily="50" charset="-127"/>
              </a:rPr>
              <a:t>-</a:t>
            </a:r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r>
              <a:rPr lang="en-US" altLang="ko-KR" dirty="0">
                <a:latin typeface="맑은 고딕" panose="020B0503020000020004" pitchFamily="50" charset="-127"/>
              </a:rPr>
              <a:t>-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xmlns="" id="{EC054DA7-21D2-4C39-8817-9445E9BC3628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xmlns="" id="{3B9D2E36-18E8-44C7-AD56-CFFCDEF667B8}"/>
              </a:ext>
            </a:extLst>
          </p:cNvPr>
          <p:cNvSpPr/>
          <p:nvPr userDrawn="1"/>
        </p:nvSpPr>
        <p:spPr>
          <a:xfrm>
            <a:off x="292101" y="-2"/>
            <a:ext cx="130274" cy="1200434"/>
          </a:xfrm>
          <a:prstGeom prst="triangle">
            <a:avLst>
              <a:gd name="adj" fmla="val 100000"/>
            </a:avLst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73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86" r:id="rId9"/>
    <p:sldLayoutId id="2147483685" r:id="rId10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 userDrawn="1">
          <p15:clr>
            <a:srgbClr val="F26B43"/>
          </p15:clr>
        </p15:guide>
        <p15:guide id="2" orient="horz" pos="2381" userDrawn="1">
          <p15:clr>
            <a:srgbClr val="F26B43"/>
          </p15:clr>
        </p15:guide>
        <p15:guide id="3" pos="3390" userDrawn="1">
          <p15:clr>
            <a:srgbClr val="F26B43"/>
          </p15:clr>
        </p15:guide>
        <p15:guide id="4" pos="3345" userDrawn="1">
          <p15:clr>
            <a:srgbClr val="F26B43"/>
          </p15:clr>
        </p15:guide>
        <p15:guide id="5" orient="horz" pos="748" userDrawn="1">
          <p15:clr>
            <a:srgbClr val="F26B43"/>
          </p15:clr>
        </p15:guide>
        <p15:guide id="6" pos="264" userDrawn="1">
          <p15:clr>
            <a:srgbClr val="F26B43"/>
          </p15:clr>
        </p15:guide>
        <p15:guide id="7" pos="6475" userDrawn="1">
          <p15:clr>
            <a:srgbClr val="F26B43"/>
          </p15:clr>
        </p15:guide>
        <p15:guide id="8" orient="horz" pos="441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75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3" r:id="rId3"/>
    <p:sldLayoutId id="214748368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03E29A7-043A-4770-9206-C834946AE229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Apprentice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A0A1E17-25C5-42A0-A73F-9F651ADF7684}"/>
              </a:ext>
            </a:extLst>
          </p:cNvPr>
          <p:cNvSpPr txBox="1"/>
          <p:nvPr/>
        </p:nvSpPr>
        <p:spPr>
          <a:xfrm>
            <a:off x="3095075" y="1890342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A38F653-FE83-4AF6-AB26-497B8B62310D}"/>
              </a:ext>
            </a:extLst>
          </p:cNvPr>
          <p:cNvSpPr txBox="1"/>
          <p:nvPr/>
        </p:nvSpPr>
        <p:spPr>
          <a:xfrm>
            <a:off x="8122024" y="6099149"/>
            <a:ext cx="216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2022. 12. 08.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xmlns="" id="{3E9BCD32-33D0-4FF9-936A-7B4B8403CF69}"/>
              </a:ext>
            </a:extLst>
          </p:cNvPr>
          <p:cNvSpPr/>
          <p:nvPr/>
        </p:nvSpPr>
        <p:spPr>
          <a:xfrm>
            <a:off x="2274001" y="2801460"/>
            <a:ext cx="79605" cy="116889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양쪽 모서리가 둥근 사각형 166">
            <a:extLst>
              <a:ext uri="{FF2B5EF4-FFF2-40B4-BE49-F238E27FC236}">
                <a16:creationId xmlns:a16="http://schemas.microsoft.com/office/drawing/2014/main" xmlns="" id="{CB19F375-95FD-4D04-AD0D-AD922147E1FA}"/>
              </a:ext>
            </a:extLst>
          </p:cNvPr>
          <p:cNvSpPr/>
          <p:nvPr/>
        </p:nvSpPr>
        <p:spPr>
          <a:xfrm rot="5400000">
            <a:off x="4692990" y="-635487"/>
            <a:ext cx="1226229" cy="831276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7E76D2E2-CB53-4D23-BBB0-8CC55C1D3C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1149720" y="4005511"/>
            <a:ext cx="8312763" cy="23099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640C67C9-A130-44A8-8C77-994FB81CA4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49720" y="2796571"/>
            <a:ext cx="8312763" cy="241342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140BC86A-5C3C-476B-BA40-08AC7D28AF09}"/>
              </a:ext>
            </a:extLst>
          </p:cNvPr>
          <p:cNvGrpSpPr/>
          <p:nvPr/>
        </p:nvGrpSpPr>
        <p:grpSpPr>
          <a:xfrm>
            <a:off x="1229327" y="2799797"/>
            <a:ext cx="1383244" cy="439183"/>
            <a:chOff x="6444157" y="729993"/>
            <a:chExt cx="925048" cy="439183"/>
          </a:xfrm>
        </p:grpSpPr>
        <p:sp>
          <p:nvSpPr>
            <p:cNvPr id="38" name="양쪽 모서리가 둥근 사각형 25">
              <a:extLst>
                <a:ext uri="{FF2B5EF4-FFF2-40B4-BE49-F238E27FC236}">
                  <a16:creationId xmlns:a16="http://schemas.microsoft.com/office/drawing/2014/main" xmlns="" id="{341DE67F-B36A-4233-A4A4-D1881F123AC9}"/>
                </a:ext>
              </a:extLst>
            </p:cNvPr>
            <p:cNvSpPr/>
            <p:nvPr/>
          </p:nvSpPr>
          <p:spPr>
            <a:xfrm rot="10800000">
              <a:off x="6444157" y="729994"/>
              <a:ext cx="925047" cy="439182"/>
            </a:xfrm>
            <a:prstGeom prst="round2SameRect">
              <a:avLst/>
            </a:prstGeom>
            <a:gradFill>
              <a:gsLst>
                <a:gs pos="4667">
                  <a:srgbClr val="FFAA01"/>
                </a:gs>
                <a:gs pos="16000">
                  <a:srgbClr val="FFDA3F"/>
                </a:gs>
                <a:gs pos="77000">
                  <a:srgbClr val="FFDA3F"/>
                </a:gs>
                <a:gs pos="88000">
                  <a:srgbClr val="EA7B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xmlns="" id="{5AA211B8-BB8E-4436-833C-9AE1C5B60A25}"/>
                </a:ext>
              </a:extLst>
            </p:cNvPr>
            <p:cNvSpPr/>
            <p:nvPr/>
          </p:nvSpPr>
          <p:spPr bwMode="auto">
            <a:xfrm rot="5400000">
              <a:off x="6722553" y="451597"/>
              <a:ext cx="341583" cy="89837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xmlns="" id="{9D4F9E50-BB14-4F54-B0FE-6DE66CA119C6}"/>
                </a:ext>
              </a:extLst>
            </p:cNvPr>
            <p:cNvSpPr/>
            <p:nvPr/>
          </p:nvSpPr>
          <p:spPr bwMode="auto">
            <a:xfrm rot="16200000" flipH="1">
              <a:off x="6726455" y="447695"/>
              <a:ext cx="360451" cy="92504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C1FA953-F013-4F4C-92F9-6FEA3FBC8A46}"/>
              </a:ext>
            </a:extLst>
          </p:cNvPr>
          <p:cNvSpPr txBox="1"/>
          <p:nvPr/>
        </p:nvSpPr>
        <p:spPr>
          <a:xfrm>
            <a:off x="1542310" y="2863746"/>
            <a:ext cx="7662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i="1" dirty="0">
                <a:ln w="1270">
                  <a:noFill/>
                </a:ln>
                <a:gradFill>
                  <a:gsLst>
                    <a:gs pos="6667">
                      <a:schemeClr val="tx1"/>
                    </a:gs>
                    <a:gs pos="36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800" b="1" i="1" dirty="0">
              <a:ln w="1270">
                <a:noFill/>
              </a:ln>
              <a:gradFill>
                <a:gsLst>
                  <a:gs pos="6667">
                    <a:schemeClr val="tx1"/>
                  </a:gs>
                  <a:gs pos="36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6">
            <a:extLst>
              <a:ext uri="{FF2B5EF4-FFF2-40B4-BE49-F238E27FC236}">
                <a16:creationId xmlns:a16="http://schemas.microsoft.com/office/drawing/2014/main" xmlns="" id="{CCC54D7F-EFDB-4C0E-87FA-3978BED1A81E}"/>
              </a:ext>
            </a:extLst>
          </p:cNvPr>
          <p:cNvSpPr txBox="1"/>
          <p:nvPr/>
        </p:nvSpPr>
        <p:spPr>
          <a:xfrm>
            <a:off x="1464239" y="3481307"/>
            <a:ext cx="7683723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000" b="1" dirty="0" err="1" smtClean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DeepAR</a:t>
            </a:r>
            <a:r>
              <a:rPr lang="en-US" altLang="ko-KR" sz="2000" b="1" dirty="0" smtClean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모델을 활용한 </a:t>
            </a:r>
            <a:r>
              <a:rPr lang="ko-KR" altLang="en-US" sz="2000" b="1" dirty="0" err="1" smtClean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시계열</a:t>
            </a:r>
            <a:r>
              <a:rPr lang="ko-KR" altLang="en-US" sz="2000" b="1" dirty="0" smtClean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예측 성능 향상</a:t>
            </a:r>
            <a:endParaRPr lang="ko-KR" altLang="en-US" sz="2000" b="1" dirty="0">
              <a:ln w="1270">
                <a:noFill/>
              </a:ln>
              <a:gradFill>
                <a:gsLst>
                  <a:gs pos="95413">
                    <a:schemeClr val="bg1"/>
                  </a:gs>
                  <a:gs pos="86239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C53DB33-8CCC-460B-A4D1-60BA90466F61}"/>
              </a:ext>
            </a:extLst>
          </p:cNvPr>
          <p:cNvSpPr txBox="1"/>
          <p:nvPr/>
        </p:nvSpPr>
        <p:spPr>
          <a:xfrm>
            <a:off x="6079614" y="5680237"/>
            <a:ext cx="4208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권진관</a:t>
            </a:r>
            <a:r>
              <a:rPr lang="en-US" altLang="ko-KR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(2022254002)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2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9537144D-1D25-426B-A3A6-C327E6386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0029"/>
            <a:ext cx="10691813" cy="49891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2A935DB-08EF-4A75-B802-98518BDD91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06"/>
          <a:stretch/>
        </p:blipFill>
        <p:spPr>
          <a:xfrm>
            <a:off x="0" y="519"/>
            <a:ext cx="10691813" cy="2569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21A9DC-AC6D-439C-8314-22ADEF175466}"/>
              </a:ext>
            </a:extLst>
          </p:cNvPr>
          <p:cNvSpPr txBox="1"/>
          <p:nvPr/>
        </p:nvSpPr>
        <p:spPr>
          <a:xfrm>
            <a:off x="416434" y="1074267"/>
            <a:ext cx="4054315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Apprentice Project</a:t>
            </a:r>
          </a:p>
          <a:p>
            <a:pPr algn="l"/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2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양쪽 모서리가 둥근 사각형 71">
            <a:extLst>
              <a:ext uri="{FF2B5EF4-FFF2-40B4-BE49-F238E27FC236}">
                <a16:creationId xmlns:a16="http://schemas.microsoft.com/office/drawing/2014/main" xmlns="" id="{3D80CE5D-E131-4078-AEE0-337C9DF34BD2}"/>
              </a:ext>
            </a:extLst>
          </p:cNvPr>
          <p:cNvSpPr/>
          <p:nvPr/>
        </p:nvSpPr>
        <p:spPr>
          <a:xfrm rot="16200000" flipV="1">
            <a:off x="1018566" y="2213902"/>
            <a:ext cx="3822149" cy="5026430"/>
          </a:xfrm>
          <a:prstGeom prst="round2SameRect">
            <a:avLst>
              <a:gd name="adj1" fmla="val 4179"/>
              <a:gd name="adj2" fmla="val 0"/>
            </a:avLst>
          </a:prstGeom>
          <a:gradFill>
            <a:gsLst>
              <a:gs pos="39000">
                <a:srgbClr val="0156B3"/>
              </a:gs>
              <a:gs pos="20000">
                <a:srgbClr val="193A7D"/>
              </a:gs>
              <a:gs pos="0">
                <a:srgbClr val="000F2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B112A77-D8D0-4164-AEB9-ACEACA64A949}"/>
              </a:ext>
            </a:extLst>
          </p:cNvPr>
          <p:cNvSpPr txBox="1"/>
          <p:nvPr/>
        </p:nvSpPr>
        <p:spPr>
          <a:xfrm>
            <a:off x="742265" y="3066521"/>
            <a:ext cx="3969356" cy="32526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algn="ctr">
              <a:defRPr sz="2200" spc="-60">
                <a:solidFill>
                  <a:srgbClr val="981B45"/>
                </a:solidFill>
                <a:latin typeface="Rix모던고딕 B" pitchFamily="18" charset="-127"/>
                <a:ea typeface="Rix모던고딕 B" pitchFamily="18" charset="-127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추진 방법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일정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630E9EA-92BB-4DBE-981F-5AD700A21180}"/>
              </a:ext>
            </a:extLst>
          </p:cNvPr>
          <p:cNvSpPr txBox="1"/>
          <p:nvPr/>
        </p:nvSpPr>
        <p:spPr>
          <a:xfrm>
            <a:off x="409485" y="1851234"/>
            <a:ext cx="2365712" cy="707886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40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251BEF96-9EEA-4871-B419-623BCF59AD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2" t="30504" r="1794"/>
          <a:stretch/>
        </p:blipFill>
        <p:spPr>
          <a:xfrm>
            <a:off x="7372459" y="39494"/>
            <a:ext cx="2972233" cy="295380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840C53F8-6952-47C3-8722-02C449FB8112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0" r="-1"/>
          <a:stretch/>
        </p:blipFill>
        <p:spPr>
          <a:xfrm rot="16200000" flipV="1">
            <a:off x="8226289" y="1725985"/>
            <a:ext cx="2922416" cy="200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0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7839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ko-KR" altLang="en-US" sz="28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xmlns="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제목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xmlns="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2D61151-945B-43B6-81BF-1F06120E6BF9}"/>
              </a:ext>
            </a:extLst>
          </p:cNvPr>
          <p:cNvSpPr txBox="1"/>
          <p:nvPr/>
        </p:nvSpPr>
        <p:spPr>
          <a:xfrm>
            <a:off x="758012" y="1834621"/>
            <a:ext cx="940796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한글</a:t>
            </a:r>
            <a:r>
              <a:rPr lang="en-US" altLang="ko-KR" sz="1400" dirty="0" smtClean="0">
                <a:latin typeface="+mn-ea"/>
              </a:rPr>
              <a:t>) </a:t>
            </a:r>
            <a:r>
              <a:rPr lang="en-US" altLang="ko-KR" sz="1400" dirty="0" err="1" smtClean="0">
                <a:ln w="1270">
                  <a:noFill/>
                </a:ln>
                <a:latin typeface="맑은 고딕" panose="020B0503020000020004" pitchFamily="50" charset="-127"/>
              </a:rPr>
              <a:t>DeepAR</a:t>
            </a:r>
            <a:r>
              <a:rPr lang="ko-KR" altLang="en-US" sz="1400" dirty="0" smtClean="0">
                <a:ln w="1270">
                  <a:noFill/>
                </a:ln>
                <a:latin typeface="맑은 고딕" panose="020B0503020000020004" pitchFamily="50" charset="-127"/>
              </a:rPr>
              <a:t>모델을 활용한 </a:t>
            </a:r>
            <a:r>
              <a:rPr lang="ko-KR" altLang="en-US" sz="1400" dirty="0" err="1" smtClean="0">
                <a:ln w="1270">
                  <a:noFill/>
                </a:ln>
                <a:latin typeface="맑은 고딕" panose="020B0503020000020004" pitchFamily="50" charset="-127"/>
              </a:rPr>
              <a:t>시계열</a:t>
            </a:r>
            <a:r>
              <a:rPr lang="ko-KR" altLang="en-US" sz="1400" dirty="0" smtClean="0">
                <a:ln w="1270">
                  <a:noFill/>
                </a:ln>
                <a:latin typeface="맑은 고딕" panose="020B0503020000020004" pitchFamily="50" charset="-127"/>
              </a:rPr>
              <a:t> 수요예측 성능 향상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영문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ko-KR" sz="1400" dirty="0">
                <a:solidFill>
                  <a:srgbClr val="202124"/>
                </a:solidFill>
                <a:latin typeface="Arial Unicode MS" panose="020B0604020202020204" pitchFamily="50" charset="-127"/>
                <a:ea typeface="inherit"/>
              </a:rPr>
              <a:t> </a:t>
            </a:r>
            <a:r>
              <a:rPr lang="en-US" altLang="ko-KR" sz="1400" dirty="0">
                <a:solidFill>
                  <a:srgbClr val="202124"/>
                </a:solidFill>
                <a:latin typeface="Arial Unicode MS" panose="020B0604020202020204" pitchFamily="50" charset="-127"/>
                <a:ea typeface="inherit"/>
              </a:rPr>
              <a:t>Improving Time Series Demand Forecasting Performance Using </a:t>
            </a:r>
            <a:r>
              <a:rPr lang="en-US" altLang="ko-KR" sz="1400" dirty="0" err="1">
                <a:solidFill>
                  <a:srgbClr val="202124"/>
                </a:solidFill>
                <a:latin typeface="Arial Unicode MS" panose="020B0604020202020204" pitchFamily="50" charset="-127"/>
                <a:ea typeface="inherit"/>
              </a:rPr>
              <a:t>DeepAR</a:t>
            </a:r>
            <a:r>
              <a:rPr lang="en-US" altLang="ko-KR" sz="1400" dirty="0">
                <a:solidFill>
                  <a:srgbClr val="202124"/>
                </a:solidFill>
                <a:latin typeface="Arial Unicode MS" panose="020B0604020202020204" pitchFamily="50" charset="-127"/>
                <a:ea typeface="inherit"/>
              </a:rPr>
              <a:t> Model</a:t>
            </a:r>
            <a:endParaRPr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EC04649D-126C-4D6F-99B4-7178CF407889}"/>
              </a:ext>
            </a:extLst>
          </p:cNvPr>
          <p:cNvGrpSpPr/>
          <p:nvPr/>
        </p:nvGrpSpPr>
        <p:grpSpPr>
          <a:xfrm>
            <a:off x="430304" y="2891531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xmlns="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배경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xmlns="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A95A64-1FDE-38F7-F77F-DEC14A7DBC0F}"/>
              </a:ext>
            </a:extLst>
          </p:cNvPr>
          <p:cNvSpPr txBox="1"/>
          <p:nvPr/>
        </p:nvSpPr>
        <p:spPr>
          <a:xfrm>
            <a:off x="758011" y="3323034"/>
            <a:ext cx="5997351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거래처의 수요를 예측하여 생산계획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매출예측에 도움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생산 과부하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원자재료 부족 등의 상황에 미리 대비 가능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현재는 데이터가 없는 경우나 신제품의 경우 예측 정확도가 매우 낮음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F6E4459-E454-CEA5-E18B-3B5A9B62D97B}"/>
              </a:ext>
            </a:extLst>
          </p:cNvPr>
          <p:cNvSpPr txBox="1"/>
          <p:nvPr/>
        </p:nvSpPr>
        <p:spPr>
          <a:xfrm>
            <a:off x="430303" y="4901205"/>
            <a:ext cx="4772460" cy="10316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해결 또는 개선하려는 문제에 대한 전반적인 설명 기술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연구를 시행해야 할 근거 제시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이 분야를 처음 접하는 사람에게 설명한다는 생각으로 작성 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다음 페이지의 </a:t>
            </a:r>
            <a:r>
              <a:rPr lang="en-US" altLang="ko-KR" sz="1200" b="1" dirty="0">
                <a:solidFill>
                  <a:srgbClr val="C00000"/>
                </a:solidFill>
              </a:rPr>
              <a:t>“</a:t>
            </a:r>
            <a:r>
              <a:rPr lang="ko-KR" altLang="en-US" sz="1200" b="1" dirty="0">
                <a:solidFill>
                  <a:srgbClr val="C00000"/>
                </a:solidFill>
              </a:rPr>
              <a:t>기존 연구 또는 기술의 한계</a:t>
            </a:r>
            <a:r>
              <a:rPr lang="en-US" altLang="ko-KR" sz="1200" b="1" dirty="0">
                <a:solidFill>
                  <a:srgbClr val="C00000"/>
                </a:solidFill>
              </a:rPr>
              <a:t>”</a:t>
            </a:r>
            <a:r>
              <a:rPr lang="ko-KR" altLang="en-US" sz="1200" b="1" dirty="0">
                <a:solidFill>
                  <a:srgbClr val="C00000"/>
                </a:solidFill>
              </a:rPr>
              <a:t>에서 세부 내용 기술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74D427B-A3AE-8CFE-6986-7AB5E4F55294}"/>
              </a:ext>
            </a:extLst>
          </p:cNvPr>
          <p:cNvSpPr txBox="1"/>
          <p:nvPr/>
        </p:nvSpPr>
        <p:spPr>
          <a:xfrm>
            <a:off x="5222987" y="1301708"/>
            <a:ext cx="4470198" cy="551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논문의 핵심어</a:t>
            </a:r>
            <a:r>
              <a:rPr lang="en-US" altLang="ko-KR" sz="1200" b="1" dirty="0">
                <a:solidFill>
                  <a:srgbClr val="C00000"/>
                </a:solidFill>
              </a:rPr>
              <a:t>(keyword)</a:t>
            </a:r>
            <a:r>
              <a:rPr lang="ko-KR" altLang="en-US" sz="1200" b="1" dirty="0">
                <a:solidFill>
                  <a:srgbClr val="C00000"/>
                </a:solidFill>
              </a:rPr>
              <a:t>를 포함해야 함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>
                <a:solidFill>
                  <a:srgbClr val="C00000"/>
                </a:solidFill>
              </a:rPr>
              <a:t>Domain(</a:t>
            </a:r>
            <a:r>
              <a:rPr lang="ko-KR" altLang="en-US" sz="1200" b="1" dirty="0">
                <a:solidFill>
                  <a:srgbClr val="C00000"/>
                </a:solidFill>
              </a:rPr>
              <a:t>분야</a:t>
            </a:r>
            <a:r>
              <a:rPr lang="en-US" altLang="ko-KR" sz="1200" b="1" dirty="0">
                <a:solidFill>
                  <a:srgbClr val="C00000"/>
                </a:solidFill>
              </a:rPr>
              <a:t>) / Methodology(or</a:t>
            </a:r>
            <a:r>
              <a:rPr lang="ko-KR" altLang="en-US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>
                <a:solidFill>
                  <a:srgbClr val="C00000"/>
                </a:solidFill>
              </a:rPr>
              <a:t>Algorithm) / Goal(</a:t>
            </a:r>
            <a:r>
              <a:rPr lang="ko-KR" altLang="en-US" sz="1200" b="1" dirty="0">
                <a:solidFill>
                  <a:srgbClr val="C00000"/>
                </a:solidFill>
              </a:rPr>
              <a:t>최종 목적</a:t>
            </a:r>
            <a:r>
              <a:rPr lang="en-US" altLang="ko-KR" sz="1200" b="1" dirty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64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345671DF-143B-F4D6-3223-4C854E1A0A9F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xmlns="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한계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xmlns="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918F6215-79D1-CF8B-DE1A-A1715869869D}"/>
              </a:ext>
            </a:extLst>
          </p:cNvPr>
          <p:cNvGrpSpPr/>
          <p:nvPr/>
        </p:nvGrpSpPr>
        <p:grpSpPr>
          <a:xfrm>
            <a:off x="430305" y="4483073"/>
            <a:ext cx="3895805" cy="381458"/>
            <a:chOff x="430306" y="1408458"/>
            <a:chExt cx="3895805" cy="381458"/>
          </a:xfrm>
        </p:grpSpPr>
        <p:sp>
          <p:nvSpPr>
            <p:cNvPr id="28" name="TextBox 36">
              <a:extLst>
                <a:ext uri="{FF2B5EF4-FFF2-40B4-BE49-F238E27FC236}">
                  <a16:creationId xmlns:a16="http://schemas.microsoft.com/office/drawing/2014/main" xmlns="" id="{351D83CF-59ED-C10F-E961-D60CF41CFF89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xmlns="" id="{557CD9D0-3A4A-1859-D510-4D465867EECA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30" name="사각형: 둥근 위쪽 모서리 29">
                <a:extLst>
                  <a:ext uri="{FF2B5EF4-FFF2-40B4-BE49-F238E27FC236}">
                    <a16:creationId xmlns:a16="http://schemas.microsoft.com/office/drawing/2014/main" xmlns="" id="{C42DB9A7-3B1B-03CA-6BCC-5B84972FE476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BB1BE0E0-D0AD-EA67-0AAB-277FA9A02E78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F650083-9A49-CA3C-D022-E5E6E9D41D3B}"/>
              </a:ext>
            </a:extLst>
          </p:cNvPr>
          <p:cNvSpPr txBox="1"/>
          <p:nvPr/>
        </p:nvSpPr>
        <p:spPr>
          <a:xfrm>
            <a:off x="786978" y="2051558"/>
            <a:ext cx="592300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단일 </a:t>
            </a:r>
            <a:r>
              <a:rPr lang="ko-KR" altLang="en-US" sz="1400" dirty="0" err="1" smtClean="0">
                <a:solidFill>
                  <a:srgbClr val="0070C0"/>
                </a:solidFill>
                <a:latin typeface="+mn-ea"/>
              </a:rPr>
              <a:t>예측값을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 예측하여 의사결정에 어려움을 줄 수 있다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기존의 </a:t>
            </a:r>
            <a:r>
              <a:rPr lang="ko-KR" altLang="en-US" sz="1400" dirty="0" err="1" smtClean="0">
                <a:solidFill>
                  <a:srgbClr val="0070C0"/>
                </a:solidFill>
                <a:latin typeface="+mn-ea"/>
              </a:rPr>
              <a:t>시계열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 예측 연구방법으로는 방대하고 복잡해진 다중 </a:t>
            </a:r>
            <a:r>
              <a:rPr lang="ko-KR" altLang="en-US" sz="1400" dirty="0" err="1" smtClean="0">
                <a:solidFill>
                  <a:srgbClr val="0070C0"/>
                </a:solidFill>
                <a:latin typeface="+mn-ea"/>
              </a:rPr>
              <a:t>시계열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 데이터를 예측하는 데에 한계가 있다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데이터가 없거나 적은 경우에는 예측이 불가능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7BFFA42-408E-82EE-7AFC-8D7CEA32F722}"/>
              </a:ext>
            </a:extLst>
          </p:cNvPr>
          <p:cNvSpPr txBox="1"/>
          <p:nvPr/>
        </p:nvSpPr>
        <p:spPr>
          <a:xfrm>
            <a:off x="430304" y="5003166"/>
            <a:ext cx="92659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단일 </a:t>
            </a:r>
            <a:r>
              <a:rPr lang="ko-KR" altLang="en-US" sz="1400" dirty="0" err="1" smtClean="0">
                <a:solidFill>
                  <a:srgbClr val="0070C0"/>
                </a:solidFill>
                <a:latin typeface="+mn-ea"/>
              </a:rPr>
              <a:t>예측값이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 아닌 확률을 예측</a:t>
            </a:r>
            <a:endParaRPr lang="en-US" altLang="ko-KR" sz="1400" dirty="0" smtClean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데이터가 없거나 적은 경우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비슷한 제품의 데이터로 예측</a:t>
            </a:r>
            <a:endParaRPr lang="en-US" altLang="ko-KR" sz="1400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425F8FF-BAA3-A690-C349-9A88834DDB61}"/>
              </a:ext>
            </a:extLst>
          </p:cNvPr>
          <p:cNvSpPr txBox="1"/>
          <p:nvPr/>
        </p:nvSpPr>
        <p:spPr>
          <a:xfrm>
            <a:off x="5272500" y="4480836"/>
            <a:ext cx="5163955" cy="10316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연구 목표는 구체적이어야 함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최종 결과나 실험에만 국한되는 것이 아니라 중간 단계의 결과도 연구 목표에 해당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논문 작성시 이 부분이 결론의 역할을 하게 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173" y="1710869"/>
            <a:ext cx="3727305" cy="22104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386595" y="1811568"/>
            <a:ext cx="900000" cy="672043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4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876"/>
          <a:stretch/>
        </p:blipFill>
        <p:spPr>
          <a:xfrm>
            <a:off x="3498981" y="4139476"/>
            <a:ext cx="6624128" cy="291778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4B3D5BE7-1783-4FFD-B53F-ECFABAABA225}"/>
              </a:ext>
            </a:extLst>
          </p:cNvPr>
          <p:cNvGrpSpPr/>
          <p:nvPr/>
        </p:nvGrpSpPr>
        <p:grpSpPr>
          <a:xfrm>
            <a:off x="430306" y="1296486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xmlns="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방법론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xmlns="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EC04649D-126C-4D6F-99B4-7178CF407889}"/>
              </a:ext>
            </a:extLst>
          </p:cNvPr>
          <p:cNvGrpSpPr/>
          <p:nvPr/>
        </p:nvGrpSpPr>
        <p:grpSpPr>
          <a:xfrm>
            <a:off x="430305" y="2808979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xmlns="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설계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구성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xmlns="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- 3 -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추진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0129D79-75A9-F339-3B0A-DE94C36C7EF6}"/>
              </a:ext>
            </a:extLst>
          </p:cNvPr>
          <p:cNvSpPr txBox="1"/>
          <p:nvPr/>
        </p:nvSpPr>
        <p:spPr>
          <a:xfrm>
            <a:off x="897429" y="1723062"/>
            <a:ext cx="7649412" cy="1172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보다 정확한 훈련을 하기 위한 방법론 연구</a:t>
            </a:r>
            <a:endParaRPr lang="en-US" altLang="ko-KR" dirty="0" smtClean="0"/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단위시간동안</a:t>
            </a:r>
            <a:r>
              <a:rPr lang="ko-KR" altLang="en-US" dirty="0" smtClean="0"/>
              <a:t> 여러 제품의 주문이 들어올 경우의 예측</a:t>
            </a:r>
            <a:endParaRPr lang="en-US" altLang="ko-KR" dirty="0" smtClean="0"/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데이터가 없거나 신제품인 경우 발생하는 </a:t>
            </a:r>
            <a:r>
              <a:rPr lang="en-US" altLang="ko-KR" dirty="0" smtClean="0"/>
              <a:t>cold-start </a:t>
            </a:r>
            <a:r>
              <a:rPr lang="ko-KR" altLang="en-US" dirty="0" smtClean="0"/>
              <a:t>문제 해결</a:t>
            </a:r>
            <a:endParaRPr lang="en-US" altLang="ko-KR" dirty="0" smtClean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037085F-0747-0BC2-9F40-7C38242A9AF1}"/>
              </a:ext>
            </a:extLst>
          </p:cNvPr>
          <p:cNvSpPr txBox="1"/>
          <p:nvPr/>
        </p:nvSpPr>
        <p:spPr>
          <a:xfrm>
            <a:off x="897429" y="3244577"/>
            <a:ext cx="5775424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0070C0"/>
                </a:solidFill>
                <a:latin typeface="+mn-ea"/>
              </a:rPr>
              <a:t>DeepAR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모델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에서 훈련할 때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교사강요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(teaching force)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 방식으로 훈련한다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Likelihood model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을 구성할 때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 err="1" smtClean="0">
                <a:solidFill>
                  <a:srgbClr val="0070C0"/>
                </a:solidFill>
                <a:latin typeface="+mn-ea"/>
              </a:rPr>
              <a:t>음이항분포를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 사용한다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비슷한 제품의 수요데이터를 활용하여 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cold-start 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문제를 해결한다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301B0E7C-E2B5-C01F-B77E-62ED8B2937EA}"/>
              </a:ext>
            </a:extLst>
          </p:cNvPr>
          <p:cNvSpPr txBox="1"/>
          <p:nvPr/>
        </p:nvSpPr>
        <p:spPr>
          <a:xfrm>
            <a:off x="6973227" y="828535"/>
            <a:ext cx="4195916" cy="7916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연구를 수행하기 위한 방법론 및 절차를 포괄적인 수준에서 기술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아래의 </a:t>
            </a:r>
            <a:r>
              <a:rPr lang="en-US" altLang="ko-KR" sz="1200" b="1" dirty="0">
                <a:solidFill>
                  <a:srgbClr val="C00000"/>
                </a:solidFill>
              </a:rPr>
              <a:t>“</a:t>
            </a:r>
            <a:r>
              <a:rPr lang="ko-KR" altLang="en-US" sz="1200" b="1" dirty="0">
                <a:solidFill>
                  <a:srgbClr val="C00000"/>
                </a:solidFill>
              </a:rPr>
              <a:t>실험 설계</a:t>
            </a:r>
            <a:r>
              <a:rPr lang="en-US" altLang="ko-KR" sz="1200" b="1" dirty="0">
                <a:solidFill>
                  <a:srgbClr val="C00000"/>
                </a:solidFill>
              </a:rPr>
              <a:t>(or </a:t>
            </a:r>
            <a:r>
              <a:rPr lang="ko-KR" altLang="en-US" sz="1200" b="1" dirty="0">
                <a:solidFill>
                  <a:srgbClr val="C00000"/>
                </a:solidFill>
              </a:rPr>
              <a:t>서비스 구성</a:t>
            </a:r>
            <a:r>
              <a:rPr lang="en-US" altLang="ko-KR" sz="1200" b="1" dirty="0">
                <a:solidFill>
                  <a:srgbClr val="C00000"/>
                </a:solidFill>
              </a:rPr>
              <a:t>)”</a:t>
            </a:r>
            <a:r>
              <a:rPr lang="ko-KR" altLang="en-US" sz="1200" b="1" dirty="0">
                <a:solidFill>
                  <a:srgbClr val="C00000"/>
                </a:solidFill>
              </a:rPr>
              <a:t>에서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상세 내용 기술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B01E52C1-CBA7-BC43-E9A4-3B19CEAF5304}"/>
              </a:ext>
            </a:extLst>
          </p:cNvPr>
          <p:cNvSpPr txBox="1"/>
          <p:nvPr/>
        </p:nvSpPr>
        <p:spPr>
          <a:xfrm>
            <a:off x="-2593020" y="6455421"/>
            <a:ext cx="4195916" cy="812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그림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표</a:t>
            </a:r>
            <a:r>
              <a:rPr lang="en-US" altLang="ko-KR" sz="1200" b="1" dirty="0">
                <a:solidFill>
                  <a:srgbClr val="C00000"/>
                </a:solidFill>
              </a:rPr>
              <a:t>, flow chart </a:t>
            </a:r>
            <a:r>
              <a:rPr lang="ko-KR" altLang="en-US" sz="1200" b="1" dirty="0">
                <a:solidFill>
                  <a:srgbClr val="C00000"/>
                </a:solidFill>
              </a:rPr>
              <a:t>활용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실험</a:t>
            </a:r>
            <a:r>
              <a:rPr lang="en-US" altLang="ko-KR" sz="1200" b="1" dirty="0">
                <a:solidFill>
                  <a:srgbClr val="C00000"/>
                </a:solidFill>
              </a:rPr>
              <a:t>: </a:t>
            </a:r>
            <a:r>
              <a:rPr lang="ko-KR" altLang="en-US" sz="1200" b="1" dirty="0">
                <a:solidFill>
                  <a:srgbClr val="C00000"/>
                </a:solidFill>
              </a:rPr>
              <a:t>데이터</a:t>
            </a:r>
            <a:r>
              <a:rPr lang="en-US" altLang="ko-KR" sz="1200" b="1" dirty="0">
                <a:solidFill>
                  <a:srgbClr val="C00000"/>
                </a:solidFill>
              </a:rPr>
              <a:t>(</a:t>
            </a:r>
            <a:r>
              <a:rPr lang="ko-KR" altLang="en-US" sz="1200" b="1" dirty="0">
                <a:solidFill>
                  <a:srgbClr val="C00000"/>
                </a:solidFill>
              </a:rPr>
              <a:t>수집 방법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예시</a:t>
            </a:r>
            <a:r>
              <a:rPr lang="en-US" altLang="ko-KR" sz="1200" b="1" dirty="0">
                <a:solidFill>
                  <a:srgbClr val="C00000"/>
                </a:solidFill>
              </a:rPr>
              <a:t>), </a:t>
            </a:r>
            <a:r>
              <a:rPr lang="ko-KR" altLang="en-US" sz="1200" b="1" dirty="0">
                <a:solidFill>
                  <a:srgbClr val="C00000"/>
                </a:solidFill>
              </a:rPr>
              <a:t>적용 알고리즘 설명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서비스 개발</a:t>
            </a:r>
            <a:r>
              <a:rPr lang="en-US" altLang="ko-KR" sz="1200" b="1" dirty="0">
                <a:solidFill>
                  <a:srgbClr val="C00000"/>
                </a:solidFill>
              </a:rPr>
              <a:t>: </a:t>
            </a:r>
            <a:r>
              <a:rPr lang="ko-KR" altLang="en-US" sz="1200" b="1" dirty="0">
                <a:solidFill>
                  <a:srgbClr val="C00000"/>
                </a:solidFill>
              </a:rPr>
              <a:t>서비스 내용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구성도 설</a:t>
            </a:r>
            <a:r>
              <a:rPr lang="ko-KR" altLang="en-US" sz="1200" b="1" u="sng" dirty="0">
                <a:solidFill>
                  <a:srgbClr val="C00000"/>
                </a:solidFill>
              </a:rPr>
              <a:t>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876" y="7057256"/>
            <a:ext cx="769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"</a:t>
            </a:r>
            <a:r>
              <a:rPr lang="en-US" altLang="ko-KR" sz="1100" dirty="0" err="1"/>
              <a:t>DeepAR</a:t>
            </a:r>
            <a:r>
              <a:rPr lang="en-US" altLang="ko-KR" sz="1100" dirty="0"/>
              <a:t>: Probabilistic Forecasting with Autoregressive Recurrent Networks" by V. </a:t>
            </a:r>
            <a:r>
              <a:rPr lang="en-US" altLang="ko-KR" sz="1100" dirty="0" err="1"/>
              <a:t>Flunkert</a:t>
            </a:r>
            <a:r>
              <a:rPr lang="en-US" altLang="ko-KR" sz="1100" dirty="0"/>
              <a:t>, D. Salinas, and J. </a:t>
            </a:r>
            <a:r>
              <a:rPr lang="en-US" altLang="ko-KR" sz="1100" dirty="0" err="1"/>
              <a:t>Gasthaus</a:t>
            </a:r>
            <a:r>
              <a:rPr lang="en-US" altLang="ko-KR" sz="1100" dirty="0"/>
              <a:t> (ICML 2017)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7961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8957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추진일정 및 기대효과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4B3D5BE7-1783-4FFD-B53F-ECFABAABA225}"/>
              </a:ext>
            </a:extLst>
          </p:cNvPr>
          <p:cNvGrpSpPr/>
          <p:nvPr/>
        </p:nvGrpSpPr>
        <p:grpSpPr>
          <a:xfrm>
            <a:off x="346330" y="1417601"/>
            <a:ext cx="4999387" cy="381458"/>
            <a:chOff x="627765" y="1408458"/>
            <a:chExt cx="364703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xmlns="" id="{9A191EE6-9298-4489-86B3-1A36CB5A408E}"/>
                </a:ext>
              </a:extLst>
            </p:cNvPr>
            <p:cNvSpPr txBox="1"/>
            <p:nvPr/>
          </p:nvSpPr>
          <p:spPr>
            <a:xfrm>
              <a:off x="1253054" y="1458997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일정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8ADE7D31-892C-4F9A-A0C0-D85558E7C19B}"/>
                </a:ext>
              </a:extLst>
            </p:cNvPr>
            <p:cNvGrpSpPr/>
            <p:nvPr/>
          </p:nvGrpSpPr>
          <p:grpSpPr>
            <a:xfrm>
              <a:off x="627765" y="1408458"/>
              <a:ext cx="532521" cy="381458"/>
              <a:chOff x="6409372" y="6884181"/>
              <a:chExt cx="487296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xmlns="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528327" y="6765226"/>
                <a:ext cx="249385" cy="48729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628132" y="6904142"/>
                <a:ext cx="193263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EC04649D-126C-4D6F-99B4-7178CF407889}"/>
              </a:ext>
            </a:extLst>
          </p:cNvPr>
          <p:cNvGrpSpPr/>
          <p:nvPr/>
        </p:nvGrpSpPr>
        <p:grpSpPr>
          <a:xfrm>
            <a:off x="430306" y="4623920"/>
            <a:ext cx="4993082" cy="381458"/>
            <a:chOff x="430306" y="1408458"/>
            <a:chExt cx="4993082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xmlns="" id="{DF466B7E-EBB2-45A0-BCE3-7D651F0183FC}"/>
                </a:ext>
              </a:extLst>
            </p:cNvPr>
            <p:cNvSpPr txBox="1"/>
            <p:nvPr/>
          </p:nvSpPr>
          <p:spPr>
            <a:xfrm>
              <a:off x="1287457" y="1458998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xmlns="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19211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F4C77FE-B04C-4E39-9365-34AACC5EEABC}"/>
              </a:ext>
            </a:extLst>
          </p:cNvPr>
          <p:cNvSpPr txBox="1"/>
          <p:nvPr/>
        </p:nvSpPr>
        <p:spPr>
          <a:xfrm>
            <a:off x="877700" y="5451185"/>
            <a:ext cx="9383807" cy="932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수요 예측을 통해 수입 예측으로 경영에 도움</a:t>
            </a:r>
            <a:endParaRPr lang="en-US" altLang="ko-KR" sz="1400" dirty="0" smtClean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생산 과부하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재고가 너무 많거나 원자재 부족 대비 가능</a:t>
            </a:r>
            <a:endParaRPr lang="en-US" altLang="ko-KR" sz="1400" dirty="0" smtClean="0">
              <a:solidFill>
                <a:srgbClr val="0070C0"/>
              </a:solidFill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신제품 </a:t>
            </a:r>
            <a:r>
              <a:rPr lang="ko-KR" altLang="en-US" sz="1400" dirty="0" err="1" smtClean="0">
                <a:solidFill>
                  <a:srgbClr val="0070C0"/>
                </a:solidFill>
                <a:latin typeface="+mn-ea"/>
              </a:rPr>
              <a:t>개발시</a:t>
            </a:r>
            <a:r>
              <a:rPr lang="ko-KR" altLang="en-US" sz="1400" dirty="0" smtClean="0">
                <a:solidFill>
                  <a:srgbClr val="0070C0"/>
                </a:solidFill>
                <a:latin typeface="+mn-ea"/>
              </a:rPr>
              <a:t> 판매량 예측 가능</a:t>
            </a:r>
            <a:endParaRPr lang="en-US" altLang="ko-KR" sz="1400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404152B-830C-41B4-961C-5B5BEF160052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- 4 -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6E81FF11-C0A5-1A9B-2360-FCB9CF930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26812"/>
              </p:ext>
            </p:extLst>
          </p:nvPr>
        </p:nvGraphicFramePr>
        <p:xfrm>
          <a:off x="3507694" y="1967433"/>
          <a:ext cx="5348580" cy="2080891"/>
        </p:xfrm>
        <a:graphic>
          <a:graphicData uri="http://schemas.openxmlformats.org/drawingml/2006/table">
            <a:tbl>
              <a:tblPr/>
              <a:tblGrid>
                <a:gridCol w="445715">
                  <a:extLst>
                    <a:ext uri="{9D8B030D-6E8A-4147-A177-3AD203B41FA5}">
                      <a16:colId xmlns:a16="http://schemas.microsoft.com/office/drawing/2014/main" xmlns="" val="42442303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xmlns="" val="2862654904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xmlns="" val="4139504598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xmlns="" val="2441746076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xmlns="" val="1151471371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xmlns="" val="2425440887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xmlns="" val="3083718529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xmlns="" val="1023283955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xmlns="" val="1929565525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xmlns="" val="1093489561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xmlns="" val="1449636439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xmlns="" val="3961052872"/>
                    </a:ext>
                  </a:extLst>
                </a:gridCol>
              </a:tblGrid>
              <a:tr h="369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0079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0079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0079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0079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0079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0079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0079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6722928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3817716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4303692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14260223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11588558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5094798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9108186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29AB2265-6EB1-1D03-2767-9C5EB201F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150449"/>
              </p:ext>
            </p:extLst>
          </p:nvPr>
        </p:nvGraphicFramePr>
        <p:xfrm>
          <a:off x="735747" y="1967433"/>
          <a:ext cx="2599563" cy="2080891"/>
        </p:xfrm>
        <a:graphic>
          <a:graphicData uri="http://schemas.openxmlformats.org/drawingml/2006/table">
            <a:tbl>
              <a:tblPr/>
              <a:tblGrid>
                <a:gridCol w="2599563">
                  <a:extLst>
                    <a:ext uri="{9D8B030D-6E8A-4147-A177-3AD203B41FA5}">
                      <a16:colId xmlns:a16="http://schemas.microsoft.com/office/drawing/2014/main" xmlns="" val="3602405303"/>
                    </a:ext>
                  </a:extLst>
                </a:gridCol>
              </a:tblGrid>
              <a:tr h="369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추진 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0599674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 선정 및 제목 결정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69260381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연구 및 기술 조사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01827741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개발방법론 </a:t>
                      </a: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00723547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프로토타입</a:t>
                      </a:r>
                      <a:r>
                        <a:rPr lang="ko-KR" altLang="en-US" sz="1100" b="0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</a:t>
                      </a: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440323262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100" b="0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및 완료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23949457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발표자료 및 논문 작성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17263487"/>
                  </a:ext>
                </a:extLst>
              </a:tr>
            </a:tbl>
          </a:graphicData>
        </a:graphic>
      </p:graphicFrame>
      <p:sp>
        <p:nvSpPr>
          <p:cNvPr id="15" name="순서도: 병합 14">
            <a:extLst>
              <a:ext uri="{FF2B5EF4-FFF2-40B4-BE49-F238E27FC236}">
                <a16:creationId xmlns:a16="http://schemas.microsoft.com/office/drawing/2014/main" xmlns="" id="{187C805E-68F8-7EDB-7276-A4DA5AECDAFA}"/>
              </a:ext>
            </a:extLst>
          </p:cNvPr>
          <p:cNvSpPr/>
          <p:nvPr/>
        </p:nvSpPr>
        <p:spPr>
          <a:xfrm>
            <a:off x="7245654" y="1799060"/>
            <a:ext cx="133473" cy="159663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병합 16">
            <a:extLst>
              <a:ext uri="{FF2B5EF4-FFF2-40B4-BE49-F238E27FC236}">
                <a16:creationId xmlns:a16="http://schemas.microsoft.com/office/drawing/2014/main" xmlns="" id="{094E0190-243B-6F5A-2D33-227A930DE756}"/>
              </a:ext>
            </a:extLst>
          </p:cNvPr>
          <p:cNvSpPr/>
          <p:nvPr/>
        </p:nvSpPr>
        <p:spPr>
          <a:xfrm>
            <a:off x="5886152" y="1799060"/>
            <a:ext cx="133473" cy="159663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9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A0A1E17-25C5-42A0-A73F-9F651ADF7684}"/>
              </a:ext>
            </a:extLst>
          </p:cNvPr>
          <p:cNvSpPr txBox="1"/>
          <p:nvPr/>
        </p:nvSpPr>
        <p:spPr>
          <a:xfrm>
            <a:off x="2673784" y="3196841"/>
            <a:ext cx="5344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3F2C56C-2670-C2E1-7291-9AB8D02D6D0F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Apprentice Project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0F13B96-D580-1D75-E893-816DDF3F41CE}"/>
              </a:ext>
            </a:extLst>
          </p:cNvPr>
          <p:cNvSpPr txBox="1"/>
          <p:nvPr/>
        </p:nvSpPr>
        <p:spPr>
          <a:xfrm>
            <a:off x="3095075" y="1890342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B1DF064-81ED-96CC-6653-193FC1FB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3FD6793-2853-FEC1-6B17-EB02294B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9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231E1B-5A7F-4612-ACBB-3B64E708B4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7F1398-980A-4A53-9022-8C90FB6A33AD}">
  <ds:schemaRefs>
    <ds:schemaRef ds:uri="http://purl.org/dc/terms/"/>
    <ds:schemaRef ds:uri="http://purl.org/dc/elements/1.1/"/>
    <ds:schemaRef ds:uri="http://schemas.microsoft.com/office/2006/metadata/properties"/>
    <ds:schemaRef ds:uri="ad4f9fb4-0e06-43e2-8892-d19b32436ccd"/>
    <ds:schemaRef ds:uri="http://schemas.microsoft.com/office/2006/documentManagement/types"/>
    <ds:schemaRef ds:uri="http://www.w3.org/XML/1998/namespace"/>
    <ds:schemaRef ds:uri="df922d41-91bf-45f8-8b2c-e1591bc010d5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E265FB1-6595-466A-9A0F-D3A2C10053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4436</TotalTime>
  <Words>483</Words>
  <Application>Microsoft Office PowerPoint</Application>
  <PresentationFormat>사용자 지정</PresentationFormat>
  <Paragraphs>96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Arial Unicode MS</vt:lpstr>
      <vt:lpstr>inherit</vt:lpstr>
      <vt:lpstr>맑은 고딕</vt:lpstr>
      <vt:lpstr>Arial</vt:lpstr>
      <vt:lpstr>Calibri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</dc:creator>
  <cp:lastModifiedBy>Microsoft 계정</cp:lastModifiedBy>
  <cp:revision>240</cp:revision>
  <cp:lastPrinted>2021-11-23T08:08:07Z</cp:lastPrinted>
  <dcterms:created xsi:type="dcterms:W3CDTF">2021-11-09T05:01:52Z</dcterms:created>
  <dcterms:modified xsi:type="dcterms:W3CDTF">2022-12-07T17:12:39Z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