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331" r:id="rId6"/>
    <p:sldId id="343" r:id="rId7"/>
    <p:sldId id="345" r:id="rId8"/>
    <p:sldId id="348" r:id="rId9"/>
    <p:sldId id="335" r:id="rId10"/>
    <p:sldId id="346" r:id="rId11"/>
    <p:sldId id="328" r:id="rId12"/>
    <p:sldId id="351" r:id="rId13"/>
    <p:sldId id="352" r:id="rId14"/>
    <p:sldId id="350" r:id="rId15"/>
    <p:sldId id="349" r:id="rId16"/>
    <p:sldId id="336" r:id="rId17"/>
    <p:sldId id="353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47" r:id="rId26"/>
    <p:sldId id="268" r:id="rId2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88539" autoAdjust="0"/>
  </p:normalViewPr>
  <p:slideViewPr>
    <p:cSldViewPr>
      <p:cViewPr varScale="1">
        <p:scale>
          <a:sx n="113" d="100"/>
          <a:sy n="113" d="100"/>
        </p:scale>
        <p:origin x="1536" y="108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Center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증강 전</c:v>
                </c:pt>
              </c:strCache>
            </c:strRef>
          </c:cat>
          <c:val>
            <c:numRef>
              <c:f>Sheet1!$B$2</c:f>
              <c:numCache>
                <c:formatCode>#,##0</c:formatCode>
                <c:ptCount val="1"/>
                <c:pt idx="0">
                  <c:v>4294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82-4649-A4DF-1EC19F91E3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Donut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증강 전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82-4649-A4DF-1EC19F91E3B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Edge-Loc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증강 전</c:v>
                </c:pt>
              </c:strCache>
            </c:strRef>
          </c:cat>
          <c:val>
            <c:numRef>
              <c:f>Sheet1!$D$2</c:f>
              <c:numCache>
                <c:formatCode>#,##0</c:formatCode>
                <c:ptCount val="1"/>
                <c:pt idx="0">
                  <c:v>5189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82-4649-A4DF-1EC19F91E3B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Edge-Ring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증강 전</c:v>
                </c:pt>
              </c:strCache>
            </c:strRef>
          </c:cat>
          <c:val>
            <c:numRef>
              <c:f>Sheet1!$E$2</c:f>
              <c:numCache>
                <c:formatCode>#,##0</c:formatCode>
                <c:ptCount val="1"/>
                <c:pt idx="0">
                  <c:v>9680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D82-4649-A4DF-1EC19F91E3B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Local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증강 전</c:v>
                </c:pt>
              </c:strCache>
            </c:strRef>
          </c:cat>
          <c:val>
            <c:numRef>
              <c:f>Sheet1!$F$2</c:f>
              <c:numCache>
                <c:formatCode>#,##0</c:formatCode>
                <c:ptCount val="1"/>
                <c:pt idx="0">
                  <c:v>3593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D82-4649-A4DF-1EC19F91E3B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Random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증강 전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866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D82-4649-A4DF-1EC19F91E3B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Scratch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증강 전</c:v>
                </c:pt>
              </c:strCache>
            </c:strRef>
          </c:cat>
          <c:val>
            <c:numRef>
              <c:f>Sheet1!$H$2</c:f>
              <c:numCache>
                <c:formatCode>#,##0</c:formatCode>
                <c:ptCount val="1"/>
                <c:pt idx="0">
                  <c:v>1193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D82-4649-A4DF-1EC19F91E3B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Near-Full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증강 전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149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D82-4649-A4DF-1EC19F91E3B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None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증강 전</c:v>
                </c:pt>
              </c:strCache>
            </c:strRef>
          </c:cat>
          <c:val>
            <c:numRef>
              <c:f>Sheet1!$J$2</c:f>
              <c:numCache>
                <c:formatCode>#,##0</c:formatCode>
                <c:ptCount val="1"/>
                <c:pt idx="0">
                  <c:v>147431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D82-4649-A4DF-1EC19F91E3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83736959"/>
        <c:axId val="883750399"/>
      </c:barChart>
      <c:catAx>
        <c:axId val="883736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50399"/>
        <c:crosses val="autoZero"/>
        <c:auto val="1"/>
        <c:lblAlgn val="ctr"/>
        <c:lblOffset val="100"/>
        <c:noMultiLvlLbl val="0"/>
      </c:catAx>
      <c:valAx>
        <c:axId val="883750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36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증강전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Center</c:v>
                </c:pt>
                <c:pt idx="1">
                  <c:v>Donut</c:v>
                </c:pt>
                <c:pt idx="2">
                  <c:v>Edge-Loc</c:v>
                </c:pt>
                <c:pt idx="3">
                  <c:v>Edge-Ring</c:v>
                </c:pt>
                <c:pt idx="4">
                  <c:v>Local</c:v>
                </c:pt>
                <c:pt idx="5">
                  <c:v>Random</c:v>
                </c:pt>
                <c:pt idx="6">
                  <c:v>Scratch</c:v>
                </c:pt>
                <c:pt idx="7">
                  <c:v>Near-Full</c:v>
                </c:pt>
                <c:pt idx="8">
                  <c:v>None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4294</c:v>
                </c:pt>
                <c:pt idx="1">
                  <c:v>555</c:v>
                </c:pt>
                <c:pt idx="2">
                  <c:v>5189</c:v>
                </c:pt>
                <c:pt idx="3">
                  <c:v>9680</c:v>
                </c:pt>
                <c:pt idx="4">
                  <c:v>3593</c:v>
                </c:pt>
                <c:pt idx="5">
                  <c:v>866</c:v>
                </c:pt>
                <c:pt idx="6">
                  <c:v>1193</c:v>
                </c:pt>
                <c:pt idx="7">
                  <c:v>149</c:v>
                </c:pt>
                <c:pt idx="8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FB-48B6-A76B-5713B1B0D82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증강량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Center</c:v>
                </c:pt>
                <c:pt idx="1">
                  <c:v>Donut</c:v>
                </c:pt>
                <c:pt idx="2">
                  <c:v>Edge-Loc</c:v>
                </c:pt>
                <c:pt idx="3">
                  <c:v>Edge-Ring</c:v>
                </c:pt>
                <c:pt idx="4">
                  <c:v>Local</c:v>
                </c:pt>
                <c:pt idx="5">
                  <c:v>Random</c:v>
                </c:pt>
                <c:pt idx="6">
                  <c:v>Scratch</c:v>
                </c:pt>
                <c:pt idx="7">
                  <c:v>Near-Full</c:v>
                </c:pt>
                <c:pt idx="8">
                  <c:v>None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5706</c:v>
                </c:pt>
                <c:pt idx="1">
                  <c:v>9445</c:v>
                </c:pt>
                <c:pt idx="2">
                  <c:v>4811</c:v>
                </c:pt>
                <c:pt idx="3">
                  <c:v>320</c:v>
                </c:pt>
                <c:pt idx="4">
                  <c:v>6407</c:v>
                </c:pt>
                <c:pt idx="5">
                  <c:v>9134</c:v>
                </c:pt>
                <c:pt idx="6">
                  <c:v>8807</c:v>
                </c:pt>
                <c:pt idx="7">
                  <c:v>9851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FB-48B6-A76B-5713B1B0D8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83737439"/>
        <c:axId val="883754719"/>
      </c:barChart>
      <c:catAx>
        <c:axId val="883737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54719"/>
        <c:crosses val="autoZero"/>
        <c:auto val="1"/>
        <c:lblAlgn val="ctr"/>
        <c:lblOffset val="100"/>
        <c:noMultiLvlLbl val="0"/>
      </c:catAx>
      <c:valAx>
        <c:axId val="883754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374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224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476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39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345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601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21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480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04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6155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671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4588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2170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39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057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572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814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266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851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2022.  4.  26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1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충북대학교 산업인공지능학과</a:t>
            </a:r>
            <a:endParaRPr lang="en-US" altLang="ko-KR" sz="2400" kern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[1</a:t>
            </a:r>
            <a:r>
              <a:rPr lang="ko-KR" altLang="en-US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</a:t>
            </a:r>
            <a:r>
              <a:rPr lang="en-US" altLang="ko-KR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r>
              <a:rPr lang="ko-KR" altLang="en-US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김</a:t>
            </a:r>
            <a:r>
              <a:rPr lang="en-US" altLang="ko-KR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OO, </a:t>
            </a:r>
            <a:r>
              <a:rPr lang="ko-KR" altLang="en-US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</a:t>
            </a:r>
            <a:r>
              <a:rPr lang="en-US" altLang="ko-KR" sz="2400" ker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OO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모서리가 둥근 직사각형 5">
            <a:extLst>
              <a:ext uri="{FF2B5EF4-FFF2-40B4-BE49-F238E27FC236}">
                <a16:creationId xmlns:a16="http://schemas.microsoft.com/office/drawing/2014/main" id="{B617F58B-277B-412B-9E81-F894F83F82B2}"/>
              </a:ext>
            </a:extLst>
          </p:cNvPr>
          <p:cNvSpPr/>
          <p:nvPr/>
        </p:nvSpPr>
        <p:spPr>
          <a:xfrm>
            <a:off x="395536" y="421854"/>
            <a:ext cx="3469881" cy="448523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>
                <a:solidFill>
                  <a:schemeClr val="bg1"/>
                </a:solidFill>
              </a:rPr>
              <a:t>지능화 캡스톤 프로젝트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6FA47DE-6AFD-4F94-A1F9-0E54C53554E4}"/>
              </a:ext>
            </a:extLst>
          </p:cNvPr>
          <p:cNvGrpSpPr/>
          <p:nvPr/>
        </p:nvGrpSpPr>
        <p:grpSpPr>
          <a:xfrm>
            <a:off x="752652" y="1864915"/>
            <a:ext cx="7638695" cy="924807"/>
            <a:chOff x="157020" y="3061083"/>
            <a:chExt cx="8712968" cy="92480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7A053AD-83D3-4195-B956-35FAF5223169}"/>
                </a:ext>
              </a:extLst>
            </p:cNvPr>
            <p:cNvSpPr/>
            <p:nvPr/>
          </p:nvSpPr>
          <p:spPr>
            <a:xfrm>
              <a:off x="157020" y="3061083"/>
              <a:ext cx="8712968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r>
                <a:rPr lang="ko-KR" altLang="en-US" sz="44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</a:t>
              </a:r>
              <a:r>
                <a:rPr lang="en-US" altLang="ko-KR" sz="44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#1 </a:t>
              </a:r>
              <a:r>
                <a:rPr lang="ko-KR" altLang="en-US" sz="44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결과 발표</a:t>
              </a:r>
              <a:endParaRPr lang="en-US" altLang="ko-KR" sz="6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BFA6532-6D7C-40B0-B351-D5E084786973}"/>
                </a:ext>
              </a:extLst>
            </p:cNvPr>
            <p:cNvSpPr/>
            <p:nvPr/>
          </p:nvSpPr>
          <p:spPr>
            <a:xfrm>
              <a:off x="899592" y="3278004"/>
              <a:ext cx="5985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endParaRPr lang="ko-KR" altLang="en-US" sz="4000" kern="0" spc="-151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6518A6-9C71-B44E-ECC9-E0E82C981386}"/>
              </a:ext>
            </a:extLst>
          </p:cNvPr>
          <p:cNvSpPr/>
          <p:nvPr/>
        </p:nvSpPr>
        <p:spPr>
          <a:xfrm>
            <a:off x="5831884" y="3666569"/>
            <a:ext cx="3024336" cy="11141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본 양식은 </a:t>
            </a:r>
            <a:r>
              <a:rPr lang="en-US" altLang="ko-KR"/>
              <a:t>‘</a:t>
            </a:r>
            <a:r>
              <a:rPr lang="ko-KR" altLang="en-US"/>
              <a:t>참고용</a:t>
            </a:r>
            <a:r>
              <a:rPr lang="en-US" altLang="ko-KR"/>
              <a:t>’</a:t>
            </a:r>
            <a:r>
              <a:rPr lang="ko-KR" altLang="en-US"/>
              <a:t>이므로 내용에 맞게 자유롭게 수정하여 사용해도 됨</a:t>
            </a: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학습 방법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딥러닝 학습 조건</a:t>
            </a:r>
            <a:br>
              <a:rPr lang="en-US" altLang="ko-KR" sz="1600" i="1" dirty="0">
                <a:solidFill>
                  <a:srgbClr val="0000FF"/>
                </a:solidFill>
                <a:latin typeface="+mn-ea"/>
              </a:rPr>
            </a:br>
            <a:r>
              <a:rPr lang="en-US" altLang="ko-K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+mn-ea"/>
              </a:rPr>
              <a:t> </a:t>
            </a:r>
            <a:r>
              <a:rPr lang="en-US" altLang="ko-KR" sz="1600" i="1" dirty="0">
                <a:solidFill>
                  <a:schemeClr val="tx2">
                    <a:lumMod val="40000"/>
                    <a:lumOff val="60000"/>
                  </a:schemeClr>
                </a:solidFill>
                <a:latin typeface="+mn-ea"/>
              </a:rPr>
              <a:t>	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61F253-0B8D-ADC0-51DE-82665DE9A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547" y="1659152"/>
            <a:ext cx="7020905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95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학습 방법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012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딥러닝 학습 조건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(HW) PC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사양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학습시간</a:t>
            </a:r>
            <a:br>
              <a:rPr lang="en-US" altLang="ko-KR" sz="1600" i="1" dirty="0">
                <a:solidFill>
                  <a:srgbClr val="0000FF"/>
                </a:solidFill>
                <a:latin typeface="+mn-ea"/>
              </a:rPr>
            </a:br>
            <a:r>
              <a:rPr lang="en-US" altLang="ko-K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+mn-ea"/>
              </a:rPr>
              <a:t> </a:t>
            </a:r>
            <a:r>
              <a:rPr lang="en-US" altLang="ko-KR" sz="1600" i="1" dirty="0">
                <a:solidFill>
                  <a:schemeClr val="tx2">
                    <a:lumMod val="40000"/>
                    <a:lumOff val="60000"/>
                  </a:schemeClr>
                </a:solidFill>
                <a:latin typeface="+mn-ea"/>
              </a:rPr>
              <a:t>	</a:t>
            </a:r>
            <a:r>
              <a:rPr lang="en-US" altLang="ko-KR" sz="16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CPU : </a:t>
            </a:r>
            <a:r>
              <a:rPr lang="pt-BR" altLang="ko-KR" sz="16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Intel(R) Core(TM) i7-13700KF   3.40 GHz</a:t>
            </a:r>
            <a:br>
              <a:rPr lang="pt-BR" altLang="ko-KR" sz="16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pt-BR" altLang="ko-KR" sz="16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RAM : 32GB</a:t>
            </a:r>
            <a:br>
              <a:rPr lang="pt-BR" altLang="ko-KR" sz="16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pt-BR" altLang="ko-KR" sz="16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GPU : </a:t>
            </a:r>
            <a:r>
              <a:rPr lang="en-US" altLang="ko-KR" sz="16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NVIDIA GeForce RTX 4070 </a:t>
            </a:r>
            <a:r>
              <a:rPr lang="en-US" altLang="ko-KR" sz="1600" kern="0" spc="-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Ti</a:t>
            </a:r>
            <a:r>
              <a:rPr lang="en-US" altLang="ko-KR" sz="16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12</a:t>
            </a:r>
            <a:r>
              <a:rPr lang="en-US" altLang="ko-KR" sz="1600" i="1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GB</a:t>
            </a:r>
            <a:br>
              <a:rPr lang="en-US" altLang="ko-KR" sz="1600" i="1" dirty="0">
                <a:solidFill>
                  <a:srgbClr val="0000FF"/>
                </a:solidFill>
                <a:latin typeface="+mn-ea"/>
              </a:rPr>
            </a:b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dirty="0" err="1">
                <a:latin typeface="+mn-ea"/>
              </a:rPr>
              <a:t>하이퍼파라미터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: batch size:128</a:t>
            </a:r>
            <a:r>
              <a:rPr lang="ko-KR" altLang="en-US" sz="1600" dirty="0">
                <a:latin typeface="+mn-ea"/>
              </a:rPr>
              <a:t>개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학습률</a:t>
            </a:r>
            <a:r>
              <a:rPr lang="en-US" altLang="ko-KR" sz="1600" dirty="0">
                <a:latin typeface="+mn-ea"/>
              </a:rPr>
              <a:t>: 0.001, batch size, </a:t>
            </a:r>
            <a:r>
              <a:rPr lang="en-US" altLang="ko-KR" sz="1600" dirty="0" err="1">
                <a:latin typeface="+mn-ea"/>
              </a:rPr>
              <a:t>optimizer:adam</a:t>
            </a:r>
            <a:r>
              <a:rPr lang="en-US" altLang="ko-KR" sz="1600" dirty="0">
                <a:latin typeface="+mn-ea"/>
              </a:rPr>
              <a:t>, loss </a:t>
            </a:r>
            <a:r>
              <a:rPr lang="ko-KR" altLang="en-US" sz="1600" dirty="0">
                <a:latin typeface="+mn-ea"/>
              </a:rPr>
              <a:t>함수</a:t>
            </a:r>
            <a:r>
              <a:rPr lang="en-US" altLang="ko-KR" sz="1600" dirty="0">
                <a:latin typeface="+mn-ea"/>
              </a:rPr>
              <a:t>:</a:t>
            </a:r>
            <a:r>
              <a:rPr lang="en-US" altLang="ko-KR" sz="1600" dirty="0" err="1">
                <a:latin typeface="+mn-ea"/>
              </a:rPr>
              <a:t>categorical_crossentropy</a:t>
            </a:r>
            <a:br>
              <a:rPr lang="en-US" altLang="ko-KR" sz="1600" i="1" dirty="0">
                <a:solidFill>
                  <a:srgbClr val="0000FF"/>
                </a:solidFill>
                <a:latin typeface="+mn-ea"/>
              </a:rPr>
            </a:b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학습추이 그래프 등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학습 중 알게 된 내용 등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… </a:t>
            </a:r>
            <a:r>
              <a:rPr lang="ko-KR" altLang="en-US" sz="1600" i="1" dirty="0" err="1">
                <a:solidFill>
                  <a:srgbClr val="0000FF"/>
                </a:solidFill>
                <a:latin typeface="+mn-ea"/>
              </a:rPr>
              <a:t>학습률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/</a:t>
            </a:r>
            <a:r>
              <a:rPr lang="en-US" altLang="ko-KR" sz="1600" i="1" dirty="0" err="1">
                <a:solidFill>
                  <a:srgbClr val="0000FF"/>
                </a:solidFill>
                <a:latin typeface="+mn-ea"/>
              </a:rPr>
              <a:t>optimzer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에 따른 학습추이 비교 등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…</a:t>
            </a: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10" name="_x849392696">
            <a:extLst>
              <a:ext uri="{FF2B5EF4-FFF2-40B4-BE49-F238E27FC236}">
                <a16:creationId xmlns:a16="http://schemas.microsoft.com/office/drawing/2014/main" id="{09724804-D02A-417D-BB69-8D0E466DB5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9" r="50313" b="58843"/>
          <a:stretch/>
        </p:blipFill>
        <p:spPr bwMode="auto">
          <a:xfrm>
            <a:off x="683568" y="4038718"/>
            <a:ext cx="3312368" cy="205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_x849392696">
            <a:extLst>
              <a:ext uri="{FF2B5EF4-FFF2-40B4-BE49-F238E27FC236}">
                <a16:creationId xmlns:a16="http://schemas.microsoft.com/office/drawing/2014/main" id="{65CD0D45-6955-4645-9D14-7B825BEC68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9" t="46090" r="50313" b="7342"/>
          <a:stretch/>
        </p:blipFill>
        <p:spPr bwMode="auto">
          <a:xfrm>
            <a:off x="4644008" y="4005064"/>
            <a:ext cx="3312368" cy="232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187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학습 방법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딥러닝 학습 조건</a:t>
            </a:r>
            <a:endParaRPr lang="en-US" altLang="ko-KR" sz="2000" b="1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51BDB3-EC94-A524-1E2B-737D72A96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27" y="3284984"/>
            <a:ext cx="1486107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76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 및 토의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분류 성능</a:t>
            </a:r>
            <a:br>
              <a:rPr lang="en-US" altLang="ko-KR" sz="2000" b="1" dirty="0">
                <a:latin typeface="+mn-ea"/>
              </a:rPr>
            </a:b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Confusion matrix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및 평가지표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600" i="1" dirty="0">
                <a:solidFill>
                  <a:srgbClr val="FF0000"/>
                </a:solidFill>
                <a:latin typeface="+mn-ea"/>
              </a:rPr>
              <a:t>논문 결과와 비교 </a:t>
            </a:r>
            <a:r>
              <a:rPr lang="en-US" altLang="ko-KR" sz="1600" i="1" dirty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sz="1600" i="1" dirty="0">
                <a:solidFill>
                  <a:srgbClr val="FF0000"/>
                </a:solidFill>
                <a:latin typeface="+mn-ea"/>
              </a:rPr>
              <a:t>우수</a:t>
            </a:r>
            <a:r>
              <a:rPr lang="en-US" altLang="ko-KR" sz="1600" i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600" i="1" dirty="0">
                <a:solidFill>
                  <a:srgbClr val="FF0000"/>
                </a:solidFill>
                <a:latin typeface="+mn-ea"/>
              </a:rPr>
              <a:t>동일</a:t>
            </a:r>
            <a:r>
              <a:rPr lang="en-US" altLang="ko-KR" sz="1600" i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600" i="1" dirty="0">
                <a:solidFill>
                  <a:srgbClr val="FF0000"/>
                </a:solidFill>
                <a:latin typeface="+mn-ea"/>
              </a:rPr>
              <a:t>미달</a:t>
            </a:r>
            <a:r>
              <a:rPr lang="en-US" altLang="ko-KR" sz="1600" i="1" dirty="0">
                <a:solidFill>
                  <a:srgbClr val="FF0000"/>
                </a:solidFill>
                <a:latin typeface="+mn-ea"/>
              </a:rPr>
              <a:t>… </a:t>
            </a:r>
            <a:r>
              <a:rPr lang="ko-KR" altLang="en-US" sz="1600" i="1" dirty="0">
                <a:solidFill>
                  <a:srgbClr val="FF0000"/>
                </a:solidFill>
                <a:latin typeface="+mn-ea"/>
              </a:rPr>
              <a:t>그 이유는</a:t>
            </a:r>
            <a:r>
              <a:rPr lang="en-US" altLang="ko-KR" sz="1600" i="1" dirty="0">
                <a:solidFill>
                  <a:srgbClr val="FF0000"/>
                </a:solidFill>
                <a:latin typeface="+mn-ea"/>
              </a:rPr>
              <a:t>?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)</a:t>
            </a:r>
            <a:br>
              <a:rPr lang="en-US" altLang="ko-KR" sz="1600" i="1" dirty="0">
                <a:solidFill>
                  <a:srgbClr val="0000FF"/>
                </a:solidFill>
                <a:latin typeface="+mn-ea"/>
              </a:rPr>
            </a:b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구체적인 분석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057CE83-A631-4F97-B4D5-A931F02A9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018" y="4113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_x1087156376">
            <a:extLst>
              <a:ext uri="{FF2B5EF4-FFF2-40B4-BE49-F238E27FC236}">
                <a16:creationId xmlns:a16="http://schemas.microsoft.com/office/drawing/2014/main" id="{D771F088-14B0-44BF-880F-C9F4AB4F64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79"/>
          <a:stretch/>
        </p:blipFill>
        <p:spPr bwMode="auto">
          <a:xfrm>
            <a:off x="2843808" y="1678430"/>
            <a:ext cx="2859424" cy="267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_x768306360">
            <a:extLst>
              <a:ext uri="{FF2B5EF4-FFF2-40B4-BE49-F238E27FC236}">
                <a16:creationId xmlns:a16="http://schemas.microsoft.com/office/drawing/2014/main" id="{6ABBF84B-1004-459F-969C-BE760E0CD6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" t="8864" r="2761"/>
          <a:stretch/>
        </p:blipFill>
        <p:spPr bwMode="auto">
          <a:xfrm>
            <a:off x="126638" y="4507638"/>
            <a:ext cx="8890723" cy="235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4E393BF-16FE-480F-8DB7-C750CF016D6E}"/>
              </a:ext>
            </a:extLst>
          </p:cNvPr>
          <p:cNvSpPr/>
          <p:nvPr/>
        </p:nvSpPr>
        <p:spPr>
          <a:xfrm>
            <a:off x="311107" y="5179570"/>
            <a:ext cx="8706254" cy="19364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919BF593-3054-44FB-A51E-AD70C2FC8718}"/>
              </a:ext>
            </a:extLst>
          </p:cNvPr>
          <p:cNvSpPr/>
          <p:nvPr/>
        </p:nvSpPr>
        <p:spPr>
          <a:xfrm>
            <a:off x="412867" y="3960905"/>
            <a:ext cx="1781065" cy="457200"/>
          </a:xfrm>
          <a:prstGeom prst="wedgeRoundRectCallout">
            <a:avLst>
              <a:gd name="adj1" fmla="val 729"/>
              <a:gd name="adj2" fmla="val 206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논문의 성능과 비교</a:t>
            </a:r>
          </a:p>
        </p:txBody>
      </p:sp>
    </p:spTree>
    <p:extLst>
      <p:ext uri="{BB962C8B-B14F-4D97-AF65-F5344CB8AC3E}">
        <p14:creationId xmlns:p14="http://schemas.microsoft.com/office/powerpoint/2010/main" val="3760288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 및 토의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주요 코드 및 실행 결과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1600" i="1" dirty="0">
                <a:latin typeface="+mn-ea"/>
              </a:rPr>
              <a:t>데이터 증강 후 ＷＤＩ </a:t>
            </a:r>
            <a:endParaRPr lang="en-US" altLang="ko-KR" sz="1600" i="1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7B923B-0E2E-A063-E551-E060009919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116" r="37204"/>
          <a:stretch/>
        </p:blipFill>
        <p:spPr>
          <a:xfrm>
            <a:off x="4142258" y="1028299"/>
            <a:ext cx="4155472" cy="2472709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5ED3A30-3FC1-BBFC-D83A-6B208BD6F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399" y="3809557"/>
            <a:ext cx="3669841" cy="29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89F4116-F043-0916-A1C9-7D7B810235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0895"/>
          <a:stretch/>
        </p:blipFill>
        <p:spPr>
          <a:xfrm>
            <a:off x="299926" y="1532441"/>
            <a:ext cx="3296935" cy="26032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A5AE70D-0965-B52C-570C-A00CBA9EACA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9449"/>
          <a:stretch/>
        </p:blipFill>
        <p:spPr>
          <a:xfrm>
            <a:off x="299927" y="4178051"/>
            <a:ext cx="3296935" cy="267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91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 및 토의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비교 결과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1600" i="1" dirty="0">
                <a:latin typeface="+mn-ea"/>
              </a:rPr>
              <a:t>ＣＮＮ－ＳＤ ： </a:t>
            </a:r>
            <a:r>
              <a:rPr lang="en-US" altLang="ko-KR" sz="1600" i="1" dirty="0" err="1">
                <a:latin typeface="+mn-ea"/>
              </a:rPr>
              <a:t>BatchNormalization</a:t>
            </a:r>
            <a:r>
              <a:rPr lang="ko-KR" altLang="en-US" sz="1600" i="1" dirty="0">
                <a:latin typeface="+mn-ea"/>
              </a:rPr>
              <a:t>를 포함하지 않고 </a:t>
            </a:r>
            <a:r>
              <a:rPr lang="en-US" altLang="ko-KR" sz="1600" i="1" dirty="0">
                <a:latin typeface="+mn-ea"/>
              </a:rPr>
              <a:t>SpatialDropout2D</a:t>
            </a:r>
            <a:r>
              <a:rPr lang="ko-KR" altLang="en-US" sz="1600" i="1" dirty="0">
                <a:latin typeface="+mn-ea"/>
              </a:rPr>
              <a:t>만 포함</a:t>
            </a:r>
            <a:endParaRPr lang="en-US" altLang="ko-KR" sz="1600" i="1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FA9615-4F90-A252-9121-5C836FC40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27" y="1780820"/>
            <a:ext cx="3084811" cy="23682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88273A-3D28-70AE-15B7-559C183AA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41" y="4221087"/>
            <a:ext cx="3042305" cy="23500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675185B-4F47-A462-7756-D498449E0E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904" y="1704621"/>
            <a:ext cx="3639058" cy="225774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E74243E-70BE-907B-CF09-ED106612D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858" y="4146045"/>
            <a:ext cx="3084811" cy="247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10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 및 토의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비교 결과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1600" i="1" dirty="0">
                <a:latin typeface="+mn-ea"/>
              </a:rPr>
              <a:t>ＣＮＮ－ＢＮ ： </a:t>
            </a:r>
            <a:r>
              <a:rPr lang="en-US" altLang="ko-KR" sz="1600" i="1" dirty="0">
                <a:latin typeface="+mn-ea"/>
              </a:rPr>
              <a:t>SpatialDropout2D </a:t>
            </a:r>
            <a:r>
              <a:rPr lang="ko-KR" altLang="en-US" sz="1600" i="1" dirty="0">
                <a:latin typeface="+mn-ea"/>
              </a:rPr>
              <a:t>를 포함하지 않고 </a:t>
            </a:r>
            <a:r>
              <a:rPr lang="en-US" altLang="ko-KR" sz="1600" i="1" dirty="0" err="1">
                <a:latin typeface="+mn-ea"/>
              </a:rPr>
              <a:t>BatchNormalization</a:t>
            </a:r>
            <a:r>
              <a:rPr lang="en-US" altLang="ko-KR" sz="1600" i="1" dirty="0">
                <a:latin typeface="+mn-ea"/>
              </a:rPr>
              <a:t> </a:t>
            </a:r>
            <a:r>
              <a:rPr lang="ko-KR" altLang="en-US" sz="1600" i="1" dirty="0">
                <a:latin typeface="+mn-ea"/>
              </a:rPr>
              <a:t>만 포함</a:t>
            </a:r>
            <a:endParaRPr lang="en-US" altLang="ko-KR" sz="1600" i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925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 및 토의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비교 결과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1600" dirty="0">
                <a:latin typeface="+mn-ea"/>
              </a:rPr>
              <a:t>ＣＮＮ－Ｄ ： </a:t>
            </a:r>
            <a:r>
              <a:rPr lang="en-US" altLang="ko-KR" sz="1600" dirty="0">
                <a:latin typeface="+mn-ea"/>
              </a:rPr>
              <a:t>SpatialDropout2D </a:t>
            </a:r>
            <a:r>
              <a:rPr lang="ko-KR" altLang="en-US" sz="1600" dirty="0">
                <a:latin typeface="+mn-ea"/>
              </a:rPr>
              <a:t>와 </a:t>
            </a:r>
            <a:r>
              <a:rPr lang="en-US" altLang="ko-KR" sz="1600" dirty="0" err="1">
                <a:latin typeface="+mn-ea"/>
              </a:rPr>
              <a:t>BatchNormalization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모두 포함하지 않고 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	     </a:t>
            </a:r>
            <a:r>
              <a:rPr lang="ko-KR" altLang="en-US" sz="1600" dirty="0">
                <a:latin typeface="+mn-ea"/>
              </a:rPr>
              <a:t>단순 </a:t>
            </a:r>
            <a:r>
              <a:rPr lang="en-US" altLang="ko-KR" sz="1600" dirty="0">
                <a:latin typeface="+mn-ea"/>
              </a:rPr>
              <a:t>Dropout</a:t>
            </a:r>
            <a:r>
              <a:rPr lang="ko-KR" altLang="en-US" sz="1600" dirty="0">
                <a:latin typeface="+mn-ea"/>
              </a:rPr>
              <a:t>만 포함</a:t>
            </a:r>
            <a:endParaRPr lang="en-US" altLang="ko-KR" sz="160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F89EC7-9BBF-F276-6BD9-69933C08E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64" y="1914652"/>
            <a:ext cx="2539888" cy="19793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904707-B542-3E28-E793-DE603FEAA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4126429"/>
            <a:ext cx="2539888" cy="195414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EB5FE1B-4447-342B-D21F-3F8888F4BB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44"/>
          <a:stretch/>
        </p:blipFill>
        <p:spPr>
          <a:xfrm>
            <a:off x="3923928" y="1669591"/>
            <a:ext cx="3848637" cy="225363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C373196-5994-B1B0-72D7-4EC71C336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110570"/>
            <a:ext cx="3162413" cy="253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446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 및 토의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비교 결과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1600" dirty="0">
                <a:latin typeface="+mn-ea"/>
              </a:rPr>
              <a:t>ＶＧＧ－１６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9284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 및 토의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비교 결과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1600" dirty="0">
                <a:latin typeface="+mn-ea"/>
              </a:rPr>
              <a:t>ＡＮＮ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47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수행방법 및 업무분장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78138" y="968603"/>
            <a:ext cx="8340522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수행방법</a:t>
            </a:r>
            <a:br>
              <a:rPr lang="en-US" altLang="ko-KR" sz="2000" b="1" dirty="0">
                <a:latin typeface="+mn-ea"/>
              </a:rPr>
            </a:b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퇴근 후 자택에서 수행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업무분장 및 기여도</a:t>
            </a:r>
            <a:endParaRPr lang="en-US" altLang="ko-KR" sz="2000" b="1" dirty="0">
              <a:latin typeface="+mn-ea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338E3E1-B499-4817-9D53-DBF9D7E48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450207"/>
              </p:ext>
            </p:extLst>
          </p:nvPr>
        </p:nvGraphicFramePr>
        <p:xfrm>
          <a:off x="1095534" y="3280811"/>
          <a:ext cx="7004858" cy="1403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853">
                  <a:extLst>
                    <a:ext uri="{9D8B030D-6E8A-4147-A177-3AD203B41FA5}">
                      <a16:colId xmlns:a16="http://schemas.microsoft.com/office/drawing/2014/main" val="4190510126"/>
                    </a:ext>
                  </a:extLst>
                </a:gridCol>
                <a:gridCol w="4498867">
                  <a:extLst>
                    <a:ext uri="{9D8B030D-6E8A-4147-A177-3AD203B41FA5}">
                      <a16:colId xmlns:a16="http://schemas.microsoft.com/office/drawing/2014/main" val="2966296135"/>
                    </a:ext>
                  </a:extLst>
                </a:gridCol>
                <a:gridCol w="1428138">
                  <a:extLst>
                    <a:ext uri="{9D8B030D-6E8A-4147-A177-3AD203B41FA5}">
                      <a16:colId xmlns:a16="http://schemas.microsoft.com/office/drawing/2014/main" val="2955174181"/>
                    </a:ext>
                  </a:extLst>
                </a:gridCol>
              </a:tblGrid>
              <a:tr h="458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수행내용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693972"/>
                  </a:ext>
                </a:extLst>
              </a:tr>
              <a:tr h="904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권진관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데이터 증량</a:t>
                      </a:r>
                      <a:endParaRPr lang="en-US" altLang="ko-KR" sz="1400" dirty="0"/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주제발표</a:t>
                      </a:r>
                      <a:endParaRPr lang="en-US" altLang="ko-KR" sz="1400" dirty="0"/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코딩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학습</a:t>
                      </a:r>
                      <a:endParaRPr lang="en-US" altLang="ko-KR" sz="1400" dirty="0"/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결과발표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5545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 및 토의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비교 결과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1600" dirty="0">
                <a:latin typeface="+mn-ea"/>
              </a:rPr>
              <a:t>ＳＶＭ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6959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 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전이학습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전체 비교 결과</a:t>
            </a:r>
            <a:endParaRPr lang="en-US" altLang="ko-KR" sz="2000" b="1" dirty="0">
              <a:latin typeface="+mn-ea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3A00A47-21A1-B235-32CA-5B16435F16F5}"/>
              </a:ext>
            </a:extLst>
          </p:cNvPr>
          <p:cNvGraphicFramePr>
            <a:graphicFrameLocks noGrp="1"/>
          </p:cNvGraphicFramePr>
          <p:nvPr/>
        </p:nvGraphicFramePr>
        <p:xfrm>
          <a:off x="299928" y="1397000"/>
          <a:ext cx="8706257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751">
                  <a:extLst>
                    <a:ext uri="{9D8B030D-6E8A-4147-A177-3AD203B41FA5}">
                      <a16:colId xmlns:a16="http://schemas.microsoft.com/office/drawing/2014/main" val="2909637433"/>
                    </a:ext>
                  </a:extLst>
                </a:gridCol>
                <a:gridCol w="1243751">
                  <a:extLst>
                    <a:ext uri="{9D8B030D-6E8A-4147-A177-3AD203B41FA5}">
                      <a16:colId xmlns:a16="http://schemas.microsoft.com/office/drawing/2014/main" val="1704899459"/>
                    </a:ext>
                  </a:extLst>
                </a:gridCol>
                <a:gridCol w="1280514">
                  <a:extLst>
                    <a:ext uri="{9D8B030D-6E8A-4147-A177-3AD203B41FA5}">
                      <a16:colId xmlns:a16="http://schemas.microsoft.com/office/drawing/2014/main" val="239825645"/>
                    </a:ext>
                  </a:extLst>
                </a:gridCol>
                <a:gridCol w="1206988">
                  <a:extLst>
                    <a:ext uri="{9D8B030D-6E8A-4147-A177-3AD203B41FA5}">
                      <a16:colId xmlns:a16="http://schemas.microsoft.com/office/drawing/2014/main" val="3161112235"/>
                    </a:ext>
                  </a:extLst>
                </a:gridCol>
                <a:gridCol w="1243751">
                  <a:extLst>
                    <a:ext uri="{9D8B030D-6E8A-4147-A177-3AD203B41FA5}">
                      <a16:colId xmlns:a16="http://schemas.microsoft.com/office/drawing/2014/main" val="2090039518"/>
                    </a:ext>
                  </a:extLst>
                </a:gridCol>
                <a:gridCol w="1243751">
                  <a:extLst>
                    <a:ext uri="{9D8B030D-6E8A-4147-A177-3AD203B41FA5}">
                      <a16:colId xmlns:a16="http://schemas.microsoft.com/office/drawing/2014/main" val="3840227247"/>
                    </a:ext>
                  </a:extLst>
                </a:gridCol>
                <a:gridCol w="1243751">
                  <a:extLst>
                    <a:ext uri="{9D8B030D-6E8A-4147-A177-3AD203B41FA5}">
                      <a16:colId xmlns:a16="http://schemas.microsoft.com/office/drawing/2014/main" val="967178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Classifier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Training acc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Validation acc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Testing acc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Precision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Recall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F1-Score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98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CNN-WDI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79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CNN-D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849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CNN-BN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526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CNN-SD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38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VGG-16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988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627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SVM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079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729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/>
                <a:ea typeface="HY견고딕"/>
              </a:rPr>
              <a:t>결과 및 토의</a:t>
            </a:r>
            <a:endParaRPr lang="en-US" altLang="ko-KR" sz="3200" dirty="0">
              <a:solidFill>
                <a:schemeClr val="tx2"/>
              </a:solidFill>
              <a:latin typeface="HY견고딕"/>
              <a:ea typeface="HY견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24076" y="1001925"/>
            <a:ext cx="8706254" cy="15380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맑은 고딕"/>
                <a:ea typeface="맑은 고딕"/>
              </a:rPr>
              <a:t>토의 및 개선점</a:t>
            </a:r>
            <a:br>
              <a:rPr lang="en-US" altLang="ko-KR" sz="2000" b="1" dirty="0">
                <a:latin typeface="+mn-ea"/>
              </a:rPr>
            </a:br>
            <a:r>
              <a:rPr lang="en-US" altLang="ko-KR" sz="1600" i="1" dirty="0">
                <a:solidFill>
                  <a:srgbClr val="0000FF"/>
                </a:solidFill>
                <a:latin typeface="맑은 고딕"/>
                <a:ea typeface="맑은 고딕"/>
              </a:rPr>
              <a:t>  - CNN</a:t>
            </a:r>
            <a:r>
              <a:rPr lang="ko-KR" altLang="en-US" sz="1600" i="1" dirty="0">
                <a:solidFill>
                  <a:srgbClr val="0000FF"/>
                </a:solidFill>
                <a:latin typeface="맑은 고딕"/>
                <a:ea typeface="맑은 고딕"/>
              </a:rPr>
              <a:t>에 대한 이해 부족</a:t>
            </a:r>
            <a:endParaRPr lang="en-US" altLang="ko-KR" sz="1600" i="1" dirty="0">
              <a:solidFill>
                <a:srgbClr val="0000FF"/>
              </a:solidFill>
              <a:latin typeface="맑은 고딕"/>
              <a:ea typeface="맑은 고딕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맑은 고딕"/>
                <a:ea typeface="맑은 고딕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맑은 고딕"/>
                <a:ea typeface="맑은 고딕"/>
              </a:rPr>
              <a:t>파이썬 사용법 숙지</a:t>
            </a:r>
            <a:endParaRPr lang="en-US" altLang="ko-KR" sz="1600" i="1" dirty="0">
              <a:solidFill>
                <a:srgbClr val="0000FF"/>
              </a:solidFill>
              <a:latin typeface="맑은 고딕"/>
              <a:ea typeface="맑은 고딕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맑은 고딕"/>
                <a:ea typeface="맑은 고딕"/>
              </a:rPr>
              <a:t>  - </a:t>
            </a: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맑은 고딕"/>
                <a:ea typeface="맑은 고딕"/>
              </a:rPr>
              <a:t>  - </a:t>
            </a:r>
            <a:r>
              <a:rPr lang="en-US" altLang="ko-KR" sz="1600" i="1" dirty="0" err="1">
                <a:solidFill>
                  <a:srgbClr val="0000FF"/>
                </a:solidFill>
                <a:latin typeface="맑은 고딕"/>
                <a:ea typeface="맑은 고딕"/>
              </a:rPr>
              <a:t>느낀</a:t>
            </a:r>
            <a:r>
              <a:rPr lang="en-US" altLang="ko-KR" sz="1600" i="1" dirty="0">
                <a:solidFill>
                  <a:srgbClr val="0000FF"/>
                </a:solidFill>
                <a:latin typeface="맑은 고딕"/>
                <a:ea typeface="맑은 고딕"/>
              </a:rPr>
              <a:t> 점 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7FB4B2-ABA5-2AD9-803C-C8C9FFC31C8F}"/>
              </a:ext>
            </a:extLst>
          </p:cNvPr>
          <p:cNvSpPr txBox="1"/>
          <p:nvPr/>
        </p:nvSpPr>
        <p:spPr>
          <a:xfrm>
            <a:off x="1349888" y="2492896"/>
            <a:ext cx="6624736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000" b="1">
                <a:ea typeface="맑은 고딕"/>
              </a:rPr>
              <a:t>참고사항</a:t>
            </a:r>
            <a:r>
              <a:rPr lang="ko-KR" altLang="en-US">
                <a:ea typeface="맑은 고딕"/>
              </a:rPr>
              <a:t> </a:t>
            </a:r>
            <a:endParaRPr lang="en-US" altLang="ko-KR">
              <a:ea typeface="맑은 고딕"/>
            </a:endParaRPr>
          </a:p>
          <a:p>
            <a:pPr algn="l"/>
            <a:br>
              <a:rPr lang="en-US" altLang="ko-KR">
                <a:ea typeface="맑은 고딕"/>
              </a:rPr>
            </a:br>
            <a:r>
              <a:rPr lang="en-US" altLang="ko-KR" sz="1600">
                <a:ea typeface="맑은 고딕"/>
              </a:rPr>
              <a:t>1. </a:t>
            </a:r>
            <a:r>
              <a:rPr lang="ko-KR" altLang="en-US" sz="1600">
                <a:ea typeface="맑은 고딕"/>
              </a:rPr>
              <a:t>발표방법 안내</a:t>
            </a:r>
            <a:br>
              <a:rPr lang="en-US" altLang="ko-KR" sz="1600">
                <a:ea typeface="맑은 고딕"/>
              </a:rPr>
            </a:br>
            <a:r>
              <a:rPr lang="en-US" altLang="ko-KR" sz="1600">
                <a:ea typeface="맑은 고딕"/>
              </a:rPr>
              <a:t>   - </a:t>
            </a:r>
            <a:r>
              <a:rPr lang="ko-KR" altLang="en-US" sz="1600">
                <a:ea typeface="맑은 고딕"/>
              </a:rPr>
              <a:t>심사위원 </a:t>
            </a:r>
            <a:r>
              <a:rPr lang="en-US" altLang="ko-KR" sz="1600">
                <a:ea typeface="맑은 고딕"/>
              </a:rPr>
              <a:t>: </a:t>
            </a:r>
            <a:r>
              <a:rPr lang="ko-KR" altLang="en-US" sz="1600">
                <a:ea typeface="맑은 고딕"/>
              </a:rPr>
              <a:t>박태형 학과장님</a:t>
            </a:r>
            <a:r>
              <a:rPr lang="en-US" altLang="ko-KR" sz="1600">
                <a:ea typeface="맑은 고딕"/>
              </a:rPr>
              <a:t>, </a:t>
            </a:r>
            <a:r>
              <a:rPr lang="ko-KR" altLang="en-US" sz="1600">
                <a:ea typeface="맑은 고딕"/>
              </a:rPr>
              <a:t>가디언</a:t>
            </a:r>
            <a:r>
              <a:rPr lang="en-US" altLang="ko-KR" sz="1600">
                <a:ea typeface="맑은 고딕"/>
              </a:rPr>
              <a:t>(3</a:t>
            </a:r>
            <a:r>
              <a:rPr lang="ko-KR" altLang="en-US" sz="1600">
                <a:ea typeface="맑은 고딕"/>
              </a:rPr>
              <a:t>인</a:t>
            </a:r>
            <a:r>
              <a:rPr lang="en-US" altLang="ko-KR" sz="1600">
                <a:ea typeface="맑은 고딕"/>
              </a:rPr>
              <a:t>)</a:t>
            </a:r>
            <a:br>
              <a:rPr lang="en-US" altLang="ko-KR" sz="1600">
                <a:ea typeface="맑은 고딕"/>
              </a:rPr>
            </a:br>
            <a:r>
              <a:rPr lang="en-US" altLang="ko-KR" sz="1600">
                <a:ea typeface="맑은 고딕"/>
              </a:rPr>
              <a:t>   - </a:t>
            </a:r>
            <a:r>
              <a:rPr lang="ko-KR" altLang="en-US" sz="1600">
                <a:ea typeface="맑은 고딕"/>
              </a:rPr>
              <a:t>발표시간 </a:t>
            </a:r>
            <a:r>
              <a:rPr lang="en-US" altLang="ko-KR" sz="1600">
                <a:ea typeface="맑은 고딕"/>
              </a:rPr>
              <a:t>: 10</a:t>
            </a:r>
            <a:r>
              <a:rPr lang="ko-KR" altLang="en-US" sz="1600">
                <a:ea typeface="맑은 고딕"/>
              </a:rPr>
              <a:t>분 이내 </a:t>
            </a:r>
            <a:r>
              <a:rPr lang="en-US" altLang="ko-KR" sz="1600">
                <a:ea typeface="맑은 고딕"/>
              </a:rPr>
              <a:t>(</a:t>
            </a:r>
            <a:r>
              <a:rPr lang="ko-KR" altLang="en-US" sz="1600">
                <a:ea typeface="맑은 고딕"/>
              </a:rPr>
              <a:t>시간준수</a:t>
            </a:r>
            <a:r>
              <a:rPr lang="en-US" altLang="ko-KR" sz="1600">
                <a:ea typeface="맑은 고딕"/>
              </a:rPr>
              <a:t>)</a:t>
            </a:r>
            <a:r>
              <a:rPr lang="ko-KR" altLang="en-US" sz="1600">
                <a:ea typeface="맑은 고딕"/>
              </a:rPr>
              <a:t> </a:t>
            </a:r>
            <a:r>
              <a:rPr lang="en-US" altLang="ko-KR" sz="1600">
                <a:ea typeface="맑은 고딕"/>
              </a:rPr>
              <a:t>+ Q&amp;A</a:t>
            </a:r>
            <a:br>
              <a:rPr lang="en-US" altLang="ko-KR" sz="1600">
                <a:ea typeface="맑은 고딕"/>
              </a:rPr>
            </a:br>
            <a:r>
              <a:rPr lang="en-US" altLang="ko-KR" sz="1600">
                <a:ea typeface="맑은 고딕"/>
              </a:rPr>
              <a:t>   - </a:t>
            </a:r>
            <a:r>
              <a:rPr lang="ko-KR" altLang="en-US" sz="1600">
                <a:ea typeface="맑은 고딕"/>
              </a:rPr>
              <a:t>발표자료 제출 </a:t>
            </a:r>
            <a:r>
              <a:rPr lang="en-US" altLang="ko-KR" sz="1600">
                <a:ea typeface="맑은 고딕"/>
              </a:rPr>
              <a:t>: 4/26(</a:t>
            </a:r>
            <a:r>
              <a:rPr lang="ko-KR" altLang="en-US" sz="1600">
                <a:ea typeface="맑은 고딕"/>
              </a:rPr>
              <a:t>수</a:t>
            </a:r>
            <a:r>
              <a:rPr lang="en-US" altLang="ko-KR" sz="1600">
                <a:ea typeface="맑은 고딕"/>
              </a:rPr>
              <a:t>) eCampus 17:00</a:t>
            </a:r>
            <a:r>
              <a:rPr lang="ko-KR" altLang="en-US" sz="1600">
                <a:ea typeface="맑은 고딕"/>
              </a:rPr>
              <a:t>까지</a:t>
            </a:r>
            <a:endParaRPr lang="en-US" altLang="ko-KR" sz="1600">
              <a:ea typeface="맑은 고딕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600">
              <a:ea typeface="맑은 고딕"/>
            </a:endParaRPr>
          </a:p>
          <a:p>
            <a:pPr algn="l"/>
            <a:r>
              <a:rPr lang="en-US" altLang="ko-KR" sz="1600">
                <a:ea typeface="맑은 고딕"/>
              </a:rPr>
              <a:t>2. </a:t>
            </a:r>
            <a:r>
              <a:rPr lang="ko-KR" altLang="en-US" sz="1600">
                <a:ea typeface="맑은 고딕"/>
              </a:rPr>
              <a:t>평가기준</a:t>
            </a:r>
            <a:endParaRPr lang="ko-KR" altLang="en-US" sz="1600" dirty="0">
              <a:ea typeface="맑은 고딕"/>
            </a:endParaRPr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9AA9EAB5-FB80-4DAD-9B57-616A0AD85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66475"/>
              </p:ext>
            </p:extLst>
          </p:nvPr>
        </p:nvGraphicFramePr>
        <p:xfrm>
          <a:off x="1601425" y="4708887"/>
          <a:ext cx="6192687" cy="1612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158">
                  <a:extLst>
                    <a:ext uri="{9D8B030D-6E8A-4147-A177-3AD203B41FA5}">
                      <a16:colId xmlns:a16="http://schemas.microsoft.com/office/drawing/2014/main" val="2715039699"/>
                    </a:ext>
                  </a:extLst>
                </a:gridCol>
                <a:gridCol w="3171334">
                  <a:extLst>
                    <a:ext uri="{9D8B030D-6E8A-4147-A177-3AD203B41FA5}">
                      <a16:colId xmlns:a16="http://schemas.microsoft.com/office/drawing/2014/main" val="2524676818"/>
                    </a:ext>
                  </a:extLst>
                </a:gridCol>
                <a:gridCol w="1144195">
                  <a:extLst>
                    <a:ext uri="{9D8B030D-6E8A-4147-A177-3AD203B41FA5}">
                      <a16:colId xmlns:a16="http://schemas.microsoft.com/office/drawing/2014/main" val="4184048289"/>
                    </a:ext>
                  </a:extLst>
                </a:gridCol>
              </a:tblGrid>
              <a:tr h="322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956976"/>
                  </a:ext>
                </a:extLst>
              </a:tr>
              <a:tr h="3224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우수성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정확도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6802804"/>
                  </a:ext>
                </a:extLst>
              </a:tr>
              <a:tr h="3224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창의성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접근방법의 차별성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아이디어의 독창성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9117466"/>
                  </a:ext>
                </a:extLst>
              </a:tr>
              <a:tr h="3224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발료자료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설득력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전달력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7189939"/>
                  </a:ext>
                </a:extLst>
              </a:tr>
              <a:tr h="3224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난이도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적용기술의 난이도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6875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995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Data augmentation/</a:t>
            </a:r>
            <a:r>
              <a:rPr lang="ko-KR" altLang="en-US" sz="2000" b="1" dirty="0" err="1">
                <a:latin typeface="+mn-ea"/>
              </a:rPr>
              <a:t>전처리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en-US" altLang="ko-KR" sz="1600" dirty="0" err="1">
                <a:latin typeface="+mn-ea"/>
              </a:rPr>
              <a:t>ImageDataGenerator</a:t>
            </a:r>
            <a:r>
              <a:rPr lang="ko-KR" altLang="en-US" sz="1600" dirty="0">
                <a:latin typeface="+mn-ea"/>
              </a:rPr>
              <a:t>를 활용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6BF4805-B7FD-EBE5-6D27-B3EA59FDE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711575"/>
              </p:ext>
            </p:extLst>
          </p:nvPr>
        </p:nvGraphicFramePr>
        <p:xfrm>
          <a:off x="267279" y="1597830"/>
          <a:ext cx="8562240" cy="1791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224">
                  <a:extLst>
                    <a:ext uri="{9D8B030D-6E8A-4147-A177-3AD203B41FA5}">
                      <a16:colId xmlns:a16="http://schemas.microsoft.com/office/drawing/2014/main" val="3951708606"/>
                    </a:ext>
                  </a:extLst>
                </a:gridCol>
                <a:gridCol w="856224">
                  <a:extLst>
                    <a:ext uri="{9D8B030D-6E8A-4147-A177-3AD203B41FA5}">
                      <a16:colId xmlns:a16="http://schemas.microsoft.com/office/drawing/2014/main" val="3999186359"/>
                    </a:ext>
                  </a:extLst>
                </a:gridCol>
                <a:gridCol w="856224">
                  <a:extLst>
                    <a:ext uri="{9D8B030D-6E8A-4147-A177-3AD203B41FA5}">
                      <a16:colId xmlns:a16="http://schemas.microsoft.com/office/drawing/2014/main" val="2791891858"/>
                    </a:ext>
                  </a:extLst>
                </a:gridCol>
                <a:gridCol w="856224">
                  <a:extLst>
                    <a:ext uri="{9D8B030D-6E8A-4147-A177-3AD203B41FA5}">
                      <a16:colId xmlns:a16="http://schemas.microsoft.com/office/drawing/2014/main" val="928396282"/>
                    </a:ext>
                  </a:extLst>
                </a:gridCol>
                <a:gridCol w="856224">
                  <a:extLst>
                    <a:ext uri="{9D8B030D-6E8A-4147-A177-3AD203B41FA5}">
                      <a16:colId xmlns:a16="http://schemas.microsoft.com/office/drawing/2014/main" val="1754255866"/>
                    </a:ext>
                  </a:extLst>
                </a:gridCol>
                <a:gridCol w="856224">
                  <a:extLst>
                    <a:ext uri="{9D8B030D-6E8A-4147-A177-3AD203B41FA5}">
                      <a16:colId xmlns:a16="http://schemas.microsoft.com/office/drawing/2014/main" val="585667666"/>
                    </a:ext>
                  </a:extLst>
                </a:gridCol>
                <a:gridCol w="856224">
                  <a:extLst>
                    <a:ext uri="{9D8B030D-6E8A-4147-A177-3AD203B41FA5}">
                      <a16:colId xmlns:a16="http://schemas.microsoft.com/office/drawing/2014/main" val="1028652399"/>
                    </a:ext>
                  </a:extLst>
                </a:gridCol>
                <a:gridCol w="856224">
                  <a:extLst>
                    <a:ext uri="{9D8B030D-6E8A-4147-A177-3AD203B41FA5}">
                      <a16:colId xmlns:a16="http://schemas.microsoft.com/office/drawing/2014/main" val="4242082117"/>
                    </a:ext>
                  </a:extLst>
                </a:gridCol>
                <a:gridCol w="856224">
                  <a:extLst>
                    <a:ext uri="{9D8B030D-6E8A-4147-A177-3AD203B41FA5}">
                      <a16:colId xmlns:a16="http://schemas.microsoft.com/office/drawing/2014/main" val="151352520"/>
                    </a:ext>
                  </a:extLst>
                </a:gridCol>
                <a:gridCol w="856224">
                  <a:extLst>
                    <a:ext uri="{9D8B030D-6E8A-4147-A177-3AD203B41FA5}">
                      <a16:colId xmlns:a16="http://schemas.microsoft.com/office/drawing/2014/main" val="3234506377"/>
                    </a:ext>
                  </a:extLst>
                </a:gridCol>
              </a:tblGrid>
              <a:tr h="52175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Center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Donut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Edge-Loc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Edge-Ring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Local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Random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Scratch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Near-Full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None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5641098"/>
                  </a:ext>
                </a:extLst>
              </a:tr>
              <a:tr h="42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증강 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4,294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555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5,189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9,680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3,593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866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1,193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147,431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34069"/>
                  </a:ext>
                </a:extLst>
              </a:tr>
              <a:tr h="42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증강량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+5,706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+9,445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+4,811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+320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+6,407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+9,134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+8,807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+9,851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+0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987570"/>
                  </a:ext>
                </a:extLst>
              </a:tr>
              <a:tr h="42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증강 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10,000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10,000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10,000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10,000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10,000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10,000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10,000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10,000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10,000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696715"/>
                  </a:ext>
                </a:extLst>
              </a:tr>
            </a:tbl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DC15CFDC-2228-8E7B-5ECE-2EDB056E2B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1246139"/>
              </p:ext>
            </p:extLst>
          </p:nvPr>
        </p:nvGraphicFramePr>
        <p:xfrm>
          <a:off x="299927" y="3429000"/>
          <a:ext cx="8562239" cy="3389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D342B2BB-0187-68DD-646E-A914174649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6339106"/>
              </p:ext>
            </p:extLst>
          </p:nvPr>
        </p:nvGraphicFramePr>
        <p:xfrm>
          <a:off x="395536" y="3424194"/>
          <a:ext cx="8515038" cy="3389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7183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13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286506" y="902754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데이터 구성</a:t>
            </a:r>
            <a:endParaRPr lang="en-US" altLang="ko-KR" sz="1600" i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14D0E95-BB88-4E5D-8C8F-EFBA2BC88E4C}"/>
              </a:ext>
            </a:extLst>
          </p:cNvPr>
          <p:cNvGrpSpPr/>
          <p:nvPr/>
        </p:nvGrpSpPr>
        <p:grpSpPr>
          <a:xfrm>
            <a:off x="473077" y="1667215"/>
            <a:ext cx="8365780" cy="1916581"/>
            <a:chOff x="473076" y="2059806"/>
            <a:chExt cx="8525119" cy="226286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8969893-DA8E-4D5B-92CC-B8C815DC4B41}"/>
                </a:ext>
              </a:extLst>
            </p:cNvPr>
            <p:cNvSpPr/>
            <p:nvPr/>
          </p:nvSpPr>
          <p:spPr>
            <a:xfrm>
              <a:off x="3859731" y="2059806"/>
              <a:ext cx="1309035" cy="45112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전체</a:t>
              </a:r>
              <a:endParaRPr lang="en-US" altLang="ko-KR" sz="1200"/>
            </a:p>
            <a:p>
              <a:pPr algn="ctr"/>
              <a:r>
                <a:rPr lang="en-US" altLang="ko-KR" sz="1200"/>
                <a:t>811,457 (100%)</a:t>
              </a:r>
              <a:endParaRPr lang="ko-KR" altLang="en-US" sz="120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5291BE9-0762-4CC8-9147-3A40428ABEBF}"/>
                </a:ext>
              </a:extLst>
            </p:cNvPr>
            <p:cNvSpPr/>
            <p:nvPr/>
          </p:nvSpPr>
          <p:spPr>
            <a:xfrm>
              <a:off x="5601903" y="2794733"/>
              <a:ext cx="1309035" cy="4511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With Label</a:t>
              </a:r>
            </a:p>
            <a:p>
              <a:pPr algn="ctr"/>
              <a:r>
                <a:rPr lang="en-US" altLang="ko-KR" sz="1200"/>
                <a:t>172,950 (21.3%)</a:t>
              </a:r>
              <a:endParaRPr lang="ko-KR" altLang="en-US" sz="120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25448278-4FC4-41AA-B29F-DE3AD1308937}"/>
                </a:ext>
              </a:extLst>
            </p:cNvPr>
            <p:cNvSpPr/>
            <p:nvPr/>
          </p:nvSpPr>
          <p:spPr>
            <a:xfrm>
              <a:off x="2175310" y="2788286"/>
              <a:ext cx="1309035" cy="4511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Without Label</a:t>
              </a:r>
            </a:p>
            <a:p>
              <a:pPr algn="ctr"/>
              <a:r>
                <a:rPr lang="en-US" altLang="ko-KR" sz="1200"/>
                <a:t>638,507 (78.7%)</a:t>
              </a:r>
              <a:endParaRPr lang="ko-KR" altLang="en-US" sz="120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296D308-D515-4A67-AC7F-615A64018F02}"/>
                </a:ext>
              </a:extLst>
            </p:cNvPr>
            <p:cNvSpPr/>
            <p:nvPr/>
          </p:nvSpPr>
          <p:spPr>
            <a:xfrm>
              <a:off x="473076" y="3654972"/>
              <a:ext cx="845586" cy="65714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None</a:t>
              </a:r>
            </a:p>
            <a:p>
              <a:pPr algn="ctr"/>
              <a:r>
                <a:rPr lang="en-US" altLang="ko-KR" sz="1200"/>
                <a:t>147,431</a:t>
              </a:r>
            </a:p>
            <a:p>
              <a:pPr algn="ctr"/>
              <a:r>
                <a:rPr lang="en-US" altLang="ko-KR" sz="1200"/>
                <a:t>(18.17%)</a:t>
              </a:r>
              <a:endParaRPr lang="ko-KR" altLang="en-US" sz="120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049753F-4933-4BE7-9DA3-6DEE6F9C9FFF}"/>
                </a:ext>
              </a:extLst>
            </p:cNvPr>
            <p:cNvSpPr/>
            <p:nvPr/>
          </p:nvSpPr>
          <p:spPr>
            <a:xfrm>
              <a:off x="1427283" y="3649451"/>
              <a:ext cx="845586" cy="67321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Center</a:t>
              </a:r>
            </a:p>
            <a:p>
              <a:pPr algn="ctr"/>
              <a:r>
                <a:rPr lang="en-US" altLang="ko-KR" sz="1200"/>
                <a:t>4,294 </a:t>
              </a:r>
            </a:p>
            <a:p>
              <a:pPr algn="ctr"/>
              <a:r>
                <a:rPr lang="en-US" altLang="ko-KR" sz="1200"/>
                <a:t>(0.53%)</a:t>
              </a:r>
              <a:endParaRPr lang="ko-KR" altLang="en-US" sz="120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6E3BFA6-2FE4-4F3B-BDD0-DA96CA0D8C44}"/>
                </a:ext>
              </a:extLst>
            </p:cNvPr>
            <p:cNvSpPr/>
            <p:nvPr/>
          </p:nvSpPr>
          <p:spPr>
            <a:xfrm>
              <a:off x="2381491" y="3654972"/>
              <a:ext cx="845586" cy="66769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Donut</a:t>
              </a:r>
            </a:p>
            <a:p>
              <a:pPr algn="ctr"/>
              <a:r>
                <a:rPr lang="en-US" altLang="ko-KR" sz="1200"/>
                <a:t>555</a:t>
              </a:r>
            </a:p>
            <a:p>
              <a:pPr algn="ctr"/>
              <a:r>
                <a:rPr lang="en-US" altLang="ko-KR" sz="1200"/>
                <a:t> (0.07%)</a:t>
              </a:r>
              <a:endParaRPr lang="ko-KR" altLang="en-US" sz="120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F22604E-FC6E-488D-8C1D-612E9C5BA66B}"/>
                </a:ext>
              </a:extLst>
            </p:cNvPr>
            <p:cNvSpPr/>
            <p:nvPr/>
          </p:nvSpPr>
          <p:spPr>
            <a:xfrm>
              <a:off x="3335700" y="3650992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Edge-Loc</a:t>
              </a:r>
            </a:p>
            <a:p>
              <a:pPr algn="ctr"/>
              <a:r>
                <a:rPr lang="en-US" altLang="ko-KR" sz="1200" dirty="0"/>
                <a:t>5189</a:t>
              </a:r>
            </a:p>
            <a:p>
              <a:pPr algn="ctr"/>
              <a:r>
                <a:rPr lang="en-US" altLang="ko-KR" sz="1200" dirty="0"/>
                <a:t> (0.64%)</a:t>
              </a:r>
              <a:endParaRPr lang="ko-KR" altLang="en-US" sz="1200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A780444-BA07-46C4-AD0A-2D410EAC4A79}"/>
                </a:ext>
              </a:extLst>
            </p:cNvPr>
            <p:cNvSpPr/>
            <p:nvPr/>
          </p:nvSpPr>
          <p:spPr>
            <a:xfrm>
              <a:off x="4289908" y="3649451"/>
              <a:ext cx="878858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Edge-Ring</a:t>
              </a:r>
            </a:p>
            <a:p>
              <a:pPr algn="ctr"/>
              <a:r>
                <a:rPr lang="en-US" altLang="ko-KR" sz="1200" dirty="0"/>
                <a:t>9680</a:t>
              </a:r>
            </a:p>
            <a:p>
              <a:pPr algn="ctr"/>
              <a:r>
                <a:rPr lang="en-US" altLang="ko-KR" sz="1200" dirty="0"/>
                <a:t> (1.19%)</a:t>
              </a:r>
              <a:endParaRPr lang="ko-KR" altLang="en-US" sz="1200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4F00D54-A3D0-4491-A3E7-CB6C9117C7F9}"/>
                </a:ext>
              </a:extLst>
            </p:cNvPr>
            <p:cNvSpPr/>
            <p:nvPr/>
          </p:nvSpPr>
          <p:spPr>
            <a:xfrm>
              <a:off x="5281310" y="3661543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Local</a:t>
              </a:r>
            </a:p>
            <a:p>
              <a:pPr algn="ctr"/>
              <a:r>
                <a:rPr lang="en-US" altLang="ko-KR" sz="1200"/>
                <a:t>3593</a:t>
              </a:r>
            </a:p>
            <a:p>
              <a:pPr algn="ctr"/>
              <a:r>
                <a:rPr lang="en-US" altLang="ko-KR" sz="1200"/>
                <a:t> (0.44%)</a:t>
              </a:r>
              <a:endParaRPr lang="ko-KR" altLang="en-US" sz="120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AA0AFBA-BD94-43A0-A6CA-BE334E395491}"/>
                </a:ext>
              </a:extLst>
            </p:cNvPr>
            <p:cNvSpPr/>
            <p:nvPr/>
          </p:nvSpPr>
          <p:spPr>
            <a:xfrm>
              <a:off x="6239440" y="3661543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Random</a:t>
              </a:r>
            </a:p>
            <a:p>
              <a:pPr algn="ctr"/>
              <a:r>
                <a:rPr lang="en-US" altLang="ko-KR" sz="1200"/>
                <a:t>866</a:t>
              </a:r>
            </a:p>
            <a:p>
              <a:pPr algn="ctr"/>
              <a:r>
                <a:rPr lang="en-US" altLang="ko-KR" sz="1200"/>
                <a:t> (0.11%)</a:t>
              </a:r>
              <a:endParaRPr lang="ko-KR" altLang="en-US" sz="120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EC2F930F-3355-46E9-917A-CDE259F31E44}"/>
                </a:ext>
              </a:extLst>
            </p:cNvPr>
            <p:cNvSpPr/>
            <p:nvPr/>
          </p:nvSpPr>
          <p:spPr>
            <a:xfrm>
              <a:off x="7198402" y="3643343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Scratch</a:t>
              </a:r>
            </a:p>
            <a:p>
              <a:pPr algn="ctr"/>
              <a:r>
                <a:rPr lang="en-US" altLang="ko-KR" sz="1200"/>
                <a:t>1193</a:t>
              </a:r>
            </a:p>
            <a:p>
              <a:pPr algn="ctr"/>
              <a:r>
                <a:rPr lang="en-US" altLang="ko-KR" sz="1200"/>
                <a:t> (0.15%)</a:t>
              </a:r>
              <a:endParaRPr lang="ko-KR" altLang="en-US" sz="120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F258AF73-7A61-49F7-A796-3D73A7AC0693}"/>
                </a:ext>
              </a:extLst>
            </p:cNvPr>
            <p:cNvSpPr/>
            <p:nvPr/>
          </p:nvSpPr>
          <p:spPr>
            <a:xfrm>
              <a:off x="8152609" y="3661543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Near-full</a:t>
              </a:r>
            </a:p>
            <a:p>
              <a:pPr algn="ctr"/>
              <a:r>
                <a:rPr lang="en-US" altLang="ko-KR" sz="1200" dirty="0"/>
                <a:t>149</a:t>
              </a:r>
            </a:p>
            <a:p>
              <a:pPr algn="ctr"/>
              <a:r>
                <a:rPr lang="en-US" altLang="ko-KR" sz="1200" dirty="0"/>
                <a:t> (0.02%)</a:t>
              </a:r>
              <a:endParaRPr lang="ko-KR" altLang="en-US" sz="1200" dirty="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DC3686AB-8130-44AE-A8CE-6B6219EAA299}"/>
                </a:ext>
              </a:extLst>
            </p:cNvPr>
            <p:cNvCxnSpPr>
              <a:cxnSpLocks/>
              <a:stCxn id="13" idx="0"/>
              <a:endCxn id="11" idx="2"/>
            </p:cNvCxnSpPr>
            <p:nvPr/>
          </p:nvCxnSpPr>
          <p:spPr>
            <a:xfrm rot="5400000" flipH="1" flipV="1">
              <a:off x="3533361" y="1807399"/>
              <a:ext cx="277355" cy="168442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1018EAAB-04A1-4884-B2FF-66212C1326EE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rot="16200000" flipV="1">
              <a:off x="5243434" y="1781746"/>
              <a:ext cx="283802" cy="174217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EB5F49FE-68D9-4A0F-98C3-96425E73CA74}"/>
                </a:ext>
              </a:extLst>
            </p:cNvPr>
            <p:cNvCxnSpPr>
              <a:cxnSpLocks/>
              <a:stCxn id="14" idx="0"/>
              <a:endCxn id="12" idx="2"/>
            </p:cNvCxnSpPr>
            <p:nvPr/>
          </p:nvCxnSpPr>
          <p:spPr>
            <a:xfrm rot="5400000" flipH="1" flipV="1">
              <a:off x="3371588" y="770139"/>
              <a:ext cx="409114" cy="536055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118488E6-3446-4887-ADB0-6EBCAD6533EC}"/>
                </a:ext>
              </a:extLst>
            </p:cNvPr>
            <p:cNvCxnSpPr>
              <a:cxnSpLocks/>
              <a:stCxn id="26" idx="0"/>
              <a:endCxn id="12" idx="2"/>
            </p:cNvCxnSpPr>
            <p:nvPr/>
          </p:nvCxnSpPr>
          <p:spPr>
            <a:xfrm rot="16200000" flipV="1">
              <a:off x="7208070" y="2294210"/>
              <a:ext cx="415685" cy="231898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6725BE5-8A44-4E42-80B3-6FE209DF21B0}"/>
              </a:ext>
            </a:extLst>
          </p:cNvPr>
          <p:cNvSpPr/>
          <p:nvPr/>
        </p:nvSpPr>
        <p:spPr>
          <a:xfrm>
            <a:off x="471477" y="5471116"/>
            <a:ext cx="829782" cy="55658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None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C75BCD5-7322-4AE5-A7C7-1A503C31A115}"/>
              </a:ext>
            </a:extLst>
          </p:cNvPr>
          <p:cNvSpPr/>
          <p:nvPr/>
        </p:nvSpPr>
        <p:spPr>
          <a:xfrm>
            <a:off x="1407849" y="5466439"/>
            <a:ext cx="829782" cy="57019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Center</a:t>
            </a:r>
          </a:p>
          <a:p>
            <a:pPr algn="ctr"/>
            <a:r>
              <a:rPr lang="en-US" altLang="ko-KR" sz="1200"/>
              <a:t>10,000 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D4FD96A-6EAB-4BA1-A0DA-F3E28B01FA3E}"/>
              </a:ext>
            </a:extLst>
          </p:cNvPr>
          <p:cNvSpPr/>
          <p:nvPr/>
        </p:nvSpPr>
        <p:spPr>
          <a:xfrm>
            <a:off x="2344223" y="5471116"/>
            <a:ext cx="829782" cy="5655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Donut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59BD496-6551-42B9-BF19-314406D97D25}"/>
              </a:ext>
            </a:extLst>
          </p:cNvPr>
          <p:cNvSpPr/>
          <p:nvPr/>
        </p:nvSpPr>
        <p:spPr>
          <a:xfrm>
            <a:off x="3280597" y="5467745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Edge-Loc</a:t>
            </a:r>
          </a:p>
          <a:p>
            <a:pPr algn="ctr"/>
            <a:r>
              <a:rPr lang="en-US" altLang="ko-KR" sz="1200" dirty="0"/>
              <a:t>10,000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CAFA2EF-2241-4684-B679-59244F8BBDB7}"/>
              </a:ext>
            </a:extLst>
          </p:cNvPr>
          <p:cNvSpPr/>
          <p:nvPr/>
        </p:nvSpPr>
        <p:spPr>
          <a:xfrm>
            <a:off x="4216970" y="5466439"/>
            <a:ext cx="86243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Edge-Ring</a:t>
            </a:r>
          </a:p>
          <a:p>
            <a:pPr algn="ctr"/>
            <a:r>
              <a:rPr lang="en-US" altLang="ko-KR" sz="1200" dirty="0"/>
              <a:t>10,000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A4772CB-ADC4-4080-AD02-4095AB42F6E8}"/>
              </a:ext>
            </a:extLst>
          </p:cNvPr>
          <p:cNvSpPr/>
          <p:nvPr/>
        </p:nvSpPr>
        <p:spPr>
          <a:xfrm>
            <a:off x="5189843" y="5476681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Local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E9E3B37-9FD6-4342-84D4-C2D73477DD12}"/>
              </a:ext>
            </a:extLst>
          </p:cNvPr>
          <p:cNvSpPr/>
          <p:nvPr/>
        </p:nvSpPr>
        <p:spPr>
          <a:xfrm>
            <a:off x="6130065" y="5476681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Random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6983987-8493-498B-A4FA-4CE332AEFCEB}"/>
              </a:ext>
            </a:extLst>
          </p:cNvPr>
          <p:cNvSpPr/>
          <p:nvPr/>
        </p:nvSpPr>
        <p:spPr>
          <a:xfrm>
            <a:off x="7071103" y="5461266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Scratch</a:t>
            </a:r>
          </a:p>
          <a:p>
            <a:pPr algn="ctr"/>
            <a:r>
              <a:rPr lang="en-US" altLang="ko-KR" sz="1200"/>
              <a:t>10,000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C5D8092-A609-474E-9298-0C605965DF67}"/>
              </a:ext>
            </a:extLst>
          </p:cNvPr>
          <p:cNvSpPr/>
          <p:nvPr/>
        </p:nvSpPr>
        <p:spPr>
          <a:xfrm>
            <a:off x="8007475" y="5476681"/>
            <a:ext cx="829782" cy="5599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Near-full</a:t>
            </a:r>
          </a:p>
          <a:p>
            <a:pPr algn="ctr"/>
            <a:r>
              <a:rPr lang="en-US" altLang="ko-KR" sz="1200" dirty="0"/>
              <a:t>10,000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A50F43-23DF-476A-8F78-476498FD90DE}"/>
              </a:ext>
            </a:extLst>
          </p:cNvPr>
          <p:cNvSpPr txBox="1"/>
          <p:nvPr/>
        </p:nvSpPr>
        <p:spPr>
          <a:xfrm>
            <a:off x="4891371" y="3984013"/>
            <a:ext cx="1558670" cy="938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3" marR="0" indent="-87313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b="1" kern="0" spc="-5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kern="0" spc="-5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회전</a:t>
            </a:r>
            <a:endParaRPr lang="en-US" altLang="ko-KR" sz="1200" b="1" kern="0" spc="-5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13" marR="0" indent="-87313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1" kern="0" spc="-5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좌우 대칭</a:t>
            </a:r>
            <a:endParaRPr lang="en-US" altLang="ko-KR" sz="1200" b="1" kern="0" spc="-5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13" marR="0" indent="-87313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1" kern="0" spc="-5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수평</a:t>
            </a:r>
            <a:r>
              <a:rPr lang="en-US" altLang="ko-KR" sz="1200" b="1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수직</a:t>
            </a:r>
            <a:r>
              <a:rPr lang="ko-KR" altLang="en-US" sz="1200" b="1" kern="0" spc="-5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이동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280A43-2B46-42D1-9A5D-8806FD9C6BC3}"/>
              </a:ext>
            </a:extLst>
          </p:cNvPr>
          <p:cNvSpPr txBox="1"/>
          <p:nvPr/>
        </p:nvSpPr>
        <p:spPr>
          <a:xfrm>
            <a:off x="6423371" y="4008178"/>
            <a:ext cx="1295463" cy="938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3" marR="0" indent="-87313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b="1" kern="0" spc="-5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전단 범위</a:t>
            </a:r>
            <a:endParaRPr lang="en-US" altLang="ko-KR" sz="1200" b="1" kern="0" spc="-5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13" marR="0" indent="-87313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b="1" kern="0" spc="-5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kern="0" spc="-5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채널 이동 </a:t>
            </a:r>
            <a:endParaRPr lang="en-US" altLang="ko-KR" sz="1200" b="1" kern="0" spc="-5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7313" marR="0" indent="-87313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b="1" kern="0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kern="0" spc="-5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확대</a:t>
            </a:r>
            <a:r>
              <a:rPr lang="en-US" altLang="ko-KR" sz="1200" b="1" kern="0" spc="-5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kern="0" spc="-5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축소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2" name="왼쪽 중괄호 41">
            <a:extLst>
              <a:ext uri="{FF2B5EF4-FFF2-40B4-BE49-F238E27FC236}">
                <a16:creationId xmlns:a16="http://schemas.microsoft.com/office/drawing/2014/main" id="{D06FE47F-F297-4ECA-A305-60FCD516B5A0}"/>
              </a:ext>
            </a:extLst>
          </p:cNvPr>
          <p:cNvSpPr/>
          <p:nvPr/>
        </p:nvSpPr>
        <p:spPr>
          <a:xfrm rot="5400000">
            <a:off x="4475991" y="1141840"/>
            <a:ext cx="187959" cy="81816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0C3DAB0D-3DE7-4BF3-80A2-D14DFCFAC309}"/>
              </a:ext>
            </a:extLst>
          </p:cNvPr>
          <p:cNvSpPr/>
          <p:nvPr/>
        </p:nvSpPr>
        <p:spPr>
          <a:xfrm>
            <a:off x="4407077" y="3971706"/>
            <a:ext cx="325787" cy="123373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C9B523-1946-4148-95E7-520457EB8704}"/>
              </a:ext>
            </a:extLst>
          </p:cNvPr>
          <p:cNvSpPr txBox="1"/>
          <p:nvPr/>
        </p:nvSpPr>
        <p:spPr>
          <a:xfrm>
            <a:off x="3116366" y="6124280"/>
            <a:ext cx="404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Validation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65 :</a:t>
            </a:r>
            <a:r>
              <a:rPr lang="ko-KR" altLang="en-US" dirty="0"/>
              <a:t> </a:t>
            </a:r>
            <a:r>
              <a:rPr lang="en-US" altLang="ko-KR" dirty="0"/>
              <a:t>20 :</a:t>
            </a:r>
            <a:r>
              <a:rPr lang="ko-KR" altLang="en-US" dirty="0"/>
              <a:t> </a:t>
            </a:r>
            <a:r>
              <a:rPr lang="en-US" altLang="ko-KR" dirty="0"/>
              <a:t>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669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방법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497948" y="1024662"/>
            <a:ext cx="7800464" cy="2422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데이터 증량에 따른 모델 성능 비교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- CNN-WDI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모델 제안</a:t>
            </a:r>
            <a:endParaRPr lang="en-US" altLang="ko-KR" sz="1600" i="1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Data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 증량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다양한 모델 규제화에 따른 성능 비교</a:t>
            </a:r>
            <a:br>
              <a:rPr lang="en-US" altLang="ko-KR" sz="1600" i="1">
                <a:solidFill>
                  <a:srgbClr val="0000FF"/>
                </a:solidFill>
                <a:latin typeface="+mn-ea"/>
              </a:rPr>
            </a:b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예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)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입력영상 해상도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데이터수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등 최적의 모델 탐색을 위한 과정</a:t>
            </a:r>
            <a:br>
              <a:rPr lang="en-US" altLang="ko-KR" sz="1600" i="1">
                <a:solidFill>
                  <a:srgbClr val="0000FF"/>
                </a:solidFill>
                <a:latin typeface="+mn-ea"/>
              </a:rPr>
            </a:b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예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)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하이퍼파라미터 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(optimizer, batch_size, epoch)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 등에 따른 비교 등</a:t>
            </a:r>
            <a:endParaRPr lang="en-US" altLang="ko-KR" sz="1600" i="1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b="1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다양한 딥러닝 아키텍처와 </a:t>
            </a:r>
            <a:r>
              <a:rPr lang="en-US" altLang="ko-KR" sz="2000" b="1">
                <a:latin typeface="+mn-ea"/>
              </a:rPr>
              <a:t>CNN-WDI </a:t>
            </a:r>
            <a:r>
              <a:rPr lang="ko-KR" altLang="en-US" sz="2000" b="1">
                <a:latin typeface="+mn-ea"/>
              </a:rPr>
              <a:t>모델의 비교</a:t>
            </a:r>
            <a:endParaRPr lang="en-US" altLang="ko-KR" sz="2000" b="1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  - (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전이학습</a:t>
            </a:r>
            <a:r>
              <a:rPr lang="en-US" altLang="ko-KR" sz="1600" i="1">
                <a:solidFill>
                  <a:srgbClr val="0000FF"/>
                </a:solidFill>
                <a:latin typeface="+mn-ea"/>
              </a:rPr>
              <a:t>, fine-tuning) VGG, ResNet, EfficientNet </a:t>
            </a:r>
            <a:r>
              <a:rPr lang="ko-KR" altLang="en-US" sz="1600" i="1">
                <a:solidFill>
                  <a:srgbClr val="0000FF"/>
                </a:solidFill>
                <a:latin typeface="+mn-ea"/>
              </a:rPr>
              <a:t>등 다른 딥러닝 모델과 비교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4BB6CF0D-09CB-C88E-3ED5-EA80CEE7319B}"/>
              </a:ext>
            </a:extLst>
          </p:cNvPr>
          <p:cNvSpPr/>
          <p:nvPr/>
        </p:nvSpPr>
        <p:spPr>
          <a:xfrm>
            <a:off x="2627784" y="4293096"/>
            <a:ext cx="4536504" cy="1252210"/>
          </a:xfrm>
          <a:prstGeom prst="wedgeRoundRectCallout">
            <a:avLst>
              <a:gd name="adj1" fmla="val -45180"/>
              <a:gd name="adj2" fmla="val -1001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논문의 일부 혹은 기타 본인이 프로젝트를 수행하면서 발견한 사실 등을 실험적으로 적용하여 수행</a:t>
            </a:r>
          </a:p>
        </p:txBody>
      </p:sp>
    </p:spTree>
    <p:extLst>
      <p:ext uri="{BB962C8B-B14F-4D97-AF65-F5344CB8AC3E}">
        <p14:creationId xmlns:p14="http://schemas.microsoft.com/office/powerpoint/2010/main" val="81000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 </a:t>
            </a:r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전이학습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CNN </a:t>
            </a:r>
            <a:r>
              <a:rPr lang="ko-KR" altLang="en-US" sz="2000" b="1" dirty="0">
                <a:latin typeface="+mn-ea"/>
              </a:rPr>
              <a:t>구조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  </a:t>
            </a: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26EAEC-7D32-CB7A-7D6F-DA0960BB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485314"/>
            <a:ext cx="5433934" cy="47564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53F602-D8BB-4958-A907-B44B2AEAF628}"/>
              </a:ext>
            </a:extLst>
          </p:cNvPr>
          <p:cNvSpPr txBox="1"/>
          <p:nvPr/>
        </p:nvSpPr>
        <p:spPr>
          <a:xfrm>
            <a:off x="3757634" y="5229200"/>
            <a:ext cx="3551993" cy="123194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1400" b="1" dirty="0">
                <a:latin typeface="+mn-ea"/>
              </a:rPr>
              <a:t>과적합을 방지하기 위한 규제화</a:t>
            </a:r>
            <a:r>
              <a:rPr lang="en-US" altLang="ko-KR" sz="1400" b="1" dirty="0">
                <a:latin typeface="+mn-ea"/>
              </a:rPr>
              <a:t>(regulation)</a:t>
            </a:r>
            <a:br>
              <a:rPr lang="en-US" altLang="ko-KR" sz="1400" b="1" dirty="0">
                <a:latin typeface="+mn-ea"/>
              </a:rPr>
            </a:br>
            <a:r>
              <a:rPr lang="en-US" altLang="ko-KR" sz="1200" i="1" dirty="0">
                <a:solidFill>
                  <a:srgbClr val="0000FF"/>
                </a:solidFill>
                <a:latin typeface="+mn-ea"/>
              </a:rPr>
              <a:t>  - Batch Normalization(</a:t>
            </a:r>
            <a:r>
              <a:rPr lang="ko-KR" altLang="en-US" sz="1200" i="1" dirty="0">
                <a:solidFill>
                  <a:srgbClr val="0000FF"/>
                </a:solidFill>
                <a:latin typeface="+mn-ea"/>
              </a:rPr>
              <a:t>정규화</a:t>
            </a:r>
            <a:r>
              <a:rPr lang="en-US" altLang="ko-KR" sz="1200" i="1" dirty="0">
                <a:solidFill>
                  <a:srgbClr val="0000FF"/>
                </a:solidFill>
                <a:latin typeface="+mn-ea"/>
              </a:rPr>
              <a:t>)</a:t>
            </a:r>
            <a:br>
              <a:rPr lang="en-US" altLang="ko-KR" sz="1200" i="1" dirty="0">
                <a:solidFill>
                  <a:srgbClr val="0000FF"/>
                </a:solidFill>
                <a:latin typeface="+mn-ea"/>
              </a:rPr>
            </a:br>
            <a:r>
              <a:rPr lang="en-US" altLang="ko-KR" sz="1200" i="1" dirty="0">
                <a:solidFill>
                  <a:srgbClr val="0000FF"/>
                </a:solidFill>
                <a:latin typeface="+mn-ea"/>
              </a:rPr>
              <a:t>  - Spatial Dropout = 0.2  </a:t>
            </a:r>
            <a:endParaRPr lang="en-US" altLang="ko-KR" sz="1400" i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 </a:t>
            </a:r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전이학습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주요 코드 및 실행 결과 </a:t>
            </a:r>
            <a:r>
              <a:rPr lang="en-US" altLang="ko-KR" sz="1600" dirty="0">
                <a:latin typeface="+mn-ea"/>
              </a:rPr>
              <a:t>  </a:t>
            </a:r>
            <a:br>
              <a:rPr lang="en-US" altLang="ko-KR" sz="1600" dirty="0">
                <a:latin typeface="+mn-ea"/>
              </a:rPr>
            </a:b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데이터 증강（</a:t>
            </a:r>
            <a:r>
              <a:rPr lang="en-US" altLang="ko-KR" sz="1600" dirty="0" err="1"/>
              <a:t>ImageDataGenerator</a:t>
            </a:r>
            <a:r>
              <a:rPr lang="ko-KR" altLang="en-US" sz="1600" dirty="0"/>
              <a:t>）</a:t>
            </a:r>
            <a:endParaRPr lang="en-US" altLang="ko-KR" sz="1600" dirty="0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C67D843-B4C7-27C2-862D-A1888E0CB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71" y="4437112"/>
            <a:ext cx="3867618" cy="2110924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17E03C7-DD15-83B6-7949-C00061CD7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206" y="4290296"/>
            <a:ext cx="3896269" cy="2257740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699EB7B-01E5-4459-50BB-49593D9B1B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476" t="7630"/>
          <a:stretch/>
        </p:blipFill>
        <p:spPr>
          <a:xfrm>
            <a:off x="4370572" y="1815152"/>
            <a:ext cx="4564903" cy="1917160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BADDD5F-372D-B374-4363-E62A4F75B1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372" y="1659152"/>
            <a:ext cx="3877216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3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학습 방법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53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딥러닝 학습 조건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(HW) PC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사양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학습시간</a:t>
            </a:r>
            <a:br>
              <a:rPr lang="en-US" altLang="ko-KR" sz="1600" i="1" dirty="0">
                <a:solidFill>
                  <a:srgbClr val="0000FF"/>
                </a:solidFill>
                <a:latin typeface="+mn-ea"/>
              </a:rPr>
            </a:br>
            <a:r>
              <a:rPr lang="en-US" altLang="ko-K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+mn-ea"/>
              </a:rPr>
              <a:t> </a:t>
            </a:r>
            <a:r>
              <a:rPr lang="en-US" altLang="ko-KR" sz="1600" i="1" dirty="0">
                <a:solidFill>
                  <a:schemeClr val="tx2">
                    <a:lumMod val="40000"/>
                    <a:lumOff val="60000"/>
                  </a:schemeClr>
                </a:solidFill>
                <a:latin typeface="+mn-ea"/>
              </a:rPr>
              <a:t>	</a:t>
            </a:r>
            <a:r>
              <a:rPr lang="en-US" altLang="ko-KR" sz="16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CPU : </a:t>
            </a:r>
            <a:r>
              <a:rPr lang="pt-BR" altLang="ko-KR" sz="16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Intel(R) Core(TM) i7-13700KF   3.40 GHz</a:t>
            </a:r>
            <a:br>
              <a:rPr lang="pt-BR" altLang="ko-KR" sz="16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pt-BR" altLang="ko-KR" sz="16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RAM : 32GB</a:t>
            </a:r>
            <a:br>
              <a:rPr lang="pt-BR" altLang="ko-KR" sz="16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pt-BR" altLang="ko-KR" sz="16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GPU : </a:t>
            </a:r>
            <a:r>
              <a:rPr lang="en-US" altLang="ko-KR" sz="16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NVIDIA GeForce RTX 4070 </a:t>
            </a:r>
            <a:r>
              <a:rPr lang="en-US" altLang="ko-KR" sz="1600" kern="0" spc="-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Ti</a:t>
            </a:r>
            <a:r>
              <a:rPr lang="en-US" altLang="ko-KR" sz="1600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12</a:t>
            </a:r>
            <a:r>
              <a:rPr lang="en-US" altLang="ko-KR" sz="1600" i="1" kern="0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GB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948052-93B3-F7B0-55E0-1D8F94FF8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936" y="2606578"/>
            <a:ext cx="5724128" cy="422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53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학습 방법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딥러닝 학습 조건</a:t>
            </a:r>
            <a:br>
              <a:rPr lang="en-US" altLang="ko-KR" sz="1600" i="1" dirty="0">
                <a:solidFill>
                  <a:srgbClr val="0000FF"/>
                </a:solidFill>
                <a:latin typeface="+mn-ea"/>
              </a:rPr>
            </a:br>
            <a:r>
              <a:rPr lang="en-US" altLang="ko-K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+mn-ea"/>
              </a:rPr>
              <a:t> </a:t>
            </a:r>
            <a:r>
              <a:rPr lang="en-US" altLang="ko-KR" sz="1600" i="1" dirty="0">
                <a:solidFill>
                  <a:schemeClr val="tx2">
                    <a:lumMod val="40000"/>
                    <a:lumOff val="60000"/>
                  </a:schemeClr>
                </a:solidFill>
                <a:latin typeface="+mn-ea"/>
              </a:rPr>
              <a:t>	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9D252C-4A6D-9F59-AC82-A2AA89A85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72" y="1988840"/>
            <a:ext cx="4378096" cy="33795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26B8437-FFAD-0538-5BB0-21E55D666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42502"/>
            <a:ext cx="4415557" cy="341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27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3" ma:contentTypeDescription="새 문서를 만듭니다." ma:contentTypeScope="" ma:versionID="8f56fd7f689ce8c4e9cc7557b2243415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8e09176fa42ed14ec2a885492b4aa618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466D2A-EEC2-4088-8D7C-051937FAB0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ad4f9fb4-0e06-43e2-8892-d19b32436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FA2EDF-CBB7-475B-B0D9-861160A98246}">
  <ds:schemaRefs>
    <ds:schemaRef ds:uri="http://schemas.microsoft.com/office/infopath/2007/PartnerControls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10436</TotalTime>
  <Words>836</Words>
  <Application>Microsoft Office PowerPoint</Application>
  <PresentationFormat>화면 슬라이드 쇼(4:3)</PresentationFormat>
  <Paragraphs>255</Paragraphs>
  <Slides>23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HY견고딕</vt:lpstr>
      <vt:lpstr>HY헤드라인M</vt:lpstr>
      <vt:lpstr>맑은 고딕</vt:lpstr>
      <vt:lpstr>바른돋움 3</vt:lpstr>
      <vt:lpstr>-윤고딕330</vt:lpstr>
      <vt:lpstr>-윤고딕340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권진관 권진관</cp:lastModifiedBy>
  <cp:revision>377</cp:revision>
  <cp:lastPrinted>2019-09-16T00:28:29Z</cp:lastPrinted>
  <dcterms:created xsi:type="dcterms:W3CDTF">2017-03-29T07:13:25Z</dcterms:created>
  <dcterms:modified xsi:type="dcterms:W3CDTF">2023-04-25T19:25:05Z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