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331" r:id="rId6"/>
    <p:sldId id="348" r:id="rId7"/>
    <p:sldId id="351" r:id="rId8"/>
    <p:sldId id="343" r:id="rId9"/>
    <p:sldId id="328" r:id="rId10"/>
    <p:sldId id="352" r:id="rId11"/>
    <p:sldId id="354" r:id="rId12"/>
    <p:sldId id="335" r:id="rId13"/>
    <p:sldId id="350" r:id="rId14"/>
    <p:sldId id="336" r:id="rId15"/>
    <p:sldId id="353" r:id="rId16"/>
    <p:sldId id="356" r:id="rId17"/>
    <p:sldId id="355" r:id="rId18"/>
    <p:sldId id="349" r:id="rId19"/>
    <p:sldId id="347" r:id="rId20"/>
    <p:sldId id="268" r:id="rId2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113" d="100"/>
          <a:sy n="113" d="100"/>
        </p:scale>
        <p:origin x="1536" y="108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908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910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093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57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392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89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8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595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20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3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techzizou/labeled-mask-dataset-pascal-voc-forma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2022.  6.  14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[4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권진관</a:t>
            </a: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924807"/>
            <a:chOff x="157020" y="3061083"/>
            <a:chExt cx="8712968" cy="9248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#2 </a:t>
              </a: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 발표</a:t>
              </a:r>
              <a:endParaRPr lang="en-US" altLang="ko-KR" sz="6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76544" y="85377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개발의 차별성 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1412776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dirty="0">
                <a:latin typeface="+mn-ea"/>
              </a:rPr>
              <a:t>정확도 향상 방법</a:t>
            </a:r>
            <a:endParaRPr lang="en-US" altLang="ko-KR" sz="20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다른 모델의 </a:t>
            </a:r>
            <a:r>
              <a:rPr lang="en-US" altLang="ko-KR" sz="1600" dirty="0">
                <a:latin typeface="+mn-ea"/>
              </a:rPr>
              <a:t>label</a:t>
            </a:r>
            <a:r>
              <a:rPr lang="ko-KR" altLang="en-US" sz="1600" dirty="0">
                <a:latin typeface="+mn-ea"/>
              </a:rPr>
              <a:t>을 </a:t>
            </a:r>
            <a:r>
              <a:rPr lang="en-US" altLang="ko-KR" sz="1600" dirty="0">
                <a:latin typeface="+mn-ea"/>
              </a:rPr>
              <a:t>yolo5</a:t>
            </a:r>
            <a:r>
              <a:rPr lang="ko-KR" altLang="en-US" sz="1600" dirty="0">
                <a:latin typeface="+mn-ea"/>
              </a:rPr>
              <a:t>형식으로 변환하여 데이터셋 확보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데이터셋 증량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전이학습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최초 </a:t>
            </a:r>
            <a:r>
              <a:rPr lang="ko-KR" altLang="en-US" sz="1600" dirty="0" err="1">
                <a:latin typeface="+mn-ea"/>
              </a:rPr>
              <a:t>학습시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Large </a:t>
            </a:r>
            <a:r>
              <a:rPr lang="ko-KR" altLang="en-US" sz="1600" dirty="0">
                <a:latin typeface="+mn-ea"/>
              </a:rPr>
              <a:t>모델 사용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52F05B-151E-A723-7419-3AE55A906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098" y="2675941"/>
            <a:ext cx="4772691" cy="41820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F0923D-0698-A59E-FF82-6DCEE8195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81" y="5013176"/>
            <a:ext cx="3695197" cy="16605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E4A92DB-FCAF-A846-239B-51B605B6F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800" y="1052736"/>
            <a:ext cx="2362200" cy="2667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65BD195-5C9A-6942-B7B5-74E25DBB01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3093882"/>
            <a:ext cx="2715503" cy="181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74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검증 결과 </a:t>
            </a:r>
            <a:r>
              <a:rPr lang="en-US" altLang="ko-KR" sz="2000" b="1" dirty="0">
                <a:latin typeface="+mn-ea"/>
              </a:rPr>
              <a:t>- </a:t>
            </a:r>
            <a:r>
              <a:rPr lang="ko-KR" altLang="en-US" sz="2000" b="1" dirty="0">
                <a:latin typeface="+mn-ea"/>
              </a:rPr>
              <a:t>마스크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2000" b="1" dirty="0">
                <a:latin typeface="+mn-ea"/>
              </a:rPr>
              <a:t>-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>
                <a:latin typeface="+mn-ea"/>
              </a:rPr>
              <a:t>train : </a:t>
            </a:r>
            <a:r>
              <a:rPr lang="en-US" altLang="ko-KR" sz="1600" i="1" dirty="0" err="1">
                <a:latin typeface="+mn-ea"/>
              </a:rPr>
              <a:t>val</a:t>
            </a:r>
            <a:r>
              <a:rPr lang="en-US" altLang="ko-KR" sz="1600" i="1" dirty="0">
                <a:latin typeface="+mn-ea"/>
              </a:rPr>
              <a:t> = 7 : 3 …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28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850F01-A4A4-6956-A189-C24CD836CBB2}"/>
              </a:ext>
            </a:extLst>
          </p:cNvPr>
          <p:cNvSpPr txBox="1"/>
          <p:nvPr/>
        </p:nvSpPr>
        <p:spPr>
          <a:xfrm>
            <a:off x="288323" y="3239691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마스크 모델 </a:t>
            </a:r>
            <a:endParaRPr lang="en-US" altLang="ko-KR" dirty="0"/>
          </a:p>
          <a:p>
            <a:r>
              <a:rPr lang="en-US" altLang="ko-KR" dirty="0"/>
              <a:t>Confusion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349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74867"/>
            <a:ext cx="8706254" cy="12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검증 결과 </a:t>
            </a:r>
            <a:r>
              <a:rPr lang="en-US" altLang="ko-KR" sz="2000" b="1" dirty="0">
                <a:latin typeface="+mn-ea"/>
              </a:rPr>
              <a:t>– </a:t>
            </a:r>
            <a:r>
              <a:rPr lang="ko-KR" altLang="en-US" sz="2000" b="1" dirty="0">
                <a:latin typeface="+mn-ea"/>
              </a:rPr>
              <a:t>헬멧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ts val="2300"/>
              </a:lnSpc>
              <a:buFontTx/>
              <a:buChar char="-"/>
            </a:pPr>
            <a:r>
              <a:rPr lang="en-US" altLang="ko-KR" sz="2000" b="1" i="1" dirty="0" err="1">
                <a:latin typeface="+mn-ea"/>
              </a:rPr>
              <a:t>train:test</a:t>
            </a:r>
            <a:r>
              <a:rPr lang="en-US" altLang="ko-KR" sz="2000" b="1" i="1" dirty="0">
                <a:latin typeface="+mn-ea"/>
              </a:rPr>
              <a:t> 7:3 </a:t>
            </a:r>
            <a:r>
              <a:rPr lang="ko-KR" altLang="en-US" sz="2000" b="1" i="1" dirty="0">
                <a:latin typeface="+mn-ea"/>
              </a:rPr>
              <a:t>다시 </a:t>
            </a:r>
            <a:r>
              <a:rPr lang="ko-KR" altLang="en-US" sz="2000" b="1" i="1" dirty="0" err="1">
                <a:latin typeface="+mn-ea"/>
              </a:rPr>
              <a:t>캡쳐해서</a:t>
            </a:r>
            <a:r>
              <a:rPr lang="ko-KR" altLang="en-US" sz="2000" b="1" i="1" dirty="0">
                <a:latin typeface="+mn-ea"/>
              </a:rPr>
              <a:t> 붙여넣기</a:t>
            </a:r>
            <a:endParaRPr lang="en-US" altLang="ko-KR" sz="2000" b="1" i="1" dirty="0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en-US" altLang="ko-KR" sz="1600" i="1" dirty="0">
                <a:latin typeface="+mn-ea"/>
              </a:rPr>
              <a:t>python val.py --data dataset/</a:t>
            </a:r>
            <a:r>
              <a:rPr lang="en-US" altLang="ko-KR" sz="1600" i="1" dirty="0" err="1">
                <a:latin typeface="+mn-ea"/>
              </a:rPr>
              <a:t>helmet_dataset_final</a:t>
            </a:r>
            <a:r>
              <a:rPr lang="en-US" altLang="ko-KR" sz="1600" i="1" dirty="0">
                <a:latin typeface="+mn-ea"/>
              </a:rPr>
              <a:t>/</a:t>
            </a:r>
            <a:r>
              <a:rPr lang="en-US" altLang="ko-KR" sz="1600" i="1" dirty="0" err="1">
                <a:latin typeface="+mn-ea"/>
              </a:rPr>
              <a:t>data.yaml</a:t>
            </a:r>
            <a:r>
              <a:rPr lang="en-US" altLang="ko-KR" sz="1600" i="1" dirty="0">
                <a:latin typeface="+mn-ea"/>
              </a:rPr>
              <a:t> --weights runs/train/helmet5/weights/best.pt --task test --name helmet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FAFEE20-E77C-F5BF-5591-6C58E43136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75"/>
          <a:stretch/>
        </p:blipFill>
        <p:spPr>
          <a:xfrm>
            <a:off x="251520" y="3376038"/>
            <a:ext cx="3551711" cy="33765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230A9F0-0AB3-6373-CF9B-F4CA60E642B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01" t="5618" b="79993"/>
          <a:stretch/>
        </p:blipFill>
        <p:spPr>
          <a:xfrm>
            <a:off x="834171" y="5067170"/>
            <a:ext cx="2386407" cy="7894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78D77B8-2A3F-1467-D7C5-8A27BBFDCEB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49"/>
          <a:stretch/>
        </p:blipFill>
        <p:spPr>
          <a:xfrm>
            <a:off x="4716016" y="3582521"/>
            <a:ext cx="3303093" cy="317984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7E5FCFE-7372-9532-5D49-072D5015B77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51" t="4899" r="782" b="78691"/>
          <a:stretch/>
        </p:blipFill>
        <p:spPr>
          <a:xfrm>
            <a:off x="5220072" y="4833843"/>
            <a:ext cx="2466029" cy="90023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C9ADB9D-D368-A26F-6CD3-44C7DE88008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8257" b="31824"/>
          <a:stretch/>
        </p:blipFill>
        <p:spPr>
          <a:xfrm>
            <a:off x="-23601" y="2307050"/>
            <a:ext cx="9144000" cy="15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6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2FE1DE-62C5-75F6-FBFA-9AA31D6675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93"/>
          <a:stretch/>
        </p:blipFill>
        <p:spPr>
          <a:xfrm>
            <a:off x="2399849" y="803979"/>
            <a:ext cx="6222355" cy="57467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FF2A71-6F65-1831-1A38-E75B2DFF26B7}"/>
              </a:ext>
            </a:extLst>
          </p:cNvPr>
          <p:cNvSpPr txBox="1"/>
          <p:nvPr/>
        </p:nvSpPr>
        <p:spPr>
          <a:xfrm>
            <a:off x="288323" y="3239691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헬멧 모델 </a:t>
            </a:r>
            <a:endParaRPr lang="en-US" altLang="ko-KR" dirty="0"/>
          </a:p>
          <a:p>
            <a:r>
              <a:rPr lang="en-US" altLang="ko-KR" dirty="0"/>
              <a:t>Confusion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104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테스트 결과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>
                <a:latin typeface="+mn-ea"/>
              </a:rPr>
              <a:t>정확도 및 속도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 err="1">
                <a:latin typeface="+mn-ea"/>
              </a:rPr>
              <a:t>오분류</a:t>
            </a:r>
            <a:r>
              <a:rPr lang="ko-KR" altLang="en-US" sz="2000" b="1" dirty="0">
                <a:latin typeface="+mn-ea"/>
              </a:rPr>
              <a:t> 사례 및 개선점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602A8E-5E75-20EC-90E6-D9A3F7B0B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971" y="1611327"/>
            <a:ext cx="4677428" cy="10478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DF7AFD-8196-C10A-068F-A45D36CF1DEB}"/>
              </a:ext>
            </a:extLst>
          </p:cNvPr>
          <p:cNvSpPr txBox="1"/>
          <p:nvPr/>
        </p:nvSpPr>
        <p:spPr>
          <a:xfrm>
            <a:off x="6458519" y="12419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헬멧</a:t>
            </a:r>
          </a:p>
        </p:txBody>
      </p:sp>
    </p:spTree>
    <p:extLst>
      <p:ext uri="{BB962C8B-B14F-4D97-AF65-F5344CB8AC3E}">
        <p14:creationId xmlns:p14="http://schemas.microsoft.com/office/powerpoint/2010/main" val="2543297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/>
                <a:ea typeface="HY견고딕"/>
              </a:rPr>
              <a:t>결과 및 토의</a:t>
            </a:r>
            <a:endParaRPr lang="en-US" altLang="ko-KR" sz="3200" dirty="0">
              <a:solidFill>
                <a:schemeClr val="tx2"/>
              </a:solidFill>
              <a:latin typeface="HY견고딕"/>
              <a:ea typeface="HY견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218873" y="1659152"/>
            <a:ext cx="8706254" cy="18404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맑은 고딕"/>
                <a:ea typeface="맑은 고딕"/>
              </a:rPr>
              <a:t>토의 및 개선점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latin typeface="맑은 고딕"/>
                <a:ea typeface="맑은 고딕"/>
              </a:rPr>
              <a:t>  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데이터셋 부족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YOLO</a:t>
            </a:r>
            <a:r>
              <a:rPr lang="ko-KR" altLang="en-US" sz="1600" dirty="0">
                <a:latin typeface="+mn-ea"/>
              </a:rPr>
              <a:t> 버전 변경이나 </a:t>
            </a:r>
            <a:r>
              <a:rPr lang="ko-KR" altLang="en-US" sz="1600" dirty="0" err="1">
                <a:latin typeface="+mn-ea"/>
              </a:rPr>
              <a:t>하이퍼</a:t>
            </a:r>
            <a:r>
              <a:rPr lang="ko-KR" altLang="en-US" sz="1600" dirty="0">
                <a:latin typeface="+mn-ea"/>
              </a:rPr>
              <a:t> 파라미터의 다양한 변경시도 부족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en-US" altLang="ko-KR" sz="1600" dirty="0">
                <a:solidFill>
                  <a:srgbClr val="212529"/>
                </a:solidFill>
                <a:effectLst/>
                <a:latin typeface="-apple-system"/>
              </a:rPr>
              <a:t>Catastrophic Forgetting(</a:t>
            </a:r>
            <a:r>
              <a:rPr lang="ko-KR" altLang="en-US" sz="1600" dirty="0">
                <a:solidFill>
                  <a:srgbClr val="212529"/>
                </a:solidFill>
                <a:effectLst/>
                <a:latin typeface="-apple-system"/>
              </a:rPr>
              <a:t>파국적</a:t>
            </a:r>
            <a:r>
              <a:rPr lang="en-US" altLang="ko-KR" sz="1600" dirty="0">
                <a:solidFill>
                  <a:srgbClr val="212529"/>
                </a:solidFill>
                <a:effectLst/>
                <a:latin typeface="-apple-system"/>
              </a:rPr>
              <a:t>,</a:t>
            </a:r>
            <a:r>
              <a:rPr lang="ko-KR" altLang="en-US" sz="1600" dirty="0">
                <a:solidFill>
                  <a:srgbClr val="212529"/>
                </a:solidFill>
                <a:effectLst/>
                <a:latin typeface="-apple-system"/>
              </a:rPr>
              <a:t>파괴적 망각</a:t>
            </a:r>
            <a:r>
              <a:rPr lang="en-US" altLang="ko-KR" sz="160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sz="1600" dirty="0">
                <a:solidFill>
                  <a:srgbClr val="212529"/>
                </a:solidFill>
                <a:effectLst/>
                <a:latin typeface="-apple-system"/>
              </a:rPr>
              <a:t>에 대한 무지</a:t>
            </a:r>
            <a:endParaRPr lang="en-US" altLang="ko-KR" sz="1600" dirty="0">
              <a:solidFill>
                <a:srgbClr val="212529"/>
              </a:solidFill>
              <a:effectLst/>
              <a:latin typeface="-apple-system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212529"/>
                </a:solidFill>
                <a:latin typeface="-apple-system"/>
              </a:rPr>
              <a:t>    - 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</a:rPr>
              <a:t>인터넷에서 받은 데이터셋에 대한 너무 큰 신뢰</a:t>
            </a:r>
            <a:endParaRPr lang="en-US" altLang="ko-KR" sz="1600" dirty="0">
              <a:solidFill>
                <a:srgbClr val="212529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13995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수행방법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68603"/>
            <a:ext cx="8340522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수행방법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개발 및 발표준비 단독수행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540C5F69-C152-A441-5BE8-0C4BF453F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73693"/>
              </p:ext>
            </p:extLst>
          </p:nvPr>
        </p:nvGraphicFramePr>
        <p:xfrm>
          <a:off x="1095534" y="3280811"/>
          <a:ext cx="7004858" cy="1363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853">
                  <a:extLst>
                    <a:ext uri="{9D8B030D-6E8A-4147-A177-3AD203B41FA5}">
                      <a16:colId xmlns:a16="http://schemas.microsoft.com/office/drawing/2014/main" val="4190510126"/>
                    </a:ext>
                  </a:extLst>
                </a:gridCol>
                <a:gridCol w="4498867">
                  <a:extLst>
                    <a:ext uri="{9D8B030D-6E8A-4147-A177-3AD203B41FA5}">
                      <a16:colId xmlns:a16="http://schemas.microsoft.com/office/drawing/2014/main" val="2966296135"/>
                    </a:ext>
                  </a:extLst>
                </a:gridCol>
                <a:gridCol w="1428138">
                  <a:extLst>
                    <a:ext uri="{9D8B030D-6E8A-4147-A177-3AD203B41FA5}">
                      <a16:colId xmlns:a16="http://schemas.microsoft.com/office/drawing/2014/main" val="2955174181"/>
                    </a:ext>
                  </a:extLst>
                </a:gridCol>
              </a:tblGrid>
              <a:tr h="458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수행내용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693972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권진관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코딩</a:t>
                      </a:r>
                      <a:endParaRPr lang="en-US" altLang="ko-KR" sz="14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주제발표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545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개발 프로세스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우수성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차별성 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우수한 성능의 모델을 개발하기 위해 취한 차별적인 방법론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F87ADEB-73F2-2692-1193-28891CA4F11E}"/>
              </a:ext>
            </a:extLst>
          </p:cNvPr>
          <p:cNvSpPr/>
          <p:nvPr/>
        </p:nvSpPr>
        <p:spPr>
          <a:xfrm>
            <a:off x="2413932" y="1773073"/>
            <a:ext cx="3057876" cy="6498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dirty="0">
              <a:latin typeface="NEXON Lv1 Gothic OTF Light" pitchFamily="2" charset="-128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89EFC-5493-2DAD-2731-08473B9F216D}"/>
              </a:ext>
            </a:extLst>
          </p:cNvPr>
          <p:cNvSpPr/>
          <p:nvPr/>
        </p:nvSpPr>
        <p:spPr>
          <a:xfrm>
            <a:off x="5420738" y="1778113"/>
            <a:ext cx="1734800" cy="6447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dirty="0">
              <a:latin typeface="NEXON Lv1 Gothic OTF Light" pitchFamily="2" charset="-128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01836B3-6A71-14DA-4DC2-F808B9D68688}"/>
              </a:ext>
            </a:extLst>
          </p:cNvPr>
          <p:cNvSpPr/>
          <p:nvPr/>
        </p:nvSpPr>
        <p:spPr>
          <a:xfrm>
            <a:off x="299927" y="1778112"/>
            <a:ext cx="2114005" cy="649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dirty="0">
              <a:latin typeface="NEXON Lv1 Gothic OTF Light" pitchFamily="2" charset="-128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5852774-B7D1-6BF0-471A-163E5781E1DE}"/>
              </a:ext>
            </a:extLst>
          </p:cNvPr>
          <p:cNvSpPr/>
          <p:nvPr/>
        </p:nvSpPr>
        <p:spPr>
          <a:xfrm>
            <a:off x="7155538" y="1772816"/>
            <a:ext cx="1530493" cy="6524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dirty="0">
              <a:latin typeface="NEXON Lv1 Gothic OTF Light" pitchFamily="2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AD79D7-6BC0-A3CC-C9CA-65CB21E1CF41}"/>
              </a:ext>
            </a:extLst>
          </p:cNvPr>
          <p:cNvSpPr txBox="1"/>
          <p:nvPr/>
        </p:nvSpPr>
        <p:spPr>
          <a:xfrm>
            <a:off x="429811" y="1808705"/>
            <a:ext cx="1889001" cy="546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 </a:t>
            </a:r>
            <a:r>
              <a:rPr lang="en-US" altLang="ko-KR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</a:t>
            </a:r>
          </a:p>
          <a:p>
            <a:pPr algn="ctr" defTabSz="685800">
              <a:lnSpc>
                <a:spcPct val="15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수집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5447B9-7A5B-A155-DE78-81E5A9F3FB7C}"/>
              </a:ext>
            </a:extLst>
          </p:cNvPr>
          <p:cNvSpPr txBox="1"/>
          <p:nvPr/>
        </p:nvSpPr>
        <p:spPr>
          <a:xfrm>
            <a:off x="5961243" y="1827923"/>
            <a:ext cx="760144" cy="546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 </a:t>
            </a:r>
            <a:r>
              <a:rPr lang="en-US" altLang="ko-KR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</a:t>
            </a:r>
          </a:p>
          <a:p>
            <a:pPr algn="ctr" defTabSz="685800">
              <a:lnSpc>
                <a:spcPct val="15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학습</a:t>
            </a:r>
            <a:endParaRPr lang="en-US" altLang="ko-KR" sz="105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261C1A-C904-C74C-7549-E7586BD54D71}"/>
              </a:ext>
            </a:extLst>
          </p:cNvPr>
          <p:cNvSpPr txBox="1"/>
          <p:nvPr/>
        </p:nvSpPr>
        <p:spPr>
          <a:xfrm>
            <a:off x="7503834" y="1847591"/>
            <a:ext cx="760143" cy="546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 </a:t>
            </a:r>
            <a:r>
              <a:rPr lang="en-US" altLang="ko-KR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</a:t>
            </a:r>
          </a:p>
          <a:p>
            <a:pPr algn="ctr" defTabSz="685800">
              <a:lnSpc>
                <a:spcPct val="150000"/>
              </a:lnSpc>
              <a:defRPr/>
            </a:pPr>
            <a:r>
              <a:rPr lang="ko-KR" altLang="en-US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평가</a:t>
            </a:r>
            <a:endParaRPr lang="en-US" altLang="ko-KR" sz="105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008503-4C81-5EB7-8F8E-13157CFF289B}"/>
              </a:ext>
            </a:extLst>
          </p:cNvPr>
          <p:cNvSpPr txBox="1"/>
          <p:nvPr/>
        </p:nvSpPr>
        <p:spPr>
          <a:xfrm>
            <a:off x="980310" y="2563476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ko-KR" altLang="en-US" sz="1000" b="1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데이터수집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6C3162-33B4-25C8-C0E7-D5DFD7FB43E4}"/>
              </a:ext>
            </a:extLst>
          </p:cNvPr>
          <p:cNvSpPr txBox="1"/>
          <p:nvPr/>
        </p:nvSpPr>
        <p:spPr>
          <a:xfrm>
            <a:off x="2516160" y="259887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ko-KR" altLang="en-US" sz="1000" b="1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주석변환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728894-CD15-021C-8F1F-DA9E9E15AFDF}"/>
              </a:ext>
            </a:extLst>
          </p:cNvPr>
          <p:cNvSpPr txBox="1"/>
          <p:nvPr/>
        </p:nvSpPr>
        <p:spPr>
          <a:xfrm>
            <a:off x="3480949" y="257567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ko-KR" altLang="en-US" sz="1000" b="1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레이블링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AB76C8-933D-B203-7ACF-95D2C74F91F6}"/>
              </a:ext>
            </a:extLst>
          </p:cNvPr>
          <p:cNvSpPr txBox="1"/>
          <p:nvPr/>
        </p:nvSpPr>
        <p:spPr>
          <a:xfrm>
            <a:off x="4436082" y="2576446"/>
            <a:ext cx="8611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ko-KR" altLang="en-US" sz="1000" b="1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증량</a:t>
            </a:r>
            <a:endParaRPr lang="en-US" altLang="ko-KR" sz="1000" b="1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0A211B-C8FA-9D22-B46B-97848231BBFD}"/>
              </a:ext>
            </a:extLst>
          </p:cNvPr>
          <p:cNvSpPr txBox="1"/>
          <p:nvPr/>
        </p:nvSpPr>
        <p:spPr>
          <a:xfrm>
            <a:off x="5548309" y="257943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ko-KR" altLang="en-US" sz="1000" b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모델복잡도</a:t>
            </a:r>
            <a:endParaRPr lang="en-US" altLang="ko-KR" sz="1000" b="1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9B906555-7EEC-64D1-FBB3-355C56E86737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 flipV="1">
            <a:off x="1782465" y="3297082"/>
            <a:ext cx="702656" cy="6300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8DA6E1EE-3921-7433-9CBB-15D646D880DC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782465" y="3927104"/>
            <a:ext cx="702655" cy="60571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137B04A-3F4C-15C9-529F-078D590B4212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3275855" y="3814656"/>
            <a:ext cx="1035159" cy="7181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7C734DA7-E3F0-9598-CB04-1739B8AAFE74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3275855" y="4532814"/>
            <a:ext cx="1035159" cy="6786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D757831-89BD-4E74-64EB-482F3FF04363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5148064" y="3813038"/>
            <a:ext cx="1299824" cy="1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00473793-33C3-7393-68C5-768B2984AD52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5148064" y="3813039"/>
            <a:ext cx="1299824" cy="13983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28428152-269D-4CE2-D466-1C397094698B}"/>
              </a:ext>
            </a:extLst>
          </p:cNvPr>
          <p:cNvCxnSpPr>
            <a:cxnSpLocks/>
            <a:stCxn id="59" idx="3"/>
            <a:endCxn id="68" idx="1"/>
          </p:cNvCxnSpPr>
          <p:nvPr/>
        </p:nvCxnSpPr>
        <p:spPr>
          <a:xfrm>
            <a:off x="3275856" y="3297082"/>
            <a:ext cx="4374593" cy="514789"/>
          </a:xfrm>
          <a:prstGeom prst="bentConnector3">
            <a:avLst>
              <a:gd name="adj1" fmla="val 5522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14B263A-2E24-8FCB-E93B-E3FD1DB7A3A9}"/>
              </a:ext>
            </a:extLst>
          </p:cNvPr>
          <p:cNvSpPr/>
          <p:nvPr/>
        </p:nvSpPr>
        <p:spPr>
          <a:xfrm>
            <a:off x="773470" y="3736604"/>
            <a:ext cx="1008995" cy="381000"/>
          </a:xfrm>
          <a:prstGeom prst="roundRect">
            <a:avLst>
              <a:gd name="adj" fmla="val 541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ko-KR" altLang="en-US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안전모 데이터셋</a:t>
            </a:r>
            <a:r>
              <a:rPr lang="en-US" altLang="ko-KR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(16,581)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E7164E6-836E-2ACD-0D2D-C3A6B7BE5401}"/>
              </a:ext>
            </a:extLst>
          </p:cNvPr>
          <p:cNvSpPr/>
          <p:nvPr/>
        </p:nvSpPr>
        <p:spPr>
          <a:xfrm>
            <a:off x="2485121" y="3084909"/>
            <a:ext cx="790735" cy="424345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Test(4,979)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8517142-A5F8-5B8D-3097-382457C9AF04}"/>
              </a:ext>
            </a:extLst>
          </p:cNvPr>
          <p:cNvSpPr/>
          <p:nvPr/>
        </p:nvSpPr>
        <p:spPr>
          <a:xfrm>
            <a:off x="4311014" y="3493084"/>
            <a:ext cx="837050" cy="643144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788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Head-Helmet</a:t>
            </a:r>
          </a:p>
          <a:p>
            <a:pPr algn="ctr"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Train</a:t>
            </a:r>
          </a:p>
          <a:p>
            <a:pPr algn="ctr"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(3,500-&gt;</a:t>
            </a:r>
          </a:p>
          <a:p>
            <a:pPr algn="ctr"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11,602)</a:t>
            </a:r>
            <a:r>
              <a:rPr lang="ko-KR" altLang="en-US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D5AFB82-BC1E-948A-65EF-65139101765E}"/>
              </a:ext>
            </a:extLst>
          </p:cNvPr>
          <p:cNvSpPr/>
          <p:nvPr/>
        </p:nvSpPr>
        <p:spPr>
          <a:xfrm>
            <a:off x="4311014" y="4906028"/>
            <a:ext cx="837050" cy="610806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788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Head-Helmet</a:t>
            </a:r>
          </a:p>
          <a:p>
            <a:pPr algn="ctr"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Validation</a:t>
            </a:r>
          </a:p>
          <a:p>
            <a:pPr algn="ctr"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(974)</a:t>
            </a:r>
            <a:r>
              <a:rPr lang="ko-KR" altLang="en-US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73BF243-F180-248C-C32C-1D2A13299AE4}"/>
              </a:ext>
            </a:extLst>
          </p:cNvPr>
          <p:cNvSpPr/>
          <p:nvPr/>
        </p:nvSpPr>
        <p:spPr>
          <a:xfrm>
            <a:off x="6080913" y="3594135"/>
            <a:ext cx="893043" cy="423815"/>
          </a:xfrm>
          <a:prstGeom prst="roundRect">
            <a:avLst>
              <a:gd name="adj" fmla="val 54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788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Yolov5l6  </a:t>
            </a:r>
            <a:r>
              <a:rPr lang="ko-KR" altLang="en-US" sz="788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0829DE3-8186-E538-D176-70CC89C0CF55}"/>
              </a:ext>
            </a:extLst>
          </p:cNvPr>
          <p:cNvSpPr/>
          <p:nvPr/>
        </p:nvSpPr>
        <p:spPr>
          <a:xfrm>
            <a:off x="7650449" y="3621371"/>
            <a:ext cx="759621" cy="381000"/>
          </a:xfrm>
          <a:prstGeom prst="roundRect">
            <a:avLst>
              <a:gd name="adj" fmla="val 5417"/>
            </a:avLst>
          </a:prstGeom>
          <a:solidFill>
            <a:srgbClr val="E1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ko-KR" altLang="en-US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성능 평가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EEDB22-39D0-8491-1BC8-76962D4FF0B0}"/>
              </a:ext>
            </a:extLst>
          </p:cNvPr>
          <p:cNvSpPr txBox="1"/>
          <p:nvPr/>
        </p:nvSpPr>
        <p:spPr>
          <a:xfrm>
            <a:off x="7631738" y="2572744"/>
            <a:ext cx="7328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ko-KR" altLang="en-US" sz="1000" b="1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평가</a:t>
            </a:r>
            <a:endParaRPr lang="en-US" altLang="ko-KR" sz="1000" b="1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69849CD-8917-181B-F6D0-ED56A23970C2}"/>
              </a:ext>
            </a:extLst>
          </p:cNvPr>
          <p:cNvCxnSpPr>
            <a:cxnSpLocks/>
          </p:cNvCxnSpPr>
          <p:nvPr/>
        </p:nvCxnSpPr>
        <p:spPr>
          <a:xfrm>
            <a:off x="3275855" y="4532814"/>
            <a:ext cx="22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2A41CC-98BE-C519-0BF4-86AAE6AF74BE}"/>
              </a:ext>
            </a:extLst>
          </p:cNvPr>
          <p:cNvSpPr txBox="1"/>
          <p:nvPr/>
        </p:nvSpPr>
        <p:spPr>
          <a:xfrm>
            <a:off x="3444559" y="1808486"/>
            <a:ext cx="894797" cy="546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 </a:t>
            </a:r>
            <a:r>
              <a:rPr lang="en-US" altLang="ko-KR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</a:t>
            </a:r>
          </a:p>
          <a:p>
            <a:pPr algn="ctr" defTabSz="685800">
              <a:lnSpc>
                <a:spcPct val="15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처리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6F3C272-E2E8-B5AD-7B86-1859C1D9D18F}"/>
              </a:ext>
            </a:extLst>
          </p:cNvPr>
          <p:cNvGrpSpPr/>
          <p:nvPr/>
        </p:nvGrpSpPr>
        <p:grpSpPr>
          <a:xfrm>
            <a:off x="396993" y="1781697"/>
            <a:ext cx="2016939" cy="649813"/>
            <a:chOff x="-4930" y="2349137"/>
            <a:chExt cx="2016939" cy="649813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DE84E78-EAD7-E9BD-3ABB-07CE72299BEC}"/>
                </a:ext>
              </a:extLst>
            </p:cNvPr>
            <p:cNvSpPr/>
            <p:nvPr/>
          </p:nvSpPr>
          <p:spPr>
            <a:xfrm>
              <a:off x="-4930" y="2349137"/>
              <a:ext cx="2016939" cy="6498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 dirty="0">
                <a:latin typeface="NEXON Lv1 Gothic OTF Light" pitchFamily="2" charset="-128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DC0C-2553-6BFD-1EC2-942248F92ED4}"/>
                </a:ext>
              </a:extLst>
            </p:cNvPr>
            <p:cNvSpPr txBox="1"/>
            <p:nvPr/>
          </p:nvSpPr>
          <p:spPr>
            <a:xfrm>
              <a:off x="34993" y="2389571"/>
              <a:ext cx="1889001" cy="546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lnSpc>
                  <a:spcPct val="150000"/>
                </a:lnSpc>
                <a:defRPr/>
              </a:pPr>
              <a:r>
                <a:rPr lang="en-US" altLang="ko-KR" sz="1050" b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 </a:t>
              </a:r>
              <a:r>
                <a:rPr lang="en-US" altLang="ko-KR" sz="105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Step</a:t>
              </a:r>
            </a:p>
            <a:p>
              <a:pPr algn="ctr" defTabSz="685800">
                <a:lnSpc>
                  <a:spcPct val="150000"/>
                </a:lnSpc>
                <a:defRPr/>
              </a:pPr>
              <a:r>
                <a:rPr lang="ko-KR" altLang="en-US" sz="105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수집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E4606E72-1320-5943-D65D-599C74BB4649}"/>
              </a:ext>
            </a:extLst>
          </p:cNvPr>
          <p:cNvSpPr txBox="1"/>
          <p:nvPr/>
        </p:nvSpPr>
        <p:spPr>
          <a:xfrm>
            <a:off x="6500813" y="257120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ko-KR" altLang="en-US" sz="1000" b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인자</a:t>
            </a:r>
            <a:endParaRPr lang="en-US" altLang="ko-KR" sz="1000" b="1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DAC0B87-8EEF-264D-F5DB-34E15F591335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>
          <a:xfrm>
            <a:off x="6973956" y="3806043"/>
            <a:ext cx="676493" cy="5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CB3965B-A83C-D198-1984-F6FE39ACC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186" y="4246242"/>
            <a:ext cx="2715503" cy="181033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49F1C34-B60C-214E-6E6D-C8A24E99C52F}"/>
              </a:ext>
            </a:extLst>
          </p:cNvPr>
          <p:cNvSpPr/>
          <p:nvPr/>
        </p:nvSpPr>
        <p:spPr>
          <a:xfrm>
            <a:off x="2474891" y="4301350"/>
            <a:ext cx="790735" cy="605710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Train(11,602)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01408B-4D01-8B87-5F59-E02EED54F5AF}"/>
              </a:ext>
            </a:extLst>
          </p:cNvPr>
          <p:cNvSpPr txBox="1"/>
          <p:nvPr/>
        </p:nvSpPr>
        <p:spPr>
          <a:xfrm>
            <a:off x="89988" y="6246157"/>
            <a:ext cx="869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데이터셋 출처 </a:t>
            </a:r>
            <a:r>
              <a:rPr lang="en-US" altLang="ko-KR" dirty="0"/>
              <a:t>: https://www.kaggle.com/datasets/andrewmvd/hard-hat-detection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89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개발 프로세스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우수성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차별성 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우수한 성능의 모델을 개발하기 위해 취한 차별적인 방법론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F87ADEB-73F2-2692-1193-28891CA4F11E}"/>
              </a:ext>
            </a:extLst>
          </p:cNvPr>
          <p:cNvSpPr/>
          <p:nvPr/>
        </p:nvSpPr>
        <p:spPr>
          <a:xfrm>
            <a:off x="2413932" y="1773073"/>
            <a:ext cx="3057876" cy="6498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dirty="0">
              <a:latin typeface="NEXON Lv1 Gothic OTF Light" pitchFamily="2" charset="-128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89EFC-5493-2DAD-2731-08473B9F216D}"/>
              </a:ext>
            </a:extLst>
          </p:cNvPr>
          <p:cNvSpPr/>
          <p:nvPr/>
        </p:nvSpPr>
        <p:spPr>
          <a:xfrm>
            <a:off x="5420738" y="1778113"/>
            <a:ext cx="1734800" cy="6447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dirty="0">
              <a:latin typeface="NEXON Lv1 Gothic OTF Light" pitchFamily="2" charset="-128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01836B3-6A71-14DA-4DC2-F808B9D68688}"/>
              </a:ext>
            </a:extLst>
          </p:cNvPr>
          <p:cNvSpPr/>
          <p:nvPr/>
        </p:nvSpPr>
        <p:spPr>
          <a:xfrm>
            <a:off x="299927" y="1778112"/>
            <a:ext cx="2114005" cy="649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dirty="0">
              <a:latin typeface="NEXON Lv1 Gothic OTF Light" pitchFamily="2" charset="-128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5852774-B7D1-6BF0-471A-163E5781E1DE}"/>
              </a:ext>
            </a:extLst>
          </p:cNvPr>
          <p:cNvSpPr/>
          <p:nvPr/>
        </p:nvSpPr>
        <p:spPr>
          <a:xfrm>
            <a:off x="7155538" y="1772816"/>
            <a:ext cx="1530493" cy="6524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dirty="0">
              <a:latin typeface="NEXON Lv1 Gothic OTF Light" pitchFamily="2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AD79D7-6BC0-A3CC-C9CA-65CB21E1CF41}"/>
              </a:ext>
            </a:extLst>
          </p:cNvPr>
          <p:cNvSpPr txBox="1"/>
          <p:nvPr/>
        </p:nvSpPr>
        <p:spPr>
          <a:xfrm>
            <a:off x="429811" y="1808705"/>
            <a:ext cx="1889001" cy="546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 </a:t>
            </a:r>
            <a:r>
              <a:rPr lang="en-US" altLang="ko-KR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</a:t>
            </a:r>
          </a:p>
          <a:p>
            <a:pPr algn="ctr" defTabSz="685800">
              <a:lnSpc>
                <a:spcPct val="15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수집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5447B9-7A5B-A155-DE78-81E5A9F3FB7C}"/>
              </a:ext>
            </a:extLst>
          </p:cNvPr>
          <p:cNvSpPr txBox="1"/>
          <p:nvPr/>
        </p:nvSpPr>
        <p:spPr>
          <a:xfrm>
            <a:off x="5961243" y="1827923"/>
            <a:ext cx="760144" cy="546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 </a:t>
            </a:r>
            <a:r>
              <a:rPr lang="en-US" altLang="ko-KR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</a:t>
            </a:r>
          </a:p>
          <a:p>
            <a:pPr algn="ctr" defTabSz="685800">
              <a:lnSpc>
                <a:spcPct val="15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학습</a:t>
            </a:r>
            <a:endParaRPr lang="en-US" altLang="ko-KR" sz="105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261C1A-C904-C74C-7549-E7586BD54D71}"/>
              </a:ext>
            </a:extLst>
          </p:cNvPr>
          <p:cNvSpPr txBox="1"/>
          <p:nvPr/>
        </p:nvSpPr>
        <p:spPr>
          <a:xfrm>
            <a:off x="7503834" y="1847591"/>
            <a:ext cx="760143" cy="546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 </a:t>
            </a:r>
            <a:r>
              <a:rPr lang="en-US" altLang="ko-KR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</a:t>
            </a:r>
          </a:p>
          <a:p>
            <a:pPr algn="ctr" defTabSz="685800">
              <a:lnSpc>
                <a:spcPct val="150000"/>
              </a:lnSpc>
              <a:defRPr/>
            </a:pPr>
            <a:r>
              <a:rPr lang="ko-KR" altLang="en-US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평가</a:t>
            </a:r>
            <a:endParaRPr lang="en-US" altLang="ko-KR" sz="105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008503-4C81-5EB7-8F8E-13157CFF289B}"/>
              </a:ext>
            </a:extLst>
          </p:cNvPr>
          <p:cNvSpPr txBox="1"/>
          <p:nvPr/>
        </p:nvSpPr>
        <p:spPr>
          <a:xfrm>
            <a:off x="980310" y="2563476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ko-KR" altLang="en-US" sz="1000" b="1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데이터수집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6C3162-33B4-25C8-C0E7-D5DFD7FB43E4}"/>
              </a:ext>
            </a:extLst>
          </p:cNvPr>
          <p:cNvSpPr txBox="1"/>
          <p:nvPr/>
        </p:nvSpPr>
        <p:spPr>
          <a:xfrm>
            <a:off x="2516160" y="259887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ko-KR" altLang="en-US" sz="1000" b="1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주석변환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728894-CD15-021C-8F1F-DA9E9E15AFDF}"/>
              </a:ext>
            </a:extLst>
          </p:cNvPr>
          <p:cNvSpPr txBox="1"/>
          <p:nvPr/>
        </p:nvSpPr>
        <p:spPr>
          <a:xfrm>
            <a:off x="3480949" y="257567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ko-KR" altLang="en-US" sz="1000" b="1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레이블링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AB76C8-933D-B203-7ACF-95D2C74F91F6}"/>
              </a:ext>
            </a:extLst>
          </p:cNvPr>
          <p:cNvSpPr txBox="1"/>
          <p:nvPr/>
        </p:nvSpPr>
        <p:spPr>
          <a:xfrm>
            <a:off x="4436082" y="2576446"/>
            <a:ext cx="8611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ko-KR" altLang="en-US" sz="1000" b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증량</a:t>
            </a:r>
            <a:endParaRPr lang="en-US" altLang="ko-KR" sz="1000" b="1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0A211B-C8FA-9D22-B46B-97848231BBFD}"/>
              </a:ext>
            </a:extLst>
          </p:cNvPr>
          <p:cNvSpPr txBox="1"/>
          <p:nvPr/>
        </p:nvSpPr>
        <p:spPr>
          <a:xfrm>
            <a:off x="5548309" y="257943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ko-KR" altLang="en-US" sz="1000" b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모델복잡도</a:t>
            </a:r>
            <a:endParaRPr lang="en-US" altLang="ko-KR" sz="1000" b="1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9B906555-7EEC-64D1-FBB3-355C56E86737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 flipV="1">
            <a:off x="1782465" y="3297082"/>
            <a:ext cx="702656" cy="6300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8DA6E1EE-3921-7433-9CBB-15D646D880DC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782465" y="3927104"/>
            <a:ext cx="702655" cy="60571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137B04A-3F4C-15C9-529F-078D590B4212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3275855" y="3814656"/>
            <a:ext cx="1035159" cy="7181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7C734DA7-E3F0-9598-CB04-1739B8AAFE74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3275855" y="4532814"/>
            <a:ext cx="1035159" cy="6786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D757831-89BD-4E74-64EB-482F3FF04363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5148064" y="3813038"/>
            <a:ext cx="1299824" cy="1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00473793-33C3-7393-68C5-768B2984AD52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5148064" y="3813039"/>
            <a:ext cx="1299824" cy="13983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28428152-269D-4CE2-D466-1C397094698B}"/>
              </a:ext>
            </a:extLst>
          </p:cNvPr>
          <p:cNvCxnSpPr>
            <a:cxnSpLocks/>
            <a:stCxn id="59" idx="3"/>
            <a:endCxn id="68" idx="1"/>
          </p:cNvCxnSpPr>
          <p:nvPr/>
        </p:nvCxnSpPr>
        <p:spPr>
          <a:xfrm>
            <a:off x="3275856" y="3297082"/>
            <a:ext cx="4374593" cy="514789"/>
          </a:xfrm>
          <a:prstGeom prst="bentConnector3">
            <a:avLst>
              <a:gd name="adj1" fmla="val 5522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14B263A-2E24-8FCB-E93B-E3FD1DB7A3A9}"/>
              </a:ext>
            </a:extLst>
          </p:cNvPr>
          <p:cNvSpPr/>
          <p:nvPr/>
        </p:nvSpPr>
        <p:spPr>
          <a:xfrm>
            <a:off x="773470" y="3736604"/>
            <a:ext cx="1008995" cy="381000"/>
          </a:xfrm>
          <a:prstGeom prst="roundRect">
            <a:avLst>
              <a:gd name="adj" fmla="val 541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ko-KR" altLang="en-US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마스크 데이터셋</a:t>
            </a:r>
            <a:r>
              <a:rPr lang="en-US" altLang="ko-KR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(5,962)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E7164E6-836E-2ACD-0D2D-C3A6B7BE5401}"/>
              </a:ext>
            </a:extLst>
          </p:cNvPr>
          <p:cNvSpPr/>
          <p:nvPr/>
        </p:nvSpPr>
        <p:spPr>
          <a:xfrm>
            <a:off x="2485121" y="3084909"/>
            <a:ext cx="790735" cy="424345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Test(1,174)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8517142-A5F8-5B8D-3097-382457C9AF04}"/>
              </a:ext>
            </a:extLst>
          </p:cNvPr>
          <p:cNvSpPr/>
          <p:nvPr/>
        </p:nvSpPr>
        <p:spPr>
          <a:xfrm>
            <a:off x="4311014" y="3469018"/>
            <a:ext cx="837050" cy="691276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788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Mask-Face</a:t>
            </a:r>
          </a:p>
          <a:p>
            <a:pPr algn="ctr"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Train</a:t>
            </a:r>
          </a:p>
          <a:p>
            <a:pPr algn="ctr"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(1,534-&gt;</a:t>
            </a:r>
          </a:p>
          <a:p>
            <a:pPr algn="ctr"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4,602)</a:t>
            </a:r>
            <a:r>
              <a:rPr lang="ko-KR" altLang="en-US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D5AFB82-BC1E-948A-65EF-65139101765E}"/>
              </a:ext>
            </a:extLst>
          </p:cNvPr>
          <p:cNvSpPr/>
          <p:nvPr/>
        </p:nvSpPr>
        <p:spPr>
          <a:xfrm>
            <a:off x="4311014" y="4906028"/>
            <a:ext cx="837050" cy="610806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788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Mask-Face</a:t>
            </a:r>
          </a:p>
          <a:p>
            <a:pPr algn="ctr"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Validation</a:t>
            </a:r>
          </a:p>
          <a:p>
            <a:pPr algn="ctr"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(186)</a:t>
            </a:r>
            <a:r>
              <a:rPr lang="ko-KR" altLang="en-US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73BF243-F180-248C-C32C-1D2A13299AE4}"/>
              </a:ext>
            </a:extLst>
          </p:cNvPr>
          <p:cNvSpPr/>
          <p:nvPr/>
        </p:nvSpPr>
        <p:spPr>
          <a:xfrm>
            <a:off x="6080913" y="3594135"/>
            <a:ext cx="893043" cy="423815"/>
          </a:xfrm>
          <a:prstGeom prst="roundRect">
            <a:avLst>
              <a:gd name="adj" fmla="val 54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788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Yolov5l  </a:t>
            </a:r>
            <a:r>
              <a:rPr lang="ko-KR" altLang="en-US" sz="788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0829DE3-8186-E538-D176-70CC89C0CF55}"/>
              </a:ext>
            </a:extLst>
          </p:cNvPr>
          <p:cNvSpPr/>
          <p:nvPr/>
        </p:nvSpPr>
        <p:spPr>
          <a:xfrm>
            <a:off x="7650449" y="3621371"/>
            <a:ext cx="759621" cy="381000"/>
          </a:xfrm>
          <a:prstGeom prst="roundRect">
            <a:avLst>
              <a:gd name="adj" fmla="val 5417"/>
            </a:avLst>
          </a:prstGeom>
          <a:solidFill>
            <a:srgbClr val="E1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ko-KR" altLang="en-US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성능 평가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EEDB22-39D0-8491-1BC8-76962D4FF0B0}"/>
              </a:ext>
            </a:extLst>
          </p:cNvPr>
          <p:cNvSpPr txBox="1"/>
          <p:nvPr/>
        </p:nvSpPr>
        <p:spPr>
          <a:xfrm>
            <a:off x="7631738" y="2572744"/>
            <a:ext cx="7328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ko-KR" altLang="en-US" sz="1000" b="1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평가</a:t>
            </a:r>
            <a:endParaRPr lang="en-US" altLang="ko-KR" sz="1000" b="1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69849CD-8917-181B-F6D0-ED56A23970C2}"/>
              </a:ext>
            </a:extLst>
          </p:cNvPr>
          <p:cNvCxnSpPr>
            <a:cxnSpLocks/>
          </p:cNvCxnSpPr>
          <p:nvPr/>
        </p:nvCxnSpPr>
        <p:spPr>
          <a:xfrm>
            <a:off x="3275855" y="4532814"/>
            <a:ext cx="22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2A41CC-98BE-C519-0BF4-86AAE6AF74BE}"/>
              </a:ext>
            </a:extLst>
          </p:cNvPr>
          <p:cNvSpPr txBox="1"/>
          <p:nvPr/>
        </p:nvSpPr>
        <p:spPr>
          <a:xfrm>
            <a:off x="3444559" y="1808486"/>
            <a:ext cx="894797" cy="546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 </a:t>
            </a:r>
            <a:r>
              <a:rPr lang="en-US" altLang="ko-KR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</a:t>
            </a:r>
          </a:p>
          <a:p>
            <a:pPr algn="ctr" defTabSz="685800">
              <a:lnSpc>
                <a:spcPct val="15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처리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6F3C272-E2E8-B5AD-7B86-1859C1D9D18F}"/>
              </a:ext>
            </a:extLst>
          </p:cNvPr>
          <p:cNvGrpSpPr/>
          <p:nvPr/>
        </p:nvGrpSpPr>
        <p:grpSpPr>
          <a:xfrm>
            <a:off x="396993" y="1781697"/>
            <a:ext cx="2016939" cy="649813"/>
            <a:chOff x="-4930" y="2349137"/>
            <a:chExt cx="2016939" cy="649813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DE84E78-EAD7-E9BD-3ABB-07CE72299BEC}"/>
                </a:ext>
              </a:extLst>
            </p:cNvPr>
            <p:cNvSpPr/>
            <p:nvPr/>
          </p:nvSpPr>
          <p:spPr>
            <a:xfrm>
              <a:off x="-4930" y="2349137"/>
              <a:ext cx="2016939" cy="6498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 dirty="0">
                <a:latin typeface="NEXON Lv1 Gothic OTF Light" pitchFamily="2" charset="-128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DC0C-2553-6BFD-1EC2-942248F92ED4}"/>
                </a:ext>
              </a:extLst>
            </p:cNvPr>
            <p:cNvSpPr txBox="1"/>
            <p:nvPr/>
          </p:nvSpPr>
          <p:spPr>
            <a:xfrm>
              <a:off x="34993" y="2389571"/>
              <a:ext cx="1889001" cy="546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lnSpc>
                  <a:spcPct val="150000"/>
                </a:lnSpc>
                <a:defRPr/>
              </a:pPr>
              <a:r>
                <a:rPr lang="en-US" altLang="ko-KR" sz="1050" b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 </a:t>
              </a:r>
              <a:r>
                <a:rPr lang="en-US" altLang="ko-KR" sz="105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Step</a:t>
              </a:r>
            </a:p>
            <a:p>
              <a:pPr algn="ctr" defTabSz="685800">
                <a:lnSpc>
                  <a:spcPct val="150000"/>
                </a:lnSpc>
                <a:defRPr/>
              </a:pPr>
              <a:r>
                <a:rPr lang="ko-KR" altLang="en-US" sz="105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수집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E4606E72-1320-5943-D65D-599C74BB4649}"/>
              </a:ext>
            </a:extLst>
          </p:cNvPr>
          <p:cNvSpPr txBox="1"/>
          <p:nvPr/>
        </p:nvSpPr>
        <p:spPr>
          <a:xfrm>
            <a:off x="6500813" y="257120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ko-KR" altLang="en-US" sz="1000" b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인자</a:t>
            </a:r>
            <a:endParaRPr lang="en-US" altLang="ko-KR" sz="1000" b="1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DAC0B87-8EEF-264D-F5DB-34E15F591335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>
          <a:xfrm>
            <a:off x="6973956" y="3806043"/>
            <a:ext cx="676493" cy="5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CB3965B-A83C-D198-1984-F6FE39ACC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186" y="4246242"/>
            <a:ext cx="2715503" cy="181033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49F1C34-B60C-214E-6E6D-C8A24E99C52F}"/>
              </a:ext>
            </a:extLst>
          </p:cNvPr>
          <p:cNvSpPr/>
          <p:nvPr/>
        </p:nvSpPr>
        <p:spPr>
          <a:xfrm>
            <a:off x="2474891" y="4301350"/>
            <a:ext cx="790735" cy="462927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Train(4,788)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A2820-A9C0-C13A-8F3D-59F144AD77F2}"/>
              </a:ext>
            </a:extLst>
          </p:cNvPr>
          <p:cNvSpPr txBox="1"/>
          <p:nvPr/>
        </p:nvSpPr>
        <p:spPr>
          <a:xfrm>
            <a:off x="41620" y="5823204"/>
            <a:ext cx="9013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데이터셋 출처 </a:t>
            </a:r>
            <a:r>
              <a:rPr lang="en-US" altLang="ko-KR" dirty="0"/>
              <a:t>: </a:t>
            </a:r>
          </a:p>
          <a:p>
            <a:r>
              <a:rPr lang="en-US" altLang="ko-KR" dirty="0">
                <a:hlinkClick r:id="rId4"/>
              </a:rPr>
              <a:t>https://www.kaggle.com/datasets/techzizou/labeled-mask-dataset-pascal-voc-format</a:t>
            </a:r>
            <a:endParaRPr lang="en-US" altLang="ko-KR" dirty="0"/>
          </a:p>
          <a:p>
            <a:r>
              <a:rPr lang="en-US" altLang="ko-KR" dirty="0"/>
              <a:t>https://www.kaggle.com/datasets/andrewmvd/face-mask-detection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34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 구성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3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Data </a:t>
            </a:r>
            <a:r>
              <a:rPr lang="ko-KR" altLang="en-US" sz="2000" b="1" dirty="0">
                <a:latin typeface="+mn-ea"/>
              </a:rPr>
              <a:t>추가</a:t>
            </a:r>
            <a:r>
              <a:rPr lang="en-US" altLang="ko-KR" sz="2000" b="1" dirty="0">
                <a:latin typeface="+mn-ea"/>
              </a:rPr>
              <a:t>/augmentation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가로 대칭</a:t>
            </a:r>
            <a:r>
              <a:rPr lang="en-US" altLang="ko-KR" sz="1600" dirty="0">
                <a:latin typeface="+mn-ea"/>
              </a:rPr>
              <a:t>, 90</a:t>
            </a:r>
            <a:r>
              <a:rPr lang="ko-KR" altLang="en-US" sz="1600" dirty="0">
                <a:latin typeface="+mn-ea"/>
              </a:rPr>
              <a:t>도 회전</a:t>
            </a:r>
            <a:r>
              <a:rPr lang="en-US" altLang="ko-KR" sz="1600" dirty="0">
                <a:latin typeface="+mn-ea"/>
              </a:rPr>
              <a:t>, -15</a:t>
            </a:r>
            <a:r>
              <a:rPr lang="en-US" altLang="ko-KR" sz="1600" b="0" dirty="0">
                <a:effectLst/>
                <a:latin typeface="Inter"/>
              </a:rPr>
              <a:t>° </a:t>
            </a:r>
            <a:r>
              <a:rPr lang="en-US" altLang="ko-KR" sz="1600" dirty="0">
                <a:latin typeface="Inter"/>
              </a:rPr>
              <a:t>or</a:t>
            </a:r>
            <a:r>
              <a:rPr lang="en-US" altLang="ko-KR" sz="1600" b="0" dirty="0">
                <a:effectLst/>
                <a:latin typeface="Inter"/>
              </a:rPr>
              <a:t> +15° </a:t>
            </a:r>
            <a:r>
              <a:rPr lang="ko-KR" altLang="en-US" sz="1600" b="0" dirty="0">
                <a:effectLst/>
                <a:latin typeface="Inter"/>
              </a:rPr>
              <a:t>회전</a:t>
            </a:r>
            <a:r>
              <a:rPr lang="en-US" altLang="ko-KR" sz="1600" b="0" dirty="0">
                <a:effectLst/>
                <a:latin typeface="Inter"/>
              </a:rPr>
              <a:t>, -15° or +15°</a:t>
            </a:r>
            <a:r>
              <a:rPr lang="ko-KR" altLang="en-US" sz="1600" b="0" dirty="0">
                <a:effectLst/>
                <a:latin typeface="Inter"/>
              </a:rPr>
              <a:t>로 기울이기</a:t>
            </a:r>
            <a:r>
              <a:rPr lang="en-US" altLang="ko-KR" sz="1600" b="0" dirty="0">
                <a:effectLst/>
                <a:latin typeface="Inter"/>
              </a:rPr>
              <a:t>(shear)</a:t>
            </a:r>
          </a:p>
          <a:p>
            <a:pPr>
              <a:lnSpc>
                <a:spcPts val="2300"/>
              </a:lnSpc>
            </a:pPr>
            <a:r>
              <a:rPr lang="en-US" altLang="ko-KR" sz="1600" dirty="0" err="1">
                <a:latin typeface="Inter"/>
              </a:rPr>
              <a:t>Hemlet</a:t>
            </a:r>
            <a:r>
              <a:rPr lang="en-US" altLang="ko-KR" sz="1600" dirty="0">
                <a:latin typeface="Inter"/>
              </a:rPr>
              <a:t> data </a:t>
            </a:r>
            <a:r>
              <a:rPr lang="ko-KR" altLang="en-US" sz="1600" dirty="0">
                <a:latin typeface="Inter"/>
              </a:rPr>
              <a:t>증량 </a:t>
            </a:r>
            <a:r>
              <a:rPr lang="en-US" altLang="ko-KR" sz="1600" dirty="0">
                <a:latin typeface="Inter"/>
              </a:rPr>
              <a:t>3,500 -&gt; 11,602     </a:t>
            </a:r>
            <a:r>
              <a:rPr lang="ko-KR" altLang="en-US" sz="1600" dirty="0">
                <a:latin typeface="Inter"/>
              </a:rPr>
              <a:t>약 </a:t>
            </a:r>
            <a:r>
              <a:rPr lang="en-US" altLang="ko-KR" sz="1600" dirty="0">
                <a:latin typeface="Inter"/>
              </a:rPr>
              <a:t>3.3</a:t>
            </a:r>
            <a:r>
              <a:rPr lang="ko-KR" altLang="en-US" sz="1600" dirty="0">
                <a:latin typeface="Inter"/>
              </a:rPr>
              <a:t>배</a:t>
            </a:r>
            <a:endParaRPr lang="en-US" altLang="ko-KR" sz="1600" dirty="0">
              <a:latin typeface="Inter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Inter"/>
              </a:rPr>
              <a:t>Mask</a:t>
            </a:r>
            <a:r>
              <a:rPr lang="ko-KR" altLang="en-US" sz="1600" dirty="0">
                <a:latin typeface="Inter"/>
              </a:rPr>
              <a:t> </a:t>
            </a:r>
            <a:r>
              <a:rPr lang="en-US" altLang="ko-KR" sz="1600" dirty="0">
                <a:latin typeface="Inter"/>
              </a:rPr>
              <a:t>data</a:t>
            </a:r>
            <a:r>
              <a:rPr lang="ko-KR" altLang="en-US" sz="1600" dirty="0">
                <a:latin typeface="Inter"/>
              </a:rPr>
              <a:t> 증량 </a:t>
            </a:r>
            <a:r>
              <a:rPr lang="en-US" altLang="ko-KR" sz="1600" dirty="0">
                <a:latin typeface="Inter"/>
              </a:rPr>
              <a:t>1,534 -&gt; 4,602 </a:t>
            </a:r>
            <a:r>
              <a:rPr lang="ko-KR" altLang="en-US" sz="1600" dirty="0">
                <a:latin typeface="Inter"/>
              </a:rPr>
              <a:t>                   </a:t>
            </a:r>
            <a:r>
              <a:rPr lang="en-US" altLang="ko-KR" sz="1600" dirty="0">
                <a:latin typeface="Inter"/>
              </a:rPr>
              <a:t>2</a:t>
            </a:r>
            <a:r>
              <a:rPr lang="ko-KR" altLang="en-US" sz="1600" dirty="0">
                <a:latin typeface="Inter"/>
              </a:rPr>
              <a:t>배</a:t>
            </a:r>
            <a:endParaRPr lang="en-US" altLang="ko-KR" sz="1600" dirty="0">
              <a:latin typeface="Inter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1E0B13-BE7C-F2CD-2510-F8C00CF4A278}"/>
              </a:ext>
            </a:extLst>
          </p:cNvPr>
          <p:cNvSpPr txBox="1"/>
          <p:nvPr/>
        </p:nvSpPr>
        <p:spPr>
          <a:xfrm>
            <a:off x="218873" y="2682280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Data </a:t>
            </a:r>
            <a:r>
              <a:rPr lang="ko-KR" altLang="en-US" sz="2000" b="1" dirty="0">
                <a:latin typeface="+mn-ea"/>
              </a:rPr>
              <a:t>레이블링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err="1">
                <a:latin typeface="+mn-ea"/>
              </a:rPr>
              <a:t>Roboflow</a:t>
            </a:r>
            <a:r>
              <a:rPr lang="ko-KR" altLang="en-US" sz="1600" dirty="0">
                <a:latin typeface="+mn-ea"/>
              </a:rPr>
              <a:t>를 활용하여 </a:t>
            </a:r>
            <a:r>
              <a:rPr lang="en-US" altLang="ko-KR" sz="1600" dirty="0">
                <a:latin typeface="+mn-ea"/>
              </a:rPr>
              <a:t>PASCAL VOC XML</a:t>
            </a:r>
            <a:r>
              <a:rPr lang="ko-KR" altLang="en-US" sz="1600" dirty="0">
                <a:latin typeface="+mn-ea"/>
              </a:rPr>
              <a:t>파일을 </a:t>
            </a:r>
            <a:r>
              <a:rPr lang="en-US" altLang="ko-KR" sz="1600" dirty="0">
                <a:latin typeface="+mn-ea"/>
              </a:rPr>
              <a:t>YOLO</a:t>
            </a:r>
            <a:r>
              <a:rPr lang="ko-KR" altLang="en-US" sz="1600" dirty="0">
                <a:latin typeface="+mn-ea"/>
              </a:rPr>
              <a:t>에서 사용할 수 있도록 변환함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4EA1B2-13CE-9C2B-221C-E0AEFD955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27" y="3459318"/>
            <a:ext cx="3124636" cy="3238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CA3C4E-1CF8-F31F-5518-919675281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215" y="3872215"/>
            <a:ext cx="3648584" cy="1848108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7BC9245-1120-B38B-6B2B-AE8D2782D51D}"/>
              </a:ext>
            </a:extLst>
          </p:cNvPr>
          <p:cNvSpPr/>
          <p:nvPr/>
        </p:nvSpPr>
        <p:spPr>
          <a:xfrm>
            <a:off x="3203848" y="4403320"/>
            <a:ext cx="1296144" cy="648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3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학습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1124744"/>
            <a:ext cx="8706254" cy="389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딥러닝 학습 환경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(HW) PC </a:t>
            </a:r>
            <a:r>
              <a:rPr lang="ko-KR" altLang="en-US" sz="1600" dirty="0">
                <a:latin typeface="+mn-ea"/>
              </a:rPr>
              <a:t>사양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학습시간</a:t>
            </a:r>
            <a:br>
              <a:rPr lang="en-US" altLang="ko-KR" sz="1600" dirty="0">
                <a:latin typeface="+mn-ea"/>
              </a:rPr>
            </a:br>
            <a:r>
              <a:rPr lang="en-US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CPU : </a:t>
            </a:r>
            <a:r>
              <a:rPr lang="pt-BR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Intel(R) Core(TM) i7-13700KF   3.40 GHz</a:t>
            </a:r>
            <a:br>
              <a:rPr lang="pt-BR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pt-BR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RAM : 32GB</a:t>
            </a:r>
            <a:br>
              <a:rPr lang="pt-BR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pt-BR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GPU : </a:t>
            </a:r>
            <a:r>
              <a:rPr lang="en-US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NVIDIA GeForce RTX 4070 </a:t>
            </a:r>
            <a:r>
              <a:rPr lang="en-US" altLang="ko-KR" sz="1600" kern="0" spc="-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Ti</a:t>
            </a:r>
            <a:r>
              <a:rPr lang="en-US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12GB</a:t>
            </a:r>
          </a:p>
          <a:p>
            <a:pPr>
              <a:lnSpc>
                <a:spcPts val="2300"/>
              </a:lnSpc>
            </a:pPr>
            <a:endParaRPr lang="en-US" altLang="ko-KR" sz="1600" kern="0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300"/>
              </a:lnSpc>
            </a:pP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  - (SW) </a:t>
            </a:r>
            <a:r>
              <a:rPr lang="en-US" altLang="ko-KR" sz="1600" dirty="0" err="1">
                <a:latin typeface="+mn-ea"/>
              </a:rPr>
              <a:t>Pytorch</a:t>
            </a:r>
            <a:r>
              <a:rPr lang="en-US" altLang="ko-KR" sz="1600" dirty="0">
                <a:latin typeface="+mn-ea"/>
              </a:rPr>
              <a:t>, CUDA</a:t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err="1">
                <a:latin typeface="+mn-ea"/>
              </a:rPr>
              <a:t>하이퍼파라미터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epoch</a:t>
            </a:r>
            <a:r>
              <a:rPr lang="ko-KR" altLang="en-US" sz="1600" dirty="0">
                <a:latin typeface="+mn-ea"/>
              </a:rPr>
              <a:t>수 </a:t>
            </a:r>
            <a:r>
              <a:rPr lang="en-US" altLang="ko-KR" sz="1600" dirty="0">
                <a:latin typeface="+mn-ea"/>
              </a:rPr>
              <a:t>: 100, </a:t>
            </a:r>
          </a:p>
          <a:p>
            <a:pPr>
              <a:lnSpc>
                <a:spcPts val="2300"/>
              </a:lnSpc>
            </a:pPr>
            <a:r>
              <a:rPr lang="ko-KR" altLang="en-US" sz="1600" dirty="0" err="1">
                <a:latin typeface="+mn-ea"/>
              </a:rPr>
              <a:t>학습률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0.001,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batch size : 8, 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optimizer : SGD</a:t>
            </a:r>
          </a:p>
        </p:txBody>
      </p:sp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학습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850F01-A4A4-6956-A189-C24CD836CBB2}"/>
              </a:ext>
            </a:extLst>
          </p:cNvPr>
          <p:cNvSpPr txBox="1"/>
          <p:nvPr/>
        </p:nvSpPr>
        <p:spPr>
          <a:xfrm>
            <a:off x="827584" y="155679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마스크 모델 학습의 결과</a:t>
            </a:r>
          </a:p>
        </p:txBody>
      </p:sp>
    </p:spTree>
    <p:extLst>
      <p:ext uri="{BB962C8B-B14F-4D97-AF65-F5344CB8AC3E}">
        <p14:creationId xmlns:p14="http://schemas.microsoft.com/office/powerpoint/2010/main" val="345591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학습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850F01-A4A4-6956-A189-C24CD836CBB2}"/>
              </a:ext>
            </a:extLst>
          </p:cNvPr>
          <p:cNvSpPr txBox="1"/>
          <p:nvPr/>
        </p:nvSpPr>
        <p:spPr>
          <a:xfrm>
            <a:off x="827584" y="155679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헬멧 모델 학습의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B212EA-2D6D-2861-3363-E3E59BCE43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" y="2184583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6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76544" y="85377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학습 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60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학습 방법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python train.py --data dataset/</a:t>
            </a:r>
            <a:r>
              <a:rPr lang="en-US" altLang="ko-KR" sz="1600" dirty="0" err="1">
                <a:latin typeface="+mn-ea"/>
              </a:rPr>
              <a:t>mask_data_new</a:t>
            </a:r>
            <a:r>
              <a:rPr lang="en-US" altLang="ko-KR" sz="1600" dirty="0">
                <a:latin typeface="+mn-ea"/>
              </a:rPr>
              <a:t>/</a:t>
            </a:r>
            <a:r>
              <a:rPr lang="en-US" altLang="ko-KR" sz="1600" dirty="0" err="1">
                <a:latin typeface="+mn-ea"/>
              </a:rPr>
              <a:t>data.yaml</a:t>
            </a:r>
            <a:r>
              <a:rPr lang="en-US" altLang="ko-KR" sz="1600" dirty="0">
                <a:latin typeface="+mn-ea"/>
              </a:rPr>
              <a:t> --epochs 100 </a:t>
            </a:r>
          </a:p>
          <a:p>
            <a:pPr>
              <a:lnSpc>
                <a:spcPts val="2300"/>
              </a:lnSpc>
            </a:pPr>
            <a:r>
              <a:rPr lang="en-US" altLang="ko-KR" sz="1600" b="1" dirty="0">
                <a:latin typeface="+mn-ea"/>
              </a:rPr>
              <a:t>    --weights runs/train/mask_yolo5l_epochs100/weights/best.pt  </a:t>
            </a:r>
            <a:r>
              <a:rPr lang="en-US" altLang="ko-KR" sz="1600" dirty="0">
                <a:latin typeface="+mn-ea"/>
              </a:rPr>
              <a:t>--batch-size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 (</a:t>
            </a:r>
            <a:r>
              <a:rPr lang="ko-KR" altLang="en-US" sz="1600" dirty="0" err="1">
                <a:latin typeface="+mn-ea"/>
              </a:rPr>
              <a:t>연구중</a:t>
            </a:r>
            <a:r>
              <a:rPr lang="ko-KR" altLang="en-US" sz="1600" dirty="0">
                <a:latin typeface="+mn-ea"/>
              </a:rPr>
              <a:t> 학습시켰던 모델을 활용하여 전이학습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python train.py --data dataset/</a:t>
            </a:r>
            <a:r>
              <a:rPr lang="en-US" altLang="ko-KR" sz="1600" dirty="0" err="1">
                <a:latin typeface="+mn-ea"/>
              </a:rPr>
              <a:t>helmet_dataset_final</a:t>
            </a:r>
            <a:r>
              <a:rPr lang="en-US" altLang="ko-KR" sz="1600" dirty="0">
                <a:latin typeface="+mn-ea"/>
              </a:rPr>
              <a:t>/</a:t>
            </a:r>
            <a:r>
              <a:rPr lang="en-US" altLang="ko-KR" sz="1600" dirty="0" err="1">
                <a:latin typeface="+mn-ea"/>
              </a:rPr>
              <a:t>data.yaml</a:t>
            </a:r>
            <a:r>
              <a:rPr lang="en-US" altLang="ko-KR" sz="1600" dirty="0">
                <a:latin typeface="+mn-ea"/>
              </a:rPr>
              <a:t> --epochs 100 </a:t>
            </a:r>
          </a:p>
          <a:p>
            <a:pPr>
              <a:lnSpc>
                <a:spcPts val="2300"/>
              </a:lnSpc>
            </a:pPr>
            <a:r>
              <a:rPr lang="en-US" altLang="ko-KR" sz="1600" b="1" dirty="0">
                <a:latin typeface="+mn-ea"/>
              </a:rPr>
              <a:t>    --weights yolov5l6.pt  </a:t>
            </a:r>
            <a:r>
              <a:rPr lang="en-US" altLang="ko-KR" sz="1600" dirty="0">
                <a:latin typeface="+mn-ea"/>
              </a:rPr>
              <a:t>--batch-size 8 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 (</a:t>
            </a:r>
            <a:r>
              <a:rPr lang="ko-KR" altLang="en-US" sz="1600" dirty="0">
                <a:latin typeface="+mn-ea"/>
              </a:rPr>
              <a:t>사전 훈련된 가중치를 사용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학습 출력 결과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25F5BA-9B37-C59C-1785-134F0C8044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07" b="3247"/>
          <a:stretch/>
        </p:blipFill>
        <p:spPr>
          <a:xfrm>
            <a:off x="35496" y="5359399"/>
            <a:ext cx="4442818" cy="7942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7EF8B8A-E37E-D1CB-5E05-47E6ACBAC9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346"/>
          <a:stretch/>
        </p:blipFill>
        <p:spPr>
          <a:xfrm>
            <a:off x="915741" y="4939529"/>
            <a:ext cx="2524477" cy="279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26C5E8-3246-6489-2643-462A3DC82817}"/>
              </a:ext>
            </a:extLst>
          </p:cNvPr>
          <p:cNvSpPr txBox="1"/>
          <p:nvPr/>
        </p:nvSpPr>
        <p:spPr>
          <a:xfrm>
            <a:off x="959277" y="4505412"/>
            <a:ext cx="2595256" cy="363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8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 모델 </a:t>
            </a:r>
            <a:r>
              <a:rPr lang="en-US" altLang="ko-KR" sz="18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8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4.8</a:t>
            </a:r>
            <a:r>
              <a:rPr lang="ko-KR" altLang="en-US" sz="18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en-US" altLang="ko-KR" sz="1800" kern="0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F6595E-09D2-B96E-DF55-1FA2133D0D1C}"/>
              </a:ext>
            </a:extLst>
          </p:cNvPr>
          <p:cNvSpPr txBox="1"/>
          <p:nvPr/>
        </p:nvSpPr>
        <p:spPr>
          <a:xfrm>
            <a:off x="5658153" y="4505412"/>
            <a:ext cx="2381582" cy="363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8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헬멧 모델 </a:t>
            </a:r>
            <a:r>
              <a:rPr lang="en-US" altLang="ko-KR" sz="18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8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4.5</a:t>
            </a:r>
            <a:r>
              <a:rPr lang="ko-KR" altLang="en-US" sz="18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en-US" altLang="ko-KR" sz="1800" kern="0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B52D67-F83D-03B9-CAA4-2682FAE0F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8153" y="4974439"/>
            <a:ext cx="2381582" cy="2095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830F70F-8853-C46F-F7E3-9CE3C0028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5351611"/>
            <a:ext cx="4553889" cy="80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df922d41-91bf-45f8-8b2c-e1591bc010d5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11051</TotalTime>
  <Words>692</Words>
  <Application>Microsoft Office PowerPoint</Application>
  <PresentationFormat>화면 슬라이드 쇼(4:3)</PresentationFormat>
  <Paragraphs>178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-apple-system</vt:lpstr>
      <vt:lpstr>HY견고딕</vt:lpstr>
      <vt:lpstr>HY헤드라인M</vt:lpstr>
      <vt:lpstr>Inter</vt:lpstr>
      <vt:lpstr>KoPubWorld돋움체 Bold</vt:lpstr>
      <vt:lpstr>NEXON Lv1 Gothic OTF Light</vt:lpstr>
      <vt:lpstr>맑은 고딕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권진관 권진관</cp:lastModifiedBy>
  <cp:revision>382</cp:revision>
  <cp:lastPrinted>2022-06-08T09:54:10Z</cp:lastPrinted>
  <dcterms:created xsi:type="dcterms:W3CDTF">2017-03-29T07:13:25Z</dcterms:created>
  <dcterms:modified xsi:type="dcterms:W3CDTF">2023-06-14T03:24:12Z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