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0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4697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05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0274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39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6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7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8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7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1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6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2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F0BFD-9F69-431C-8040-16350FC6393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45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DEF9-69E8-4194-95A5-73AA15522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1403798"/>
            <a:ext cx="8144134" cy="270298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in INDIA defined using EDA and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70A3F-7440-4DED-820F-18DC6B2E5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5639" y="4357303"/>
            <a:ext cx="4675031" cy="2262438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RAUNAK PODDAR(2K21/ISY/20)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KARAN YADAV (2K21/ISY/11)</a:t>
            </a:r>
          </a:p>
        </p:txBody>
      </p:sp>
    </p:spTree>
    <p:extLst>
      <p:ext uri="{BB962C8B-B14F-4D97-AF65-F5344CB8AC3E}">
        <p14:creationId xmlns:p14="http://schemas.microsoft.com/office/powerpoint/2010/main" val="235370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A438-BF52-4FC8-83A9-D8D34EFA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56A88-2AE7-4867-B2A4-5F8DB1AC3E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 using growth factor: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are calculating the growth factor for continuous 15 days.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Taking the confirmed cases, we are calculating the average growth factor which is  1.0342139453392285.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176104-2E75-43DB-9062-909DB9E6B7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7276" y="1677725"/>
            <a:ext cx="6104585" cy="4064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426131-7DE7-49EC-851D-5F443FE106CE}"/>
              </a:ext>
            </a:extLst>
          </p:cNvPr>
          <p:cNvSpPr txBox="1"/>
          <p:nvPr/>
        </p:nvSpPr>
        <p:spPr>
          <a:xfrm>
            <a:off x="5455010" y="6276304"/>
            <a:ext cx="6104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5: Line Plot Chart for Predicted Value</a:t>
            </a:r>
          </a:p>
        </p:txBody>
      </p:sp>
    </p:spTree>
    <p:extLst>
      <p:ext uri="{BB962C8B-B14F-4D97-AF65-F5344CB8AC3E}">
        <p14:creationId xmlns:p14="http://schemas.microsoft.com/office/powerpoint/2010/main" val="122754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73EA-D14F-46A8-9F61-2B8686F2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6B3D7-BE07-4A92-8549-31980AEE65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using Prophet Model: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Prophet model is an open-source time series forecasting tool/library designed by Facebook for making forecasts for univariate time series datasets.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 show that Prediction using Prophet Model of growth rate of disease. Here the X- axis denotes the dates and the Y- axis denotes the total number of confirmed cases.</a:t>
            </a:r>
          </a:p>
        </p:txBody>
      </p:sp>
      <p:pic>
        <p:nvPicPr>
          <p:cNvPr id="5" name="image11.png">
            <a:extLst>
              <a:ext uri="{FF2B5EF4-FFF2-40B4-BE49-F238E27FC236}">
                <a16:creationId xmlns:a16="http://schemas.microsoft.com/office/drawing/2014/main" id="{0AC916DC-E9E6-484F-9174-97E08C45133A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1369" y="2164787"/>
            <a:ext cx="5763701" cy="3211716"/>
          </a:xfrm>
          <a:prstGeom prst="rect">
            <a:avLst/>
          </a:prstGeom>
          <a:ln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4570EB-6E88-4B5A-95A2-2414237A91A8}"/>
              </a:ext>
            </a:extLst>
          </p:cNvPr>
          <p:cNvSpPr txBox="1"/>
          <p:nvPr/>
        </p:nvSpPr>
        <p:spPr>
          <a:xfrm>
            <a:off x="4278340" y="5941220"/>
            <a:ext cx="6104586" cy="4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6255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87757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Fig: 6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Prediction using Prophet Model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0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6DE1-2FE8-4C10-8A66-C5BCC397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Prediction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Contd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59ED-C8CA-451E-8D1F-7CE6A81D8B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 using ARIMA: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 Regressive Integrated Moving Average also known as ARIMA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class of prototype that describes us about the given time series which is established on its own old values,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i.e., its own lags and the lagged forecast errors, so that equation can be used to predict destiny rate.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7 show that the Prediction of growth rate using ARIMA Model. </a:t>
            </a:r>
            <a:endParaRPr lang="en-US" dirty="0"/>
          </a:p>
        </p:txBody>
      </p:sp>
      <p:pic>
        <p:nvPicPr>
          <p:cNvPr id="5" name="image13.png">
            <a:extLst>
              <a:ext uri="{FF2B5EF4-FFF2-40B4-BE49-F238E27FC236}">
                <a16:creationId xmlns:a16="http://schemas.microsoft.com/office/drawing/2014/main" id="{C886F86D-61FF-4E4E-8AA7-E43273F14D1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1369" y="1979480"/>
            <a:ext cx="5467487" cy="3584085"/>
          </a:xfrm>
          <a:prstGeom prst="rect">
            <a:avLst/>
          </a:prstGeom>
          <a:ln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F60508-811A-4B9B-AFE1-A235BD9B05CA}"/>
              </a:ext>
            </a:extLst>
          </p:cNvPr>
          <p:cNvSpPr txBox="1"/>
          <p:nvPr/>
        </p:nvSpPr>
        <p:spPr>
          <a:xfrm>
            <a:off x="4224270" y="6061361"/>
            <a:ext cx="6104586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Fig: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Prediction using ARIMA Model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99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B30EEE-B569-4917-8FE1-95145A1E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D2162-3275-449F-B200-05F15A2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6255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87757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COVID-19, originated from China, caused from SARS-COV-2 is a global pandemic disease. </a:t>
            </a:r>
          </a:p>
          <a:p>
            <a:pPr marL="516255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87757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 series model have helped us to predict and visualize the growth of number of cases. From the figure 1 and figure 2, it has been observed that not only the aged people but it has affected the more on the age group of 20-50 years by the COVID-19 cases and maximum cases happened to male candidate.</a:t>
            </a:r>
          </a:p>
          <a:p>
            <a:pPr marL="516255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87757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figure 3 and figure 4 we got an insight of the rise of cases in our country</a:t>
            </a:r>
          </a:p>
          <a:p>
            <a:pPr marL="516255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87757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proper real-time data, the prophet model and the ARIMA model will help us to do the time series forecasting prediction with minimal errors comparison to other models.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17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558C-ED5C-4206-9110-4C8467BD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0FC1F-72D3-42D1-A46B-3646C0F54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453479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[1]	</a:t>
            </a:r>
            <a:r>
              <a:rPr lang="en-US" dirty="0" err="1"/>
              <a:t>Anhvinh</a:t>
            </a:r>
            <a:r>
              <a:rPr lang="en-US" dirty="0"/>
              <a:t> </a:t>
            </a:r>
            <a:r>
              <a:rPr lang="en-US" dirty="0" err="1"/>
              <a:t>Doanvo</a:t>
            </a:r>
            <a:r>
              <a:rPr lang="en-US" dirty="0"/>
              <a:t> et al., “Machine Learning Maps Research Needs in COVID-19 Literature”, https://doi.org/10.1016/j.patter.2020.100123 (references)</a:t>
            </a:r>
          </a:p>
          <a:p>
            <a:r>
              <a:rPr lang="en-US" dirty="0"/>
              <a:t>[2]	Junaid Farooq and Mohammad Abid </a:t>
            </a:r>
            <a:r>
              <a:rPr lang="en-US" dirty="0" err="1"/>
              <a:t>Bazaz</a:t>
            </a:r>
            <a:r>
              <a:rPr lang="en-US" dirty="0"/>
              <a:t>, “A deep learning algorithm for modeling and forecasting of COVID-19 in five worst affected states of India”,  Alexandria Engineering Journal Volume 60, Issue 1, February 2021, Pages 587-596 https://doi.org/10.1016/j.aej.2020.09.037 (references)</a:t>
            </a:r>
          </a:p>
          <a:p>
            <a:r>
              <a:rPr lang="en-US" dirty="0"/>
              <a:t>[3]	Panel Raj Dandekar, Chris Rackauckas and George </a:t>
            </a:r>
            <a:r>
              <a:rPr lang="en-US" dirty="0" err="1"/>
              <a:t>Barbastathis</a:t>
            </a:r>
            <a:r>
              <a:rPr lang="en-US" dirty="0"/>
              <a:t>, “A Machine Learning-Aided Global Diagnostic and Comparative Tool to Assess Effect of Quarantine Control in COVID-19 Spread,” in Patterns Volume 1, Issue 9, 11 December 2020, 100145, https://doi.org/10.1016/j.patter.2020.100145</a:t>
            </a:r>
          </a:p>
          <a:p>
            <a:r>
              <a:rPr lang="en-US" dirty="0"/>
              <a:t>[4]	Junaid Farooq and Mohammad Abid </a:t>
            </a:r>
            <a:r>
              <a:rPr lang="en-US" dirty="0" err="1"/>
              <a:t>Bazaz</a:t>
            </a:r>
            <a:r>
              <a:rPr lang="en-US" dirty="0"/>
              <a:t>, “A novel adaptive deep learning model of Covid-19 with focus on mortality reduction strategies,” Chaos, Solitons &amp; Fractals Volume 138, September 2020, 110148, https://doi.org/10.1016/j.chaos.2020.110148</a:t>
            </a:r>
          </a:p>
          <a:p>
            <a:r>
              <a:rPr lang="en-US" dirty="0"/>
              <a:t>[5]	</a:t>
            </a:r>
            <a:r>
              <a:rPr lang="en-US" dirty="0" err="1"/>
              <a:t>Sina</a:t>
            </a:r>
            <a:r>
              <a:rPr lang="en-US" dirty="0"/>
              <a:t> F. </a:t>
            </a:r>
            <a:r>
              <a:rPr lang="en-US" dirty="0" err="1"/>
              <a:t>Ardabili</a:t>
            </a:r>
            <a:r>
              <a:rPr lang="en-US" dirty="0"/>
              <a:t> et al., “COVID-19 Outbreak Prediction with Machine Learning”, March 2020 DOI: 10.20944/preprints202004.0311.v1,</a:t>
            </a:r>
          </a:p>
          <a:p>
            <a:r>
              <a:rPr lang="en-US" dirty="0"/>
              <a:t>https://www.researchgate.net/publication/340782507_COVID-19_Outbreak_Prediction_with_Machine_Learning (references).</a:t>
            </a:r>
          </a:p>
          <a:p>
            <a:r>
              <a:rPr lang="en-US" dirty="0"/>
              <a:t>[6]	Tarik </a:t>
            </a:r>
            <a:r>
              <a:rPr lang="en-US" dirty="0" err="1"/>
              <a:t>Alafif</a:t>
            </a:r>
            <a:r>
              <a:rPr lang="en-US" dirty="0"/>
              <a:t> et al., “Machine and Deep Learning Towards COVID-19 Diagnosis and Treatment: Survey, Challenges, and Future Directions,” October 2020 DOI: 10.13140/RG.2.2.20805.47848/1, August1987, https://www.researchgate.net/publication/344660073_Machine_and_Deep_Learning_Towards_COVID-19_Diagnosis_and_Treatment_Survey_Challenges_and_Future_Directions.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97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E627-D133-4698-8E0C-02FA6945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6E55-B278-4884-94FF-8734BFA25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[7]	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Akib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Mohi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Khanday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et al., “Machine learning based approaches for detecting COVID-19 using clinical text data,” Published: 30 June 2020 International Journal of Information Technology volume 12, pages731–739(2020),      https://link.springer.com/article/10.1007/s41870-020-00495-9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[8]	R.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Sujath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Jyotir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Moy Chatterjee &amp;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Aboul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Ella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Hassanien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“A machine learning forecasting model for COVID-19 pandemic in India, ” Published: 30 May 2020, Stochastic Environmental Research and Risk Assessment volume 34, pages959–972(2020), https://link.springer.com/article/10.1007/s00477-020-01827-8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[9]	Siddique Latif et al., “Leveraging Data Science to Combat COVID-19: A Comprehensive Review,” Published in: IEEE Transactions on Artificial Intelligence ( Volume: 1, Issue: 1, Aug. 2020) Page(s): 85 – 103 Date of Publication: 02 September 2020  Electronic ISSN: 2691-4581 DOI: 10.1109/TAI.2020.3020521 Publisher: IEEE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[10]	Narinder Singh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Punn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Sanjay Kumar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Sonbhadra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Sonali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Agarwal, “COVID-19 Epidemic Analysis using Machine Learning and Deep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LearningAlgorithms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doi:https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://doi.org/10.1101/2020.04.08.20057679.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[11] Hopkins John. Retrieved from https://github.com/CSSEGISandData/COVID-19/tree/master/csse_covid_19_data/csse_covid_19_time_series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[12] Retrieved from https://www.mohfw.gov.in/</a:t>
            </a:r>
          </a:p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22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9A97-3F4A-40FA-B1E8-67A4BDD1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9DFDF-9507-4BE2-851F-69808852E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study about COVID-19 cases in India to analyze and visualize the spread of COVID-19 in INDIA.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Corona Virus Disease (COVID-19) has been reportedly originated from China at the end of 2019.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30th January,2020, the first case was registered in India.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COVID-19 pandemic has allowed the scientist, researchers, students to study research and analyze this pandemic.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Learning, Deep Learning and Data Analysis field has also contributed to analyze and predict the pandemic and helped to make strategies and contain the disease.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analysis, we have used the concept Exploratory Data Analysis (EDA).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prediction we have used models like Prophet Model and ARIMA.</a:t>
            </a:r>
          </a:p>
        </p:txBody>
      </p:sp>
    </p:spTree>
    <p:extLst>
      <p:ext uri="{BB962C8B-B14F-4D97-AF65-F5344CB8AC3E}">
        <p14:creationId xmlns:p14="http://schemas.microsoft.com/office/powerpoint/2010/main" val="382057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26E6-1B9B-4324-A56B-A9DBA303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B8FC-1439-4FF0-8ED3-FCC1A97FD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literature survey in related to the topic, we have found out the research paper have followed: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NLP driven techniques, unsupervised learning, modelling and forecasting, ANN,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MATLAB, MLP, ANFIS, SCIKET Learn, polynomial regression.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analysis and prediction, we have used EDA, Prophet Model and ARIMA.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EDA has been a great tool for visualizing data.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than the above models or methods, Prophet Model and ARIMA can also be used for the prediction.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4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AF5C-36F8-4D08-85EF-A00A17F8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43EA-BFDD-4A41-A033-D596E20C9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confirmed, recovered and death cases for world data is collected from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Hopkins John. Retrieved from: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https://github.com/CSSEGISandData/COVID-19/tree/master/csse_covid_19_data/csse_covid_19_time_series.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for India has been collected form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https://www.kaggle.com/imdevskp/covid19-corona-virus-india-dataset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EDA for analysis of the data.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prediction we have used models like Prophet Model and ARIMA.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42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A0D4-D20F-4149-8357-1559B860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2521C-370F-4F62-9ECA-4BAD8D974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Age/Gender Group Analysis: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per the dataset, we can observe the most affected age group is &gt;40, which is against the trend which says the most affected people are old/elder ones.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Only &gt;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28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% people are affected from the disease. In gender group analysis we have found only 12.3% are male and 6.3% are female and more than 80% data of gender parameter is missing in the dataset.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 show that age group of the people who have affected by COVID-19 cases. The pie chart gives a result as 24.9% people are from age group of 20-29, 21.1% people are from the age group of 30-39 and 16.2% people are from age group of 40-49.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 show that gender ratio of the person who have affected by COVID-19 cases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315767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DC0D-9C6D-4737-B766-B670EC08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Analyzation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Contd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…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8E6EA7-59D8-421E-A3AA-020232D3C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3804514" cy="3468925"/>
          </a:xfrm>
          <a:prstGeom prst="rect">
            <a:avLst/>
          </a:prstGeom>
        </p:spPr>
      </p:pic>
      <p:pic>
        <p:nvPicPr>
          <p:cNvPr id="5" name="image3.png">
            <a:extLst>
              <a:ext uri="{FF2B5EF4-FFF2-40B4-BE49-F238E27FC236}">
                <a16:creationId xmlns:a16="http://schemas.microsoft.com/office/drawing/2014/main" id="{B7B90B53-13D0-44E5-BC8C-A79CB2BDC11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000" y="2056407"/>
            <a:ext cx="3256915" cy="3216910"/>
          </a:xfrm>
          <a:prstGeom prst="rect">
            <a:avLst/>
          </a:prstGeom>
          <a:ln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A9B313-92E1-4CEC-9758-D2B2B0FF8E83}"/>
              </a:ext>
            </a:extLst>
          </p:cNvPr>
          <p:cNvSpPr txBox="1"/>
          <p:nvPr/>
        </p:nvSpPr>
        <p:spPr>
          <a:xfrm>
            <a:off x="677334" y="5692167"/>
            <a:ext cx="3804514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6255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87757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Fig:1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Age Group Analysis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E02139-0E39-431F-9B88-CDEB2F8EF50F}"/>
              </a:ext>
            </a:extLst>
          </p:cNvPr>
          <p:cNvSpPr txBox="1"/>
          <p:nvPr/>
        </p:nvSpPr>
        <p:spPr>
          <a:xfrm>
            <a:off x="6087414" y="5554234"/>
            <a:ext cx="3265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Fig:2 Gender Group Analysis</a:t>
            </a:r>
          </a:p>
        </p:txBody>
      </p:sp>
    </p:spTree>
    <p:extLst>
      <p:ext uri="{BB962C8B-B14F-4D97-AF65-F5344CB8AC3E}">
        <p14:creationId xmlns:p14="http://schemas.microsoft.com/office/powerpoint/2010/main" val="130567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727B-384E-48A3-B198-958115BB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Analyzation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Contd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FF2C-7C0F-4A8D-8090-92061C657A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Spike of Cases in India: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have seen the maximum spike of recovered cases as per the dataset on 11/08/2021. We also have compared cases with other countries.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3, clearly described the rise of the recovered cases, death cases and confirmed cases in India.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image2.png">
            <a:extLst>
              <a:ext uri="{FF2B5EF4-FFF2-40B4-BE49-F238E27FC236}">
                <a16:creationId xmlns:a16="http://schemas.microsoft.com/office/drawing/2014/main" id="{4CB32017-18FD-46F0-9296-2C4109330B9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1369" y="1797244"/>
            <a:ext cx="5395813" cy="3880772"/>
          </a:xfrm>
          <a:prstGeom prst="rect">
            <a:avLst/>
          </a:prstGeom>
          <a:ln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643CD5-4276-461E-B2C8-A848C79F4037}"/>
              </a:ext>
            </a:extLst>
          </p:cNvPr>
          <p:cNvSpPr txBox="1"/>
          <p:nvPr/>
        </p:nvSpPr>
        <p:spPr>
          <a:xfrm>
            <a:off x="4861369" y="6030629"/>
            <a:ext cx="4966229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Fig: 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Spike of cases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10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5676-EDC3-468E-875E-ED11C7A2B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948744"/>
          </a:xfrm>
        </p:spPr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Analyzation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Contd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8C99-901C-4A7E-93CA-D3DAB0B2E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815921"/>
            <a:ext cx="4184035" cy="4225440"/>
          </a:xfrm>
        </p:spPr>
        <p:txBody>
          <a:bodyPr>
            <a:normAutofit lnSpcReduction="10000"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 wise Insights: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complete report of state in a single table can be shown.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Gives a detailed report of the number of cases with parameters as death rate percentage and cure rate percentage.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chart plot also gives a visual analyzation of top 15 highly infected cities that have a greater number of cases.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4 shows the detailed insight of the states our country, the parameters are confirmed, death, cured and active cases and also death and cured rate. </a:t>
            </a:r>
            <a:endParaRPr lang="en-US" dirty="0"/>
          </a:p>
        </p:txBody>
      </p:sp>
      <p:pic>
        <p:nvPicPr>
          <p:cNvPr id="5" name="image4.png">
            <a:extLst>
              <a:ext uri="{FF2B5EF4-FFF2-40B4-BE49-F238E27FC236}">
                <a16:creationId xmlns:a16="http://schemas.microsoft.com/office/drawing/2014/main" id="{1B37B705-8FB0-4947-8E33-A3F8138F6B1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7719" y="659847"/>
            <a:ext cx="5188448" cy="5588551"/>
          </a:xfrm>
          <a:prstGeom prst="rect">
            <a:avLst/>
          </a:prstGeom>
          <a:ln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464E78-5094-43E2-95D1-B2FFBAB09942}"/>
              </a:ext>
            </a:extLst>
          </p:cNvPr>
          <p:cNvSpPr txBox="1"/>
          <p:nvPr/>
        </p:nvSpPr>
        <p:spPr>
          <a:xfrm>
            <a:off x="5529404" y="6248399"/>
            <a:ext cx="6104586" cy="233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Fig: 4  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Detailed Insights of the States in India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0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AF02-3716-4D61-9CB3-0236A8C8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</p:spPr>
        <p:txBody>
          <a:bodyPr>
            <a:normAutofit/>
          </a:bodyPr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Analyzation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Contd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…</a:t>
            </a:r>
            <a:endParaRPr 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9901F2-9C64-45AE-B188-CE6B0F7289DA}"/>
              </a:ext>
            </a:extLst>
          </p:cNvPr>
          <p:cNvSpPr txBox="1"/>
          <p:nvPr/>
        </p:nvSpPr>
        <p:spPr>
          <a:xfrm>
            <a:off x="2365420" y="6503831"/>
            <a:ext cx="6104586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Fig: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Detailed Insights of the top hotspot countries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E432A26-D04C-47F3-955E-AD4153792F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404" y="1288111"/>
            <a:ext cx="8762338" cy="5137971"/>
          </a:xfrm>
        </p:spPr>
      </p:pic>
    </p:spTree>
    <p:extLst>
      <p:ext uri="{BB962C8B-B14F-4D97-AF65-F5344CB8AC3E}">
        <p14:creationId xmlns:p14="http://schemas.microsoft.com/office/powerpoint/2010/main" val="4531831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</TotalTime>
  <Words>1640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Facet</vt:lpstr>
      <vt:lpstr>COVID-19 in INDIA defined using EDA and Prediction</vt:lpstr>
      <vt:lpstr>Introduction</vt:lpstr>
      <vt:lpstr>Literature Survey</vt:lpstr>
      <vt:lpstr>Methodology </vt:lpstr>
      <vt:lpstr>Analyzation</vt:lpstr>
      <vt:lpstr>Analyzation Contd…</vt:lpstr>
      <vt:lpstr>Analyzation Contd…</vt:lpstr>
      <vt:lpstr>Analyzation Contd…</vt:lpstr>
      <vt:lpstr>Analyzation Contd…</vt:lpstr>
      <vt:lpstr>Prediction</vt:lpstr>
      <vt:lpstr>Prediction Contd…</vt:lpstr>
      <vt:lpstr>Prediction Contd…</vt:lpstr>
      <vt:lpstr>Conclusion</vt:lpstr>
      <vt:lpstr>Reference</vt:lpstr>
      <vt:lpstr>Reference Contd…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in INDIA defined using EDA and Prediction</dc:title>
  <dc:creator>Sayantan Halder</dc:creator>
  <cp:lastModifiedBy>RAUNAK PODDAR</cp:lastModifiedBy>
  <cp:revision>10</cp:revision>
  <dcterms:created xsi:type="dcterms:W3CDTF">2021-06-03T03:35:48Z</dcterms:created>
  <dcterms:modified xsi:type="dcterms:W3CDTF">2021-11-01T09:57:13Z</dcterms:modified>
</cp:coreProperties>
</file>