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FB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4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4/8/2019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4/8/2019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www.google.co.in/url?sa=i&amp;rct=j&amp;q=&amp;esrc=s&amp;source=images&amp;cd=&amp;cad=rja&amp;uact=8&amp;ved=2ahUKEwii24v196bhAhWIs48KHTpTCdUQjRx6BAgBEAU&amp;url=https://www.aliexpress.com/item/1x-Advanced-Quality-DC-5V-12V-Mini-Small-Motor-Mute-Aquarium-Fish-Tank-Air-Pump-DIY/32807664165.html&amp;psig=AOvVaw3cYw-wN1Y0FFbYty5eg_D5&amp;ust=1553934619121253" TargetMode="External"/><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2.jpg"/><Relationship Id="rId4" Type="http://schemas.openxmlformats.org/officeDocument/2006/relationships/image" Target="../media/image11.jp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www.arduino.cc/en/main/software" TargetMode="Externa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www.google.co.in/url?sa=i&amp;rct=j&amp;q=&amp;esrc=s&amp;source=images&amp;cd=&amp;cad=rja&amp;uact=8&amp;ved=2ahUKEwjKrdHW3qbhAhXLMo8KHTUMALMQjRx6BAgBEAU&amp;url=https://www.makerlab-electronics.com/product/1-3-i2c-oled-display/&amp;psig=AOvVaw2FHcMBXF0wNr-pYcYUxxfP&amp;ust=1553927895317341" TargetMode="External"/><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AD1DC-6060-41F5-A6FE-107218F356A1}"/>
              </a:ext>
            </a:extLst>
          </p:cNvPr>
          <p:cNvSpPr>
            <a:spLocks noGrp="1"/>
          </p:cNvSpPr>
          <p:nvPr>
            <p:ph type="ctrTitle"/>
          </p:nvPr>
        </p:nvSpPr>
        <p:spPr>
          <a:xfrm>
            <a:off x="1876424" y="1122363"/>
            <a:ext cx="9798741" cy="2387600"/>
          </a:xfrm>
        </p:spPr>
        <p:txBody>
          <a:bodyPr>
            <a:normAutofit fontScale="90000"/>
          </a:bodyPr>
          <a:lstStyle/>
          <a:p>
            <a:pPr algn="ctr"/>
            <a:r>
              <a:rPr lang="en-US" sz="4900" b="1" dirty="0">
                <a:solidFill>
                  <a:srgbClr val="FFFF00"/>
                </a:solidFill>
              </a:rPr>
              <a:t>AUTOMATED SOFT DRINK DISPENSER</a:t>
            </a:r>
            <a:br>
              <a:rPr lang="en-IN" dirty="0">
                <a:solidFill>
                  <a:srgbClr val="FFFF00"/>
                </a:solidFill>
              </a:rPr>
            </a:br>
            <a:r>
              <a:rPr lang="en-US" b="1" dirty="0">
                <a:solidFill>
                  <a:srgbClr val="FFFF00"/>
                </a:solidFill>
              </a:rPr>
              <a:t>(USING ARDUINO)</a:t>
            </a:r>
            <a:br>
              <a:rPr lang="en-US" b="1" dirty="0">
                <a:solidFill>
                  <a:srgbClr val="FFFF00"/>
                </a:solidFill>
              </a:rPr>
            </a:br>
            <a:br>
              <a:rPr lang="en-IN" dirty="0">
                <a:solidFill>
                  <a:srgbClr val="FFFF00"/>
                </a:solidFill>
              </a:rPr>
            </a:br>
            <a:endParaRPr lang="en-IN" dirty="0">
              <a:solidFill>
                <a:srgbClr val="FFFF00"/>
              </a:solidFill>
            </a:endParaRPr>
          </a:p>
        </p:txBody>
      </p:sp>
      <p:sp>
        <p:nvSpPr>
          <p:cNvPr id="3" name="Subtitle 2">
            <a:extLst>
              <a:ext uri="{FF2B5EF4-FFF2-40B4-BE49-F238E27FC236}">
                <a16:creationId xmlns:a16="http://schemas.microsoft.com/office/drawing/2014/main" id="{380F15DD-C375-44DB-80EE-F0CFEFC6152D}"/>
              </a:ext>
            </a:extLst>
          </p:cNvPr>
          <p:cNvSpPr>
            <a:spLocks noGrp="1"/>
          </p:cNvSpPr>
          <p:nvPr>
            <p:ph type="subTitle" idx="1"/>
          </p:nvPr>
        </p:nvSpPr>
        <p:spPr>
          <a:xfrm>
            <a:off x="1876424" y="3602038"/>
            <a:ext cx="8791575" cy="3255962"/>
          </a:xfrm>
        </p:spPr>
        <p:txBody>
          <a:bodyPr>
            <a:normAutofit fontScale="92500" lnSpcReduction="20000"/>
          </a:bodyPr>
          <a:lstStyle/>
          <a:p>
            <a:pPr algn="r"/>
            <a:endParaRPr lang="en-US" sz="4000" b="1" dirty="0">
              <a:solidFill>
                <a:srgbClr val="FFFF00"/>
              </a:solidFill>
            </a:endParaRPr>
          </a:p>
          <a:p>
            <a:pPr algn="r"/>
            <a:r>
              <a:rPr lang="en-US" sz="3500" b="1" dirty="0">
                <a:solidFill>
                  <a:srgbClr val="FFFF00"/>
                </a:solidFill>
              </a:rPr>
              <a:t>DONE BY</a:t>
            </a:r>
          </a:p>
          <a:p>
            <a:pPr algn="r"/>
            <a:r>
              <a:rPr lang="en-US" sz="3500" b="1" dirty="0">
                <a:solidFill>
                  <a:srgbClr val="FFFF00"/>
                </a:solidFill>
              </a:rPr>
              <a:t>SUBHRAJIT KARMAKAR</a:t>
            </a:r>
          </a:p>
          <a:p>
            <a:pPr algn="r"/>
            <a:r>
              <a:rPr lang="en-US" sz="3500" b="1" dirty="0">
                <a:solidFill>
                  <a:srgbClr val="FFFF00"/>
                </a:solidFill>
              </a:rPr>
              <a:t>DIPAYAN PAL</a:t>
            </a:r>
          </a:p>
          <a:p>
            <a:pPr algn="r"/>
            <a:r>
              <a:rPr lang="en-US" sz="3500" b="1" dirty="0">
                <a:solidFill>
                  <a:srgbClr val="FFFF00"/>
                </a:solidFill>
              </a:rPr>
              <a:t>ROUNAK SAHA</a:t>
            </a:r>
          </a:p>
          <a:p>
            <a:pPr algn="ctr"/>
            <a:endParaRPr lang="en-US" sz="4000" b="1" dirty="0">
              <a:solidFill>
                <a:srgbClr val="FFFF00"/>
              </a:solidFill>
            </a:endParaRPr>
          </a:p>
          <a:p>
            <a:pPr algn="ctr"/>
            <a:endParaRPr lang="en-US" sz="4000" b="1" dirty="0">
              <a:solidFill>
                <a:srgbClr val="FFFF00"/>
              </a:solidFill>
            </a:endParaRPr>
          </a:p>
          <a:p>
            <a:pPr algn="ctr"/>
            <a:endParaRPr lang="en-US" sz="4000" b="1" dirty="0">
              <a:solidFill>
                <a:srgbClr val="FFFF00"/>
              </a:solidFill>
            </a:endParaRPr>
          </a:p>
          <a:p>
            <a:pPr algn="ctr"/>
            <a:endParaRPr lang="en-US" sz="4000" dirty="0"/>
          </a:p>
          <a:p>
            <a:pPr algn="ctr"/>
            <a:endParaRPr lang="en-US" sz="4000" dirty="0"/>
          </a:p>
          <a:p>
            <a:pPr algn="ctr"/>
            <a:endParaRPr lang="en-IN" sz="4000" dirty="0"/>
          </a:p>
          <a:p>
            <a:pPr algn="ctr"/>
            <a:endParaRPr lang="en-IN" sz="4000" dirty="0"/>
          </a:p>
        </p:txBody>
      </p:sp>
    </p:spTree>
    <p:extLst>
      <p:ext uri="{BB962C8B-B14F-4D97-AF65-F5344CB8AC3E}">
        <p14:creationId xmlns:p14="http://schemas.microsoft.com/office/powerpoint/2010/main" val="1405086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accent1">
            <a:alpha val="13000"/>
          </a:schemeClr>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C859269C-64C0-4D53-BFFF-B09CD471BC26}"/>
              </a:ext>
            </a:extLst>
          </p:cNvPr>
          <p:cNvSpPr/>
          <p:nvPr/>
        </p:nvSpPr>
        <p:spPr>
          <a:xfrm>
            <a:off x="10853530" y="1888683"/>
            <a:ext cx="1338470" cy="2517914"/>
          </a:xfrm>
          <a:custGeom>
            <a:avLst/>
            <a:gdLst>
              <a:gd name="connsiteX0" fmla="*/ 1338470 w 1338470"/>
              <a:gd name="connsiteY0" fmla="*/ 0 h 2517914"/>
              <a:gd name="connsiteX1" fmla="*/ 1338470 w 1338470"/>
              <a:gd name="connsiteY1" fmla="*/ 2517914 h 2517914"/>
              <a:gd name="connsiteX2" fmla="*/ 0 w 1338470"/>
              <a:gd name="connsiteY2" fmla="*/ 1258957 h 2517914"/>
              <a:gd name="connsiteX3" fmla="*/ 1338470 w 1338470"/>
              <a:gd name="connsiteY3" fmla="*/ 0 h 2517914"/>
            </a:gdLst>
            <a:ahLst/>
            <a:cxnLst>
              <a:cxn ang="0">
                <a:pos x="connsiteX0" y="connsiteY0"/>
              </a:cxn>
              <a:cxn ang="0">
                <a:pos x="connsiteX1" y="connsiteY1"/>
              </a:cxn>
              <a:cxn ang="0">
                <a:pos x="connsiteX2" y="connsiteY2"/>
              </a:cxn>
              <a:cxn ang="0">
                <a:pos x="connsiteX3" y="connsiteY3"/>
              </a:cxn>
            </a:cxnLst>
            <a:rect l="l" t="t" r="r" b="b"/>
            <a:pathLst>
              <a:path w="1338470" h="2517914">
                <a:moveTo>
                  <a:pt x="1338470" y="0"/>
                </a:moveTo>
                <a:lnTo>
                  <a:pt x="1338470" y="2517914"/>
                </a:lnTo>
                <a:cubicBezTo>
                  <a:pt x="599253" y="2517914"/>
                  <a:pt x="0" y="1954260"/>
                  <a:pt x="0" y="1258957"/>
                </a:cubicBezTo>
                <a:cubicBezTo>
                  <a:pt x="0" y="563654"/>
                  <a:pt x="599253" y="0"/>
                  <a:pt x="1338470" y="0"/>
                </a:cubicBezTo>
                <a:close/>
              </a:path>
            </a:pathLst>
          </a:cu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00283DD6-5B9E-482D-8CF8-251591CB86C9}"/>
              </a:ext>
            </a:extLst>
          </p:cNvPr>
          <p:cNvPicPr>
            <a:picLocks noChangeAspect="1"/>
          </p:cNvPicPr>
          <p:nvPr/>
        </p:nvPicPr>
        <p:blipFill>
          <a:blip r:embed="rId2"/>
          <a:stretch>
            <a:fillRect/>
          </a:stretch>
        </p:blipFill>
        <p:spPr>
          <a:xfrm>
            <a:off x="11259656" y="2875671"/>
            <a:ext cx="526218" cy="543937"/>
          </a:xfrm>
          <a:prstGeom prst="rect">
            <a:avLst/>
          </a:prstGeom>
        </p:spPr>
      </p:pic>
      <p:sp>
        <p:nvSpPr>
          <p:cNvPr id="4" name="TextBox 3">
            <a:extLst>
              <a:ext uri="{FF2B5EF4-FFF2-40B4-BE49-F238E27FC236}">
                <a16:creationId xmlns:a16="http://schemas.microsoft.com/office/drawing/2014/main" id="{34CD291C-CB9C-4CD5-88EA-B2050AA39ADC}"/>
              </a:ext>
            </a:extLst>
          </p:cNvPr>
          <p:cNvSpPr txBox="1"/>
          <p:nvPr/>
        </p:nvSpPr>
        <p:spPr>
          <a:xfrm rot="16200000">
            <a:off x="10757749" y="2791685"/>
            <a:ext cx="2517915" cy="461665"/>
          </a:xfrm>
          <a:prstGeom prst="rect">
            <a:avLst/>
          </a:prstGeom>
          <a:noFill/>
        </p:spPr>
        <p:txBody>
          <a:bodyPr wrap="square" rtlCol="0">
            <a:spAutoFit/>
          </a:bodyPr>
          <a:lstStyle/>
          <a:p>
            <a:r>
              <a:rPr lang="en-US" sz="2400" b="1" dirty="0">
                <a:solidFill>
                  <a:srgbClr val="002060"/>
                </a:solidFill>
              </a:rPr>
              <a:t>ARCHITECTURE</a:t>
            </a:r>
            <a:endParaRPr lang="en-IN" sz="2400" b="1" dirty="0">
              <a:solidFill>
                <a:srgbClr val="002060"/>
              </a:solidFill>
            </a:endParaRPr>
          </a:p>
        </p:txBody>
      </p:sp>
      <p:sp>
        <p:nvSpPr>
          <p:cNvPr id="5" name="TextBox 4">
            <a:extLst>
              <a:ext uri="{FF2B5EF4-FFF2-40B4-BE49-F238E27FC236}">
                <a16:creationId xmlns:a16="http://schemas.microsoft.com/office/drawing/2014/main" id="{45808E7E-719D-4389-9323-DD06A11AB3D2}"/>
              </a:ext>
            </a:extLst>
          </p:cNvPr>
          <p:cNvSpPr txBox="1"/>
          <p:nvPr/>
        </p:nvSpPr>
        <p:spPr>
          <a:xfrm>
            <a:off x="406126" y="562708"/>
            <a:ext cx="10447404" cy="6370975"/>
          </a:xfrm>
          <a:prstGeom prst="rect">
            <a:avLst/>
          </a:prstGeom>
          <a:noFill/>
        </p:spPr>
        <p:txBody>
          <a:bodyPr wrap="square" rtlCol="0">
            <a:spAutoFit/>
          </a:bodyPr>
          <a:lstStyle/>
          <a:p>
            <a:pPr algn="ctr"/>
            <a:r>
              <a:rPr lang="en-IN" sz="2800" b="1" u="sng" dirty="0">
                <a:solidFill>
                  <a:schemeClr val="bg1"/>
                </a:solidFill>
                <a:latin typeface="Calibri" panose="020F0502020204030204" pitchFamily="34" charset="0"/>
                <a:cs typeface="Calibri" panose="020F0502020204030204" pitchFamily="34" charset="0"/>
              </a:rPr>
              <a:t>FEATURES OF 0.96 INCH OLED DISPLAY MODULE</a:t>
            </a:r>
          </a:p>
          <a:p>
            <a:r>
              <a:rPr lang="en-IN" sz="2000" dirty="0">
                <a:solidFill>
                  <a:schemeClr val="bg1"/>
                </a:solidFill>
                <a:latin typeface="Calibri" panose="020F0502020204030204" pitchFamily="34" charset="0"/>
                <a:cs typeface="Calibri" panose="020F0502020204030204" pitchFamily="34" charset="0"/>
              </a:rPr>
              <a:t> </a:t>
            </a:r>
          </a:p>
          <a:p>
            <a:pPr lvl="0"/>
            <a:r>
              <a:rPr lang="en-IN" sz="2000" b="1" dirty="0">
                <a:solidFill>
                  <a:schemeClr val="bg1"/>
                </a:solidFill>
                <a:latin typeface="Calibri" panose="020F0502020204030204" pitchFamily="34" charset="0"/>
                <a:cs typeface="Calibri" panose="020F0502020204030204" pitchFamily="34" charset="0"/>
              </a:rPr>
              <a:t>Viewing angle</a:t>
            </a:r>
            <a:r>
              <a:rPr lang="en-IN" sz="2000" dirty="0">
                <a:solidFill>
                  <a:schemeClr val="bg1"/>
                </a:solidFill>
                <a:latin typeface="Calibri" panose="020F0502020204030204" pitchFamily="34" charset="0"/>
                <a:cs typeface="Calibri" panose="020F0502020204030204" pitchFamily="34" charset="0"/>
              </a:rPr>
              <a:t> : greater than 160 degrees</a:t>
            </a:r>
          </a:p>
          <a:p>
            <a:pPr lvl="0"/>
            <a:endParaRPr lang="en-IN" sz="2000" dirty="0">
              <a:solidFill>
                <a:schemeClr val="bg1"/>
              </a:solidFill>
              <a:latin typeface="Calibri" panose="020F0502020204030204" pitchFamily="34" charset="0"/>
              <a:cs typeface="Calibri" panose="020F0502020204030204" pitchFamily="34" charset="0"/>
            </a:endParaRPr>
          </a:p>
          <a:p>
            <a:pPr lvl="0"/>
            <a:r>
              <a:rPr lang="en-IN" sz="2000" b="1" dirty="0">
                <a:solidFill>
                  <a:schemeClr val="bg1"/>
                </a:solidFill>
                <a:latin typeface="Calibri" panose="020F0502020204030204" pitchFamily="34" charset="0"/>
                <a:cs typeface="Calibri" panose="020F0502020204030204" pitchFamily="34" charset="0"/>
              </a:rPr>
              <a:t>Resolution:</a:t>
            </a:r>
            <a:r>
              <a:rPr lang="en-IN" sz="2000" dirty="0">
                <a:solidFill>
                  <a:schemeClr val="bg1"/>
                </a:solidFill>
                <a:latin typeface="Calibri" panose="020F0502020204030204" pitchFamily="34" charset="0"/>
                <a:cs typeface="Calibri" panose="020F0502020204030204" pitchFamily="34" charset="0"/>
              </a:rPr>
              <a:t> 128 x 64</a:t>
            </a:r>
          </a:p>
          <a:p>
            <a:pPr lvl="0"/>
            <a:endParaRPr lang="en-IN" sz="2000" dirty="0">
              <a:solidFill>
                <a:schemeClr val="bg1"/>
              </a:solidFill>
              <a:latin typeface="Calibri" panose="020F0502020204030204" pitchFamily="34" charset="0"/>
              <a:cs typeface="Calibri" panose="020F0502020204030204" pitchFamily="34" charset="0"/>
            </a:endParaRPr>
          </a:p>
          <a:p>
            <a:pPr lvl="0"/>
            <a:r>
              <a:rPr lang="en-IN" sz="2000" b="1" dirty="0">
                <a:solidFill>
                  <a:schemeClr val="bg1"/>
                </a:solidFill>
                <a:latin typeface="Calibri" panose="020F0502020204030204" pitchFamily="34" charset="0"/>
                <a:cs typeface="Calibri" panose="020F0502020204030204" pitchFamily="34" charset="0"/>
              </a:rPr>
              <a:t>Low power consumption : </a:t>
            </a:r>
            <a:r>
              <a:rPr lang="en-IN" sz="2000" dirty="0">
                <a:solidFill>
                  <a:schemeClr val="bg1"/>
                </a:solidFill>
                <a:latin typeface="Calibri" panose="020F0502020204030204" pitchFamily="34" charset="0"/>
                <a:cs typeface="Calibri" panose="020F0502020204030204" pitchFamily="34" charset="0"/>
              </a:rPr>
              <a:t>0.04W during normal operation</a:t>
            </a:r>
          </a:p>
          <a:p>
            <a:pPr lvl="0"/>
            <a:endParaRPr lang="en-IN" sz="2000" dirty="0">
              <a:solidFill>
                <a:schemeClr val="bg1"/>
              </a:solidFill>
              <a:latin typeface="Calibri" panose="020F0502020204030204" pitchFamily="34" charset="0"/>
              <a:cs typeface="Calibri" panose="020F0502020204030204" pitchFamily="34" charset="0"/>
            </a:endParaRPr>
          </a:p>
          <a:p>
            <a:pPr lvl="0"/>
            <a:r>
              <a:rPr lang="en-IN" sz="2000" b="1" dirty="0">
                <a:solidFill>
                  <a:schemeClr val="bg1"/>
                </a:solidFill>
                <a:latin typeface="Calibri" panose="020F0502020204030204" pitchFamily="34" charset="0"/>
                <a:cs typeface="Calibri" panose="020F0502020204030204" pitchFamily="34" charset="0"/>
              </a:rPr>
              <a:t>Support wide voltage</a:t>
            </a:r>
            <a:r>
              <a:rPr lang="en-IN" sz="2000" dirty="0">
                <a:solidFill>
                  <a:schemeClr val="bg1"/>
                </a:solidFill>
                <a:latin typeface="Calibri" panose="020F0502020204030204" pitchFamily="34" charset="0"/>
                <a:cs typeface="Calibri" panose="020F0502020204030204" pitchFamily="34" charset="0"/>
              </a:rPr>
              <a:t> : 3.3V-5V DC</a:t>
            </a:r>
          </a:p>
          <a:p>
            <a:pPr lvl="0"/>
            <a:endParaRPr lang="en-IN" sz="2000" dirty="0">
              <a:solidFill>
                <a:schemeClr val="bg1"/>
              </a:solidFill>
              <a:latin typeface="Calibri" panose="020F0502020204030204" pitchFamily="34" charset="0"/>
              <a:cs typeface="Calibri" panose="020F0502020204030204" pitchFamily="34" charset="0"/>
            </a:endParaRPr>
          </a:p>
          <a:p>
            <a:pPr lvl="0"/>
            <a:r>
              <a:rPr lang="en-IN" sz="2000" b="1" dirty="0">
                <a:solidFill>
                  <a:schemeClr val="bg1"/>
                </a:solidFill>
                <a:latin typeface="Calibri" panose="020F0502020204030204" pitchFamily="34" charset="0"/>
                <a:cs typeface="Calibri" panose="020F0502020204030204" pitchFamily="34" charset="0"/>
              </a:rPr>
              <a:t>Driver IC :</a:t>
            </a:r>
            <a:r>
              <a:rPr lang="en-IN" sz="2000" dirty="0">
                <a:solidFill>
                  <a:schemeClr val="bg1"/>
                </a:solidFill>
                <a:latin typeface="Calibri" panose="020F0502020204030204" pitchFamily="34" charset="0"/>
                <a:cs typeface="Calibri" panose="020F0502020204030204" pitchFamily="34" charset="0"/>
              </a:rPr>
              <a:t> SSD1306</a:t>
            </a:r>
          </a:p>
          <a:p>
            <a:pPr lvl="0"/>
            <a:endParaRPr lang="en-IN" sz="2000" dirty="0">
              <a:solidFill>
                <a:schemeClr val="bg1"/>
              </a:solidFill>
              <a:latin typeface="Calibri" panose="020F0502020204030204" pitchFamily="34" charset="0"/>
              <a:cs typeface="Calibri" panose="020F0502020204030204" pitchFamily="34" charset="0"/>
            </a:endParaRPr>
          </a:p>
          <a:p>
            <a:pPr lvl="0"/>
            <a:r>
              <a:rPr lang="en-IN" sz="2000" b="1" dirty="0">
                <a:solidFill>
                  <a:schemeClr val="bg1"/>
                </a:solidFill>
                <a:latin typeface="Calibri" panose="020F0502020204030204" pitchFamily="34" charset="0"/>
                <a:cs typeface="Calibri" panose="020F0502020204030204" pitchFamily="34" charset="0"/>
              </a:rPr>
              <a:t>Communication :</a:t>
            </a:r>
            <a:r>
              <a:rPr lang="en-IN" sz="2000" dirty="0">
                <a:solidFill>
                  <a:schemeClr val="bg1"/>
                </a:solidFill>
                <a:latin typeface="Calibri" panose="020F0502020204030204" pitchFamily="34" charset="0"/>
                <a:cs typeface="Calibri" panose="020F0502020204030204" pitchFamily="34" charset="0"/>
              </a:rPr>
              <a:t> IIC, only two I / O ports</a:t>
            </a:r>
          </a:p>
          <a:p>
            <a:pPr lvl="0"/>
            <a:endParaRPr lang="en-IN" sz="2000" dirty="0">
              <a:solidFill>
                <a:schemeClr val="bg1"/>
              </a:solidFill>
              <a:latin typeface="Calibri" panose="020F0502020204030204" pitchFamily="34" charset="0"/>
              <a:cs typeface="Calibri" panose="020F0502020204030204" pitchFamily="34" charset="0"/>
            </a:endParaRPr>
          </a:p>
          <a:p>
            <a:pPr lvl="0"/>
            <a:r>
              <a:rPr lang="en-IN" sz="2000" b="1" dirty="0">
                <a:solidFill>
                  <a:schemeClr val="bg1"/>
                </a:solidFill>
                <a:latin typeface="Calibri" panose="020F0502020204030204" pitchFamily="34" charset="0"/>
                <a:cs typeface="Calibri" panose="020F0502020204030204" pitchFamily="34" charset="0"/>
              </a:rPr>
              <a:t>Backlight :</a:t>
            </a:r>
            <a:r>
              <a:rPr lang="en-IN" sz="2000" dirty="0">
                <a:solidFill>
                  <a:schemeClr val="bg1"/>
                </a:solidFill>
                <a:latin typeface="Calibri" panose="020F0502020204030204" pitchFamily="34" charset="0"/>
                <a:cs typeface="Calibri" panose="020F0502020204030204" pitchFamily="34" charset="0"/>
              </a:rPr>
              <a:t> OLED self light, no backlight</a:t>
            </a:r>
          </a:p>
          <a:p>
            <a:pPr lvl="0"/>
            <a:endParaRPr lang="en-IN" sz="2000" dirty="0">
              <a:solidFill>
                <a:schemeClr val="bg1"/>
              </a:solidFill>
              <a:latin typeface="Calibri" panose="020F0502020204030204" pitchFamily="34" charset="0"/>
              <a:cs typeface="Calibri" panose="020F0502020204030204" pitchFamily="34" charset="0"/>
            </a:endParaRPr>
          </a:p>
          <a:p>
            <a:pPr lvl="0"/>
            <a:r>
              <a:rPr lang="en-IN" sz="2000" b="1" dirty="0">
                <a:solidFill>
                  <a:schemeClr val="bg1"/>
                </a:solidFill>
                <a:latin typeface="Calibri" panose="020F0502020204030204" pitchFamily="34" charset="0"/>
                <a:cs typeface="Calibri" panose="020F0502020204030204" pitchFamily="34" charset="0"/>
              </a:rPr>
              <a:t>Interface:</a:t>
            </a:r>
            <a:r>
              <a:rPr lang="en-IN" sz="2000" dirty="0">
                <a:solidFill>
                  <a:schemeClr val="bg1"/>
                </a:solidFill>
                <a:latin typeface="Calibri" panose="020F0502020204030204" pitchFamily="34" charset="0"/>
                <a:cs typeface="Calibri" panose="020F0502020204030204" pitchFamily="34" charset="0"/>
              </a:rPr>
              <a:t> 	VCC: 3.3-5V </a:t>
            </a:r>
          </a:p>
          <a:p>
            <a:r>
              <a:rPr lang="en-IN" sz="2000" dirty="0">
                <a:solidFill>
                  <a:schemeClr val="bg1"/>
                </a:solidFill>
                <a:latin typeface="Calibri" panose="020F0502020204030204" pitchFamily="34" charset="0"/>
                <a:cs typeface="Calibri" panose="020F0502020204030204" pitchFamily="34" charset="0"/>
              </a:rPr>
              <a:t>GND: Ground </a:t>
            </a:r>
          </a:p>
          <a:p>
            <a:r>
              <a:rPr lang="en-IN" sz="2000" dirty="0">
                <a:solidFill>
                  <a:schemeClr val="bg1"/>
                </a:solidFill>
                <a:latin typeface="Calibri" panose="020F0502020204030204" pitchFamily="34" charset="0"/>
                <a:cs typeface="Calibri" panose="020F0502020204030204" pitchFamily="34" charset="0"/>
              </a:rPr>
              <a:t>SCL: Serial Clock </a:t>
            </a:r>
          </a:p>
          <a:p>
            <a:r>
              <a:rPr lang="en-IN" sz="2000" dirty="0">
                <a:solidFill>
                  <a:schemeClr val="bg1"/>
                </a:solidFill>
                <a:latin typeface="Calibri" panose="020F0502020204030204" pitchFamily="34" charset="0"/>
                <a:cs typeface="Calibri" panose="020F0502020204030204" pitchFamily="34" charset="0"/>
              </a:rPr>
              <a:t>SDA: Serial Data</a:t>
            </a:r>
          </a:p>
        </p:txBody>
      </p:sp>
    </p:spTree>
    <p:extLst>
      <p:ext uri="{BB962C8B-B14F-4D97-AF65-F5344CB8AC3E}">
        <p14:creationId xmlns:p14="http://schemas.microsoft.com/office/powerpoint/2010/main" val="25148320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accent1">
            <a:alpha val="13000"/>
          </a:schemeClr>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1C12EF38-3B67-4C17-8E90-619614D22373}"/>
              </a:ext>
            </a:extLst>
          </p:cNvPr>
          <p:cNvSpPr/>
          <p:nvPr/>
        </p:nvSpPr>
        <p:spPr>
          <a:xfrm>
            <a:off x="10853530" y="1888683"/>
            <a:ext cx="1338470" cy="2517914"/>
          </a:xfrm>
          <a:custGeom>
            <a:avLst/>
            <a:gdLst>
              <a:gd name="connsiteX0" fmla="*/ 1338470 w 1338470"/>
              <a:gd name="connsiteY0" fmla="*/ 0 h 2517914"/>
              <a:gd name="connsiteX1" fmla="*/ 1338470 w 1338470"/>
              <a:gd name="connsiteY1" fmla="*/ 2517914 h 2517914"/>
              <a:gd name="connsiteX2" fmla="*/ 0 w 1338470"/>
              <a:gd name="connsiteY2" fmla="*/ 1258957 h 2517914"/>
              <a:gd name="connsiteX3" fmla="*/ 1338470 w 1338470"/>
              <a:gd name="connsiteY3" fmla="*/ 0 h 2517914"/>
            </a:gdLst>
            <a:ahLst/>
            <a:cxnLst>
              <a:cxn ang="0">
                <a:pos x="connsiteX0" y="connsiteY0"/>
              </a:cxn>
              <a:cxn ang="0">
                <a:pos x="connsiteX1" y="connsiteY1"/>
              </a:cxn>
              <a:cxn ang="0">
                <a:pos x="connsiteX2" y="connsiteY2"/>
              </a:cxn>
              <a:cxn ang="0">
                <a:pos x="connsiteX3" y="connsiteY3"/>
              </a:cxn>
            </a:cxnLst>
            <a:rect l="l" t="t" r="r" b="b"/>
            <a:pathLst>
              <a:path w="1338470" h="2517914">
                <a:moveTo>
                  <a:pt x="1338470" y="0"/>
                </a:moveTo>
                <a:lnTo>
                  <a:pt x="1338470" y="2517914"/>
                </a:lnTo>
                <a:cubicBezTo>
                  <a:pt x="599253" y="2517914"/>
                  <a:pt x="0" y="1954260"/>
                  <a:pt x="0" y="1258957"/>
                </a:cubicBezTo>
                <a:cubicBezTo>
                  <a:pt x="0" y="563654"/>
                  <a:pt x="599253" y="0"/>
                  <a:pt x="1338470" y="0"/>
                </a:cubicBezTo>
                <a:close/>
              </a:path>
            </a:pathLst>
          </a:cu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EA91FD54-2497-4817-9C86-4D1941D89E2D}"/>
              </a:ext>
            </a:extLst>
          </p:cNvPr>
          <p:cNvPicPr>
            <a:picLocks noChangeAspect="1"/>
          </p:cNvPicPr>
          <p:nvPr/>
        </p:nvPicPr>
        <p:blipFill>
          <a:blip r:embed="rId2"/>
          <a:stretch>
            <a:fillRect/>
          </a:stretch>
        </p:blipFill>
        <p:spPr>
          <a:xfrm>
            <a:off x="11259656" y="2875671"/>
            <a:ext cx="526218" cy="543937"/>
          </a:xfrm>
          <a:prstGeom prst="rect">
            <a:avLst/>
          </a:prstGeom>
        </p:spPr>
      </p:pic>
      <p:sp>
        <p:nvSpPr>
          <p:cNvPr id="4" name="Rectangle 3">
            <a:extLst>
              <a:ext uri="{FF2B5EF4-FFF2-40B4-BE49-F238E27FC236}">
                <a16:creationId xmlns:a16="http://schemas.microsoft.com/office/drawing/2014/main" id="{98E34906-1FDA-48E7-9A75-5EEFEA54E21A}"/>
              </a:ext>
            </a:extLst>
          </p:cNvPr>
          <p:cNvSpPr/>
          <p:nvPr/>
        </p:nvSpPr>
        <p:spPr>
          <a:xfrm rot="16200000">
            <a:off x="10945596" y="2916807"/>
            <a:ext cx="2160271" cy="461665"/>
          </a:xfrm>
          <a:prstGeom prst="rect">
            <a:avLst/>
          </a:prstGeom>
        </p:spPr>
        <p:txBody>
          <a:bodyPr wrap="none">
            <a:spAutoFit/>
          </a:bodyPr>
          <a:lstStyle/>
          <a:p>
            <a:r>
              <a:rPr lang="en-US" sz="2400" b="1" dirty="0">
                <a:solidFill>
                  <a:srgbClr val="002060"/>
                </a:solidFill>
              </a:rPr>
              <a:t>ARCHITECTURE</a:t>
            </a:r>
            <a:endParaRPr lang="en-IN" sz="2400" b="1" dirty="0">
              <a:solidFill>
                <a:srgbClr val="002060"/>
              </a:solidFill>
            </a:endParaRPr>
          </a:p>
        </p:txBody>
      </p:sp>
      <p:pic>
        <p:nvPicPr>
          <p:cNvPr id="5" name="Picture 4" descr="Related image">
            <a:hlinkClick r:id="rId3" tgtFrame="&quot;_blank&quot;"/>
            <a:extLst>
              <a:ext uri="{FF2B5EF4-FFF2-40B4-BE49-F238E27FC236}">
                <a16:creationId xmlns:a16="http://schemas.microsoft.com/office/drawing/2014/main" id="{9601243C-B8FC-4CA5-9CB4-33661AB25DED}"/>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82684" y="748302"/>
            <a:ext cx="4276580" cy="3345396"/>
          </a:xfrm>
          <a:prstGeom prst="rect">
            <a:avLst/>
          </a:prstGeom>
          <a:noFill/>
          <a:ln>
            <a:solidFill>
              <a:schemeClr val="tx1"/>
            </a:solidFill>
          </a:ln>
        </p:spPr>
      </p:pic>
      <p:sp>
        <p:nvSpPr>
          <p:cNvPr id="7" name="TextBox 6">
            <a:extLst>
              <a:ext uri="{FF2B5EF4-FFF2-40B4-BE49-F238E27FC236}">
                <a16:creationId xmlns:a16="http://schemas.microsoft.com/office/drawing/2014/main" id="{F60E76AD-84AF-432D-B66B-F13D7DC8D4EA}"/>
              </a:ext>
            </a:extLst>
          </p:cNvPr>
          <p:cNvSpPr txBox="1"/>
          <p:nvPr/>
        </p:nvSpPr>
        <p:spPr>
          <a:xfrm>
            <a:off x="0" y="225083"/>
            <a:ext cx="12192000" cy="523220"/>
          </a:xfrm>
          <a:prstGeom prst="rect">
            <a:avLst/>
          </a:prstGeom>
          <a:noFill/>
        </p:spPr>
        <p:txBody>
          <a:bodyPr wrap="square" rtlCol="0">
            <a:spAutoFit/>
          </a:bodyPr>
          <a:lstStyle/>
          <a:p>
            <a:pPr algn="ctr"/>
            <a:r>
              <a:rPr lang="en-US" sz="2800" b="1" u="sng" dirty="0">
                <a:solidFill>
                  <a:schemeClr val="bg1"/>
                </a:solidFill>
              </a:rPr>
              <a:t>AIR PUMP</a:t>
            </a:r>
            <a:endParaRPr lang="en-IN" sz="2800" b="1" u="sng" dirty="0">
              <a:solidFill>
                <a:schemeClr val="bg1"/>
              </a:solidFill>
            </a:endParaRPr>
          </a:p>
        </p:txBody>
      </p:sp>
      <p:sp>
        <p:nvSpPr>
          <p:cNvPr id="8" name="TextBox 7">
            <a:extLst>
              <a:ext uri="{FF2B5EF4-FFF2-40B4-BE49-F238E27FC236}">
                <a16:creationId xmlns:a16="http://schemas.microsoft.com/office/drawing/2014/main" id="{FAE5F06C-2A4A-478D-A1EB-2E50770F7F08}"/>
              </a:ext>
            </a:extLst>
          </p:cNvPr>
          <p:cNvSpPr txBox="1"/>
          <p:nvPr/>
        </p:nvSpPr>
        <p:spPr>
          <a:xfrm>
            <a:off x="0" y="4406597"/>
            <a:ext cx="10853530" cy="2246769"/>
          </a:xfrm>
          <a:prstGeom prst="rect">
            <a:avLst/>
          </a:prstGeom>
          <a:noFill/>
        </p:spPr>
        <p:txBody>
          <a:bodyPr wrap="square" rtlCol="0">
            <a:spAutoFit/>
          </a:bodyPr>
          <a:lstStyle/>
          <a:p>
            <a:endParaRPr lang="en-US" sz="2000" dirty="0">
              <a:solidFill>
                <a:schemeClr val="bg1"/>
              </a:solidFill>
              <a:latin typeface="Calibri" panose="020F0502020204030204" pitchFamily="34" charset="0"/>
              <a:cs typeface="Calibri" panose="020F0502020204030204" pitchFamily="34" charset="0"/>
            </a:endParaRPr>
          </a:p>
          <a:p>
            <a:r>
              <a:rPr lang="en-US" sz="2000" dirty="0">
                <a:solidFill>
                  <a:schemeClr val="bg1"/>
                </a:solidFill>
                <a:latin typeface="Calibri" panose="020F0502020204030204" pitchFamily="34" charset="0"/>
                <a:cs typeface="Calibri" panose="020F0502020204030204" pitchFamily="34" charset="0"/>
              </a:rPr>
              <a:t>Air pump is a device that is used for pumping the air using power supply provided to it. The two of its terminals are used in supplying power and it has one end which is connected to pipe that creates air  suction, thus making vacuum. It has various kind of use.</a:t>
            </a:r>
            <a:endParaRPr lang="en-IN" sz="2000" dirty="0">
              <a:solidFill>
                <a:schemeClr val="bg1"/>
              </a:solidFill>
              <a:latin typeface="Calibri" panose="020F0502020204030204" pitchFamily="34" charset="0"/>
              <a:cs typeface="Calibri" panose="020F0502020204030204" pitchFamily="34" charset="0"/>
            </a:endParaRPr>
          </a:p>
          <a:p>
            <a:r>
              <a:rPr lang="en-US" sz="2000" dirty="0">
                <a:solidFill>
                  <a:schemeClr val="bg1"/>
                </a:solidFill>
                <a:latin typeface="Calibri" panose="020F0502020204030204" pitchFamily="34" charset="0"/>
                <a:cs typeface="Calibri" panose="020F0502020204030204" pitchFamily="34" charset="0"/>
              </a:rPr>
              <a:t>Working voltage 5V DC and current ~0.25A.</a:t>
            </a:r>
            <a:endParaRPr lang="en-IN" sz="2000" dirty="0">
              <a:solidFill>
                <a:schemeClr val="bg1"/>
              </a:solidFill>
              <a:latin typeface="Calibri" panose="020F0502020204030204" pitchFamily="34" charset="0"/>
              <a:cs typeface="Calibri" panose="020F0502020204030204" pitchFamily="34" charset="0"/>
            </a:endParaRPr>
          </a:p>
          <a:p>
            <a:r>
              <a:rPr lang="en-US" sz="2000" dirty="0">
                <a:solidFill>
                  <a:schemeClr val="bg1"/>
                </a:solidFill>
                <a:latin typeface="Calibri" panose="020F0502020204030204" pitchFamily="34" charset="0"/>
                <a:cs typeface="Calibri" panose="020F0502020204030204" pitchFamily="34" charset="0"/>
              </a:rPr>
              <a:t> </a:t>
            </a:r>
            <a:endParaRPr lang="en-IN" sz="2000" dirty="0">
              <a:solidFill>
                <a:schemeClr val="bg1"/>
              </a:solidFill>
              <a:latin typeface="Calibri" panose="020F0502020204030204" pitchFamily="34" charset="0"/>
              <a:cs typeface="Calibri" panose="020F0502020204030204" pitchFamily="34" charset="0"/>
            </a:endParaRPr>
          </a:p>
          <a:p>
            <a:endParaRPr lang="en-IN" sz="20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625698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bg1">
            <a:alpha val="33000"/>
          </a:schemeClr>
        </a:solidFill>
        <a:effectLst/>
      </p:bgPr>
    </p:bg>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75EF59C9-F575-44F4-A8E0-7E0DD1456FAD}"/>
              </a:ext>
            </a:extLst>
          </p:cNvPr>
          <p:cNvSpPr/>
          <p:nvPr/>
        </p:nvSpPr>
        <p:spPr>
          <a:xfrm>
            <a:off x="10853530" y="1888683"/>
            <a:ext cx="1338470" cy="2517914"/>
          </a:xfrm>
          <a:custGeom>
            <a:avLst/>
            <a:gdLst>
              <a:gd name="connsiteX0" fmla="*/ 1338470 w 1338470"/>
              <a:gd name="connsiteY0" fmla="*/ 0 h 2517914"/>
              <a:gd name="connsiteX1" fmla="*/ 1338470 w 1338470"/>
              <a:gd name="connsiteY1" fmla="*/ 2517914 h 2517914"/>
              <a:gd name="connsiteX2" fmla="*/ 0 w 1338470"/>
              <a:gd name="connsiteY2" fmla="*/ 1258957 h 2517914"/>
              <a:gd name="connsiteX3" fmla="*/ 1338470 w 1338470"/>
              <a:gd name="connsiteY3" fmla="*/ 0 h 2517914"/>
            </a:gdLst>
            <a:ahLst/>
            <a:cxnLst>
              <a:cxn ang="0">
                <a:pos x="connsiteX0" y="connsiteY0"/>
              </a:cxn>
              <a:cxn ang="0">
                <a:pos x="connsiteX1" y="connsiteY1"/>
              </a:cxn>
              <a:cxn ang="0">
                <a:pos x="connsiteX2" y="connsiteY2"/>
              </a:cxn>
              <a:cxn ang="0">
                <a:pos x="connsiteX3" y="connsiteY3"/>
              </a:cxn>
            </a:cxnLst>
            <a:rect l="l" t="t" r="r" b="b"/>
            <a:pathLst>
              <a:path w="1338470" h="2517914">
                <a:moveTo>
                  <a:pt x="1338470" y="0"/>
                </a:moveTo>
                <a:lnTo>
                  <a:pt x="1338470" y="2517914"/>
                </a:lnTo>
                <a:cubicBezTo>
                  <a:pt x="599253" y="2517914"/>
                  <a:pt x="0" y="1954260"/>
                  <a:pt x="0" y="1258957"/>
                </a:cubicBezTo>
                <a:cubicBezTo>
                  <a:pt x="0" y="563654"/>
                  <a:pt x="599253" y="0"/>
                  <a:pt x="1338470" y="0"/>
                </a:cubicBezTo>
                <a:close/>
              </a:path>
            </a:pathLst>
          </a:custGeom>
          <a:solidFill>
            <a:schemeClr val="bg2">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7656C2FF-7234-4A51-8249-227897D881E1}"/>
              </a:ext>
            </a:extLst>
          </p:cNvPr>
          <p:cNvPicPr>
            <a:picLocks noChangeAspect="1"/>
          </p:cNvPicPr>
          <p:nvPr/>
        </p:nvPicPr>
        <p:blipFill>
          <a:blip r:embed="rId2"/>
          <a:stretch>
            <a:fillRect/>
          </a:stretch>
        </p:blipFill>
        <p:spPr>
          <a:xfrm>
            <a:off x="11259656" y="2875671"/>
            <a:ext cx="526218" cy="543937"/>
          </a:xfrm>
          <a:prstGeom prst="rect">
            <a:avLst/>
          </a:prstGeom>
        </p:spPr>
      </p:pic>
      <p:sp>
        <p:nvSpPr>
          <p:cNvPr id="6" name="TextBox 5">
            <a:extLst>
              <a:ext uri="{FF2B5EF4-FFF2-40B4-BE49-F238E27FC236}">
                <a16:creationId xmlns:a16="http://schemas.microsoft.com/office/drawing/2014/main" id="{6563A030-80F8-4ABA-8A77-F17E5ECFAE1B}"/>
              </a:ext>
            </a:extLst>
          </p:cNvPr>
          <p:cNvSpPr txBox="1"/>
          <p:nvPr/>
        </p:nvSpPr>
        <p:spPr>
          <a:xfrm>
            <a:off x="3024554" y="2715065"/>
            <a:ext cx="3263704" cy="646331"/>
          </a:xfrm>
          <a:prstGeom prst="rect">
            <a:avLst/>
          </a:prstGeom>
          <a:noFill/>
        </p:spPr>
        <p:txBody>
          <a:bodyPr wrap="square" rtlCol="0">
            <a:spAutoFit/>
          </a:bodyPr>
          <a:lstStyle/>
          <a:p>
            <a:endParaRPr lang="en-IN" dirty="0"/>
          </a:p>
          <a:p>
            <a:endParaRPr lang="en-IN" dirty="0"/>
          </a:p>
        </p:txBody>
      </p:sp>
      <p:sp>
        <p:nvSpPr>
          <p:cNvPr id="7" name="TextBox 6">
            <a:extLst>
              <a:ext uri="{FF2B5EF4-FFF2-40B4-BE49-F238E27FC236}">
                <a16:creationId xmlns:a16="http://schemas.microsoft.com/office/drawing/2014/main" id="{42F631D4-6D97-4802-80D2-5419BAC477AC}"/>
              </a:ext>
            </a:extLst>
          </p:cNvPr>
          <p:cNvSpPr txBox="1"/>
          <p:nvPr/>
        </p:nvSpPr>
        <p:spPr>
          <a:xfrm rot="16200000">
            <a:off x="10597191" y="2792008"/>
            <a:ext cx="2869809" cy="492443"/>
          </a:xfrm>
          <a:prstGeom prst="rect">
            <a:avLst/>
          </a:prstGeom>
          <a:noFill/>
        </p:spPr>
        <p:txBody>
          <a:bodyPr wrap="square" rtlCol="0">
            <a:spAutoFit/>
          </a:bodyPr>
          <a:lstStyle/>
          <a:p>
            <a:r>
              <a:rPr lang="en-US" sz="2600" dirty="0">
                <a:solidFill>
                  <a:srgbClr val="FFFF00"/>
                </a:solidFill>
              </a:rPr>
              <a:t>CIRCUIT DIAGRAM</a:t>
            </a:r>
            <a:endParaRPr lang="en-IN" sz="2600" dirty="0">
              <a:solidFill>
                <a:srgbClr val="FFFF00"/>
              </a:solidFill>
            </a:endParaRPr>
          </a:p>
        </p:txBody>
      </p:sp>
      <p:pic>
        <p:nvPicPr>
          <p:cNvPr id="8" name="Picture 7">
            <a:extLst>
              <a:ext uri="{FF2B5EF4-FFF2-40B4-BE49-F238E27FC236}">
                <a16:creationId xmlns:a16="http://schemas.microsoft.com/office/drawing/2014/main" id="{A8256182-940C-4C9F-9960-9EB8BF56CE10}"/>
              </a:ext>
            </a:extLst>
          </p:cNvPr>
          <p:cNvPicPr/>
          <p:nvPr/>
        </p:nvPicPr>
        <p:blipFill rotWithShape="1">
          <a:blip r:embed="rId3">
            <a:extLst>
              <a:ext uri="{28A0092B-C50C-407E-A947-70E740481C1C}">
                <a14:useLocalDpi xmlns:a14="http://schemas.microsoft.com/office/drawing/2010/main" val="0"/>
              </a:ext>
            </a:extLst>
          </a:blip>
          <a:srcRect t="14636"/>
          <a:stretch/>
        </p:blipFill>
        <p:spPr bwMode="auto">
          <a:xfrm rot="16200000">
            <a:off x="2085535" y="-1790116"/>
            <a:ext cx="6858003" cy="10438224"/>
          </a:xfrm>
          <a:prstGeom prst="rect">
            <a:avLst/>
          </a:prstGeom>
          <a:noFill/>
          <a:ln>
            <a:noFill/>
          </a:ln>
        </p:spPr>
      </p:pic>
    </p:spTree>
    <p:extLst>
      <p:ext uri="{BB962C8B-B14F-4D97-AF65-F5344CB8AC3E}">
        <p14:creationId xmlns:p14="http://schemas.microsoft.com/office/powerpoint/2010/main" val="3426968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accent3">
            <a:lumMod val="75000"/>
            <a:alpha val="30000"/>
          </a:schemeClr>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8AB5F18F-AF44-4157-8EE1-F450E2B6FCE0}"/>
              </a:ext>
            </a:extLst>
          </p:cNvPr>
          <p:cNvSpPr/>
          <p:nvPr/>
        </p:nvSpPr>
        <p:spPr>
          <a:xfrm>
            <a:off x="10853530" y="1888683"/>
            <a:ext cx="1338470" cy="2517914"/>
          </a:xfrm>
          <a:custGeom>
            <a:avLst/>
            <a:gdLst>
              <a:gd name="connsiteX0" fmla="*/ 1338470 w 1338470"/>
              <a:gd name="connsiteY0" fmla="*/ 0 h 2517914"/>
              <a:gd name="connsiteX1" fmla="*/ 1338470 w 1338470"/>
              <a:gd name="connsiteY1" fmla="*/ 2517914 h 2517914"/>
              <a:gd name="connsiteX2" fmla="*/ 0 w 1338470"/>
              <a:gd name="connsiteY2" fmla="*/ 1258957 h 2517914"/>
              <a:gd name="connsiteX3" fmla="*/ 1338470 w 1338470"/>
              <a:gd name="connsiteY3" fmla="*/ 0 h 2517914"/>
            </a:gdLst>
            <a:ahLst/>
            <a:cxnLst>
              <a:cxn ang="0">
                <a:pos x="connsiteX0" y="connsiteY0"/>
              </a:cxn>
              <a:cxn ang="0">
                <a:pos x="connsiteX1" y="connsiteY1"/>
              </a:cxn>
              <a:cxn ang="0">
                <a:pos x="connsiteX2" y="connsiteY2"/>
              </a:cxn>
              <a:cxn ang="0">
                <a:pos x="connsiteX3" y="connsiteY3"/>
              </a:cxn>
            </a:cxnLst>
            <a:rect l="l" t="t" r="r" b="b"/>
            <a:pathLst>
              <a:path w="1338470" h="2517914">
                <a:moveTo>
                  <a:pt x="1338470" y="0"/>
                </a:moveTo>
                <a:lnTo>
                  <a:pt x="1338470" y="2517914"/>
                </a:lnTo>
                <a:cubicBezTo>
                  <a:pt x="599253" y="2517914"/>
                  <a:pt x="0" y="1954260"/>
                  <a:pt x="0" y="1258957"/>
                </a:cubicBezTo>
                <a:cubicBezTo>
                  <a:pt x="0" y="563654"/>
                  <a:pt x="599253" y="0"/>
                  <a:pt x="1338470" y="0"/>
                </a:cubicBezTo>
                <a:close/>
              </a:path>
            </a:pathLst>
          </a:cu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C211586B-EFD8-4252-A994-0A681BB0920F}"/>
              </a:ext>
            </a:extLst>
          </p:cNvPr>
          <p:cNvPicPr>
            <a:picLocks noChangeAspect="1"/>
          </p:cNvPicPr>
          <p:nvPr/>
        </p:nvPicPr>
        <p:blipFill>
          <a:blip r:embed="rId2"/>
          <a:stretch>
            <a:fillRect/>
          </a:stretch>
        </p:blipFill>
        <p:spPr>
          <a:xfrm>
            <a:off x="11259656" y="2875671"/>
            <a:ext cx="526218" cy="543937"/>
          </a:xfrm>
          <a:prstGeom prst="rect">
            <a:avLst/>
          </a:prstGeom>
        </p:spPr>
      </p:pic>
      <p:sp>
        <p:nvSpPr>
          <p:cNvPr id="5" name="TextBox 4">
            <a:extLst>
              <a:ext uri="{FF2B5EF4-FFF2-40B4-BE49-F238E27FC236}">
                <a16:creationId xmlns:a16="http://schemas.microsoft.com/office/drawing/2014/main" id="{F44FA75F-E689-4675-BB01-86E2012E7529}"/>
              </a:ext>
            </a:extLst>
          </p:cNvPr>
          <p:cNvSpPr txBox="1"/>
          <p:nvPr/>
        </p:nvSpPr>
        <p:spPr>
          <a:xfrm rot="16200000">
            <a:off x="10805032" y="2787618"/>
            <a:ext cx="2373827" cy="400110"/>
          </a:xfrm>
          <a:prstGeom prst="rect">
            <a:avLst/>
          </a:prstGeom>
          <a:noFill/>
        </p:spPr>
        <p:txBody>
          <a:bodyPr wrap="square" rtlCol="0">
            <a:spAutoFit/>
          </a:bodyPr>
          <a:lstStyle/>
          <a:p>
            <a:r>
              <a:rPr lang="en-US" sz="2000" dirty="0">
                <a:solidFill>
                  <a:srgbClr val="FFFF00"/>
                </a:solidFill>
              </a:rPr>
              <a:t>IMPLEMENTATION</a:t>
            </a:r>
            <a:endParaRPr lang="en-IN" sz="2000" dirty="0">
              <a:solidFill>
                <a:srgbClr val="FFFF00"/>
              </a:solidFill>
            </a:endParaRPr>
          </a:p>
        </p:txBody>
      </p:sp>
      <p:sp>
        <p:nvSpPr>
          <p:cNvPr id="6" name="TextBox 5">
            <a:extLst>
              <a:ext uri="{FF2B5EF4-FFF2-40B4-BE49-F238E27FC236}">
                <a16:creationId xmlns:a16="http://schemas.microsoft.com/office/drawing/2014/main" id="{2A15BBED-673A-43DA-90FA-1C4B19CA6A68}"/>
              </a:ext>
            </a:extLst>
          </p:cNvPr>
          <p:cNvSpPr txBox="1"/>
          <p:nvPr/>
        </p:nvSpPr>
        <p:spPr>
          <a:xfrm>
            <a:off x="0" y="914400"/>
            <a:ext cx="10853529" cy="4401205"/>
          </a:xfrm>
          <a:prstGeom prst="rect">
            <a:avLst/>
          </a:prstGeom>
          <a:noFill/>
        </p:spPr>
        <p:txBody>
          <a:bodyPr wrap="square" rtlCol="0">
            <a:spAutoFit/>
          </a:bodyPr>
          <a:lstStyle/>
          <a:p>
            <a:r>
              <a:rPr lang="en-US" sz="2000" dirty="0">
                <a:solidFill>
                  <a:schemeClr val="bg1"/>
                </a:solidFill>
                <a:latin typeface="Calibri" panose="020F0502020204030204" pitchFamily="34" charset="0"/>
                <a:cs typeface="Calibri" panose="020F0502020204030204" pitchFamily="34" charset="0"/>
              </a:rPr>
              <a:t>Implementation of soft drink dispenser based on Arduino </a:t>
            </a:r>
            <a:r>
              <a:rPr lang="en-US" sz="2000" dirty="0" err="1">
                <a:solidFill>
                  <a:schemeClr val="bg1"/>
                </a:solidFill>
                <a:latin typeface="Calibri" panose="020F0502020204030204" pitchFamily="34" charset="0"/>
                <a:cs typeface="Calibri" panose="020F0502020204030204" pitchFamily="34" charset="0"/>
              </a:rPr>
              <a:t>nano</a:t>
            </a:r>
            <a:r>
              <a:rPr lang="en-US" sz="2000" dirty="0">
                <a:solidFill>
                  <a:schemeClr val="bg1"/>
                </a:solidFill>
                <a:latin typeface="Calibri" panose="020F0502020204030204" pitchFamily="34" charset="0"/>
                <a:cs typeface="Calibri" panose="020F0502020204030204" pitchFamily="34" charset="0"/>
              </a:rPr>
              <a:t>, motor and switches. Here we control the Arduino using switches. There are three switches one for small amount of soft drink, another two for medium and large amount of drinks respectively. Switches are connected with ground, </a:t>
            </a:r>
            <a:r>
              <a:rPr lang="en-US" sz="2000" dirty="0" err="1">
                <a:solidFill>
                  <a:schemeClr val="bg1"/>
                </a:solidFill>
                <a:latin typeface="Calibri" panose="020F0502020204030204" pitchFamily="34" charset="0"/>
                <a:cs typeface="Calibri" panose="020F0502020204030204" pitchFamily="34" charset="0"/>
              </a:rPr>
              <a:t>vcc</a:t>
            </a:r>
            <a:r>
              <a:rPr lang="en-US" sz="2000" dirty="0">
                <a:solidFill>
                  <a:schemeClr val="bg1"/>
                </a:solidFill>
                <a:latin typeface="Calibri" panose="020F0502020204030204" pitchFamily="34" charset="0"/>
                <a:cs typeface="Calibri" panose="020F0502020204030204" pitchFamily="34" charset="0"/>
              </a:rPr>
              <a:t> and digital input/output pins of Arduino. The air pump is connected to output pin of </a:t>
            </a:r>
            <a:r>
              <a:rPr lang="en-US" sz="2000" dirty="0" err="1">
                <a:solidFill>
                  <a:schemeClr val="bg1"/>
                </a:solidFill>
                <a:latin typeface="Calibri" panose="020F0502020204030204" pitchFamily="34" charset="0"/>
                <a:cs typeface="Calibri" panose="020F0502020204030204" pitchFamily="34" charset="0"/>
              </a:rPr>
              <a:t>nano</a:t>
            </a:r>
            <a:r>
              <a:rPr lang="en-US" sz="2000" dirty="0">
                <a:solidFill>
                  <a:schemeClr val="bg1"/>
                </a:solidFill>
                <a:latin typeface="Calibri" panose="020F0502020204030204" pitchFamily="34" charset="0"/>
                <a:cs typeface="Calibri" panose="020F0502020204030204" pitchFamily="34" charset="0"/>
              </a:rPr>
              <a:t> and to ground connection. Air pump’s nozzle is connected to bottle with a pipe and another pipe is also put inside the bottle to get drinks from it. We use a </a:t>
            </a:r>
            <a:r>
              <a:rPr lang="en-US" sz="2000" dirty="0" err="1">
                <a:solidFill>
                  <a:schemeClr val="bg1"/>
                </a:solidFill>
                <a:latin typeface="Calibri" panose="020F0502020204030204" pitchFamily="34" charset="0"/>
                <a:cs typeface="Calibri" panose="020F0502020204030204" pitchFamily="34" charset="0"/>
              </a:rPr>
              <a:t>oled</a:t>
            </a:r>
            <a:r>
              <a:rPr lang="en-US" sz="2000" dirty="0">
                <a:solidFill>
                  <a:schemeClr val="bg1"/>
                </a:solidFill>
                <a:latin typeface="Calibri" panose="020F0502020204030204" pitchFamily="34" charset="0"/>
                <a:cs typeface="Calibri" panose="020F0502020204030204" pitchFamily="34" charset="0"/>
              </a:rPr>
              <a:t> display to show the amount of drink is dispensed. </a:t>
            </a:r>
            <a:r>
              <a:rPr lang="en-US" sz="2000" dirty="0" err="1">
                <a:solidFill>
                  <a:schemeClr val="bg1"/>
                </a:solidFill>
                <a:latin typeface="Calibri" panose="020F0502020204030204" pitchFamily="34" charset="0"/>
                <a:cs typeface="Calibri" panose="020F0502020204030204" pitchFamily="34" charset="0"/>
              </a:rPr>
              <a:t>Oled</a:t>
            </a:r>
            <a:r>
              <a:rPr lang="en-US" sz="2000" dirty="0">
                <a:solidFill>
                  <a:schemeClr val="bg1"/>
                </a:solidFill>
                <a:latin typeface="Calibri" panose="020F0502020204030204" pitchFamily="34" charset="0"/>
                <a:cs typeface="Calibri" panose="020F0502020204030204" pitchFamily="34" charset="0"/>
              </a:rPr>
              <a:t> display is connected to ground, </a:t>
            </a:r>
            <a:r>
              <a:rPr lang="en-US" sz="2000" dirty="0" err="1">
                <a:solidFill>
                  <a:schemeClr val="bg1"/>
                </a:solidFill>
                <a:latin typeface="Calibri" panose="020F0502020204030204" pitchFamily="34" charset="0"/>
                <a:cs typeface="Calibri" panose="020F0502020204030204" pitchFamily="34" charset="0"/>
              </a:rPr>
              <a:t>vcc</a:t>
            </a:r>
            <a:r>
              <a:rPr lang="en-US" sz="2000" dirty="0">
                <a:solidFill>
                  <a:schemeClr val="bg1"/>
                </a:solidFill>
                <a:latin typeface="Calibri" panose="020F0502020204030204" pitchFamily="34" charset="0"/>
                <a:cs typeface="Calibri" panose="020F0502020204030204" pitchFamily="34" charset="0"/>
              </a:rPr>
              <a:t> and dedicated analog input/output pins of Arduino.  When a switch is pressed the dedicated pin of Arduino gets HIGH voltage and due to appropriate coding it turn the output pin of Arduino </a:t>
            </a:r>
            <a:r>
              <a:rPr lang="en-US" sz="2000" dirty="0" err="1">
                <a:solidFill>
                  <a:schemeClr val="bg1"/>
                </a:solidFill>
                <a:latin typeface="Calibri" panose="020F0502020204030204" pitchFamily="34" charset="0"/>
                <a:cs typeface="Calibri" panose="020F0502020204030204" pitchFamily="34" charset="0"/>
              </a:rPr>
              <a:t>nano</a:t>
            </a:r>
            <a:r>
              <a:rPr lang="en-US" sz="2000" dirty="0">
                <a:solidFill>
                  <a:schemeClr val="bg1"/>
                </a:solidFill>
                <a:latin typeface="Calibri" panose="020F0502020204030204" pitchFamily="34" charset="0"/>
                <a:cs typeface="Calibri" panose="020F0502020204030204" pitchFamily="34" charset="0"/>
              </a:rPr>
              <a:t> HIGH 5V. Air pump get power and then it starts pulling water from bottle and water starts pouring from another end of the pipe. In the meanwhile, </a:t>
            </a:r>
            <a:r>
              <a:rPr lang="en-US" sz="2000" dirty="0" err="1">
                <a:solidFill>
                  <a:schemeClr val="bg1"/>
                </a:solidFill>
                <a:latin typeface="Calibri" panose="020F0502020204030204" pitchFamily="34" charset="0"/>
                <a:cs typeface="Calibri" panose="020F0502020204030204" pitchFamily="34" charset="0"/>
              </a:rPr>
              <a:t>oled</a:t>
            </a:r>
            <a:r>
              <a:rPr lang="en-US" sz="2000" dirty="0">
                <a:solidFill>
                  <a:schemeClr val="bg1"/>
                </a:solidFill>
                <a:latin typeface="Calibri" panose="020F0502020204030204" pitchFamily="34" charset="0"/>
                <a:cs typeface="Calibri" panose="020F0502020204030204" pitchFamily="34" charset="0"/>
              </a:rPr>
              <a:t> display is also turned on and display the amount of selected drink. After few moments the pouring of drink is accomplished and all the digital input/output pins are at LOW voltage. When we press a switch again the process will start. We use male to male and male to female wires for better reliability. </a:t>
            </a:r>
            <a:endParaRPr lang="en-IN" sz="2000" dirty="0">
              <a:solidFill>
                <a:schemeClr val="bg1"/>
              </a:solidFill>
              <a:latin typeface="Calibri" panose="020F0502020204030204" pitchFamily="34" charset="0"/>
              <a:cs typeface="Calibri" panose="020F0502020204030204" pitchFamily="34" charset="0"/>
            </a:endParaRPr>
          </a:p>
          <a:p>
            <a:endParaRPr lang="en-IN" sz="2000" dirty="0">
              <a:solidFill>
                <a:schemeClr val="bg1"/>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C7C928DE-0D80-4E5E-AAE0-A9F38A7BE5E1}"/>
              </a:ext>
            </a:extLst>
          </p:cNvPr>
          <p:cNvSpPr txBox="1"/>
          <p:nvPr/>
        </p:nvSpPr>
        <p:spPr>
          <a:xfrm>
            <a:off x="0" y="267286"/>
            <a:ext cx="12192000" cy="461665"/>
          </a:xfrm>
          <a:prstGeom prst="rect">
            <a:avLst/>
          </a:prstGeom>
          <a:noFill/>
        </p:spPr>
        <p:txBody>
          <a:bodyPr wrap="square" rtlCol="0">
            <a:spAutoFit/>
          </a:bodyPr>
          <a:lstStyle/>
          <a:p>
            <a:pPr algn="ctr"/>
            <a:r>
              <a:rPr lang="en-US" sz="2400" b="1" u="sng" dirty="0">
                <a:solidFill>
                  <a:schemeClr val="bg1"/>
                </a:solidFill>
              </a:rPr>
              <a:t>HARDWARE IMPLEMENTATION</a:t>
            </a:r>
            <a:endParaRPr lang="en-IN" sz="2400" b="1" u="sng" dirty="0">
              <a:solidFill>
                <a:schemeClr val="bg1"/>
              </a:solidFill>
            </a:endParaRPr>
          </a:p>
        </p:txBody>
      </p:sp>
    </p:spTree>
    <p:extLst>
      <p:ext uri="{BB962C8B-B14F-4D97-AF65-F5344CB8AC3E}">
        <p14:creationId xmlns:p14="http://schemas.microsoft.com/office/powerpoint/2010/main" val="21755168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accent3">
            <a:lumMod val="75000"/>
            <a:alpha val="30000"/>
          </a:schemeClr>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0B08C371-6FE6-472A-A748-C8F46519172E}"/>
              </a:ext>
            </a:extLst>
          </p:cNvPr>
          <p:cNvSpPr/>
          <p:nvPr/>
        </p:nvSpPr>
        <p:spPr>
          <a:xfrm>
            <a:off x="10853530" y="1888683"/>
            <a:ext cx="1338470" cy="2517914"/>
          </a:xfrm>
          <a:custGeom>
            <a:avLst/>
            <a:gdLst>
              <a:gd name="connsiteX0" fmla="*/ 1338470 w 1338470"/>
              <a:gd name="connsiteY0" fmla="*/ 0 h 2517914"/>
              <a:gd name="connsiteX1" fmla="*/ 1338470 w 1338470"/>
              <a:gd name="connsiteY1" fmla="*/ 2517914 h 2517914"/>
              <a:gd name="connsiteX2" fmla="*/ 0 w 1338470"/>
              <a:gd name="connsiteY2" fmla="*/ 1258957 h 2517914"/>
              <a:gd name="connsiteX3" fmla="*/ 1338470 w 1338470"/>
              <a:gd name="connsiteY3" fmla="*/ 0 h 2517914"/>
            </a:gdLst>
            <a:ahLst/>
            <a:cxnLst>
              <a:cxn ang="0">
                <a:pos x="connsiteX0" y="connsiteY0"/>
              </a:cxn>
              <a:cxn ang="0">
                <a:pos x="connsiteX1" y="connsiteY1"/>
              </a:cxn>
              <a:cxn ang="0">
                <a:pos x="connsiteX2" y="connsiteY2"/>
              </a:cxn>
              <a:cxn ang="0">
                <a:pos x="connsiteX3" y="connsiteY3"/>
              </a:cxn>
            </a:cxnLst>
            <a:rect l="l" t="t" r="r" b="b"/>
            <a:pathLst>
              <a:path w="1338470" h="2517914">
                <a:moveTo>
                  <a:pt x="1338470" y="0"/>
                </a:moveTo>
                <a:lnTo>
                  <a:pt x="1338470" y="2517914"/>
                </a:lnTo>
                <a:cubicBezTo>
                  <a:pt x="599253" y="2517914"/>
                  <a:pt x="0" y="1954260"/>
                  <a:pt x="0" y="1258957"/>
                </a:cubicBezTo>
                <a:cubicBezTo>
                  <a:pt x="0" y="563654"/>
                  <a:pt x="599253" y="0"/>
                  <a:pt x="1338470" y="0"/>
                </a:cubicBezTo>
                <a:close/>
              </a:path>
            </a:pathLst>
          </a:cu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72B28D99-71CE-4197-A28C-05B6BBB008EF}"/>
              </a:ext>
            </a:extLst>
          </p:cNvPr>
          <p:cNvPicPr>
            <a:picLocks noChangeAspect="1"/>
          </p:cNvPicPr>
          <p:nvPr/>
        </p:nvPicPr>
        <p:blipFill>
          <a:blip r:embed="rId2"/>
          <a:stretch>
            <a:fillRect/>
          </a:stretch>
        </p:blipFill>
        <p:spPr>
          <a:xfrm>
            <a:off x="11259656" y="2875671"/>
            <a:ext cx="526218" cy="543937"/>
          </a:xfrm>
          <a:prstGeom prst="rect">
            <a:avLst/>
          </a:prstGeom>
        </p:spPr>
      </p:pic>
      <p:sp>
        <p:nvSpPr>
          <p:cNvPr id="4" name="Rectangle 3">
            <a:extLst>
              <a:ext uri="{FF2B5EF4-FFF2-40B4-BE49-F238E27FC236}">
                <a16:creationId xmlns:a16="http://schemas.microsoft.com/office/drawing/2014/main" id="{A5303A41-6601-42DC-8637-AFD30C221484}"/>
              </a:ext>
            </a:extLst>
          </p:cNvPr>
          <p:cNvSpPr/>
          <p:nvPr/>
        </p:nvSpPr>
        <p:spPr>
          <a:xfrm rot="16200000">
            <a:off x="10910653" y="2886030"/>
            <a:ext cx="2230162" cy="523220"/>
          </a:xfrm>
          <a:prstGeom prst="rect">
            <a:avLst/>
          </a:prstGeom>
        </p:spPr>
        <p:txBody>
          <a:bodyPr wrap="none">
            <a:spAutoFit/>
          </a:bodyPr>
          <a:lstStyle/>
          <a:p>
            <a:r>
              <a:rPr lang="en-US" sz="2800" dirty="0"/>
              <a:t>PHOTO ZONE</a:t>
            </a:r>
            <a:endParaRPr lang="en-IN" sz="2800" dirty="0"/>
          </a:p>
        </p:txBody>
      </p:sp>
      <p:pic>
        <p:nvPicPr>
          <p:cNvPr id="6" name="Picture 5">
            <a:extLst>
              <a:ext uri="{FF2B5EF4-FFF2-40B4-BE49-F238E27FC236}">
                <a16:creationId xmlns:a16="http://schemas.microsoft.com/office/drawing/2014/main" id="{1C58DDEC-A2E1-4AB3-B175-574B2B76DDF4}"/>
              </a:ext>
            </a:extLst>
          </p:cNvPr>
          <p:cNvPicPr>
            <a:picLocks noChangeAspect="1"/>
          </p:cNvPicPr>
          <p:nvPr/>
        </p:nvPicPr>
        <p:blipFill>
          <a:blip r:embed="rId3"/>
          <a:stretch>
            <a:fillRect/>
          </a:stretch>
        </p:blipFill>
        <p:spPr>
          <a:xfrm>
            <a:off x="858130" y="295422"/>
            <a:ext cx="9589274" cy="6288258"/>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9753695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rgbClr val="FFFF00">
            <a:alpha val="26000"/>
          </a:srgbClr>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26139234-FEA3-409E-9BE7-D8992CAA1C2E}"/>
              </a:ext>
            </a:extLst>
          </p:cNvPr>
          <p:cNvSpPr/>
          <p:nvPr/>
        </p:nvSpPr>
        <p:spPr>
          <a:xfrm>
            <a:off x="10853530" y="1888683"/>
            <a:ext cx="1338470" cy="2517914"/>
          </a:xfrm>
          <a:custGeom>
            <a:avLst/>
            <a:gdLst>
              <a:gd name="connsiteX0" fmla="*/ 1338470 w 1338470"/>
              <a:gd name="connsiteY0" fmla="*/ 0 h 2517914"/>
              <a:gd name="connsiteX1" fmla="*/ 1338470 w 1338470"/>
              <a:gd name="connsiteY1" fmla="*/ 2517914 h 2517914"/>
              <a:gd name="connsiteX2" fmla="*/ 0 w 1338470"/>
              <a:gd name="connsiteY2" fmla="*/ 1258957 h 2517914"/>
              <a:gd name="connsiteX3" fmla="*/ 1338470 w 1338470"/>
              <a:gd name="connsiteY3" fmla="*/ 0 h 2517914"/>
            </a:gdLst>
            <a:ahLst/>
            <a:cxnLst>
              <a:cxn ang="0">
                <a:pos x="connsiteX0" y="connsiteY0"/>
              </a:cxn>
              <a:cxn ang="0">
                <a:pos x="connsiteX1" y="connsiteY1"/>
              </a:cxn>
              <a:cxn ang="0">
                <a:pos x="connsiteX2" y="connsiteY2"/>
              </a:cxn>
              <a:cxn ang="0">
                <a:pos x="connsiteX3" y="connsiteY3"/>
              </a:cxn>
            </a:cxnLst>
            <a:rect l="l" t="t" r="r" b="b"/>
            <a:pathLst>
              <a:path w="1338470" h="2517914">
                <a:moveTo>
                  <a:pt x="1338470" y="0"/>
                </a:moveTo>
                <a:lnTo>
                  <a:pt x="1338470" y="2517914"/>
                </a:lnTo>
                <a:cubicBezTo>
                  <a:pt x="599253" y="2517914"/>
                  <a:pt x="0" y="1954260"/>
                  <a:pt x="0" y="1258957"/>
                </a:cubicBezTo>
                <a:cubicBezTo>
                  <a:pt x="0" y="563654"/>
                  <a:pt x="599253" y="0"/>
                  <a:pt x="1338470" y="0"/>
                </a:cubicBezTo>
                <a:close/>
              </a:path>
            </a:pathLst>
          </a:cu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3" name="Picture 2">
            <a:extLst>
              <a:ext uri="{FF2B5EF4-FFF2-40B4-BE49-F238E27FC236}">
                <a16:creationId xmlns:a16="http://schemas.microsoft.com/office/drawing/2014/main" id="{E08AB1EF-4EA7-43A6-87FA-BCE968BF63EA}"/>
              </a:ext>
            </a:extLst>
          </p:cNvPr>
          <p:cNvPicPr>
            <a:picLocks noChangeAspect="1"/>
          </p:cNvPicPr>
          <p:nvPr/>
        </p:nvPicPr>
        <p:blipFill>
          <a:blip r:embed="rId2"/>
          <a:stretch>
            <a:fillRect/>
          </a:stretch>
        </p:blipFill>
        <p:spPr>
          <a:xfrm>
            <a:off x="11139554" y="2885063"/>
            <a:ext cx="526218" cy="543937"/>
          </a:xfrm>
          <a:prstGeom prst="rect">
            <a:avLst/>
          </a:prstGeom>
        </p:spPr>
      </p:pic>
      <p:sp>
        <p:nvSpPr>
          <p:cNvPr id="5" name="TextBox 4">
            <a:extLst>
              <a:ext uri="{FF2B5EF4-FFF2-40B4-BE49-F238E27FC236}">
                <a16:creationId xmlns:a16="http://schemas.microsoft.com/office/drawing/2014/main" id="{D4D5FC05-DD2A-4BEF-B5EB-F37FF096C2AD}"/>
              </a:ext>
            </a:extLst>
          </p:cNvPr>
          <p:cNvSpPr txBox="1"/>
          <p:nvPr/>
        </p:nvSpPr>
        <p:spPr>
          <a:xfrm rot="16200000">
            <a:off x="10961997" y="2701386"/>
            <a:ext cx="2053882" cy="646331"/>
          </a:xfrm>
          <a:prstGeom prst="rect">
            <a:avLst/>
          </a:prstGeom>
          <a:noFill/>
        </p:spPr>
        <p:txBody>
          <a:bodyPr wrap="square" rtlCol="0">
            <a:spAutoFit/>
          </a:bodyPr>
          <a:lstStyle/>
          <a:p>
            <a:r>
              <a:rPr lang="en-US" sz="3600" dirty="0">
                <a:solidFill>
                  <a:srgbClr val="002060"/>
                </a:solidFill>
              </a:rPr>
              <a:t>TESTING</a:t>
            </a:r>
            <a:endParaRPr lang="en-IN" sz="3600" dirty="0">
              <a:solidFill>
                <a:srgbClr val="002060"/>
              </a:solidFill>
            </a:endParaRPr>
          </a:p>
        </p:txBody>
      </p:sp>
      <p:sp>
        <p:nvSpPr>
          <p:cNvPr id="8" name="TextBox 7">
            <a:extLst>
              <a:ext uri="{FF2B5EF4-FFF2-40B4-BE49-F238E27FC236}">
                <a16:creationId xmlns:a16="http://schemas.microsoft.com/office/drawing/2014/main" id="{A45F46F9-B24B-4B88-A362-EAC231FBE99F}"/>
              </a:ext>
            </a:extLst>
          </p:cNvPr>
          <p:cNvSpPr txBox="1"/>
          <p:nvPr/>
        </p:nvSpPr>
        <p:spPr>
          <a:xfrm>
            <a:off x="0" y="281354"/>
            <a:ext cx="10853530" cy="6001643"/>
          </a:xfrm>
          <a:prstGeom prst="rect">
            <a:avLst/>
          </a:prstGeom>
          <a:noFill/>
        </p:spPr>
        <p:txBody>
          <a:bodyPr wrap="square" rtlCol="0">
            <a:spAutoFit/>
          </a:bodyPr>
          <a:lstStyle/>
          <a:p>
            <a:pPr algn="ctr"/>
            <a:r>
              <a:rPr lang="en-US" sz="2800" b="1" u="sng" dirty="0">
                <a:solidFill>
                  <a:srgbClr val="002060"/>
                </a:solidFill>
                <a:latin typeface="Calibri" panose="020F0502020204030204" pitchFamily="34" charset="0"/>
                <a:cs typeface="Calibri" panose="020F0502020204030204" pitchFamily="34" charset="0"/>
              </a:rPr>
              <a:t>TESTING</a:t>
            </a:r>
          </a:p>
          <a:p>
            <a:pPr algn="ctr"/>
            <a:endParaRPr lang="en-IN" sz="2800" b="1" u="sng" dirty="0">
              <a:solidFill>
                <a:srgbClr val="002060"/>
              </a:solidFill>
              <a:latin typeface="Calibri" panose="020F0502020204030204" pitchFamily="34" charset="0"/>
              <a:cs typeface="Calibri" panose="020F0502020204030204" pitchFamily="34" charset="0"/>
            </a:endParaRPr>
          </a:p>
          <a:p>
            <a:r>
              <a:rPr lang="en-US" sz="2200" dirty="0">
                <a:solidFill>
                  <a:srgbClr val="002060"/>
                </a:solidFill>
                <a:latin typeface="Calibri" panose="020F0502020204030204" pitchFamily="34" charset="0"/>
                <a:cs typeface="Calibri" panose="020F0502020204030204" pitchFamily="34" charset="0"/>
              </a:rPr>
              <a:t>In testing, we have successfully discovered our faults and we took certain measures to avoid it.</a:t>
            </a:r>
            <a:endParaRPr lang="en-IN" sz="2200" dirty="0">
              <a:solidFill>
                <a:srgbClr val="002060"/>
              </a:solidFill>
              <a:latin typeface="Calibri" panose="020F0502020204030204" pitchFamily="34" charset="0"/>
              <a:cs typeface="Calibri" panose="020F0502020204030204" pitchFamily="34" charset="0"/>
            </a:endParaRPr>
          </a:p>
          <a:p>
            <a:r>
              <a:rPr lang="en-US" sz="2200" dirty="0">
                <a:solidFill>
                  <a:srgbClr val="002060"/>
                </a:solidFill>
                <a:latin typeface="Calibri" panose="020F0502020204030204" pitchFamily="34" charset="0"/>
                <a:cs typeface="Calibri" panose="020F0502020204030204" pitchFamily="34" charset="0"/>
              </a:rPr>
              <a:t>The code itself is in the 6</a:t>
            </a:r>
            <a:r>
              <a:rPr lang="en-US" sz="2200" baseline="30000" dirty="0">
                <a:solidFill>
                  <a:srgbClr val="002060"/>
                </a:solidFill>
                <a:latin typeface="Calibri" panose="020F0502020204030204" pitchFamily="34" charset="0"/>
                <a:cs typeface="Calibri" panose="020F0502020204030204" pitchFamily="34" charset="0"/>
              </a:rPr>
              <a:t>th</a:t>
            </a:r>
            <a:r>
              <a:rPr lang="en-US" sz="2200" dirty="0">
                <a:solidFill>
                  <a:srgbClr val="002060"/>
                </a:solidFill>
                <a:latin typeface="Calibri" panose="020F0502020204030204" pitchFamily="34" charset="0"/>
                <a:cs typeface="Calibri" panose="020F0502020204030204" pitchFamily="34" charset="0"/>
              </a:rPr>
              <a:t> stage because we removed error in each stage.</a:t>
            </a:r>
            <a:endParaRPr lang="en-IN" sz="2200" dirty="0">
              <a:solidFill>
                <a:srgbClr val="002060"/>
              </a:solidFill>
              <a:latin typeface="Calibri" panose="020F0502020204030204" pitchFamily="34" charset="0"/>
              <a:cs typeface="Calibri" panose="020F0502020204030204" pitchFamily="34" charset="0"/>
            </a:endParaRPr>
          </a:p>
          <a:p>
            <a:r>
              <a:rPr lang="en-US" sz="2200" dirty="0">
                <a:solidFill>
                  <a:srgbClr val="002060"/>
                </a:solidFill>
                <a:latin typeface="Calibri" panose="020F0502020204030204" pitchFamily="34" charset="0"/>
                <a:cs typeface="Calibri" panose="020F0502020204030204" pitchFamily="34" charset="0"/>
              </a:rPr>
              <a:t>We checked for:- </a:t>
            </a:r>
            <a:endParaRPr lang="en-IN" sz="2200" dirty="0">
              <a:solidFill>
                <a:srgbClr val="002060"/>
              </a:solidFill>
              <a:latin typeface="Calibri" panose="020F0502020204030204" pitchFamily="34" charset="0"/>
              <a:cs typeface="Calibri" panose="020F0502020204030204" pitchFamily="34" charset="0"/>
            </a:endParaRPr>
          </a:p>
          <a:p>
            <a:r>
              <a:rPr lang="en-US" sz="2200" dirty="0">
                <a:solidFill>
                  <a:srgbClr val="002060"/>
                </a:solidFill>
                <a:latin typeface="Calibri" panose="020F0502020204030204" pitchFamily="34" charset="0"/>
                <a:cs typeface="Calibri" panose="020F0502020204030204" pitchFamily="34" charset="0"/>
              </a:rPr>
              <a:t>a. Code validation.</a:t>
            </a:r>
            <a:endParaRPr lang="en-IN" sz="2200" dirty="0">
              <a:solidFill>
                <a:srgbClr val="002060"/>
              </a:solidFill>
              <a:latin typeface="Calibri" panose="020F0502020204030204" pitchFamily="34" charset="0"/>
              <a:cs typeface="Calibri" panose="020F0502020204030204" pitchFamily="34" charset="0"/>
            </a:endParaRPr>
          </a:p>
          <a:p>
            <a:r>
              <a:rPr lang="en-US" sz="2200" dirty="0">
                <a:solidFill>
                  <a:srgbClr val="002060"/>
                </a:solidFill>
                <a:latin typeface="Calibri" panose="020F0502020204030204" pitchFamily="34" charset="0"/>
                <a:cs typeface="Calibri" panose="020F0502020204030204" pitchFamily="34" charset="0"/>
              </a:rPr>
              <a:t>b. Unit testing for each set.</a:t>
            </a:r>
            <a:endParaRPr lang="en-IN" sz="2200" dirty="0">
              <a:solidFill>
                <a:srgbClr val="002060"/>
              </a:solidFill>
              <a:latin typeface="Calibri" panose="020F0502020204030204" pitchFamily="34" charset="0"/>
              <a:cs typeface="Calibri" panose="020F0502020204030204" pitchFamily="34" charset="0"/>
            </a:endParaRPr>
          </a:p>
          <a:p>
            <a:pPr lvl="0"/>
            <a:r>
              <a:rPr lang="en-US" sz="2200" dirty="0">
                <a:solidFill>
                  <a:srgbClr val="002060"/>
                </a:solidFill>
                <a:latin typeface="Calibri" panose="020F0502020204030204" pitchFamily="34" charset="0"/>
                <a:cs typeface="Calibri" panose="020F0502020204030204" pitchFamily="34" charset="0"/>
              </a:rPr>
              <a:t>At first stage of code we test switch and relay connection.</a:t>
            </a:r>
            <a:endParaRPr lang="en-IN" sz="2200" dirty="0">
              <a:solidFill>
                <a:srgbClr val="002060"/>
              </a:solidFill>
              <a:latin typeface="Calibri" panose="020F0502020204030204" pitchFamily="34" charset="0"/>
              <a:cs typeface="Calibri" panose="020F0502020204030204" pitchFamily="34" charset="0"/>
            </a:endParaRPr>
          </a:p>
          <a:p>
            <a:pPr lvl="0"/>
            <a:r>
              <a:rPr lang="en-US" sz="2200" dirty="0">
                <a:solidFill>
                  <a:srgbClr val="002060"/>
                </a:solidFill>
                <a:latin typeface="Calibri" panose="020F0502020204030204" pitchFamily="34" charset="0"/>
                <a:cs typeface="Calibri" panose="020F0502020204030204" pitchFamily="34" charset="0"/>
              </a:rPr>
              <a:t>In second stage we test </a:t>
            </a:r>
            <a:r>
              <a:rPr lang="en-US" sz="2200" dirty="0" err="1">
                <a:solidFill>
                  <a:srgbClr val="002060"/>
                </a:solidFill>
                <a:latin typeface="Calibri" panose="020F0502020204030204" pitchFamily="34" charset="0"/>
                <a:cs typeface="Calibri" panose="020F0502020204030204" pitchFamily="34" charset="0"/>
              </a:rPr>
              <a:t>oled</a:t>
            </a:r>
            <a:r>
              <a:rPr lang="en-US" sz="2200" dirty="0">
                <a:solidFill>
                  <a:srgbClr val="002060"/>
                </a:solidFill>
                <a:latin typeface="Calibri" panose="020F0502020204030204" pitchFamily="34" charset="0"/>
                <a:cs typeface="Calibri" panose="020F0502020204030204" pitchFamily="34" charset="0"/>
              </a:rPr>
              <a:t> display connection.</a:t>
            </a:r>
            <a:endParaRPr lang="en-IN" sz="2200" dirty="0">
              <a:solidFill>
                <a:srgbClr val="002060"/>
              </a:solidFill>
              <a:latin typeface="Calibri" panose="020F0502020204030204" pitchFamily="34" charset="0"/>
              <a:cs typeface="Calibri" panose="020F0502020204030204" pitchFamily="34" charset="0"/>
            </a:endParaRPr>
          </a:p>
          <a:p>
            <a:pPr lvl="0"/>
            <a:r>
              <a:rPr lang="en-US" sz="2200" dirty="0">
                <a:solidFill>
                  <a:srgbClr val="002060"/>
                </a:solidFill>
                <a:latin typeface="Calibri" panose="020F0502020204030204" pitchFamily="34" charset="0"/>
                <a:cs typeface="Calibri" panose="020F0502020204030204" pitchFamily="34" charset="0"/>
              </a:rPr>
              <a:t>Next, we test air ump connection.</a:t>
            </a:r>
            <a:endParaRPr lang="en-IN" sz="2200" dirty="0">
              <a:solidFill>
                <a:srgbClr val="002060"/>
              </a:solidFill>
              <a:latin typeface="Calibri" panose="020F0502020204030204" pitchFamily="34" charset="0"/>
              <a:cs typeface="Calibri" panose="020F0502020204030204" pitchFamily="34" charset="0"/>
            </a:endParaRPr>
          </a:p>
          <a:p>
            <a:r>
              <a:rPr lang="en-US" sz="2200" dirty="0">
                <a:solidFill>
                  <a:srgbClr val="002060"/>
                </a:solidFill>
                <a:latin typeface="Calibri" panose="020F0502020204030204" pitchFamily="34" charset="0"/>
                <a:cs typeface="Calibri" panose="020F0502020204030204" pitchFamily="34" charset="0"/>
              </a:rPr>
              <a:t>c. Integrated testing.</a:t>
            </a:r>
            <a:endParaRPr lang="en-IN" sz="2200" dirty="0">
              <a:solidFill>
                <a:srgbClr val="002060"/>
              </a:solidFill>
              <a:latin typeface="Calibri" panose="020F0502020204030204" pitchFamily="34" charset="0"/>
              <a:cs typeface="Calibri" panose="020F0502020204030204" pitchFamily="34" charset="0"/>
            </a:endParaRPr>
          </a:p>
          <a:p>
            <a:pPr lvl="0"/>
            <a:r>
              <a:rPr lang="en-US" sz="2200" dirty="0">
                <a:solidFill>
                  <a:srgbClr val="002060"/>
                </a:solidFill>
                <a:latin typeface="Calibri" panose="020F0502020204030204" pitchFamily="34" charset="0"/>
                <a:cs typeface="Calibri" panose="020F0502020204030204" pitchFamily="34" charset="0"/>
              </a:rPr>
              <a:t>Finally, we integrate all our component and test it.</a:t>
            </a:r>
            <a:endParaRPr lang="en-IN" sz="2200" dirty="0">
              <a:solidFill>
                <a:srgbClr val="002060"/>
              </a:solidFill>
              <a:latin typeface="Calibri" panose="020F0502020204030204" pitchFamily="34" charset="0"/>
              <a:cs typeface="Calibri" panose="020F0502020204030204" pitchFamily="34" charset="0"/>
            </a:endParaRPr>
          </a:p>
          <a:p>
            <a:r>
              <a:rPr lang="en-US" sz="2200" dirty="0">
                <a:solidFill>
                  <a:srgbClr val="002060"/>
                </a:solidFill>
                <a:latin typeface="Calibri" panose="020F0502020204030204" pitchFamily="34" charset="0"/>
                <a:cs typeface="Calibri" panose="020F0502020204030204" pitchFamily="34" charset="0"/>
              </a:rPr>
              <a:t>d. Re-modification according to any failure in above methods.</a:t>
            </a:r>
            <a:endParaRPr lang="en-IN" sz="2200" dirty="0">
              <a:solidFill>
                <a:srgbClr val="002060"/>
              </a:solidFill>
              <a:latin typeface="Calibri" panose="020F0502020204030204" pitchFamily="34" charset="0"/>
              <a:cs typeface="Calibri" panose="020F0502020204030204" pitchFamily="34" charset="0"/>
            </a:endParaRPr>
          </a:p>
          <a:p>
            <a:r>
              <a:rPr lang="en-US" sz="2200" dirty="0">
                <a:solidFill>
                  <a:srgbClr val="002060"/>
                </a:solidFill>
                <a:latin typeface="Calibri" panose="020F0502020204030204" pitchFamily="34" charset="0"/>
                <a:cs typeface="Calibri" panose="020F0502020204030204" pitchFamily="34" charset="0"/>
              </a:rPr>
              <a:t>e. Removed redundancy and followed from start.</a:t>
            </a:r>
            <a:endParaRPr lang="en-IN" sz="2200" dirty="0">
              <a:solidFill>
                <a:srgbClr val="002060"/>
              </a:solidFill>
              <a:latin typeface="Calibri" panose="020F0502020204030204" pitchFamily="34" charset="0"/>
              <a:cs typeface="Calibri" panose="020F0502020204030204" pitchFamily="34" charset="0"/>
            </a:endParaRPr>
          </a:p>
          <a:p>
            <a:r>
              <a:rPr lang="en-US" sz="2200" dirty="0">
                <a:solidFill>
                  <a:srgbClr val="002060"/>
                </a:solidFill>
                <a:latin typeface="Calibri" panose="020F0502020204030204" pitchFamily="34" charset="0"/>
                <a:cs typeface="Calibri" panose="020F0502020204030204" pitchFamily="34" charset="0"/>
              </a:rPr>
              <a:t> </a:t>
            </a:r>
            <a:endParaRPr lang="en-IN" sz="2200" dirty="0">
              <a:solidFill>
                <a:srgbClr val="002060"/>
              </a:solidFill>
              <a:latin typeface="Calibri" panose="020F0502020204030204" pitchFamily="34" charset="0"/>
              <a:cs typeface="Calibri" panose="020F0502020204030204" pitchFamily="34" charset="0"/>
            </a:endParaRPr>
          </a:p>
          <a:p>
            <a:endParaRPr lang="en-IN" sz="2000" dirty="0">
              <a:solidFill>
                <a:srgbClr val="00206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462787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rgbClr val="FF0000">
            <a:alpha val="29000"/>
          </a:srgbClr>
        </a:solidFill>
        <a:effectLst/>
      </p:bgPr>
    </p:bg>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CF7F3D17-8CA4-4A22-989B-D5D52F874823}"/>
              </a:ext>
            </a:extLst>
          </p:cNvPr>
          <p:cNvSpPr/>
          <p:nvPr/>
        </p:nvSpPr>
        <p:spPr>
          <a:xfrm>
            <a:off x="10853530" y="1888683"/>
            <a:ext cx="1338470" cy="2517914"/>
          </a:xfrm>
          <a:custGeom>
            <a:avLst/>
            <a:gdLst>
              <a:gd name="connsiteX0" fmla="*/ 1338470 w 1338470"/>
              <a:gd name="connsiteY0" fmla="*/ 0 h 2517914"/>
              <a:gd name="connsiteX1" fmla="*/ 1338470 w 1338470"/>
              <a:gd name="connsiteY1" fmla="*/ 2517914 h 2517914"/>
              <a:gd name="connsiteX2" fmla="*/ 0 w 1338470"/>
              <a:gd name="connsiteY2" fmla="*/ 1258957 h 2517914"/>
              <a:gd name="connsiteX3" fmla="*/ 1338470 w 1338470"/>
              <a:gd name="connsiteY3" fmla="*/ 0 h 2517914"/>
            </a:gdLst>
            <a:ahLst/>
            <a:cxnLst>
              <a:cxn ang="0">
                <a:pos x="connsiteX0" y="connsiteY0"/>
              </a:cxn>
              <a:cxn ang="0">
                <a:pos x="connsiteX1" y="connsiteY1"/>
              </a:cxn>
              <a:cxn ang="0">
                <a:pos x="connsiteX2" y="connsiteY2"/>
              </a:cxn>
              <a:cxn ang="0">
                <a:pos x="connsiteX3" y="connsiteY3"/>
              </a:cxn>
            </a:cxnLst>
            <a:rect l="l" t="t" r="r" b="b"/>
            <a:pathLst>
              <a:path w="1338470" h="2517914">
                <a:moveTo>
                  <a:pt x="1338470" y="0"/>
                </a:moveTo>
                <a:lnTo>
                  <a:pt x="1338470" y="2517914"/>
                </a:lnTo>
                <a:cubicBezTo>
                  <a:pt x="599253" y="2517914"/>
                  <a:pt x="0" y="1954260"/>
                  <a:pt x="0" y="1258957"/>
                </a:cubicBezTo>
                <a:cubicBezTo>
                  <a:pt x="0" y="563654"/>
                  <a:pt x="599253" y="0"/>
                  <a:pt x="1338470" y="0"/>
                </a:cubicBezTo>
                <a:close/>
              </a:path>
            </a:pathLst>
          </a:cu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4" name="Picture 3">
            <a:extLst>
              <a:ext uri="{FF2B5EF4-FFF2-40B4-BE49-F238E27FC236}">
                <a16:creationId xmlns:a16="http://schemas.microsoft.com/office/drawing/2014/main" id="{7A9B096A-5CB7-4FB7-8C98-8DCD68273452}"/>
              </a:ext>
            </a:extLst>
          </p:cNvPr>
          <p:cNvPicPr>
            <a:picLocks noChangeAspect="1"/>
          </p:cNvPicPr>
          <p:nvPr/>
        </p:nvPicPr>
        <p:blipFill>
          <a:blip r:embed="rId2"/>
          <a:stretch>
            <a:fillRect/>
          </a:stretch>
        </p:blipFill>
        <p:spPr>
          <a:xfrm>
            <a:off x="11139554" y="2885063"/>
            <a:ext cx="526218" cy="543937"/>
          </a:xfrm>
          <a:prstGeom prst="rect">
            <a:avLst/>
          </a:prstGeom>
        </p:spPr>
      </p:pic>
      <p:sp>
        <p:nvSpPr>
          <p:cNvPr id="5" name="TextBox 4">
            <a:extLst>
              <a:ext uri="{FF2B5EF4-FFF2-40B4-BE49-F238E27FC236}">
                <a16:creationId xmlns:a16="http://schemas.microsoft.com/office/drawing/2014/main" id="{DC9BD4A2-F72D-49C3-B37C-CEE5CA254D7D}"/>
              </a:ext>
            </a:extLst>
          </p:cNvPr>
          <p:cNvSpPr txBox="1"/>
          <p:nvPr/>
        </p:nvSpPr>
        <p:spPr>
          <a:xfrm rot="16200000">
            <a:off x="10810272" y="2926198"/>
            <a:ext cx="2366353" cy="461665"/>
          </a:xfrm>
          <a:prstGeom prst="rect">
            <a:avLst/>
          </a:prstGeom>
          <a:noFill/>
        </p:spPr>
        <p:txBody>
          <a:bodyPr wrap="none" rtlCol="0">
            <a:spAutoFit/>
          </a:bodyPr>
          <a:lstStyle/>
          <a:p>
            <a:r>
              <a:rPr lang="en-US" sz="2400" b="1" dirty="0">
                <a:solidFill>
                  <a:srgbClr val="0070C0"/>
                </a:solidFill>
              </a:rPr>
              <a:t>MODEL MAKING</a:t>
            </a:r>
            <a:endParaRPr lang="en-IN" sz="2400" b="1" dirty="0">
              <a:solidFill>
                <a:srgbClr val="0070C0"/>
              </a:solidFill>
            </a:endParaRPr>
          </a:p>
        </p:txBody>
      </p:sp>
      <p:sp>
        <p:nvSpPr>
          <p:cNvPr id="6" name="TextBox 5">
            <a:extLst>
              <a:ext uri="{FF2B5EF4-FFF2-40B4-BE49-F238E27FC236}">
                <a16:creationId xmlns:a16="http://schemas.microsoft.com/office/drawing/2014/main" id="{37465B92-EEDE-4108-B301-40F60DA0D217}"/>
              </a:ext>
            </a:extLst>
          </p:cNvPr>
          <p:cNvSpPr txBox="1"/>
          <p:nvPr/>
        </p:nvSpPr>
        <p:spPr>
          <a:xfrm>
            <a:off x="112542" y="422031"/>
            <a:ext cx="10740988" cy="1785104"/>
          </a:xfrm>
          <a:prstGeom prst="rect">
            <a:avLst/>
          </a:prstGeom>
          <a:noFill/>
        </p:spPr>
        <p:txBody>
          <a:bodyPr wrap="square" rtlCol="0">
            <a:spAutoFit/>
          </a:bodyPr>
          <a:lstStyle/>
          <a:p>
            <a:r>
              <a:rPr lang="en-US" sz="2200" dirty="0">
                <a:solidFill>
                  <a:schemeClr val="bg1"/>
                </a:solidFill>
                <a:latin typeface="Calibri" panose="020F0502020204030204" pitchFamily="34" charset="0"/>
                <a:cs typeface="Calibri" panose="020F0502020204030204" pitchFamily="34" charset="0"/>
              </a:rPr>
              <a:t>In model making, we used measurable size of cardboard to make it like a real dispenser. We make chamber behind to keep the bottle. We arranged switches and display for better usability and user-friendly manner. We try to make it a ready made device that anyone can use easily. </a:t>
            </a:r>
            <a:endParaRPr lang="en-IN" sz="2200" dirty="0">
              <a:solidFill>
                <a:schemeClr val="bg1"/>
              </a:solidFill>
              <a:latin typeface="Calibri" panose="020F0502020204030204" pitchFamily="34" charset="0"/>
              <a:cs typeface="Calibri" panose="020F0502020204030204" pitchFamily="34" charset="0"/>
            </a:endParaRPr>
          </a:p>
          <a:p>
            <a:endParaRPr lang="en-IN" sz="22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09724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accent3">
            <a:lumMod val="75000"/>
            <a:alpha val="30000"/>
          </a:schemeClr>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B50C1C0C-E5EB-4E94-831A-7A2649A1C5FE}"/>
              </a:ext>
            </a:extLst>
          </p:cNvPr>
          <p:cNvSpPr/>
          <p:nvPr/>
        </p:nvSpPr>
        <p:spPr>
          <a:xfrm>
            <a:off x="10853530" y="1888683"/>
            <a:ext cx="1338470" cy="2517914"/>
          </a:xfrm>
          <a:custGeom>
            <a:avLst/>
            <a:gdLst>
              <a:gd name="connsiteX0" fmla="*/ 1338470 w 1338470"/>
              <a:gd name="connsiteY0" fmla="*/ 0 h 2517914"/>
              <a:gd name="connsiteX1" fmla="*/ 1338470 w 1338470"/>
              <a:gd name="connsiteY1" fmla="*/ 2517914 h 2517914"/>
              <a:gd name="connsiteX2" fmla="*/ 0 w 1338470"/>
              <a:gd name="connsiteY2" fmla="*/ 1258957 h 2517914"/>
              <a:gd name="connsiteX3" fmla="*/ 1338470 w 1338470"/>
              <a:gd name="connsiteY3" fmla="*/ 0 h 2517914"/>
            </a:gdLst>
            <a:ahLst/>
            <a:cxnLst>
              <a:cxn ang="0">
                <a:pos x="connsiteX0" y="connsiteY0"/>
              </a:cxn>
              <a:cxn ang="0">
                <a:pos x="connsiteX1" y="connsiteY1"/>
              </a:cxn>
              <a:cxn ang="0">
                <a:pos x="connsiteX2" y="connsiteY2"/>
              </a:cxn>
              <a:cxn ang="0">
                <a:pos x="connsiteX3" y="connsiteY3"/>
              </a:cxn>
            </a:cxnLst>
            <a:rect l="l" t="t" r="r" b="b"/>
            <a:pathLst>
              <a:path w="1338470" h="2517914">
                <a:moveTo>
                  <a:pt x="1338470" y="0"/>
                </a:moveTo>
                <a:lnTo>
                  <a:pt x="1338470" y="2517914"/>
                </a:lnTo>
                <a:cubicBezTo>
                  <a:pt x="599253" y="2517914"/>
                  <a:pt x="0" y="1954260"/>
                  <a:pt x="0" y="1258957"/>
                </a:cubicBezTo>
                <a:cubicBezTo>
                  <a:pt x="0" y="563654"/>
                  <a:pt x="599253" y="0"/>
                  <a:pt x="1338470" y="0"/>
                </a:cubicBezTo>
                <a:close/>
              </a:path>
            </a:pathLst>
          </a:cu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D979C1CF-7BC5-418B-9938-4E720790D100}"/>
              </a:ext>
            </a:extLst>
          </p:cNvPr>
          <p:cNvPicPr>
            <a:picLocks noChangeAspect="1"/>
          </p:cNvPicPr>
          <p:nvPr/>
        </p:nvPicPr>
        <p:blipFill>
          <a:blip r:embed="rId2"/>
          <a:stretch>
            <a:fillRect/>
          </a:stretch>
        </p:blipFill>
        <p:spPr>
          <a:xfrm>
            <a:off x="11139554" y="2885063"/>
            <a:ext cx="526218" cy="543937"/>
          </a:xfrm>
          <a:prstGeom prst="rect">
            <a:avLst/>
          </a:prstGeom>
        </p:spPr>
      </p:pic>
      <p:sp>
        <p:nvSpPr>
          <p:cNvPr id="6" name="Rectangle 5">
            <a:extLst>
              <a:ext uri="{FF2B5EF4-FFF2-40B4-BE49-F238E27FC236}">
                <a16:creationId xmlns:a16="http://schemas.microsoft.com/office/drawing/2014/main" id="{B8C945FE-FF94-49BF-8F47-116D9448CAB2}"/>
              </a:ext>
            </a:extLst>
          </p:cNvPr>
          <p:cNvSpPr/>
          <p:nvPr/>
        </p:nvSpPr>
        <p:spPr>
          <a:xfrm rot="16200000">
            <a:off x="10945620" y="2886030"/>
            <a:ext cx="2230162" cy="523220"/>
          </a:xfrm>
          <a:prstGeom prst="rect">
            <a:avLst/>
          </a:prstGeom>
        </p:spPr>
        <p:txBody>
          <a:bodyPr wrap="none">
            <a:spAutoFit/>
          </a:bodyPr>
          <a:lstStyle/>
          <a:p>
            <a:r>
              <a:rPr lang="en-US" sz="2800" dirty="0"/>
              <a:t>PHOTO ZONE</a:t>
            </a:r>
            <a:endParaRPr lang="en-IN" sz="2800" dirty="0"/>
          </a:p>
        </p:txBody>
      </p:sp>
      <p:pic>
        <p:nvPicPr>
          <p:cNvPr id="7" name="Picture 6">
            <a:extLst>
              <a:ext uri="{FF2B5EF4-FFF2-40B4-BE49-F238E27FC236}">
                <a16:creationId xmlns:a16="http://schemas.microsoft.com/office/drawing/2014/main" id="{7C114C65-58B5-414D-8E48-CE390B78AF41}"/>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626942" y="161774"/>
            <a:ext cx="3423359" cy="3130066"/>
          </a:xfrm>
          <a:prstGeom prst="rect">
            <a:avLst/>
          </a:prstGeom>
          <a:ln w="88900" cap="sq" cmpd="thickThin">
            <a:solidFill>
              <a:srgbClr val="000000"/>
            </a:solidFill>
            <a:prstDash val="solid"/>
            <a:miter lim="800000"/>
          </a:ln>
          <a:effectLst>
            <a:innerShdw blurRad="76200">
              <a:srgbClr val="000000"/>
            </a:innerShdw>
          </a:effectLst>
        </p:spPr>
      </p:pic>
      <p:pic>
        <p:nvPicPr>
          <p:cNvPr id="8" name="Picture 7">
            <a:extLst>
              <a:ext uri="{FF2B5EF4-FFF2-40B4-BE49-F238E27FC236}">
                <a16:creationId xmlns:a16="http://schemas.microsoft.com/office/drawing/2014/main" id="{E7F6F687-94BE-4E02-A047-A2479DF48191}"/>
              </a:ext>
            </a:extLst>
          </p:cNvPr>
          <p:cNvPicPr/>
          <p:nvPr/>
        </p:nvPicPr>
        <p:blipFill>
          <a:blip r:embed="rId4">
            <a:extLst>
              <a:ext uri="{28A0092B-C50C-407E-A947-70E740481C1C}">
                <a14:useLocalDpi xmlns:a14="http://schemas.microsoft.com/office/drawing/2010/main" val="0"/>
              </a:ext>
            </a:extLst>
          </a:blip>
          <a:stretch>
            <a:fillRect/>
          </a:stretch>
        </p:blipFill>
        <p:spPr>
          <a:xfrm>
            <a:off x="1626943" y="3696282"/>
            <a:ext cx="3423358" cy="3130066"/>
          </a:xfrm>
          <a:prstGeom prst="rect">
            <a:avLst/>
          </a:prstGeom>
          <a:ln w="88900" cap="sq" cmpd="thickThin">
            <a:solidFill>
              <a:srgbClr val="000000"/>
            </a:solidFill>
            <a:prstDash val="solid"/>
            <a:miter lim="800000"/>
          </a:ln>
          <a:effectLst>
            <a:innerShdw blurRad="76200">
              <a:srgbClr val="000000"/>
            </a:innerShdw>
          </a:effectLst>
        </p:spPr>
      </p:pic>
      <p:pic>
        <p:nvPicPr>
          <p:cNvPr id="9" name="Picture 8">
            <a:extLst>
              <a:ext uri="{FF2B5EF4-FFF2-40B4-BE49-F238E27FC236}">
                <a16:creationId xmlns:a16="http://schemas.microsoft.com/office/drawing/2014/main" id="{8371B150-C0EA-40DD-9126-72ACD05E3632}"/>
              </a:ext>
            </a:extLst>
          </p:cNvPr>
          <p:cNvPicPr/>
          <p:nvPr/>
        </p:nvPicPr>
        <p:blipFill>
          <a:blip r:embed="rId5">
            <a:extLst>
              <a:ext uri="{28A0092B-C50C-407E-A947-70E740481C1C}">
                <a14:useLocalDpi xmlns:a14="http://schemas.microsoft.com/office/drawing/2010/main" val="0"/>
              </a:ext>
            </a:extLst>
          </a:blip>
          <a:stretch>
            <a:fillRect/>
          </a:stretch>
        </p:blipFill>
        <p:spPr>
          <a:xfrm>
            <a:off x="6521900" y="1322363"/>
            <a:ext cx="3620905" cy="4586067"/>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7488941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accent5">
            <a:alpha val="43000"/>
          </a:schemeClr>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CE3146BD-6FF3-4AA3-B518-5E4B7A8BB4B6}"/>
              </a:ext>
            </a:extLst>
          </p:cNvPr>
          <p:cNvSpPr/>
          <p:nvPr/>
        </p:nvSpPr>
        <p:spPr>
          <a:xfrm>
            <a:off x="10853530" y="1888683"/>
            <a:ext cx="1338470" cy="2517914"/>
          </a:xfrm>
          <a:custGeom>
            <a:avLst/>
            <a:gdLst>
              <a:gd name="connsiteX0" fmla="*/ 1338470 w 1338470"/>
              <a:gd name="connsiteY0" fmla="*/ 0 h 2517914"/>
              <a:gd name="connsiteX1" fmla="*/ 1338470 w 1338470"/>
              <a:gd name="connsiteY1" fmla="*/ 2517914 h 2517914"/>
              <a:gd name="connsiteX2" fmla="*/ 0 w 1338470"/>
              <a:gd name="connsiteY2" fmla="*/ 1258957 h 2517914"/>
              <a:gd name="connsiteX3" fmla="*/ 1338470 w 1338470"/>
              <a:gd name="connsiteY3" fmla="*/ 0 h 2517914"/>
            </a:gdLst>
            <a:ahLst/>
            <a:cxnLst>
              <a:cxn ang="0">
                <a:pos x="connsiteX0" y="connsiteY0"/>
              </a:cxn>
              <a:cxn ang="0">
                <a:pos x="connsiteX1" y="connsiteY1"/>
              </a:cxn>
              <a:cxn ang="0">
                <a:pos x="connsiteX2" y="connsiteY2"/>
              </a:cxn>
              <a:cxn ang="0">
                <a:pos x="connsiteX3" y="connsiteY3"/>
              </a:cxn>
            </a:cxnLst>
            <a:rect l="l" t="t" r="r" b="b"/>
            <a:pathLst>
              <a:path w="1338470" h="2517914">
                <a:moveTo>
                  <a:pt x="1338470" y="0"/>
                </a:moveTo>
                <a:lnTo>
                  <a:pt x="1338470" y="2517914"/>
                </a:lnTo>
                <a:cubicBezTo>
                  <a:pt x="599253" y="2517914"/>
                  <a:pt x="0" y="1954260"/>
                  <a:pt x="0" y="1258957"/>
                </a:cubicBezTo>
                <a:cubicBezTo>
                  <a:pt x="0" y="563654"/>
                  <a:pt x="599253" y="0"/>
                  <a:pt x="1338470" y="0"/>
                </a:cubicBezTo>
                <a:close/>
              </a:path>
            </a:pathLst>
          </a:cu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9206E8DF-E236-4560-B881-DDF978141A4C}"/>
              </a:ext>
            </a:extLst>
          </p:cNvPr>
          <p:cNvPicPr>
            <a:picLocks noChangeAspect="1"/>
          </p:cNvPicPr>
          <p:nvPr/>
        </p:nvPicPr>
        <p:blipFill>
          <a:blip r:embed="rId2"/>
          <a:stretch>
            <a:fillRect/>
          </a:stretch>
        </p:blipFill>
        <p:spPr>
          <a:xfrm>
            <a:off x="11054143" y="2885063"/>
            <a:ext cx="526218" cy="543937"/>
          </a:xfrm>
          <a:prstGeom prst="rect">
            <a:avLst/>
          </a:prstGeom>
        </p:spPr>
      </p:pic>
      <p:sp>
        <p:nvSpPr>
          <p:cNvPr id="4" name="TextBox 3">
            <a:extLst>
              <a:ext uri="{FF2B5EF4-FFF2-40B4-BE49-F238E27FC236}">
                <a16:creationId xmlns:a16="http://schemas.microsoft.com/office/drawing/2014/main" id="{51481F77-D61D-47C9-8113-B37F55443AC7}"/>
              </a:ext>
            </a:extLst>
          </p:cNvPr>
          <p:cNvSpPr txBox="1"/>
          <p:nvPr/>
        </p:nvSpPr>
        <p:spPr>
          <a:xfrm rot="16200000">
            <a:off x="10502824" y="2623453"/>
            <a:ext cx="2897945" cy="523220"/>
          </a:xfrm>
          <a:prstGeom prst="rect">
            <a:avLst/>
          </a:prstGeom>
          <a:noFill/>
        </p:spPr>
        <p:txBody>
          <a:bodyPr wrap="square" rtlCol="0">
            <a:spAutoFit/>
          </a:bodyPr>
          <a:lstStyle/>
          <a:p>
            <a:r>
              <a:rPr lang="en-US" sz="2800" dirty="0">
                <a:solidFill>
                  <a:schemeClr val="bg2">
                    <a:lumMod val="25000"/>
                    <a:lumOff val="75000"/>
                  </a:schemeClr>
                </a:solidFill>
              </a:rPr>
              <a:t>GANTT CHART</a:t>
            </a:r>
            <a:endParaRPr lang="en-IN" sz="2800" dirty="0">
              <a:solidFill>
                <a:schemeClr val="bg2">
                  <a:lumMod val="25000"/>
                  <a:lumOff val="75000"/>
                </a:schemeClr>
              </a:solidFill>
            </a:endParaRPr>
          </a:p>
        </p:txBody>
      </p:sp>
      <p:pic>
        <p:nvPicPr>
          <p:cNvPr id="6" name="Picture 5">
            <a:extLst>
              <a:ext uri="{FF2B5EF4-FFF2-40B4-BE49-F238E27FC236}">
                <a16:creationId xmlns:a16="http://schemas.microsoft.com/office/drawing/2014/main" id="{1AF09425-DB9B-485B-9969-D3014D15891A}"/>
              </a:ext>
            </a:extLst>
          </p:cNvPr>
          <p:cNvPicPr/>
          <p:nvPr/>
        </p:nvPicPr>
        <p:blipFill rotWithShape="1">
          <a:blip r:embed="rId3" cstate="print">
            <a:extLst>
              <a:ext uri="{28A0092B-C50C-407E-A947-70E740481C1C}">
                <a14:useLocalDpi xmlns:a14="http://schemas.microsoft.com/office/drawing/2010/main" val="0"/>
              </a:ext>
            </a:extLst>
          </a:blip>
          <a:srcRect t="34827"/>
          <a:stretch/>
        </p:blipFill>
        <p:spPr>
          <a:xfrm>
            <a:off x="611639" y="604911"/>
            <a:ext cx="10132066" cy="5655211"/>
          </a:xfrm>
          <a:prstGeom prst="rect">
            <a:avLst/>
          </a:prstGeom>
        </p:spPr>
      </p:pic>
    </p:spTree>
    <p:extLst>
      <p:ext uri="{BB962C8B-B14F-4D97-AF65-F5344CB8AC3E}">
        <p14:creationId xmlns:p14="http://schemas.microsoft.com/office/powerpoint/2010/main" val="4034830480"/>
      </p:ext>
    </p:extLst>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accent6">
            <a:lumMod val="20000"/>
            <a:lumOff val="80000"/>
            <a:alpha val="51000"/>
          </a:schemeClr>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EEFE2A39-A443-4F10-B276-6A45CC14BE99}"/>
              </a:ext>
            </a:extLst>
          </p:cNvPr>
          <p:cNvSpPr/>
          <p:nvPr/>
        </p:nvSpPr>
        <p:spPr>
          <a:xfrm>
            <a:off x="10853530" y="2170043"/>
            <a:ext cx="1338470" cy="2517914"/>
          </a:xfrm>
          <a:custGeom>
            <a:avLst/>
            <a:gdLst>
              <a:gd name="connsiteX0" fmla="*/ 1338470 w 1338470"/>
              <a:gd name="connsiteY0" fmla="*/ 0 h 2517914"/>
              <a:gd name="connsiteX1" fmla="*/ 1338470 w 1338470"/>
              <a:gd name="connsiteY1" fmla="*/ 2517914 h 2517914"/>
              <a:gd name="connsiteX2" fmla="*/ 0 w 1338470"/>
              <a:gd name="connsiteY2" fmla="*/ 1258957 h 2517914"/>
              <a:gd name="connsiteX3" fmla="*/ 1338470 w 1338470"/>
              <a:gd name="connsiteY3" fmla="*/ 0 h 2517914"/>
            </a:gdLst>
            <a:ahLst/>
            <a:cxnLst>
              <a:cxn ang="0">
                <a:pos x="connsiteX0" y="connsiteY0"/>
              </a:cxn>
              <a:cxn ang="0">
                <a:pos x="connsiteX1" y="connsiteY1"/>
              </a:cxn>
              <a:cxn ang="0">
                <a:pos x="connsiteX2" y="connsiteY2"/>
              </a:cxn>
              <a:cxn ang="0">
                <a:pos x="connsiteX3" y="connsiteY3"/>
              </a:cxn>
            </a:cxnLst>
            <a:rect l="l" t="t" r="r" b="b"/>
            <a:pathLst>
              <a:path w="1338470" h="2517914">
                <a:moveTo>
                  <a:pt x="1338470" y="0"/>
                </a:moveTo>
                <a:lnTo>
                  <a:pt x="1338470" y="2517914"/>
                </a:lnTo>
                <a:cubicBezTo>
                  <a:pt x="599253" y="2517914"/>
                  <a:pt x="0" y="1954260"/>
                  <a:pt x="0" y="1258957"/>
                </a:cubicBezTo>
                <a:cubicBezTo>
                  <a:pt x="0" y="563654"/>
                  <a:pt x="599253" y="0"/>
                  <a:pt x="1338470" y="0"/>
                </a:cubicBezTo>
                <a:close/>
              </a:path>
            </a:pathLst>
          </a:cu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10597674-DB47-46C1-9137-54E6637B75C5}"/>
              </a:ext>
            </a:extLst>
          </p:cNvPr>
          <p:cNvSpPr/>
          <p:nvPr/>
        </p:nvSpPr>
        <p:spPr>
          <a:xfrm rot="16200000">
            <a:off x="11264647" y="3075056"/>
            <a:ext cx="1510157" cy="707886"/>
          </a:xfrm>
          <a:prstGeom prst="rect">
            <a:avLst/>
          </a:prstGeom>
        </p:spPr>
        <p:txBody>
          <a:bodyPr wrap="none">
            <a:spAutoFit/>
          </a:bodyPr>
          <a:lstStyle/>
          <a:p>
            <a:pPr algn="ctr"/>
            <a:r>
              <a:rPr lang="en-US" sz="4000" b="1" dirty="0">
                <a:solidFill>
                  <a:srgbClr val="00B050"/>
                </a:solidFill>
              </a:rPr>
              <a:t>TOPIC</a:t>
            </a:r>
            <a:endParaRPr lang="en-IN" sz="4000" b="1" dirty="0">
              <a:solidFill>
                <a:srgbClr val="00B050"/>
              </a:solidFill>
            </a:endParaRPr>
          </a:p>
        </p:txBody>
      </p:sp>
      <p:pic>
        <p:nvPicPr>
          <p:cNvPr id="17" name="Picture 16">
            <a:extLst>
              <a:ext uri="{FF2B5EF4-FFF2-40B4-BE49-F238E27FC236}">
                <a16:creationId xmlns:a16="http://schemas.microsoft.com/office/drawing/2014/main" id="{68590D7A-4DCD-422C-B83C-05320830966D}"/>
              </a:ext>
            </a:extLst>
          </p:cNvPr>
          <p:cNvPicPr>
            <a:picLocks noChangeAspect="1"/>
          </p:cNvPicPr>
          <p:nvPr/>
        </p:nvPicPr>
        <p:blipFill>
          <a:blip r:embed="rId2"/>
          <a:stretch>
            <a:fillRect/>
          </a:stretch>
        </p:blipFill>
        <p:spPr>
          <a:xfrm>
            <a:off x="11139564" y="3157030"/>
            <a:ext cx="526218" cy="543937"/>
          </a:xfrm>
          <a:prstGeom prst="rect">
            <a:avLst/>
          </a:prstGeom>
        </p:spPr>
      </p:pic>
      <p:sp>
        <p:nvSpPr>
          <p:cNvPr id="18" name="TextBox 17">
            <a:extLst>
              <a:ext uri="{FF2B5EF4-FFF2-40B4-BE49-F238E27FC236}">
                <a16:creationId xmlns:a16="http://schemas.microsoft.com/office/drawing/2014/main" id="{19CD8A37-FF1E-4A8B-BFA7-4F4E4AB041C4}"/>
              </a:ext>
            </a:extLst>
          </p:cNvPr>
          <p:cNvSpPr txBox="1"/>
          <p:nvPr/>
        </p:nvSpPr>
        <p:spPr>
          <a:xfrm>
            <a:off x="278295" y="331304"/>
            <a:ext cx="5698435" cy="5016758"/>
          </a:xfrm>
          <a:prstGeom prst="rect">
            <a:avLst/>
          </a:prstGeom>
          <a:noFill/>
        </p:spPr>
        <p:txBody>
          <a:bodyPr wrap="square" rtlCol="0">
            <a:spAutoFit/>
          </a:bodyPr>
          <a:lstStyle/>
          <a:p>
            <a:pPr lvl="0"/>
            <a:r>
              <a:rPr lang="en-US" sz="2000" dirty="0">
                <a:solidFill>
                  <a:schemeClr val="bg1"/>
                </a:solidFill>
              </a:rPr>
              <a:t>									                                                                            Certificate of Originality							                                                 </a:t>
            </a:r>
            <a:endParaRPr lang="en-IN" sz="2000" dirty="0">
              <a:solidFill>
                <a:schemeClr val="bg1"/>
              </a:solidFill>
            </a:endParaRPr>
          </a:p>
          <a:p>
            <a:pPr lvl="0"/>
            <a:r>
              <a:rPr lang="en-US" sz="2000" dirty="0">
                <a:solidFill>
                  <a:schemeClr val="bg1"/>
                </a:solidFill>
              </a:rPr>
              <a:t>Certificate of Approval							                                      </a:t>
            </a:r>
            <a:endParaRPr lang="en-IN" sz="2000" dirty="0">
              <a:solidFill>
                <a:schemeClr val="bg1"/>
              </a:solidFill>
            </a:endParaRPr>
          </a:p>
          <a:p>
            <a:pPr lvl="0"/>
            <a:r>
              <a:rPr lang="en-US" sz="2000" dirty="0">
                <a:solidFill>
                  <a:schemeClr val="bg1"/>
                </a:solidFill>
              </a:rPr>
              <a:t>Acknowledgement.                                                           	</a:t>
            </a:r>
            <a:endParaRPr lang="en-IN" sz="2000" dirty="0">
              <a:solidFill>
                <a:schemeClr val="bg1"/>
              </a:solidFill>
            </a:endParaRPr>
          </a:p>
          <a:p>
            <a:pPr lvl="0"/>
            <a:r>
              <a:rPr lang="en-US" sz="2000" dirty="0">
                <a:solidFill>
                  <a:schemeClr val="bg1"/>
                </a:solidFill>
              </a:rPr>
              <a:t>Problem Statement	.           						</a:t>
            </a:r>
            <a:endParaRPr lang="en-IN" sz="2000" dirty="0">
              <a:solidFill>
                <a:schemeClr val="bg1"/>
              </a:solidFill>
            </a:endParaRPr>
          </a:p>
          <a:p>
            <a:pPr lvl="0"/>
            <a:r>
              <a:rPr lang="en-US" sz="2000" dirty="0">
                <a:solidFill>
                  <a:schemeClr val="bg1"/>
                </a:solidFill>
              </a:rPr>
              <a:t>Introduction									</a:t>
            </a:r>
            <a:endParaRPr lang="en-IN" sz="2000" dirty="0">
              <a:solidFill>
                <a:schemeClr val="bg1"/>
              </a:solidFill>
            </a:endParaRPr>
          </a:p>
          <a:p>
            <a:pPr lvl="0"/>
            <a:r>
              <a:rPr lang="en-US" sz="2000" dirty="0">
                <a:solidFill>
                  <a:schemeClr val="bg1"/>
                </a:solidFill>
              </a:rPr>
              <a:t>Objective										</a:t>
            </a:r>
            <a:endParaRPr lang="en-IN" sz="2000" dirty="0">
              <a:solidFill>
                <a:schemeClr val="bg1"/>
              </a:solidFill>
            </a:endParaRPr>
          </a:p>
          <a:p>
            <a:pPr lvl="0"/>
            <a:r>
              <a:rPr lang="en-US" sz="2000" dirty="0">
                <a:solidFill>
                  <a:schemeClr val="bg1"/>
                </a:solidFill>
              </a:rPr>
              <a:t>Role of Arduino								</a:t>
            </a:r>
            <a:endParaRPr lang="en-IN" sz="2000" dirty="0">
              <a:solidFill>
                <a:schemeClr val="bg1"/>
              </a:solidFill>
            </a:endParaRPr>
          </a:p>
          <a:p>
            <a:pPr lvl="0"/>
            <a:r>
              <a:rPr lang="en-US" sz="2000" dirty="0">
                <a:solidFill>
                  <a:schemeClr val="bg1"/>
                </a:solidFill>
              </a:rPr>
              <a:t>Member Roles									</a:t>
            </a:r>
            <a:endParaRPr lang="en-IN" sz="2000" dirty="0">
              <a:solidFill>
                <a:schemeClr val="bg1"/>
              </a:solidFill>
            </a:endParaRPr>
          </a:p>
          <a:p>
            <a:pPr lvl="0"/>
            <a:r>
              <a:rPr lang="en-US" sz="2000" dirty="0">
                <a:solidFill>
                  <a:schemeClr val="bg1"/>
                </a:solidFill>
              </a:rPr>
              <a:t>Hardware Requirements							</a:t>
            </a:r>
            <a:endParaRPr lang="en-IN" sz="2000" dirty="0">
              <a:solidFill>
                <a:schemeClr val="bg1"/>
              </a:solidFill>
            </a:endParaRPr>
          </a:p>
          <a:p>
            <a:pPr lvl="0"/>
            <a:r>
              <a:rPr lang="en-US" sz="2000" dirty="0">
                <a:solidFill>
                  <a:schemeClr val="bg1"/>
                </a:solidFill>
              </a:rPr>
              <a:t>Software Requirements							</a:t>
            </a:r>
            <a:endParaRPr lang="en-IN" sz="2000" dirty="0">
              <a:solidFill>
                <a:schemeClr val="bg1"/>
              </a:solidFill>
            </a:endParaRPr>
          </a:p>
          <a:p>
            <a:pPr lvl="0"/>
            <a:r>
              <a:rPr lang="en-US" sz="2000" dirty="0">
                <a:solidFill>
                  <a:schemeClr val="bg1"/>
                </a:solidFill>
              </a:rPr>
              <a:t>Miscellaneous Requirements						</a:t>
            </a:r>
            <a:endParaRPr lang="en-IN" sz="2000" dirty="0">
              <a:solidFill>
                <a:schemeClr val="bg1"/>
              </a:solidFill>
            </a:endParaRPr>
          </a:p>
          <a:p>
            <a:pPr lvl="1"/>
            <a:r>
              <a:rPr lang="en-US" sz="2000" dirty="0">
                <a:solidFill>
                  <a:schemeClr val="bg1"/>
                </a:solidFill>
              </a:rPr>
              <a:t>Hardware Tools</a:t>
            </a:r>
            <a:endParaRPr lang="en-IN" sz="2000" dirty="0">
              <a:solidFill>
                <a:schemeClr val="bg1"/>
              </a:solidFill>
            </a:endParaRPr>
          </a:p>
          <a:p>
            <a:pPr lvl="1"/>
            <a:r>
              <a:rPr lang="en-US" sz="2000" dirty="0">
                <a:solidFill>
                  <a:schemeClr val="bg1"/>
                </a:solidFill>
              </a:rPr>
              <a:t>Modelling Tools…</a:t>
            </a:r>
            <a:endParaRPr lang="en-IN" sz="2000" dirty="0">
              <a:solidFill>
                <a:schemeClr val="bg1"/>
              </a:solidFill>
            </a:endParaRPr>
          </a:p>
          <a:p>
            <a:endParaRPr lang="en-IN" sz="2000" dirty="0">
              <a:solidFill>
                <a:schemeClr val="bg1"/>
              </a:solidFill>
            </a:endParaRPr>
          </a:p>
        </p:txBody>
      </p:sp>
      <p:sp>
        <p:nvSpPr>
          <p:cNvPr id="24" name="TextBox 23">
            <a:extLst>
              <a:ext uri="{FF2B5EF4-FFF2-40B4-BE49-F238E27FC236}">
                <a16:creationId xmlns:a16="http://schemas.microsoft.com/office/drawing/2014/main" id="{BD5CA6BA-74EF-451A-A5B2-A522445D2BCD}"/>
              </a:ext>
            </a:extLst>
          </p:cNvPr>
          <p:cNvSpPr txBox="1"/>
          <p:nvPr/>
        </p:nvSpPr>
        <p:spPr>
          <a:xfrm>
            <a:off x="6095999" y="331304"/>
            <a:ext cx="5388113" cy="5632311"/>
          </a:xfrm>
          <a:prstGeom prst="rect">
            <a:avLst/>
          </a:prstGeom>
          <a:noFill/>
        </p:spPr>
        <p:txBody>
          <a:bodyPr wrap="square" rtlCol="0">
            <a:spAutoFit/>
          </a:bodyPr>
          <a:lstStyle/>
          <a:p>
            <a:pPr lvl="0"/>
            <a:r>
              <a:rPr lang="en-US" sz="2000" dirty="0">
                <a:solidFill>
                  <a:schemeClr val="bg1"/>
                </a:solidFill>
              </a:rPr>
              <a:t>Architecture									</a:t>
            </a:r>
            <a:endParaRPr lang="en-IN" sz="2000" dirty="0">
              <a:solidFill>
                <a:schemeClr val="bg1"/>
              </a:solidFill>
            </a:endParaRPr>
          </a:p>
          <a:p>
            <a:pPr lvl="1"/>
            <a:r>
              <a:rPr lang="en-US" sz="2000" dirty="0">
                <a:solidFill>
                  <a:schemeClr val="bg1"/>
                </a:solidFill>
              </a:rPr>
              <a:t>Arduino Nano</a:t>
            </a:r>
            <a:endParaRPr lang="en-IN" sz="2000" dirty="0">
              <a:solidFill>
                <a:schemeClr val="bg1"/>
              </a:solidFill>
            </a:endParaRPr>
          </a:p>
          <a:p>
            <a:pPr lvl="1"/>
            <a:r>
              <a:rPr lang="en-US" sz="2000" dirty="0">
                <a:solidFill>
                  <a:schemeClr val="bg1"/>
                </a:solidFill>
              </a:rPr>
              <a:t>I2C OLED Display</a:t>
            </a:r>
            <a:endParaRPr lang="en-IN" sz="2000" dirty="0">
              <a:solidFill>
                <a:schemeClr val="bg1"/>
              </a:solidFill>
            </a:endParaRPr>
          </a:p>
          <a:p>
            <a:pPr lvl="1"/>
            <a:r>
              <a:rPr lang="en-US" sz="2000" dirty="0">
                <a:solidFill>
                  <a:schemeClr val="bg1"/>
                </a:solidFill>
              </a:rPr>
              <a:t>Relay</a:t>
            </a:r>
            <a:endParaRPr lang="en-IN" sz="2000" dirty="0">
              <a:solidFill>
                <a:schemeClr val="bg1"/>
              </a:solidFill>
            </a:endParaRPr>
          </a:p>
          <a:p>
            <a:pPr lvl="1"/>
            <a:r>
              <a:rPr lang="en-US" sz="2000" dirty="0">
                <a:solidFill>
                  <a:schemeClr val="bg1"/>
                </a:solidFill>
              </a:rPr>
              <a:t>Air Pump</a:t>
            </a:r>
            <a:endParaRPr lang="en-IN" sz="2000" dirty="0">
              <a:solidFill>
                <a:schemeClr val="bg1"/>
              </a:solidFill>
            </a:endParaRPr>
          </a:p>
          <a:p>
            <a:pPr lvl="0"/>
            <a:r>
              <a:rPr lang="en-US" sz="2000" dirty="0">
                <a:solidFill>
                  <a:schemeClr val="bg1"/>
                </a:solidFill>
              </a:rPr>
              <a:t>Circuit Diagram								</a:t>
            </a:r>
            <a:endParaRPr lang="en-IN" sz="2000" dirty="0">
              <a:solidFill>
                <a:schemeClr val="bg1"/>
              </a:solidFill>
            </a:endParaRPr>
          </a:p>
          <a:p>
            <a:pPr lvl="0"/>
            <a:r>
              <a:rPr lang="en-US" sz="2000" dirty="0">
                <a:solidFill>
                  <a:schemeClr val="bg1"/>
                </a:solidFill>
              </a:rPr>
              <a:t>Hardware Implementation						</a:t>
            </a:r>
            <a:endParaRPr lang="en-IN" sz="2000" dirty="0">
              <a:solidFill>
                <a:schemeClr val="bg1"/>
              </a:solidFill>
            </a:endParaRPr>
          </a:p>
          <a:p>
            <a:pPr lvl="0"/>
            <a:r>
              <a:rPr lang="en-US" sz="2000" dirty="0">
                <a:solidFill>
                  <a:schemeClr val="bg1"/>
                </a:solidFill>
              </a:rPr>
              <a:t>Coding										</a:t>
            </a:r>
            <a:endParaRPr lang="en-IN" sz="2000" dirty="0">
              <a:solidFill>
                <a:schemeClr val="bg1"/>
              </a:solidFill>
            </a:endParaRPr>
          </a:p>
          <a:p>
            <a:pPr lvl="0"/>
            <a:r>
              <a:rPr lang="en-US" sz="2000" dirty="0">
                <a:solidFill>
                  <a:schemeClr val="bg1"/>
                </a:solidFill>
              </a:rPr>
              <a:t>Testing										</a:t>
            </a:r>
            <a:endParaRPr lang="en-IN" sz="2000" dirty="0">
              <a:solidFill>
                <a:schemeClr val="bg1"/>
              </a:solidFill>
            </a:endParaRPr>
          </a:p>
          <a:p>
            <a:pPr lvl="0"/>
            <a:r>
              <a:rPr lang="en-US" sz="2000" dirty="0">
                <a:solidFill>
                  <a:schemeClr val="bg1"/>
                </a:solidFill>
              </a:rPr>
              <a:t>Model Making									</a:t>
            </a:r>
            <a:endParaRPr lang="en-IN" sz="2000" dirty="0">
              <a:solidFill>
                <a:schemeClr val="bg1"/>
              </a:solidFill>
            </a:endParaRPr>
          </a:p>
          <a:p>
            <a:pPr lvl="0"/>
            <a:r>
              <a:rPr lang="en-US" sz="2000" dirty="0">
                <a:solidFill>
                  <a:schemeClr val="bg1"/>
                </a:solidFill>
              </a:rPr>
              <a:t>Discussions									</a:t>
            </a:r>
            <a:endParaRPr lang="en-IN" sz="2000" dirty="0">
              <a:solidFill>
                <a:schemeClr val="bg1"/>
              </a:solidFill>
            </a:endParaRPr>
          </a:p>
          <a:p>
            <a:pPr lvl="0"/>
            <a:r>
              <a:rPr lang="en-US" sz="2000" dirty="0">
                <a:solidFill>
                  <a:schemeClr val="bg1"/>
                </a:solidFill>
              </a:rPr>
              <a:t>Future Scopes									</a:t>
            </a:r>
            <a:endParaRPr lang="en-IN" sz="2000" dirty="0">
              <a:solidFill>
                <a:schemeClr val="bg1"/>
              </a:solidFill>
            </a:endParaRPr>
          </a:p>
          <a:p>
            <a:pPr lvl="0"/>
            <a:r>
              <a:rPr lang="en-US" sz="2000" dirty="0">
                <a:solidFill>
                  <a:schemeClr val="bg1"/>
                </a:solidFill>
              </a:rPr>
              <a:t>Credits										</a:t>
            </a:r>
            <a:endParaRPr lang="en-IN" sz="2000" dirty="0">
              <a:solidFill>
                <a:schemeClr val="bg1"/>
              </a:solidFill>
            </a:endParaRPr>
          </a:p>
          <a:p>
            <a:pPr lvl="0"/>
            <a:r>
              <a:rPr lang="en-US" sz="2000" dirty="0">
                <a:solidFill>
                  <a:schemeClr val="bg1"/>
                </a:solidFill>
              </a:rPr>
              <a:t>Gantt Chart									</a:t>
            </a:r>
            <a:endParaRPr lang="en-IN" sz="2000" dirty="0">
              <a:solidFill>
                <a:schemeClr val="bg1"/>
              </a:solidFill>
            </a:endParaRPr>
          </a:p>
          <a:p>
            <a:endParaRPr lang="en-IN" sz="2000" dirty="0">
              <a:solidFill>
                <a:schemeClr val="bg1"/>
              </a:solidFill>
            </a:endParaRPr>
          </a:p>
          <a:p>
            <a:endParaRPr lang="en-IN" sz="2000" dirty="0">
              <a:solidFill>
                <a:schemeClr val="bg1"/>
              </a:solidFill>
            </a:endParaRPr>
          </a:p>
        </p:txBody>
      </p:sp>
    </p:spTree>
    <p:extLst>
      <p:ext uri="{BB962C8B-B14F-4D97-AF65-F5344CB8AC3E}">
        <p14:creationId xmlns:p14="http://schemas.microsoft.com/office/powerpoint/2010/main" val="32257284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accent6">
            <a:lumMod val="40000"/>
            <a:lumOff val="60000"/>
            <a:alpha val="50000"/>
          </a:schemeClr>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B56ADEB7-551F-4668-9520-C3B488D8386A}"/>
              </a:ext>
            </a:extLst>
          </p:cNvPr>
          <p:cNvSpPr/>
          <p:nvPr/>
        </p:nvSpPr>
        <p:spPr>
          <a:xfrm>
            <a:off x="10853530" y="2170043"/>
            <a:ext cx="1338470" cy="2517914"/>
          </a:xfrm>
          <a:custGeom>
            <a:avLst/>
            <a:gdLst>
              <a:gd name="connsiteX0" fmla="*/ 1338470 w 1338470"/>
              <a:gd name="connsiteY0" fmla="*/ 0 h 2517914"/>
              <a:gd name="connsiteX1" fmla="*/ 1338470 w 1338470"/>
              <a:gd name="connsiteY1" fmla="*/ 2517914 h 2517914"/>
              <a:gd name="connsiteX2" fmla="*/ 0 w 1338470"/>
              <a:gd name="connsiteY2" fmla="*/ 1258957 h 2517914"/>
              <a:gd name="connsiteX3" fmla="*/ 1338470 w 1338470"/>
              <a:gd name="connsiteY3" fmla="*/ 0 h 2517914"/>
            </a:gdLst>
            <a:ahLst/>
            <a:cxnLst>
              <a:cxn ang="0">
                <a:pos x="connsiteX0" y="connsiteY0"/>
              </a:cxn>
              <a:cxn ang="0">
                <a:pos x="connsiteX1" y="connsiteY1"/>
              </a:cxn>
              <a:cxn ang="0">
                <a:pos x="connsiteX2" y="connsiteY2"/>
              </a:cxn>
              <a:cxn ang="0">
                <a:pos x="connsiteX3" y="connsiteY3"/>
              </a:cxn>
            </a:cxnLst>
            <a:rect l="l" t="t" r="r" b="b"/>
            <a:pathLst>
              <a:path w="1338470" h="2517914">
                <a:moveTo>
                  <a:pt x="1338470" y="0"/>
                </a:moveTo>
                <a:lnTo>
                  <a:pt x="1338470" y="2517914"/>
                </a:lnTo>
                <a:cubicBezTo>
                  <a:pt x="599253" y="2517914"/>
                  <a:pt x="0" y="1954260"/>
                  <a:pt x="0" y="1258957"/>
                </a:cubicBezTo>
                <a:cubicBezTo>
                  <a:pt x="0" y="563654"/>
                  <a:pt x="599253" y="0"/>
                  <a:pt x="1338470" y="0"/>
                </a:cubicBezTo>
                <a:close/>
              </a:path>
            </a:pathLst>
          </a:cu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80069AF3-8E32-4653-BD3F-53C4E0895FD3}"/>
              </a:ext>
            </a:extLst>
          </p:cNvPr>
          <p:cNvSpPr txBox="1"/>
          <p:nvPr/>
        </p:nvSpPr>
        <p:spPr>
          <a:xfrm rot="16200000">
            <a:off x="10452295" y="2405576"/>
            <a:ext cx="3137096" cy="707886"/>
          </a:xfrm>
          <a:prstGeom prst="rect">
            <a:avLst/>
          </a:prstGeom>
          <a:noFill/>
        </p:spPr>
        <p:txBody>
          <a:bodyPr wrap="square" rtlCol="0">
            <a:spAutoFit/>
          </a:bodyPr>
          <a:lstStyle/>
          <a:p>
            <a:r>
              <a:rPr lang="en-US" sz="4000" b="1" dirty="0">
                <a:solidFill>
                  <a:srgbClr val="FFFF00"/>
                </a:solidFill>
              </a:rPr>
              <a:t>ABOUT</a:t>
            </a:r>
            <a:endParaRPr lang="en-IN" sz="4000" b="1" dirty="0">
              <a:solidFill>
                <a:srgbClr val="FFFF00"/>
              </a:solidFill>
            </a:endParaRPr>
          </a:p>
        </p:txBody>
      </p:sp>
      <p:pic>
        <p:nvPicPr>
          <p:cNvPr id="6" name="Picture 5">
            <a:extLst>
              <a:ext uri="{FF2B5EF4-FFF2-40B4-BE49-F238E27FC236}">
                <a16:creationId xmlns:a16="http://schemas.microsoft.com/office/drawing/2014/main" id="{01779924-781E-47A9-BAAD-1001214406C8}"/>
              </a:ext>
            </a:extLst>
          </p:cNvPr>
          <p:cNvPicPr>
            <a:picLocks noChangeAspect="1"/>
          </p:cNvPicPr>
          <p:nvPr/>
        </p:nvPicPr>
        <p:blipFill>
          <a:blip r:embed="rId2"/>
          <a:stretch>
            <a:fillRect/>
          </a:stretch>
        </p:blipFill>
        <p:spPr>
          <a:xfrm>
            <a:off x="11139564" y="3157030"/>
            <a:ext cx="526218" cy="543937"/>
          </a:xfrm>
          <a:prstGeom prst="rect">
            <a:avLst/>
          </a:prstGeom>
        </p:spPr>
      </p:pic>
      <p:sp>
        <p:nvSpPr>
          <p:cNvPr id="7" name="TextBox 6">
            <a:extLst>
              <a:ext uri="{FF2B5EF4-FFF2-40B4-BE49-F238E27FC236}">
                <a16:creationId xmlns:a16="http://schemas.microsoft.com/office/drawing/2014/main" id="{31AB15CB-434B-4A72-A813-7785E316457E}"/>
              </a:ext>
            </a:extLst>
          </p:cNvPr>
          <p:cNvSpPr txBox="1"/>
          <p:nvPr/>
        </p:nvSpPr>
        <p:spPr>
          <a:xfrm>
            <a:off x="196948" y="576775"/>
            <a:ext cx="10655464" cy="8217634"/>
          </a:xfrm>
          <a:prstGeom prst="rect">
            <a:avLst/>
          </a:prstGeom>
          <a:noFill/>
        </p:spPr>
        <p:txBody>
          <a:bodyPr wrap="square" rtlCol="0">
            <a:spAutoFit/>
          </a:bodyPr>
          <a:lstStyle/>
          <a:p>
            <a:r>
              <a:rPr lang="en-US" sz="2200" b="1" dirty="0">
                <a:solidFill>
                  <a:schemeClr val="bg1"/>
                </a:solidFill>
                <a:latin typeface="Calibri" panose="020F0502020204030204" pitchFamily="34" charset="0"/>
                <a:cs typeface="Calibri" panose="020F0502020204030204" pitchFamily="34" charset="0"/>
              </a:rPr>
              <a:t>PROBLEM STATEMENT</a:t>
            </a:r>
            <a:endParaRPr lang="en-IN" sz="2200" dirty="0">
              <a:solidFill>
                <a:schemeClr val="bg1"/>
              </a:solidFill>
              <a:latin typeface="Calibri" panose="020F0502020204030204" pitchFamily="34" charset="0"/>
              <a:cs typeface="Calibri" panose="020F0502020204030204" pitchFamily="34" charset="0"/>
            </a:endParaRPr>
          </a:p>
          <a:p>
            <a:r>
              <a:rPr lang="en-US" sz="2200" dirty="0">
                <a:solidFill>
                  <a:schemeClr val="bg1"/>
                </a:solidFill>
                <a:latin typeface="Calibri" panose="020F0502020204030204" pitchFamily="34" charset="0"/>
                <a:cs typeface="Calibri" panose="020F0502020204030204" pitchFamily="34" charset="0"/>
              </a:rPr>
              <a:t>Automated Soft drink Dispenser allows the user to select one out of the three options (small / medium / large) for the amount of liquid as desired.</a:t>
            </a:r>
            <a:endParaRPr lang="en-IN" sz="2200" dirty="0">
              <a:solidFill>
                <a:schemeClr val="bg1"/>
              </a:solidFill>
              <a:latin typeface="Calibri" panose="020F0502020204030204" pitchFamily="34" charset="0"/>
              <a:cs typeface="Calibri" panose="020F0502020204030204" pitchFamily="34" charset="0"/>
            </a:endParaRPr>
          </a:p>
          <a:p>
            <a:r>
              <a:rPr lang="en-US" sz="2200" b="1" dirty="0">
                <a:solidFill>
                  <a:schemeClr val="bg1"/>
                </a:solidFill>
                <a:latin typeface="Calibri" panose="020F0502020204030204" pitchFamily="34" charset="0"/>
                <a:cs typeface="Calibri" panose="020F0502020204030204" pitchFamily="34" charset="0"/>
              </a:rPr>
              <a:t>INTRODUCTION</a:t>
            </a:r>
            <a:endParaRPr lang="en-IN" sz="2200" dirty="0">
              <a:solidFill>
                <a:schemeClr val="bg1"/>
              </a:solidFill>
              <a:latin typeface="Calibri" panose="020F0502020204030204" pitchFamily="34" charset="0"/>
              <a:cs typeface="Calibri" panose="020F0502020204030204" pitchFamily="34" charset="0"/>
            </a:endParaRPr>
          </a:p>
          <a:p>
            <a:r>
              <a:rPr lang="en-US" sz="2200" dirty="0">
                <a:solidFill>
                  <a:schemeClr val="bg1"/>
                </a:solidFill>
                <a:latin typeface="Calibri" panose="020F0502020204030204" pitchFamily="34" charset="0"/>
                <a:cs typeface="Calibri" panose="020F0502020204030204" pitchFamily="34" charset="0"/>
              </a:rPr>
              <a:t>Soft Drink dispensers are the devices that are designed to serve soft drinks. Dispensers store soft drink and oxygen is prevented from entering the bottle when pouring so it preserve drink for long time.</a:t>
            </a:r>
            <a:endParaRPr lang="en-IN" sz="2200" dirty="0">
              <a:solidFill>
                <a:schemeClr val="bg1"/>
              </a:solidFill>
              <a:latin typeface="Calibri" panose="020F0502020204030204" pitchFamily="34" charset="0"/>
              <a:cs typeface="Calibri" panose="020F0502020204030204" pitchFamily="34" charset="0"/>
            </a:endParaRPr>
          </a:p>
          <a:p>
            <a:r>
              <a:rPr lang="en-US" sz="2200" dirty="0">
                <a:solidFill>
                  <a:schemeClr val="bg1"/>
                </a:solidFill>
                <a:latin typeface="Calibri" panose="020F0502020204030204" pitchFamily="34" charset="0"/>
                <a:cs typeface="Calibri" panose="020F0502020204030204" pitchFamily="34" charset="0"/>
              </a:rPr>
              <a:t>It also reduces the error of spilling soft drink while pouring. The dispensers can be operated only by a nozzle, some by taps, and others by automatic dispensation in response to the button of size.</a:t>
            </a:r>
            <a:endParaRPr lang="en-IN" sz="2200" dirty="0">
              <a:solidFill>
                <a:schemeClr val="bg1"/>
              </a:solidFill>
              <a:latin typeface="Calibri" panose="020F0502020204030204" pitchFamily="34" charset="0"/>
              <a:cs typeface="Calibri" panose="020F0502020204030204" pitchFamily="34" charset="0"/>
            </a:endParaRPr>
          </a:p>
          <a:p>
            <a:r>
              <a:rPr lang="en-US" sz="2200" dirty="0">
                <a:solidFill>
                  <a:schemeClr val="bg1"/>
                </a:solidFill>
                <a:latin typeface="Calibri" panose="020F0502020204030204" pitchFamily="34" charset="0"/>
                <a:cs typeface="Calibri" panose="020F0502020204030204" pitchFamily="34" charset="0"/>
              </a:rPr>
              <a:t> </a:t>
            </a:r>
            <a:endParaRPr lang="en-IN" sz="2200" dirty="0">
              <a:solidFill>
                <a:schemeClr val="bg1"/>
              </a:solidFill>
              <a:latin typeface="Calibri" panose="020F0502020204030204" pitchFamily="34" charset="0"/>
              <a:cs typeface="Calibri" panose="020F0502020204030204" pitchFamily="34" charset="0"/>
            </a:endParaRPr>
          </a:p>
          <a:p>
            <a:r>
              <a:rPr lang="en-US" sz="2200" b="1" dirty="0">
                <a:solidFill>
                  <a:schemeClr val="bg1"/>
                </a:solidFill>
                <a:latin typeface="Calibri" panose="020F0502020204030204" pitchFamily="34" charset="0"/>
                <a:cs typeface="Calibri" panose="020F0502020204030204" pitchFamily="34" charset="0"/>
              </a:rPr>
              <a:t>OBJECTIVE</a:t>
            </a:r>
            <a:endParaRPr lang="en-IN" sz="2200" dirty="0">
              <a:solidFill>
                <a:schemeClr val="bg1"/>
              </a:solidFill>
              <a:latin typeface="Calibri" panose="020F0502020204030204" pitchFamily="34" charset="0"/>
              <a:cs typeface="Calibri" panose="020F0502020204030204" pitchFamily="34" charset="0"/>
            </a:endParaRPr>
          </a:p>
          <a:p>
            <a:pPr lvl="0"/>
            <a:r>
              <a:rPr lang="en-US" sz="2200" dirty="0">
                <a:solidFill>
                  <a:schemeClr val="bg1"/>
                </a:solidFill>
                <a:latin typeface="Calibri" panose="020F0502020204030204" pitchFamily="34" charset="0"/>
                <a:cs typeface="Calibri" panose="020F0502020204030204" pitchFamily="34" charset="0"/>
              </a:rPr>
              <a:t>1.	The device will wait for the user to press KEY to activate.</a:t>
            </a:r>
            <a:endParaRPr lang="en-IN" sz="2200" dirty="0">
              <a:solidFill>
                <a:schemeClr val="bg1"/>
              </a:solidFill>
              <a:latin typeface="Calibri" panose="020F0502020204030204" pitchFamily="34" charset="0"/>
              <a:cs typeface="Calibri" panose="020F0502020204030204" pitchFamily="34" charset="0"/>
            </a:endParaRPr>
          </a:p>
          <a:p>
            <a:pPr lvl="0"/>
            <a:r>
              <a:rPr lang="en-US" sz="2200" dirty="0">
                <a:solidFill>
                  <a:schemeClr val="bg1"/>
                </a:solidFill>
                <a:latin typeface="Calibri" panose="020F0502020204030204" pitchFamily="34" charset="0"/>
                <a:cs typeface="Calibri" panose="020F0502020204030204" pitchFamily="34" charset="0"/>
              </a:rPr>
              <a:t>2.	KEY “SMALL” will pour 30ml of Soft drink.</a:t>
            </a:r>
            <a:endParaRPr lang="en-IN" sz="2200" dirty="0">
              <a:solidFill>
                <a:schemeClr val="bg1"/>
              </a:solidFill>
              <a:latin typeface="Calibri" panose="020F0502020204030204" pitchFamily="34" charset="0"/>
              <a:cs typeface="Calibri" panose="020F0502020204030204" pitchFamily="34" charset="0"/>
            </a:endParaRPr>
          </a:p>
          <a:p>
            <a:pPr lvl="0"/>
            <a:r>
              <a:rPr lang="en-US" sz="2200" dirty="0">
                <a:solidFill>
                  <a:schemeClr val="bg1"/>
                </a:solidFill>
                <a:latin typeface="Calibri" panose="020F0502020204030204" pitchFamily="34" charset="0"/>
                <a:cs typeface="Calibri" panose="020F0502020204030204" pitchFamily="34" charset="0"/>
              </a:rPr>
              <a:t>3.	KEY “MEDIUM” will pour 60ml of Soft drink.</a:t>
            </a:r>
            <a:endParaRPr lang="en-IN" sz="2200" dirty="0">
              <a:solidFill>
                <a:schemeClr val="bg1"/>
              </a:solidFill>
              <a:latin typeface="Calibri" panose="020F0502020204030204" pitchFamily="34" charset="0"/>
              <a:cs typeface="Calibri" panose="020F0502020204030204" pitchFamily="34" charset="0"/>
            </a:endParaRPr>
          </a:p>
          <a:p>
            <a:pPr lvl="0"/>
            <a:r>
              <a:rPr lang="en-US" sz="2200" dirty="0">
                <a:solidFill>
                  <a:schemeClr val="bg1"/>
                </a:solidFill>
                <a:latin typeface="Calibri" panose="020F0502020204030204" pitchFamily="34" charset="0"/>
                <a:cs typeface="Calibri" panose="020F0502020204030204" pitchFamily="34" charset="0"/>
              </a:rPr>
              <a:t>4.	KEY “LARGE” will pour 90ml of Soft drink.</a:t>
            </a:r>
            <a:endParaRPr lang="en-IN" sz="2200" dirty="0">
              <a:solidFill>
                <a:schemeClr val="bg1"/>
              </a:solidFill>
              <a:latin typeface="Calibri" panose="020F0502020204030204" pitchFamily="34" charset="0"/>
              <a:cs typeface="Calibri" panose="020F0502020204030204" pitchFamily="34" charset="0"/>
            </a:endParaRPr>
          </a:p>
          <a:p>
            <a:pPr lvl="0"/>
            <a:r>
              <a:rPr lang="en-US" sz="2200" dirty="0">
                <a:solidFill>
                  <a:schemeClr val="bg1"/>
                </a:solidFill>
                <a:latin typeface="Calibri" panose="020F0502020204030204" pitchFamily="34" charset="0"/>
                <a:cs typeface="Calibri" panose="020F0502020204030204" pitchFamily="34" charset="0"/>
              </a:rPr>
              <a:t>5.	The device will display according to the KEY pressed</a:t>
            </a:r>
            <a:endParaRPr lang="en-IN" sz="2200" dirty="0">
              <a:solidFill>
                <a:schemeClr val="bg1"/>
              </a:solidFill>
              <a:latin typeface="Calibri" panose="020F0502020204030204" pitchFamily="34" charset="0"/>
              <a:cs typeface="Calibri" panose="020F0502020204030204" pitchFamily="34" charset="0"/>
            </a:endParaRPr>
          </a:p>
          <a:p>
            <a:pPr lvl="0"/>
            <a:r>
              <a:rPr lang="en-US" sz="2200" dirty="0">
                <a:solidFill>
                  <a:schemeClr val="bg1"/>
                </a:solidFill>
                <a:latin typeface="Calibri" panose="020F0502020204030204" pitchFamily="34" charset="0"/>
                <a:cs typeface="Calibri" panose="020F0502020204030204" pitchFamily="34" charset="0"/>
              </a:rPr>
              <a:t>6.	The display will be very informative to display when not in use.</a:t>
            </a:r>
            <a:endParaRPr lang="en-IN" sz="2200" dirty="0">
              <a:solidFill>
                <a:schemeClr val="bg1"/>
              </a:solidFill>
              <a:latin typeface="Calibri" panose="020F0502020204030204" pitchFamily="34" charset="0"/>
              <a:cs typeface="Calibri" panose="020F0502020204030204" pitchFamily="34" charset="0"/>
            </a:endParaRPr>
          </a:p>
          <a:p>
            <a:r>
              <a:rPr lang="en-US" sz="2200" dirty="0">
                <a:solidFill>
                  <a:schemeClr val="bg1"/>
                </a:solidFill>
                <a:latin typeface="Calibri" panose="020F0502020204030204" pitchFamily="34" charset="0"/>
                <a:cs typeface="Calibri" panose="020F0502020204030204" pitchFamily="34" charset="0"/>
              </a:rPr>
              <a:t> </a:t>
            </a:r>
            <a:endParaRPr lang="en-IN" sz="2200" dirty="0">
              <a:solidFill>
                <a:schemeClr val="bg1"/>
              </a:solidFill>
              <a:latin typeface="Calibri" panose="020F0502020204030204" pitchFamily="34" charset="0"/>
              <a:cs typeface="Calibri" panose="020F0502020204030204" pitchFamily="34" charset="0"/>
            </a:endParaRPr>
          </a:p>
          <a:p>
            <a:r>
              <a:rPr lang="en-US" sz="2200" b="1" dirty="0">
                <a:solidFill>
                  <a:schemeClr val="bg1"/>
                </a:solidFill>
                <a:latin typeface="Calibri" panose="020F0502020204030204" pitchFamily="34" charset="0"/>
                <a:cs typeface="Calibri" panose="020F0502020204030204" pitchFamily="34" charset="0"/>
              </a:rPr>
              <a:t> </a:t>
            </a:r>
            <a:endParaRPr lang="en-IN" sz="2200" dirty="0">
              <a:solidFill>
                <a:schemeClr val="bg1"/>
              </a:solidFill>
              <a:latin typeface="Calibri" panose="020F0502020204030204" pitchFamily="34" charset="0"/>
              <a:cs typeface="Calibri" panose="020F0502020204030204" pitchFamily="34" charset="0"/>
            </a:endParaRPr>
          </a:p>
          <a:p>
            <a:r>
              <a:rPr lang="en-US" sz="2200" b="1" dirty="0">
                <a:solidFill>
                  <a:schemeClr val="bg1"/>
                </a:solidFill>
                <a:latin typeface="Calibri" panose="020F0502020204030204" pitchFamily="34" charset="0"/>
                <a:cs typeface="Calibri" panose="020F0502020204030204" pitchFamily="34" charset="0"/>
              </a:rPr>
              <a:t> </a:t>
            </a:r>
            <a:endParaRPr lang="en-IN" sz="2200" dirty="0">
              <a:solidFill>
                <a:schemeClr val="bg1"/>
              </a:solidFill>
              <a:latin typeface="Calibri" panose="020F0502020204030204" pitchFamily="34" charset="0"/>
              <a:cs typeface="Calibri" panose="020F0502020204030204" pitchFamily="34" charset="0"/>
            </a:endParaRPr>
          </a:p>
          <a:p>
            <a:r>
              <a:rPr lang="en-US" sz="2200" b="1" dirty="0">
                <a:solidFill>
                  <a:schemeClr val="bg1"/>
                </a:solidFill>
                <a:latin typeface="Calibri" panose="020F0502020204030204" pitchFamily="34" charset="0"/>
                <a:cs typeface="Calibri" panose="020F0502020204030204" pitchFamily="34" charset="0"/>
              </a:rPr>
              <a:t> </a:t>
            </a:r>
            <a:endParaRPr lang="en-IN" sz="2200" dirty="0">
              <a:solidFill>
                <a:schemeClr val="bg1"/>
              </a:solidFill>
              <a:latin typeface="Calibri" panose="020F0502020204030204" pitchFamily="34" charset="0"/>
              <a:cs typeface="Calibri" panose="020F0502020204030204" pitchFamily="34" charset="0"/>
            </a:endParaRPr>
          </a:p>
          <a:p>
            <a:r>
              <a:rPr lang="en-US" sz="2200" b="1" dirty="0">
                <a:solidFill>
                  <a:schemeClr val="bg1"/>
                </a:solidFill>
                <a:latin typeface="Calibri" panose="020F0502020204030204" pitchFamily="34" charset="0"/>
                <a:cs typeface="Calibri" panose="020F0502020204030204" pitchFamily="34" charset="0"/>
              </a:rPr>
              <a:t> </a:t>
            </a:r>
            <a:endParaRPr lang="en-IN" sz="2200" dirty="0">
              <a:solidFill>
                <a:schemeClr val="bg1"/>
              </a:solidFill>
              <a:latin typeface="Calibri" panose="020F0502020204030204" pitchFamily="34" charset="0"/>
              <a:cs typeface="Calibri" panose="020F0502020204030204" pitchFamily="34" charset="0"/>
            </a:endParaRPr>
          </a:p>
          <a:p>
            <a:endParaRPr lang="en-IN" sz="22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57949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accent6">
            <a:lumMod val="60000"/>
            <a:lumOff val="40000"/>
            <a:alpha val="33000"/>
          </a:schemeClr>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4FC53CA2-E418-443C-BD59-54FDEEE6D5FA}"/>
              </a:ext>
            </a:extLst>
          </p:cNvPr>
          <p:cNvSpPr/>
          <p:nvPr/>
        </p:nvSpPr>
        <p:spPr>
          <a:xfrm>
            <a:off x="10853530" y="2170043"/>
            <a:ext cx="1338470" cy="2517914"/>
          </a:xfrm>
          <a:custGeom>
            <a:avLst/>
            <a:gdLst>
              <a:gd name="connsiteX0" fmla="*/ 1338470 w 1338470"/>
              <a:gd name="connsiteY0" fmla="*/ 0 h 2517914"/>
              <a:gd name="connsiteX1" fmla="*/ 1338470 w 1338470"/>
              <a:gd name="connsiteY1" fmla="*/ 2517914 h 2517914"/>
              <a:gd name="connsiteX2" fmla="*/ 0 w 1338470"/>
              <a:gd name="connsiteY2" fmla="*/ 1258957 h 2517914"/>
              <a:gd name="connsiteX3" fmla="*/ 1338470 w 1338470"/>
              <a:gd name="connsiteY3" fmla="*/ 0 h 2517914"/>
            </a:gdLst>
            <a:ahLst/>
            <a:cxnLst>
              <a:cxn ang="0">
                <a:pos x="connsiteX0" y="connsiteY0"/>
              </a:cxn>
              <a:cxn ang="0">
                <a:pos x="connsiteX1" y="connsiteY1"/>
              </a:cxn>
              <a:cxn ang="0">
                <a:pos x="connsiteX2" y="connsiteY2"/>
              </a:cxn>
              <a:cxn ang="0">
                <a:pos x="connsiteX3" y="connsiteY3"/>
              </a:cxn>
            </a:cxnLst>
            <a:rect l="l" t="t" r="r" b="b"/>
            <a:pathLst>
              <a:path w="1338470" h="2517914">
                <a:moveTo>
                  <a:pt x="1338470" y="0"/>
                </a:moveTo>
                <a:lnTo>
                  <a:pt x="1338470" y="2517914"/>
                </a:lnTo>
                <a:cubicBezTo>
                  <a:pt x="599253" y="2517914"/>
                  <a:pt x="0" y="1954260"/>
                  <a:pt x="0" y="1258957"/>
                </a:cubicBezTo>
                <a:cubicBezTo>
                  <a:pt x="0" y="563654"/>
                  <a:pt x="599253" y="0"/>
                  <a:pt x="1338470" y="0"/>
                </a:cubicBezTo>
                <a:close/>
              </a:path>
            </a:pathLst>
          </a:cu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FFC2D60B-815C-49AB-B7A9-5C2AB9090956}"/>
              </a:ext>
            </a:extLst>
          </p:cNvPr>
          <p:cNvPicPr>
            <a:picLocks noChangeAspect="1"/>
          </p:cNvPicPr>
          <p:nvPr/>
        </p:nvPicPr>
        <p:blipFill>
          <a:blip r:embed="rId2"/>
          <a:stretch>
            <a:fillRect/>
          </a:stretch>
        </p:blipFill>
        <p:spPr>
          <a:xfrm>
            <a:off x="11139564" y="3157030"/>
            <a:ext cx="526218" cy="543937"/>
          </a:xfrm>
          <a:prstGeom prst="rect">
            <a:avLst/>
          </a:prstGeom>
        </p:spPr>
      </p:pic>
      <p:sp>
        <p:nvSpPr>
          <p:cNvPr id="4" name="TextBox 3">
            <a:extLst>
              <a:ext uri="{FF2B5EF4-FFF2-40B4-BE49-F238E27FC236}">
                <a16:creationId xmlns:a16="http://schemas.microsoft.com/office/drawing/2014/main" id="{3BE3BC3A-9BDF-4601-9ED9-412703FE2C7E}"/>
              </a:ext>
            </a:extLst>
          </p:cNvPr>
          <p:cNvSpPr txBox="1"/>
          <p:nvPr/>
        </p:nvSpPr>
        <p:spPr>
          <a:xfrm rot="16200000">
            <a:off x="10935943" y="3198165"/>
            <a:ext cx="2238113" cy="461665"/>
          </a:xfrm>
          <a:prstGeom prst="rect">
            <a:avLst/>
          </a:prstGeom>
          <a:noFill/>
        </p:spPr>
        <p:txBody>
          <a:bodyPr wrap="none" rtlCol="0">
            <a:spAutoFit/>
          </a:bodyPr>
          <a:lstStyle/>
          <a:p>
            <a:r>
              <a:rPr lang="en-US" sz="2400" b="1" dirty="0">
                <a:solidFill>
                  <a:srgbClr val="0070C0"/>
                </a:solidFill>
              </a:rPr>
              <a:t>REQUIREMENTS</a:t>
            </a:r>
            <a:endParaRPr lang="en-IN" sz="2400" b="1" dirty="0">
              <a:solidFill>
                <a:srgbClr val="0070C0"/>
              </a:solidFill>
            </a:endParaRPr>
          </a:p>
        </p:txBody>
      </p:sp>
      <p:sp>
        <p:nvSpPr>
          <p:cNvPr id="5" name="TextBox 4">
            <a:extLst>
              <a:ext uri="{FF2B5EF4-FFF2-40B4-BE49-F238E27FC236}">
                <a16:creationId xmlns:a16="http://schemas.microsoft.com/office/drawing/2014/main" id="{87C1375C-3FF4-43A2-8CDA-18FD6EF2C344}"/>
              </a:ext>
            </a:extLst>
          </p:cNvPr>
          <p:cNvSpPr txBox="1"/>
          <p:nvPr/>
        </p:nvSpPr>
        <p:spPr>
          <a:xfrm>
            <a:off x="307149" y="333137"/>
            <a:ext cx="10403364" cy="6524863"/>
          </a:xfrm>
          <a:prstGeom prst="rect">
            <a:avLst/>
          </a:prstGeom>
          <a:noFill/>
        </p:spPr>
        <p:txBody>
          <a:bodyPr wrap="square" rtlCol="0">
            <a:spAutoFit/>
          </a:bodyPr>
          <a:lstStyle/>
          <a:p>
            <a:r>
              <a:rPr lang="en-US" sz="2200" b="1" u="sng" dirty="0">
                <a:solidFill>
                  <a:schemeClr val="bg1"/>
                </a:solidFill>
                <a:latin typeface="Calibri" panose="020F0502020204030204" pitchFamily="34" charset="0"/>
                <a:cs typeface="Calibri" panose="020F0502020204030204" pitchFamily="34" charset="0"/>
              </a:rPr>
              <a:t>HARDWARE REQUIREMENTS</a:t>
            </a:r>
          </a:p>
          <a:p>
            <a:endParaRPr lang="en-IN" sz="2200" dirty="0">
              <a:solidFill>
                <a:schemeClr val="bg1"/>
              </a:solidFill>
              <a:latin typeface="Calibri" panose="020F0502020204030204" pitchFamily="34" charset="0"/>
              <a:cs typeface="Calibri" panose="020F0502020204030204" pitchFamily="34" charset="0"/>
            </a:endParaRPr>
          </a:p>
          <a:p>
            <a:pPr lvl="0"/>
            <a:r>
              <a:rPr lang="en-US" sz="2200" dirty="0">
                <a:solidFill>
                  <a:schemeClr val="bg1"/>
                </a:solidFill>
                <a:latin typeface="Calibri" panose="020F0502020204030204" pitchFamily="34" charset="0"/>
                <a:cs typeface="Calibri" panose="020F0502020204030204" pitchFamily="34" charset="0"/>
              </a:rPr>
              <a:t>1.	ARDUINO NANO</a:t>
            </a:r>
            <a:endParaRPr lang="en-IN" sz="2200" dirty="0">
              <a:solidFill>
                <a:schemeClr val="bg1"/>
              </a:solidFill>
              <a:latin typeface="Calibri" panose="020F0502020204030204" pitchFamily="34" charset="0"/>
              <a:cs typeface="Calibri" panose="020F0502020204030204" pitchFamily="34" charset="0"/>
            </a:endParaRPr>
          </a:p>
          <a:p>
            <a:pPr lvl="0"/>
            <a:r>
              <a:rPr lang="en-US" sz="2200" dirty="0">
                <a:solidFill>
                  <a:schemeClr val="bg1"/>
                </a:solidFill>
                <a:latin typeface="Calibri" panose="020F0502020204030204" pitchFamily="34" charset="0"/>
                <a:cs typeface="Calibri" panose="020F0502020204030204" pitchFamily="34" charset="0"/>
              </a:rPr>
              <a:t>2.	USB ADAPTER FOR ARDUINO NANO</a:t>
            </a:r>
            <a:endParaRPr lang="en-IN" sz="2200" dirty="0">
              <a:solidFill>
                <a:schemeClr val="bg1"/>
              </a:solidFill>
              <a:latin typeface="Calibri" panose="020F0502020204030204" pitchFamily="34" charset="0"/>
              <a:cs typeface="Calibri" panose="020F0502020204030204" pitchFamily="34" charset="0"/>
            </a:endParaRPr>
          </a:p>
          <a:p>
            <a:pPr lvl="0"/>
            <a:r>
              <a:rPr lang="en-US" sz="2200" dirty="0">
                <a:solidFill>
                  <a:schemeClr val="bg1"/>
                </a:solidFill>
                <a:latin typeface="Calibri" panose="020F0502020204030204" pitchFamily="34" charset="0"/>
                <a:cs typeface="Calibri" panose="020F0502020204030204" pitchFamily="34" charset="0"/>
              </a:rPr>
              <a:t>3.	MALE TO FEMALE JUMPER WIRE – 10</a:t>
            </a:r>
            <a:endParaRPr lang="en-IN" sz="2200" dirty="0">
              <a:solidFill>
                <a:schemeClr val="bg1"/>
              </a:solidFill>
              <a:latin typeface="Calibri" panose="020F0502020204030204" pitchFamily="34" charset="0"/>
              <a:cs typeface="Calibri" panose="020F0502020204030204" pitchFamily="34" charset="0"/>
            </a:endParaRPr>
          </a:p>
          <a:p>
            <a:pPr lvl="0"/>
            <a:r>
              <a:rPr lang="en-US" sz="2200" dirty="0">
                <a:solidFill>
                  <a:schemeClr val="bg1"/>
                </a:solidFill>
                <a:latin typeface="Calibri" panose="020F0502020204030204" pitchFamily="34" charset="0"/>
                <a:cs typeface="Calibri" panose="020F0502020204030204" pitchFamily="34" charset="0"/>
              </a:rPr>
              <a:t>4.	MALE TO MALE JUMPER WIRE – 10</a:t>
            </a:r>
            <a:endParaRPr lang="en-IN" sz="2200" dirty="0">
              <a:solidFill>
                <a:schemeClr val="bg1"/>
              </a:solidFill>
              <a:latin typeface="Calibri" panose="020F0502020204030204" pitchFamily="34" charset="0"/>
              <a:cs typeface="Calibri" panose="020F0502020204030204" pitchFamily="34" charset="0"/>
            </a:endParaRPr>
          </a:p>
          <a:p>
            <a:pPr lvl="0"/>
            <a:r>
              <a:rPr lang="en-US" sz="2200" dirty="0">
                <a:solidFill>
                  <a:schemeClr val="bg1"/>
                </a:solidFill>
                <a:latin typeface="Calibri" panose="020F0502020204030204" pitchFamily="34" charset="0"/>
                <a:cs typeface="Calibri" panose="020F0502020204030204" pitchFamily="34" charset="0"/>
              </a:rPr>
              <a:t>5.	TECTILE BUTTON SWITCH – 3</a:t>
            </a:r>
            <a:endParaRPr lang="en-IN" sz="2200" dirty="0">
              <a:solidFill>
                <a:schemeClr val="bg1"/>
              </a:solidFill>
              <a:latin typeface="Calibri" panose="020F0502020204030204" pitchFamily="34" charset="0"/>
              <a:cs typeface="Calibri" panose="020F0502020204030204" pitchFamily="34" charset="0"/>
            </a:endParaRPr>
          </a:p>
          <a:p>
            <a:pPr lvl="0"/>
            <a:r>
              <a:rPr lang="en-US" sz="2200" dirty="0">
                <a:solidFill>
                  <a:schemeClr val="bg1"/>
                </a:solidFill>
                <a:latin typeface="Calibri" panose="020F0502020204030204" pitchFamily="34" charset="0"/>
                <a:cs typeface="Calibri" panose="020F0502020204030204" pitchFamily="34" charset="0"/>
              </a:rPr>
              <a:t>6.	AIR PUMP-1</a:t>
            </a:r>
            <a:endParaRPr lang="en-IN" sz="2200" dirty="0">
              <a:solidFill>
                <a:schemeClr val="bg1"/>
              </a:solidFill>
              <a:latin typeface="Calibri" panose="020F0502020204030204" pitchFamily="34" charset="0"/>
              <a:cs typeface="Calibri" panose="020F0502020204030204" pitchFamily="34" charset="0"/>
            </a:endParaRPr>
          </a:p>
          <a:p>
            <a:pPr lvl="0"/>
            <a:r>
              <a:rPr lang="en-US" sz="2200" dirty="0">
                <a:solidFill>
                  <a:schemeClr val="bg1"/>
                </a:solidFill>
                <a:latin typeface="Calibri" panose="020F0502020204030204" pitchFamily="34" charset="0"/>
                <a:cs typeface="Calibri" panose="020F0502020204030204" pitchFamily="34" charset="0"/>
              </a:rPr>
              <a:t>7.	I2C OLED DISPLAY 0.96 INCH 128x64</a:t>
            </a:r>
            <a:endParaRPr lang="en-IN" sz="2200" dirty="0">
              <a:solidFill>
                <a:schemeClr val="bg1"/>
              </a:solidFill>
              <a:latin typeface="Calibri" panose="020F0502020204030204" pitchFamily="34" charset="0"/>
              <a:cs typeface="Calibri" panose="020F0502020204030204" pitchFamily="34" charset="0"/>
            </a:endParaRPr>
          </a:p>
          <a:p>
            <a:pPr lvl="0"/>
            <a:r>
              <a:rPr lang="en-US" sz="2200" dirty="0">
                <a:solidFill>
                  <a:schemeClr val="bg1"/>
                </a:solidFill>
                <a:latin typeface="Calibri" panose="020F0502020204030204" pitchFamily="34" charset="0"/>
                <a:cs typeface="Calibri" panose="020F0502020204030204" pitchFamily="34" charset="0"/>
              </a:rPr>
              <a:t>8.	PIPES</a:t>
            </a:r>
            <a:endParaRPr lang="en-IN" sz="2200" dirty="0">
              <a:solidFill>
                <a:schemeClr val="bg1"/>
              </a:solidFill>
              <a:latin typeface="Calibri" panose="020F0502020204030204" pitchFamily="34" charset="0"/>
              <a:cs typeface="Calibri" panose="020F0502020204030204" pitchFamily="34" charset="0"/>
            </a:endParaRPr>
          </a:p>
          <a:p>
            <a:pPr lvl="0"/>
            <a:r>
              <a:rPr lang="en-US" sz="2200" dirty="0">
                <a:solidFill>
                  <a:schemeClr val="bg1"/>
                </a:solidFill>
                <a:latin typeface="Calibri" panose="020F0502020204030204" pitchFamily="34" charset="0"/>
                <a:cs typeface="Calibri" panose="020F0502020204030204" pitchFamily="34" charset="0"/>
              </a:rPr>
              <a:t>9.	BOTTLE</a:t>
            </a:r>
            <a:endParaRPr lang="en-IN" sz="2200" dirty="0">
              <a:solidFill>
                <a:schemeClr val="bg1"/>
              </a:solidFill>
              <a:latin typeface="Calibri" panose="020F0502020204030204" pitchFamily="34" charset="0"/>
              <a:cs typeface="Calibri" panose="020F0502020204030204" pitchFamily="34" charset="0"/>
            </a:endParaRPr>
          </a:p>
          <a:p>
            <a:pPr lvl="0"/>
            <a:r>
              <a:rPr lang="en-US" sz="2200" dirty="0">
                <a:solidFill>
                  <a:schemeClr val="bg1"/>
                </a:solidFill>
                <a:latin typeface="Calibri" panose="020F0502020204030204" pitchFamily="34" charset="0"/>
                <a:cs typeface="Calibri" panose="020F0502020204030204" pitchFamily="34" charset="0"/>
              </a:rPr>
              <a:t>10.	RESISTORS</a:t>
            </a:r>
            <a:endParaRPr lang="en-IN" sz="2200" dirty="0">
              <a:solidFill>
                <a:schemeClr val="bg1"/>
              </a:solidFill>
              <a:latin typeface="Calibri" panose="020F0502020204030204" pitchFamily="34" charset="0"/>
              <a:cs typeface="Calibri" panose="020F0502020204030204" pitchFamily="34" charset="0"/>
            </a:endParaRPr>
          </a:p>
          <a:p>
            <a:r>
              <a:rPr lang="en-US" sz="2200" dirty="0">
                <a:solidFill>
                  <a:schemeClr val="bg1"/>
                </a:solidFill>
                <a:latin typeface="Calibri" panose="020F0502020204030204" pitchFamily="34" charset="0"/>
                <a:cs typeface="Calibri" panose="020F0502020204030204" pitchFamily="34" charset="0"/>
              </a:rPr>
              <a:t> </a:t>
            </a:r>
            <a:endParaRPr lang="en-IN" sz="2200" dirty="0">
              <a:solidFill>
                <a:schemeClr val="bg1"/>
              </a:solidFill>
              <a:latin typeface="Calibri" panose="020F0502020204030204" pitchFamily="34" charset="0"/>
              <a:cs typeface="Calibri" panose="020F0502020204030204" pitchFamily="34" charset="0"/>
            </a:endParaRPr>
          </a:p>
          <a:p>
            <a:r>
              <a:rPr lang="en-US" sz="2200" b="1" u="sng" dirty="0">
                <a:solidFill>
                  <a:schemeClr val="bg1"/>
                </a:solidFill>
                <a:latin typeface="Calibri" panose="020F0502020204030204" pitchFamily="34" charset="0"/>
                <a:cs typeface="Calibri" panose="020F0502020204030204" pitchFamily="34" charset="0"/>
              </a:rPr>
              <a:t>SOFTWARE REQUIREMENTS</a:t>
            </a:r>
          </a:p>
          <a:p>
            <a:endParaRPr lang="en-IN" sz="2200" dirty="0">
              <a:solidFill>
                <a:schemeClr val="bg1"/>
              </a:solidFill>
              <a:latin typeface="Calibri" panose="020F0502020204030204" pitchFamily="34" charset="0"/>
              <a:cs typeface="Calibri" panose="020F0502020204030204" pitchFamily="34" charset="0"/>
            </a:endParaRPr>
          </a:p>
          <a:p>
            <a:pPr lvl="0"/>
            <a:r>
              <a:rPr lang="en-US" sz="2200" dirty="0">
                <a:solidFill>
                  <a:schemeClr val="bg1"/>
                </a:solidFill>
                <a:latin typeface="Calibri" panose="020F0502020204030204" pitchFamily="34" charset="0"/>
                <a:cs typeface="Calibri" panose="020F0502020204030204" pitchFamily="34" charset="0"/>
              </a:rPr>
              <a:t>1.	ARDUINO IDE FOR CODING</a:t>
            </a:r>
            <a:endParaRPr lang="en-IN" sz="2200" dirty="0">
              <a:solidFill>
                <a:schemeClr val="bg1"/>
              </a:solidFill>
              <a:latin typeface="Calibri" panose="020F0502020204030204" pitchFamily="34" charset="0"/>
              <a:cs typeface="Calibri" panose="020F0502020204030204" pitchFamily="34" charset="0"/>
            </a:endParaRPr>
          </a:p>
          <a:p>
            <a:pPr lvl="0"/>
            <a:r>
              <a:rPr lang="en-US" sz="2200" dirty="0">
                <a:solidFill>
                  <a:schemeClr val="bg1"/>
                </a:solidFill>
                <a:latin typeface="Calibri" panose="020F0502020204030204" pitchFamily="34" charset="0"/>
                <a:cs typeface="Calibri" panose="020F0502020204030204" pitchFamily="34" charset="0"/>
              </a:rPr>
              <a:t>2.	CIRCUIT DIAGRAM FOR CIRCUIT DRAWING</a:t>
            </a:r>
            <a:endParaRPr lang="en-IN" sz="2200" dirty="0">
              <a:solidFill>
                <a:schemeClr val="bg1"/>
              </a:solidFill>
              <a:latin typeface="Calibri" panose="020F0502020204030204" pitchFamily="34" charset="0"/>
              <a:cs typeface="Calibri" panose="020F0502020204030204" pitchFamily="34" charset="0"/>
            </a:endParaRPr>
          </a:p>
          <a:p>
            <a:r>
              <a:rPr lang="en-US" sz="2200" dirty="0">
                <a:solidFill>
                  <a:schemeClr val="bg1"/>
                </a:solidFill>
                <a:latin typeface="Calibri" panose="020F0502020204030204" pitchFamily="34" charset="0"/>
                <a:cs typeface="Calibri" panose="020F0502020204030204" pitchFamily="34" charset="0"/>
              </a:rPr>
              <a:t> </a:t>
            </a:r>
            <a:endParaRPr lang="en-IN" sz="2200" dirty="0">
              <a:solidFill>
                <a:schemeClr val="bg1"/>
              </a:solidFill>
              <a:latin typeface="Calibri" panose="020F0502020204030204" pitchFamily="34" charset="0"/>
              <a:cs typeface="Calibri" panose="020F0502020204030204" pitchFamily="34" charset="0"/>
            </a:endParaRPr>
          </a:p>
          <a:p>
            <a:endParaRPr lang="en-IN" sz="22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28265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accent6">
            <a:lumMod val="60000"/>
            <a:lumOff val="40000"/>
            <a:alpha val="33000"/>
          </a:schemeClr>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67910A10-FBC3-4575-A2B9-172404B56769}"/>
              </a:ext>
            </a:extLst>
          </p:cNvPr>
          <p:cNvSpPr/>
          <p:nvPr/>
        </p:nvSpPr>
        <p:spPr>
          <a:xfrm>
            <a:off x="10853530" y="2170043"/>
            <a:ext cx="1338470" cy="2517914"/>
          </a:xfrm>
          <a:custGeom>
            <a:avLst/>
            <a:gdLst>
              <a:gd name="connsiteX0" fmla="*/ 1338470 w 1338470"/>
              <a:gd name="connsiteY0" fmla="*/ 0 h 2517914"/>
              <a:gd name="connsiteX1" fmla="*/ 1338470 w 1338470"/>
              <a:gd name="connsiteY1" fmla="*/ 2517914 h 2517914"/>
              <a:gd name="connsiteX2" fmla="*/ 0 w 1338470"/>
              <a:gd name="connsiteY2" fmla="*/ 1258957 h 2517914"/>
              <a:gd name="connsiteX3" fmla="*/ 1338470 w 1338470"/>
              <a:gd name="connsiteY3" fmla="*/ 0 h 2517914"/>
            </a:gdLst>
            <a:ahLst/>
            <a:cxnLst>
              <a:cxn ang="0">
                <a:pos x="connsiteX0" y="connsiteY0"/>
              </a:cxn>
              <a:cxn ang="0">
                <a:pos x="connsiteX1" y="connsiteY1"/>
              </a:cxn>
              <a:cxn ang="0">
                <a:pos x="connsiteX2" y="connsiteY2"/>
              </a:cxn>
              <a:cxn ang="0">
                <a:pos x="connsiteX3" y="connsiteY3"/>
              </a:cxn>
            </a:cxnLst>
            <a:rect l="l" t="t" r="r" b="b"/>
            <a:pathLst>
              <a:path w="1338470" h="2517914">
                <a:moveTo>
                  <a:pt x="1338470" y="0"/>
                </a:moveTo>
                <a:lnTo>
                  <a:pt x="1338470" y="2517914"/>
                </a:lnTo>
                <a:cubicBezTo>
                  <a:pt x="599253" y="2517914"/>
                  <a:pt x="0" y="1954260"/>
                  <a:pt x="0" y="1258957"/>
                </a:cubicBezTo>
                <a:cubicBezTo>
                  <a:pt x="0" y="563654"/>
                  <a:pt x="599253" y="0"/>
                  <a:pt x="1338470" y="0"/>
                </a:cubicBezTo>
                <a:close/>
              </a:path>
            </a:pathLst>
          </a:cu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574317E4-2A8C-40AB-8C51-7982FB52A022}"/>
              </a:ext>
            </a:extLst>
          </p:cNvPr>
          <p:cNvPicPr>
            <a:picLocks noChangeAspect="1"/>
          </p:cNvPicPr>
          <p:nvPr/>
        </p:nvPicPr>
        <p:blipFill>
          <a:blip r:embed="rId2"/>
          <a:stretch>
            <a:fillRect/>
          </a:stretch>
        </p:blipFill>
        <p:spPr>
          <a:xfrm>
            <a:off x="11139564" y="3157030"/>
            <a:ext cx="526218" cy="543937"/>
          </a:xfrm>
          <a:prstGeom prst="rect">
            <a:avLst/>
          </a:prstGeom>
        </p:spPr>
      </p:pic>
      <p:sp>
        <p:nvSpPr>
          <p:cNvPr id="4" name="Rectangle 3">
            <a:extLst>
              <a:ext uri="{FF2B5EF4-FFF2-40B4-BE49-F238E27FC236}">
                <a16:creationId xmlns:a16="http://schemas.microsoft.com/office/drawing/2014/main" id="{C7C4ACC1-AED0-4C68-970E-288C20E63F0C}"/>
              </a:ext>
            </a:extLst>
          </p:cNvPr>
          <p:cNvSpPr/>
          <p:nvPr/>
        </p:nvSpPr>
        <p:spPr>
          <a:xfrm rot="16200000">
            <a:off x="10874387" y="3198165"/>
            <a:ext cx="2238113" cy="461665"/>
          </a:xfrm>
          <a:prstGeom prst="rect">
            <a:avLst/>
          </a:prstGeom>
        </p:spPr>
        <p:txBody>
          <a:bodyPr wrap="none">
            <a:spAutoFit/>
          </a:bodyPr>
          <a:lstStyle/>
          <a:p>
            <a:r>
              <a:rPr lang="en-US" sz="2400" b="1" dirty="0">
                <a:solidFill>
                  <a:srgbClr val="0070C0"/>
                </a:solidFill>
              </a:rPr>
              <a:t>REQUIREMENTS</a:t>
            </a:r>
            <a:endParaRPr lang="en-IN" sz="2400" b="1" dirty="0">
              <a:solidFill>
                <a:srgbClr val="0070C0"/>
              </a:solidFill>
            </a:endParaRPr>
          </a:p>
        </p:txBody>
      </p:sp>
      <p:sp>
        <p:nvSpPr>
          <p:cNvPr id="5" name="TextBox 4">
            <a:extLst>
              <a:ext uri="{FF2B5EF4-FFF2-40B4-BE49-F238E27FC236}">
                <a16:creationId xmlns:a16="http://schemas.microsoft.com/office/drawing/2014/main" id="{3244C0FB-8C4A-40A9-B448-30B0DE8BE992}"/>
              </a:ext>
            </a:extLst>
          </p:cNvPr>
          <p:cNvSpPr txBox="1"/>
          <p:nvPr/>
        </p:nvSpPr>
        <p:spPr>
          <a:xfrm>
            <a:off x="196948" y="323557"/>
            <a:ext cx="10656582" cy="6186309"/>
          </a:xfrm>
          <a:prstGeom prst="rect">
            <a:avLst/>
          </a:prstGeom>
          <a:noFill/>
        </p:spPr>
        <p:txBody>
          <a:bodyPr wrap="square" rtlCol="0">
            <a:spAutoFit/>
          </a:bodyPr>
          <a:lstStyle/>
          <a:p>
            <a:r>
              <a:rPr lang="en-US" sz="2200" b="1" u="sng" dirty="0">
                <a:solidFill>
                  <a:schemeClr val="bg1"/>
                </a:solidFill>
                <a:latin typeface="Calibri" panose="020F0502020204030204" pitchFamily="34" charset="0"/>
                <a:cs typeface="Calibri" panose="020F0502020204030204" pitchFamily="34" charset="0"/>
              </a:rPr>
              <a:t>MISCELLANEOUS REQUIREMENTS</a:t>
            </a:r>
          </a:p>
          <a:p>
            <a:endParaRPr lang="en-IN" sz="2200" u="sng" dirty="0">
              <a:solidFill>
                <a:schemeClr val="bg1"/>
              </a:solidFill>
              <a:latin typeface="Calibri" panose="020F0502020204030204" pitchFamily="34" charset="0"/>
              <a:cs typeface="Calibri" panose="020F0502020204030204" pitchFamily="34" charset="0"/>
            </a:endParaRPr>
          </a:p>
          <a:p>
            <a:pPr lvl="0"/>
            <a:r>
              <a:rPr lang="en-US" sz="2200" dirty="0">
                <a:solidFill>
                  <a:schemeClr val="bg1"/>
                </a:solidFill>
                <a:latin typeface="Calibri" panose="020F0502020204030204" pitchFamily="34" charset="0"/>
                <a:cs typeface="Calibri" panose="020F0502020204030204" pitchFamily="34" charset="0"/>
              </a:rPr>
              <a:t>A.	</a:t>
            </a:r>
            <a:r>
              <a:rPr lang="en-US" sz="2200" b="1" dirty="0">
                <a:solidFill>
                  <a:schemeClr val="bg1"/>
                </a:solidFill>
                <a:latin typeface="Calibri" panose="020F0502020204030204" pitchFamily="34" charset="0"/>
                <a:cs typeface="Calibri" panose="020F0502020204030204" pitchFamily="34" charset="0"/>
              </a:rPr>
              <a:t>HARDWARE TOOLS:</a:t>
            </a:r>
            <a:endParaRPr lang="en-IN" sz="2200" dirty="0">
              <a:solidFill>
                <a:schemeClr val="bg1"/>
              </a:solidFill>
              <a:latin typeface="Calibri" panose="020F0502020204030204" pitchFamily="34" charset="0"/>
              <a:cs typeface="Calibri" panose="020F0502020204030204" pitchFamily="34" charset="0"/>
            </a:endParaRPr>
          </a:p>
          <a:p>
            <a:pPr lvl="1"/>
            <a:r>
              <a:rPr lang="en-US" sz="2200" dirty="0">
                <a:solidFill>
                  <a:schemeClr val="bg1"/>
                </a:solidFill>
                <a:latin typeface="Calibri" panose="020F0502020204030204" pitchFamily="34" charset="0"/>
                <a:cs typeface="Calibri" panose="020F0502020204030204" pitchFamily="34" charset="0"/>
              </a:rPr>
              <a:t>1.	SOLDERING IRON</a:t>
            </a:r>
            <a:endParaRPr lang="en-IN" sz="2200" dirty="0">
              <a:solidFill>
                <a:schemeClr val="bg1"/>
              </a:solidFill>
              <a:latin typeface="Calibri" panose="020F0502020204030204" pitchFamily="34" charset="0"/>
              <a:cs typeface="Calibri" panose="020F0502020204030204" pitchFamily="34" charset="0"/>
            </a:endParaRPr>
          </a:p>
          <a:p>
            <a:pPr lvl="1"/>
            <a:r>
              <a:rPr lang="en-US" sz="2200" dirty="0">
                <a:solidFill>
                  <a:schemeClr val="bg1"/>
                </a:solidFill>
                <a:latin typeface="Calibri" panose="020F0502020204030204" pitchFamily="34" charset="0"/>
                <a:cs typeface="Calibri" panose="020F0502020204030204" pitchFamily="34" charset="0"/>
              </a:rPr>
              <a:t>2.	SOLDER</a:t>
            </a:r>
            <a:endParaRPr lang="en-IN" sz="2200" dirty="0">
              <a:solidFill>
                <a:schemeClr val="bg1"/>
              </a:solidFill>
              <a:latin typeface="Calibri" panose="020F0502020204030204" pitchFamily="34" charset="0"/>
              <a:cs typeface="Calibri" panose="020F0502020204030204" pitchFamily="34" charset="0"/>
            </a:endParaRPr>
          </a:p>
          <a:p>
            <a:pPr lvl="1"/>
            <a:r>
              <a:rPr lang="en-US" sz="2200" dirty="0">
                <a:solidFill>
                  <a:schemeClr val="bg1"/>
                </a:solidFill>
                <a:latin typeface="Calibri" panose="020F0502020204030204" pitchFamily="34" charset="0"/>
                <a:cs typeface="Calibri" panose="020F0502020204030204" pitchFamily="34" charset="0"/>
              </a:rPr>
              <a:t>3.	WIRES</a:t>
            </a:r>
            <a:endParaRPr lang="en-IN" sz="2200" dirty="0">
              <a:solidFill>
                <a:schemeClr val="bg1"/>
              </a:solidFill>
              <a:latin typeface="Calibri" panose="020F0502020204030204" pitchFamily="34" charset="0"/>
              <a:cs typeface="Calibri" panose="020F0502020204030204" pitchFamily="34" charset="0"/>
            </a:endParaRPr>
          </a:p>
          <a:p>
            <a:pPr lvl="1"/>
            <a:r>
              <a:rPr lang="en-US" sz="2200" dirty="0">
                <a:solidFill>
                  <a:schemeClr val="bg1"/>
                </a:solidFill>
                <a:latin typeface="Calibri" panose="020F0502020204030204" pitchFamily="34" charset="0"/>
                <a:cs typeface="Calibri" panose="020F0502020204030204" pitchFamily="34" charset="0"/>
              </a:rPr>
              <a:t>4.	WIRECUTTERS</a:t>
            </a:r>
            <a:endParaRPr lang="en-IN" sz="2200" dirty="0">
              <a:solidFill>
                <a:schemeClr val="bg1"/>
              </a:solidFill>
              <a:latin typeface="Calibri" panose="020F0502020204030204" pitchFamily="34" charset="0"/>
              <a:cs typeface="Calibri" panose="020F0502020204030204" pitchFamily="34" charset="0"/>
            </a:endParaRPr>
          </a:p>
          <a:p>
            <a:pPr marL="914400" lvl="1" indent="-457200">
              <a:buAutoNum type="arabicPeriod" startAt="5"/>
            </a:pPr>
            <a:r>
              <a:rPr lang="en-US" sz="2200" dirty="0">
                <a:solidFill>
                  <a:schemeClr val="bg1"/>
                </a:solidFill>
                <a:latin typeface="Calibri" panose="020F0502020204030204" pitchFamily="34" charset="0"/>
                <a:cs typeface="Calibri" panose="020F0502020204030204" pitchFamily="34" charset="0"/>
              </a:rPr>
              <a:t>BREADBOARD</a:t>
            </a:r>
          </a:p>
          <a:p>
            <a:pPr lvl="1"/>
            <a:endParaRPr lang="en-IN" sz="2200" dirty="0">
              <a:solidFill>
                <a:schemeClr val="bg1"/>
              </a:solidFill>
              <a:latin typeface="Calibri" panose="020F0502020204030204" pitchFamily="34" charset="0"/>
              <a:cs typeface="Calibri" panose="020F0502020204030204" pitchFamily="34" charset="0"/>
            </a:endParaRPr>
          </a:p>
          <a:p>
            <a:pPr lvl="0"/>
            <a:r>
              <a:rPr lang="en-US" sz="2200" b="1" dirty="0">
                <a:solidFill>
                  <a:schemeClr val="bg1"/>
                </a:solidFill>
                <a:latin typeface="Calibri" panose="020F0502020204030204" pitchFamily="34" charset="0"/>
                <a:cs typeface="Calibri" panose="020F0502020204030204" pitchFamily="34" charset="0"/>
              </a:rPr>
              <a:t>B.	MODELLING TOOLS:</a:t>
            </a:r>
            <a:endParaRPr lang="en-IN" sz="2200" dirty="0">
              <a:solidFill>
                <a:schemeClr val="bg1"/>
              </a:solidFill>
              <a:latin typeface="Calibri" panose="020F0502020204030204" pitchFamily="34" charset="0"/>
              <a:cs typeface="Calibri" panose="020F0502020204030204" pitchFamily="34" charset="0"/>
            </a:endParaRPr>
          </a:p>
          <a:p>
            <a:pPr lvl="1"/>
            <a:r>
              <a:rPr lang="en-US" sz="2200" dirty="0">
                <a:solidFill>
                  <a:schemeClr val="bg1"/>
                </a:solidFill>
                <a:latin typeface="Calibri" panose="020F0502020204030204" pitchFamily="34" charset="0"/>
                <a:cs typeface="Calibri" panose="020F0502020204030204" pitchFamily="34" charset="0"/>
              </a:rPr>
              <a:t>1.	CARDBOARD</a:t>
            </a:r>
            <a:endParaRPr lang="en-IN" sz="2200" dirty="0">
              <a:solidFill>
                <a:schemeClr val="bg1"/>
              </a:solidFill>
              <a:latin typeface="Calibri" panose="020F0502020204030204" pitchFamily="34" charset="0"/>
              <a:cs typeface="Calibri" panose="020F0502020204030204" pitchFamily="34" charset="0"/>
            </a:endParaRPr>
          </a:p>
          <a:p>
            <a:pPr lvl="1"/>
            <a:r>
              <a:rPr lang="en-US" sz="2200" dirty="0">
                <a:solidFill>
                  <a:schemeClr val="bg1"/>
                </a:solidFill>
                <a:latin typeface="Calibri" panose="020F0502020204030204" pitchFamily="34" charset="0"/>
                <a:cs typeface="Calibri" panose="020F0502020204030204" pitchFamily="34" charset="0"/>
              </a:rPr>
              <a:t>2.	SCISSORS</a:t>
            </a:r>
            <a:endParaRPr lang="en-IN" sz="2200" dirty="0">
              <a:solidFill>
                <a:schemeClr val="bg1"/>
              </a:solidFill>
              <a:latin typeface="Calibri" panose="020F0502020204030204" pitchFamily="34" charset="0"/>
              <a:cs typeface="Calibri" panose="020F0502020204030204" pitchFamily="34" charset="0"/>
            </a:endParaRPr>
          </a:p>
          <a:p>
            <a:pPr lvl="1"/>
            <a:r>
              <a:rPr lang="en-US" sz="2200" dirty="0">
                <a:solidFill>
                  <a:schemeClr val="bg1"/>
                </a:solidFill>
                <a:latin typeface="Calibri" panose="020F0502020204030204" pitchFamily="34" charset="0"/>
                <a:cs typeface="Calibri" panose="020F0502020204030204" pitchFamily="34" charset="0"/>
              </a:rPr>
              <a:t>3.	GUM</a:t>
            </a:r>
            <a:endParaRPr lang="en-IN" sz="2200" dirty="0">
              <a:solidFill>
                <a:schemeClr val="bg1"/>
              </a:solidFill>
              <a:latin typeface="Calibri" panose="020F0502020204030204" pitchFamily="34" charset="0"/>
              <a:cs typeface="Calibri" panose="020F0502020204030204" pitchFamily="34" charset="0"/>
            </a:endParaRPr>
          </a:p>
          <a:p>
            <a:pPr lvl="1"/>
            <a:r>
              <a:rPr lang="en-US" sz="2200" dirty="0">
                <a:solidFill>
                  <a:schemeClr val="bg1"/>
                </a:solidFill>
                <a:latin typeface="Calibri" panose="020F0502020204030204" pitchFamily="34" charset="0"/>
                <a:cs typeface="Calibri" panose="020F0502020204030204" pitchFamily="34" charset="0"/>
              </a:rPr>
              <a:t>4.	CELLOTAPE</a:t>
            </a:r>
            <a:endParaRPr lang="en-IN" sz="2200" dirty="0">
              <a:solidFill>
                <a:schemeClr val="bg1"/>
              </a:solidFill>
              <a:latin typeface="Calibri" panose="020F0502020204030204" pitchFamily="34" charset="0"/>
              <a:cs typeface="Calibri" panose="020F0502020204030204" pitchFamily="34" charset="0"/>
            </a:endParaRPr>
          </a:p>
          <a:p>
            <a:pPr lvl="1"/>
            <a:r>
              <a:rPr lang="en-US" sz="2200" dirty="0">
                <a:solidFill>
                  <a:schemeClr val="bg1"/>
                </a:solidFill>
                <a:latin typeface="Calibri" panose="020F0502020204030204" pitchFamily="34" charset="0"/>
                <a:cs typeface="Calibri" panose="020F0502020204030204" pitchFamily="34" charset="0"/>
              </a:rPr>
              <a:t>5.	RULER</a:t>
            </a:r>
            <a:endParaRPr lang="en-IN" sz="2200" dirty="0">
              <a:solidFill>
                <a:schemeClr val="bg1"/>
              </a:solidFill>
              <a:latin typeface="Calibri" panose="020F0502020204030204" pitchFamily="34" charset="0"/>
              <a:cs typeface="Calibri" panose="020F0502020204030204" pitchFamily="34" charset="0"/>
            </a:endParaRPr>
          </a:p>
          <a:p>
            <a:pPr lvl="1"/>
            <a:r>
              <a:rPr lang="en-US" sz="2200" dirty="0">
                <a:solidFill>
                  <a:schemeClr val="bg1"/>
                </a:solidFill>
                <a:latin typeface="Calibri" panose="020F0502020204030204" pitchFamily="34" charset="0"/>
                <a:cs typeface="Calibri" panose="020F0502020204030204" pitchFamily="34" charset="0"/>
              </a:rPr>
              <a:t>6.	PENCILS AND ERASERS</a:t>
            </a:r>
            <a:endParaRPr lang="en-IN" sz="2200" dirty="0">
              <a:solidFill>
                <a:schemeClr val="bg1"/>
              </a:solidFill>
              <a:latin typeface="Calibri" panose="020F0502020204030204" pitchFamily="34" charset="0"/>
              <a:cs typeface="Calibri" panose="020F0502020204030204" pitchFamily="34" charset="0"/>
            </a:endParaRPr>
          </a:p>
          <a:p>
            <a:pPr lvl="1"/>
            <a:r>
              <a:rPr lang="en-US" sz="2200" dirty="0">
                <a:solidFill>
                  <a:schemeClr val="bg1"/>
                </a:solidFill>
                <a:latin typeface="Calibri" panose="020F0502020204030204" pitchFamily="34" charset="0"/>
                <a:cs typeface="Calibri" panose="020F0502020204030204" pitchFamily="34" charset="0"/>
              </a:rPr>
              <a:t>7.	CUTTERS</a:t>
            </a:r>
            <a:endParaRPr lang="en-IN" sz="2200" dirty="0">
              <a:solidFill>
                <a:schemeClr val="bg1"/>
              </a:solidFill>
              <a:latin typeface="Calibri" panose="020F0502020204030204" pitchFamily="34" charset="0"/>
              <a:cs typeface="Calibri" panose="020F0502020204030204" pitchFamily="34" charset="0"/>
            </a:endParaRPr>
          </a:p>
          <a:p>
            <a:endParaRPr lang="en-IN" sz="22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82762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60000"/>
            <a:lumOff val="40000"/>
            <a:alpha val="13000"/>
          </a:schemeClr>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FE2F2BCD-67AF-4403-9F92-1E5EE82CEDAB}"/>
              </a:ext>
            </a:extLst>
          </p:cNvPr>
          <p:cNvSpPr/>
          <p:nvPr/>
        </p:nvSpPr>
        <p:spPr>
          <a:xfrm>
            <a:off x="10853530" y="2170043"/>
            <a:ext cx="1338470" cy="2517914"/>
          </a:xfrm>
          <a:custGeom>
            <a:avLst/>
            <a:gdLst>
              <a:gd name="connsiteX0" fmla="*/ 1338470 w 1338470"/>
              <a:gd name="connsiteY0" fmla="*/ 0 h 2517914"/>
              <a:gd name="connsiteX1" fmla="*/ 1338470 w 1338470"/>
              <a:gd name="connsiteY1" fmla="*/ 2517914 h 2517914"/>
              <a:gd name="connsiteX2" fmla="*/ 0 w 1338470"/>
              <a:gd name="connsiteY2" fmla="*/ 1258957 h 2517914"/>
              <a:gd name="connsiteX3" fmla="*/ 1338470 w 1338470"/>
              <a:gd name="connsiteY3" fmla="*/ 0 h 2517914"/>
            </a:gdLst>
            <a:ahLst/>
            <a:cxnLst>
              <a:cxn ang="0">
                <a:pos x="connsiteX0" y="connsiteY0"/>
              </a:cxn>
              <a:cxn ang="0">
                <a:pos x="connsiteX1" y="connsiteY1"/>
              </a:cxn>
              <a:cxn ang="0">
                <a:pos x="connsiteX2" y="connsiteY2"/>
              </a:cxn>
              <a:cxn ang="0">
                <a:pos x="connsiteX3" y="connsiteY3"/>
              </a:cxn>
            </a:cxnLst>
            <a:rect l="l" t="t" r="r" b="b"/>
            <a:pathLst>
              <a:path w="1338470" h="2517914">
                <a:moveTo>
                  <a:pt x="1338470" y="0"/>
                </a:moveTo>
                <a:lnTo>
                  <a:pt x="1338470" y="2517914"/>
                </a:lnTo>
                <a:cubicBezTo>
                  <a:pt x="599253" y="2517914"/>
                  <a:pt x="0" y="1954260"/>
                  <a:pt x="0" y="1258957"/>
                </a:cubicBezTo>
                <a:cubicBezTo>
                  <a:pt x="0" y="563654"/>
                  <a:pt x="599253" y="0"/>
                  <a:pt x="1338470" y="0"/>
                </a:cubicBezTo>
                <a:close/>
              </a:path>
            </a:pathLst>
          </a:cu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2594831F-0F25-41F6-AF03-57148C3AA01A}"/>
              </a:ext>
            </a:extLst>
          </p:cNvPr>
          <p:cNvPicPr>
            <a:picLocks noChangeAspect="1"/>
          </p:cNvPicPr>
          <p:nvPr/>
        </p:nvPicPr>
        <p:blipFill>
          <a:blip r:embed="rId2"/>
          <a:stretch>
            <a:fillRect/>
          </a:stretch>
        </p:blipFill>
        <p:spPr>
          <a:xfrm>
            <a:off x="11139564" y="3157030"/>
            <a:ext cx="526218" cy="543937"/>
          </a:xfrm>
          <a:prstGeom prst="rect">
            <a:avLst/>
          </a:prstGeom>
        </p:spPr>
      </p:pic>
      <p:sp>
        <p:nvSpPr>
          <p:cNvPr id="4" name="TextBox 3">
            <a:extLst>
              <a:ext uri="{FF2B5EF4-FFF2-40B4-BE49-F238E27FC236}">
                <a16:creationId xmlns:a16="http://schemas.microsoft.com/office/drawing/2014/main" id="{8AA36BE2-6364-4882-9825-227553B62C06}"/>
              </a:ext>
            </a:extLst>
          </p:cNvPr>
          <p:cNvSpPr txBox="1"/>
          <p:nvPr/>
        </p:nvSpPr>
        <p:spPr>
          <a:xfrm rot="16200000">
            <a:off x="10749764" y="2926197"/>
            <a:ext cx="2672861" cy="461665"/>
          </a:xfrm>
          <a:prstGeom prst="rect">
            <a:avLst/>
          </a:prstGeom>
          <a:noFill/>
        </p:spPr>
        <p:txBody>
          <a:bodyPr wrap="square" rtlCol="0">
            <a:spAutoFit/>
          </a:bodyPr>
          <a:lstStyle/>
          <a:p>
            <a:r>
              <a:rPr lang="en-US" sz="2400" b="1" dirty="0">
                <a:solidFill>
                  <a:srgbClr val="002060"/>
                </a:solidFill>
              </a:rPr>
              <a:t>ARCHITECTURE</a:t>
            </a:r>
            <a:endParaRPr lang="en-IN" sz="2400" b="1" dirty="0">
              <a:solidFill>
                <a:srgbClr val="002060"/>
              </a:solidFill>
            </a:endParaRPr>
          </a:p>
        </p:txBody>
      </p:sp>
      <p:sp>
        <p:nvSpPr>
          <p:cNvPr id="5" name="TextBox 4">
            <a:extLst>
              <a:ext uri="{FF2B5EF4-FFF2-40B4-BE49-F238E27FC236}">
                <a16:creationId xmlns:a16="http://schemas.microsoft.com/office/drawing/2014/main" id="{FF0CBD4E-26EB-4187-B18B-14536FF6E79B}"/>
              </a:ext>
            </a:extLst>
          </p:cNvPr>
          <p:cNvSpPr txBox="1"/>
          <p:nvPr/>
        </p:nvSpPr>
        <p:spPr>
          <a:xfrm>
            <a:off x="154744" y="253218"/>
            <a:ext cx="12037255" cy="430887"/>
          </a:xfrm>
          <a:prstGeom prst="rect">
            <a:avLst/>
          </a:prstGeom>
          <a:noFill/>
        </p:spPr>
        <p:txBody>
          <a:bodyPr wrap="square" rtlCol="0">
            <a:spAutoFit/>
          </a:bodyPr>
          <a:lstStyle/>
          <a:p>
            <a:pPr algn="ctr"/>
            <a:r>
              <a:rPr lang="en-US" sz="2200" b="1" u="sng" dirty="0">
                <a:solidFill>
                  <a:schemeClr val="bg1"/>
                </a:solidFill>
                <a:latin typeface="Calibri" panose="020F0502020204030204" pitchFamily="34" charset="0"/>
                <a:cs typeface="Calibri" panose="020F0502020204030204" pitchFamily="34" charset="0"/>
              </a:rPr>
              <a:t>ARDUINO NANO</a:t>
            </a:r>
            <a:endParaRPr lang="en-IN" sz="2200" b="1" u="sng" dirty="0">
              <a:solidFill>
                <a:schemeClr val="bg1"/>
              </a:solidFill>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CC39CDC4-892A-47D8-A3DC-E97071B1AB1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293034" y="984738"/>
            <a:ext cx="7863840" cy="3703219"/>
          </a:xfrm>
          <a:prstGeom prst="rect">
            <a:avLst/>
          </a:prstGeom>
          <a:noFill/>
          <a:ln>
            <a:solidFill>
              <a:schemeClr val="tx1"/>
            </a:solidFill>
          </a:ln>
        </p:spPr>
      </p:pic>
      <p:sp>
        <p:nvSpPr>
          <p:cNvPr id="7" name="TextBox 6">
            <a:extLst>
              <a:ext uri="{FF2B5EF4-FFF2-40B4-BE49-F238E27FC236}">
                <a16:creationId xmlns:a16="http://schemas.microsoft.com/office/drawing/2014/main" id="{CBA6F29A-8696-4606-92AE-C5461CF740A0}"/>
              </a:ext>
            </a:extLst>
          </p:cNvPr>
          <p:cNvSpPr txBox="1"/>
          <p:nvPr/>
        </p:nvSpPr>
        <p:spPr>
          <a:xfrm>
            <a:off x="323557" y="5345723"/>
            <a:ext cx="11531805" cy="2123658"/>
          </a:xfrm>
          <a:prstGeom prst="rect">
            <a:avLst/>
          </a:prstGeom>
          <a:noFill/>
        </p:spPr>
        <p:txBody>
          <a:bodyPr wrap="square" rtlCol="0">
            <a:spAutoFit/>
          </a:bodyPr>
          <a:lstStyle/>
          <a:p>
            <a:r>
              <a:rPr lang="en-US" sz="2200" dirty="0">
                <a:solidFill>
                  <a:schemeClr val="bg1"/>
                </a:solidFill>
              </a:rPr>
              <a:t>Arduino Nano is a microcontroller based on Atmel ATmega328 which is a low power CMOS 8-bit microcontroller based on the AVR enhanced RISC architecture.</a:t>
            </a:r>
            <a:endParaRPr lang="en-IN" sz="2200" dirty="0">
              <a:solidFill>
                <a:schemeClr val="bg1"/>
              </a:solidFill>
            </a:endParaRPr>
          </a:p>
          <a:p>
            <a:r>
              <a:rPr lang="en-US" sz="2200" dirty="0">
                <a:solidFill>
                  <a:schemeClr val="bg1"/>
                </a:solidFill>
              </a:rPr>
              <a:t>By executing a powerful single clock cycle, the ATmega328 achieves throughputs approaching 1 MIPS per MHz allowing the system designer to optimize power consumption versus processing speed.</a:t>
            </a:r>
            <a:endParaRPr lang="en-IN" sz="2200" dirty="0">
              <a:solidFill>
                <a:schemeClr val="bg1"/>
              </a:solidFill>
            </a:endParaRPr>
          </a:p>
          <a:p>
            <a:r>
              <a:rPr lang="en-US" sz="2200" dirty="0">
                <a:solidFill>
                  <a:schemeClr val="bg1"/>
                </a:solidFill>
              </a:rPr>
              <a:t> </a:t>
            </a:r>
            <a:endParaRPr lang="en-IN" sz="2200" dirty="0">
              <a:solidFill>
                <a:schemeClr val="bg1"/>
              </a:solidFill>
            </a:endParaRPr>
          </a:p>
          <a:p>
            <a:endParaRPr lang="en-IN" sz="2200" dirty="0">
              <a:solidFill>
                <a:schemeClr val="bg1"/>
              </a:solidFill>
            </a:endParaRPr>
          </a:p>
        </p:txBody>
      </p:sp>
    </p:spTree>
    <p:extLst>
      <p:ext uri="{BB962C8B-B14F-4D97-AF65-F5344CB8AC3E}">
        <p14:creationId xmlns:p14="http://schemas.microsoft.com/office/powerpoint/2010/main" val="34378746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60000"/>
            <a:lumOff val="40000"/>
            <a:alpha val="13000"/>
          </a:schemeClr>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8D3C47CE-4D99-44AB-BBE3-25139DDA6717}"/>
              </a:ext>
            </a:extLst>
          </p:cNvPr>
          <p:cNvSpPr/>
          <p:nvPr/>
        </p:nvSpPr>
        <p:spPr>
          <a:xfrm>
            <a:off x="10853530" y="1902751"/>
            <a:ext cx="1338470" cy="2517914"/>
          </a:xfrm>
          <a:custGeom>
            <a:avLst/>
            <a:gdLst>
              <a:gd name="connsiteX0" fmla="*/ 1338470 w 1338470"/>
              <a:gd name="connsiteY0" fmla="*/ 0 h 2517914"/>
              <a:gd name="connsiteX1" fmla="*/ 1338470 w 1338470"/>
              <a:gd name="connsiteY1" fmla="*/ 2517914 h 2517914"/>
              <a:gd name="connsiteX2" fmla="*/ 0 w 1338470"/>
              <a:gd name="connsiteY2" fmla="*/ 1258957 h 2517914"/>
              <a:gd name="connsiteX3" fmla="*/ 1338470 w 1338470"/>
              <a:gd name="connsiteY3" fmla="*/ 0 h 2517914"/>
            </a:gdLst>
            <a:ahLst/>
            <a:cxnLst>
              <a:cxn ang="0">
                <a:pos x="connsiteX0" y="connsiteY0"/>
              </a:cxn>
              <a:cxn ang="0">
                <a:pos x="connsiteX1" y="connsiteY1"/>
              </a:cxn>
              <a:cxn ang="0">
                <a:pos x="connsiteX2" y="connsiteY2"/>
              </a:cxn>
              <a:cxn ang="0">
                <a:pos x="connsiteX3" y="connsiteY3"/>
              </a:cxn>
            </a:cxnLst>
            <a:rect l="l" t="t" r="r" b="b"/>
            <a:pathLst>
              <a:path w="1338470" h="2517914">
                <a:moveTo>
                  <a:pt x="1338470" y="0"/>
                </a:moveTo>
                <a:lnTo>
                  <a:pt x="1338470" y="2517914"/>
                </a:lnTo>
                <a:cubicBezTo>
                  <a:pt x="599253" y="2517914"/>
                  <a:pt x="0" y="1954260"/>
                  <a:pt x="0" y="1258957"/>
                </a:cubicBezTo>
                <a:cubicBezTo>
                  <a:pt x="0" y="563654"/>
                  <a:pt x="599253" y="0"/>
                  <a:pt x="1338470" y="0"/>
                </a:cubicBezTo>
                <a:close/>
              </a:path>
            </a:pathLst>
          </a:cu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IN" dirty="0"/>
          </a:p>
        </p:txBody>
      </p:sp>
      <p:sp>
        <p:nvSpPr>
          <p:cNvPr id="3" name="Rectangle 2">
            <a:extLst>
              <a:ext uri="{FF2B5EF4-FFF2-40B4-BE49-F238E27FC236}">
                <a16:creationId xmlns:a16="http://schemas.microsoft.com/office/drawing/2014/main" id="{53322E98-B366-4565-ADCF-BC9124FEDE63}"/>
              </a:ext>
            </a:extLst>
          </p:cNvPr>
          <p:cNvSpPr/>
          <p:nvPr/>
        </p:nvSpPr>
        <p:spPr>
          <a:xfrm rot="16200000">
            <a:off x="10980566" y="2916807"/>
            <a:ext cx="2160271" cy="461665"/>
          </a:xfrm>
          <a:prstGeom prst="rect">
            <a:avLst/>
          </a:prstGeom>
        </p:spPr>
        <p:txBody>
          <a:bodyPr wrap="none">
            <a:spAutoFit/>
          </a:bodyPr>
          <a:lstStyle/>
          <a:p>
            <a:r>
              <a:rPr lang="en-US" sz="2400" b="1" dirty="0">
                <a:solidFill>
                  <a:srgbClr val="002060"/>
                </a:solidFill>
              </a:rPr>
              <a:t>ARCHITECTURE</a:t>
            </a:r>
            <a:endParaRPr lang="en-IN" sz="2400" b="1" dirty="0">
              <a:solidFill>
                <a:srgbClr val="002060"/>
              </a:solidFill>
            </a:endParaRPr>
          </a:p>
        </p:txBody>
      </p:sp>
      <p:pic>
        <p:nvPicPr>
          <p:cNvPr id="4" name="Picture 3">
            <a:extLst>
              <a:ext uri="{FF2B5EF4-FFF2-40B4-BE49-F238E27FC236}">
                <a16:creationId xmlns:a16="http://schemas.microsoft.com/office/drawing/2014/main" id="{4F98294B-B895-41DB-ABCC-0F31A99C54B3}"/>
              </a:ext>
            </a:extLst>
          </p:cNvPr>
          <p:cNvPicPr>
            <a:picLocks noChangeAspect="1"/>
          </p:cNvPicPr>
          <p:nvPr/>
        </p:nvPicPr>
        <p:blipFill>
          <a:blip r:embed="rId2"/>
          <a:stretch>
            <a:fillRect/>
          </a:stretch>
        </p:blipFill>
        <p:spPr>
          <a:xfrm>
            <a:off x="11153631" y="2885063"/>
            <a:ext cx="526218" cy="543937"/>
          </a:xfrm>
          <a:prstGeom prst="rect">
            <a:avLst/>
          </a:prstGeom>
        </p:spPr>
      </p:pic>
      <p:sp>
        <p:nvSpPr>
          <p:cNvPr id="5" name="TextBox 4">
            <a:extLst>
              <a:ext uri="{FF2B5EF4-FFF2-40B4-BE49-F238E27FC236}">
                <a16:creationId xmlns:a16="http://schemas.microsoft.com/office/drawing/2014/main" id="{4CD6CD2F-8498-4007-9E3B-D01C5BC8B422}"/>
              </a:ext>
            </a:extLst>
          </p:cNvPr>
          <p:cNvSpPr txBox="1"/>
          <p:nvPr/>
        </p:nvSpPr>
        <p:spPr>
          <a:xfrm>
            <a:off x="126609" y="450166"/>
            <a:ext cx="10902462" cy="6863417"/>
          </a:xfrm>
          <a:prstGeom prst="rect">
            <a:avLst/>
          </a:prstGeom>
          <a:noFill/>
        </p:spPr>
        <p:txBody>
          <a:bodyPr wrap="square" rtlCol="0">
            <a:spAutoFit/>
          </a:bodyPr>
          <a:lstStyle/>
          <a:p>
            <a:r>
              <a:rPr lang="en-IN" sz="2000" b="1" u="sng" dirty="0">
                <a:solidFill>
                  <a:schemeClr val="bg1"/>
                </a:solidFill>
                <a:latin typeface="Calibri" panose="020F0502020204030204" pitchFamily="34" charset="0"/>
                <a:cs typeface="Calibri" panose="020F0502020204030204" pitchFamily="34" charset="0"/>
              </a:rPr>
              <a:t>Power:</a:t>
            </a:r>
          </a:p>
          <a:p>
            <a:r>
              <a:rPr lang="en-IN" sz="2000" dirty="0">
                <a:solidFill>
                  <a:schemeClr val="bg1"/>
                </a:solidFill>
                <a:latin typeface="Calibri" panose="020F0502020204030204" pitchFamily="34" charset="0"/>
                <a:cs typeface="Calibri" panose="020F0502020204030204" pitchFamily="34" charset="0"/>
              </a:rPr>
              <a:t>The Arduino Nano can be powered via the Mini-B USB connection, 6-20V unregulated external power supply (pin 30), or 5V regulated external power supply (pin 27). The power source is automatically selected to the highest voltage source</a:t>
            </a:r>
          </a:p>
          <a:p>
            <a:r>
              <a:rPr lang="en-IN" sz="2000" b="1" u="sng" dirty="0">
                <a:solidFill>
                  <a:schemeClr val="bg1"/>
                </a:solidFill>
                <a:latin typeface="Calibri" panose="020F0502020204030204" pitchFamily="34" charset="0"/>
                <a:cs typeface="Calibri" panose="020F0502020204030204" pitchFamily="34" charset="0"/>
              </a:rPr>
              <a:t>Memory:</a:t>
            </a:r>
          </a:p>
          <a:p>
            <a:r>
              <a:rPr lang="en-IN" sz="2000" dirty="0">
                <a:solidFill>
                  <a:schemeClr val="bg1"/>
                </a:solidFill>
                <a:latin typeface="Calibri" panose="020F0502020204030204" pitchFamily="34" charset="0"/>
                <a:cs typeface="Calibri" panose="020F0502020204030204" pitchFamily="34" charset="0"/>
              </a:rPr>
              <a:t>The ATmega328 has 32 KB, (also with 2 KB used for the bootloader. The ATmega328 has 2 KB of SRAM and 1 KB of EEPROM.</a:t>
            </a:r>
          </a:p>
          <a:p>
            <a:r>
              <a:rPr lang="en-IN" sz="2000" b="1" u="sng" dirty="0">
                <a:solidFill>
                  <a:schemeClr val="bg1"/>
                </a:solidFill>
                <a:latin typeface="Calibri" panose="020F0502020204030204" pitchFamily="34" charset="0"/>
                <a:cs typeface="Calibri" panose="020F0502020204030204" pitchFamily="34" charset="0"/>
              </a:rPr>
              <a:t>Communication:</a:t>
            </a:r>
          </a:p>
          <a:p>
            <a:r>
              <a:rPr lang="en-IN" sz="2000" dirty="0">
                <a:solidFill>
                  <a:schemeClr val="bg1"/>
                </a:solidFill>
                <a:latin typeface="Calibri" panose="020F0502020204030204" pitchFamily="34" charset="0"/>
                <a:cs typeface="Calibri" panose="020F0502020204030204" pitchFamily="34" charset="0"/>
              </a:rPr>
              <a:t>The Arduino Nano has a number of facilities for communicating with a computer, another Arduino, or other microcontrollers. The ATmega328 provide UART TTL (5V) serial communication, which is available on digital pins 0 (RX) and 1 (TX). An FTDI FT232RL on the board channels this serial communication over USB and the FTDI drivers (included with the Arduino software) provide a virtual com port to software on the computer. The Arduino software includes a serial monitor which allows simple textual data to be sent to and from the Arduino board. The RX and TX LEDs on the board will flash when data is being transmitted via the FTDI chip and USB connection to the computer (but not for serial communication on pins 0 and 1). A. The Arduino software includes a Wire library to simplify use of the I2C bus.</a:t>
            </a:r>
          </a:p>
          <a:p>
            <a:r>
              <a:rPr lang="en-IN" sz="2000" b="1" u="sng" dirty="0">
                <a:solidFill>
                  <a:schemeClr val="bg1"/>
                </a:solidFill>
                <a:latin typeface="Calibri" panose="020F0502020204030204" pitchFamily="34" charset="0"/>
                <a:cs typeface="Calibri" panose="020F0502020204030204" pitchFamily="34" charset="0"/>
              </a:rPr>
              <a:t>Programming:</a:t>
            </a:r>
          </a:p>
          <a:p>
            <a:r>
              <a:rPr lang="en-IN" sz="2000" dirty="0">
                <a:solidFill>
                  <a:schemeClr val="bg1"/>
                </a:solidFill>
                <a:latin typeface="Calibri" panose="020F0502020204030204" pitchFamily="34" charset="0"/>
                <a:cs typeface="Calibri" panose="020F0502020204030204" pitchFamily="34" charset="0"/>
              </a:rPr>
              <a:t>The Arduino Nano can be programmed with the Arduino software (</a:t>
            </a:r>
            <a:r>
              <a:rPr lang="en-IN" sz="2000" u="sng" dirty="0">
                <a:solidFill>
                  <a:schemeClr val="bg1"/>
                </a:solidFill>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download</a:t>
            </a:r>
            <a:r>
              <a:rPr lang="en-IN" sz="2000" dirty="0">
                <a:solidFill>
                  <a:schemeClr val="bg1"/>
                </a:solidFill>
                <a:latin typeface="Calibri" panose="020F0502020204030204" pitchFamily="34" charset="0"/>
                <a:cs typeface="Calibri" panose="020F0502020204030204" pitchFamily="34" charset="0"/>
              </a:rPr>
              <a:t>). Select Nano w/ ATmega328" from the Tools &gt; Board menu (according to the microcontroller on your board). The ATmega328 on the Arduino Nano comes pre burned with a bootloader that allows you to upload new code to it without the use of an external hardware programmer. </a:t>
            </a:r>
          </a:p>
          <a:p>
            <a:endParaRPr lang="en-IN" sz="20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872112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60000"/>
            <a:lumOff val="40000"/>
            <a:alpha val="13000"/>
          </a:schemeClr>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C6FEA2FC-B8AC-4B62-8ABF-89E190D8B14F}"/>
              </a:ext>
            </a:extLst>
          </p:cNvPr>
          <p:cNvSpPr/>
          <p:nvPr/>
        </p:nvSpPr>
        <p:spPr>
          <a:xfrm>
            <a:off x="10853530" y="1888683"/>
            <a:ext cx="1338470" cy="2517914"/>
          </a:xfrm>
          <a:custGeom>
            <a:avLst/>
            <a:gdLst>
              <a:gd name="connsiteX0" fmla="*/ 1338470 w 1338470"/>
              <a:gd name="connsiteY0" fmla="*/ 0 h 2517914"/>
              <a:gd name="connsiteX1" fmla="*/ 1338470 w 1338470"/>
              <a:gd name="connsiteY1" fmla="*/ 2517914 h 2517914"/>
              <a:gd name="connsiteX2" fmla="*/ 0 w 1338470"/>
              <a:gd name="connsiteY2" fmla="*/ 1258957 h 2517914"/>
              <a:gd name="connsiteX3" fmla="*/ 1338470 w 1338470"/>
              <a:gd name="connsiteY3" fmla="*/ 0 h 2517914"/>
            </a:gdLst>
            <a:ahLst/>
            <a:cxnLst>
              <a:cxn ang="0">
                <a:pos x="connsiteX0" y="connsiteY0"/>
              </a:cxn>
              <a:cxn ang="0">
                <a:pos x="connsiteX1" y="connsiteY1"/>
              </a:cxn>
              <a:cxn ang="0">
                <a:pos x="connsiteX2" y="connsiteY2"/>
              </a:cxn>
              <a:cxn ang="0">
                <a:pos x="connsiteX3" y="connsiteY3"/>
              </a:cxn>
            </a:cxnLst>
            <a:rect l="l" t="t" r="r" b="b"/>
            <a:pathLst>
              <a:path w="1338470" h="2517914">
                <a:moveTo>
                  <a:pt x="1338470" y="0"/>
                </a:moveTo>
                <a:lnTo>
                  <a:pt x="1338470" y="2517914"/>
                </a:lnTo>
                <a:cubicBezTo>
                  <a:pt x="599253" y="2517914"/>
                  <a:pt x="0" y="1954260"/>
                  <a:pt x="0" y="1258957"/>
                </a:cubicBezTo>
                <a:cubicBezTo>
                  <a:pt x="0" y="563654"/>
                  <a:pt x="599253" y="0"/>
                  <a:pt x="1338470" y="0"/>
                </a:cubicBezTo>
                <a:close/>
              </a:path>
            </a:pathLst>
          </a:cu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630D1618-1977-4180-B300-E8233A5F6C30}"/>
              </a:ext>
            </a:extLst>
          </p:cNvPr>
          <p:cNvPicPr>
            <a:picLocks noChangeAspect="1"/>
          </p:cNvPicPr>
          <p:nvPr/>
        </p:nvPicPr>
        <p:blipFill>
          <a:blip r:embed="rId2"/>
          <a:stretch>
            <a:fillRect/>
          </a:stretch>
        </p:blipFill>
        <p:spPr>
          <a:xfrm>
            <a:off x="11153631" y="2885063"/>
            <a:ext cx="526218" cy="543937"/>
          </a:xfrm>
          <a:prstGeom prst="rect">
            <a:avLst/>
          </a:prstGeom>
        </p:spPr>
      </p:pic>
      <p:sp>
        <p:nvSpPr>
          <p:cNvPr id="4" name="TextBox 3">
            <a:extLst>
              <a:ext uri="{FF2B5EF4-FFF2-40B4-BE49-F238E27FC236}">
                <a16:creationId xmlns:a16="http://schemas.microsoft.com/office/drawing/2014/main" id="{3FE64D00-EB9E-4FD7-90E8-53928765799D}"/>
              </a:ext>
            </a:extLst>
          </p:cNvPr>
          <p:cNvSpPr txBox="1"/>
          <p:nvPr/>
        </p:nvSpPr>
        <p:spPr>
          <a:xfrm rot="16200000">
            <a:off x="10756772" y="2654230"/>
            <a:ext cx="2602523" cy="461665"/>
          </a:xfrm>
          <a:prstGeom prst="rect">
            <a:avLst/>
          </a:prstGeom>
          <a:noFill/>
        </p:spPr>
        <p:txBody>
          <a:bodyPr wrap="square" rtlCol="0">
            <a:spAutoFit/>
          </a:bodyPr>
          <a:lstStyle/>
          <a:p>
            <a:r>
              <a:rPr lang="en-US" sz="2400" dirty="0">
                <a:solidFill>
                  <a:srgbClr val="002060"/>
                </a:solidFill>
              </a:rPr>
              <a:t>ARCHITECTURE</a:t>
            </a:r>
            <a:endParaRPr lang="en-IN" sz="2400" dirty="0">
              <a:solidFill>
                <a:srgbClr val="002060"/>
              </a:solidFill>
            </a:endParaRPr>
          </a:p>
        </p:txBody>
      </p:sp>
      <p:pic>
        <p:nvPicPr>
          <p:cNvPr id="5" name="Picture 4">
            <a:extLst>
              <a:ext uri="{FF2B5EF4-FFF2-40B4-BE49-F238E27FC236}">
                <a16:creationId xmlns:a16="http://schemas.microsoft.com/office/drawing/2014/main" id="{A5977292-3201-4136-A04B-8E4F6A538810}"/>
              </a:ext>
            </a:extLst>
          </p:cNvPr>
          <p:cNvPicPr/>
          <p:nvPr/>
        </p:nvPicPr>
        <p:blipFill>
          <a:blip r:embed="rId3"/>
          <a:stretch>
            <a:fillRect/>
          </a:stretch>
        </p:blipFill>
        <p:spPr>
          <a:xfrm>
            <a:off x="1181686" y="1987410"/>
            <a:ext cx="8975188" cy="3752208"/>
          </a:xfrm>
          <a:prstGeom prst="rect">
            <a:avLst/>
          </a:prstGeom>
        </p:spPr>
      </p:pic>
      <p:sp>
        <p:nvSpPr>
          <p:cNvPr id="7" name="TextBox 6">
            <a:extLst>
              <a:ext uri="{FF2B5EF4-FFF2-40B4-BE49-F238E27FC236}">
                <a16:creationId xmlns:a16="http://schemas.microsoft.com/office/drawing/2014/main" id="{CA47BB22-ADD7-415A-BB0B-F9C6F8A5483A}"/>
              </a:ext>
            </a:extLst>
          </p:cNvPr>
          <p:cNvSpPr txBox="1"/>
          <p:nvPr/>
        </p:nvSpPr>
        <p:spPr>
          <a:xfrm>
            <a:off x="393895" y="604911"/>
            <a:ext cx="11798105" cy="523220"/>
          </a:xfrm>
          <a:prstGeom prst="rect">
            <a:avLst/>
          </a:prstGeom>
          <a:noFill/>
        </p:spPr>
        <p:txBody>
          <a:bodyPr wrap="square" rtlCol="0">
            <a:spAutoFit/>
          </a:bodyPr>
          <a:lstStyle/>
          <a:p>
            <a:pPr algn="ctr"/>
            <a:r>
              <a:rPr lang="en-US" sz="2800" b="1" u="sng" dirty="0">
                <a:solidFill>
                  <a:schemeClr val="bg1"/>
                </a:solidFill>
              </a:rPr>
              <a:t>PIN DESCRIPTION</a:t>
            </a:r>
            <a:endParaRPr lang="en-IN" sz="2800" b="1" u="sng" dirty="0">
              <a:solidFill>
                <a:schemeClr val="bg1"/>
              </a:solidFill>
            </a:endParaRPr>
          </a:p>
        </p:txBody>
      </p:sp>
    </p:spTree>
    <p:extLst>
      <p:ext uri="{BB962C8B-B14F-4D97-AF65-F5344CB8AC3E}">
        <p14:creationId xmlns:p14="http://schemas.microsoft.com/office/powerpoint/2010/main" val="13933096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accent1">
            <a:alpha val="13000"/>
          </a:schemeClr>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F5CAEFAD-8807-441D-9E32-19340F9EF816}"/>
              </a:ext>
            </a:extLst>
          </p:cNvPr>
          <p:cNvSpPr/>
          <p:nvPr/>
        </p:nvSpPr>
        <p:spPr>
          <a:xfrm>
            <a:off x="10853530" y="1888683"/>
            <a:ext cx="1338470" cy="2517914"/>
          </a:xfrm>
          <a:custGeom>
            <a:avLst/>
            <a:gdLst>
              <a:gd name="connsiteX0" fmla="*/ 1338470 w 1338470"/>
              <a:gd name="connsiteY0" fmla="*/ 0 h 2517914"/>
              <a:gd name="connsiteX1" fmla="*/ 1338470 w 1338470"/>
              <a:gd name="connsiteY1" fmla="*/ 2517914 h 2517914"/>
              <a:gd name="connsiteX2" fmla="*/ 0 w 1338470"/>
              <a:gd name="connsiteY2" fmla="*/ 1258957 h 2517914"/>
              <a:gd name="connsiteX3" fmla="*/ 1338470 w 1338470"/>
              <a:gd name="connsiteY3" fmla="*/ 0 h 2517914"/>
            </a:gdLst>
            <a:ahLst/>
            <a:cxnLst>
              <a:cxn ang="0">
                <a:pos x="connsiteX0" y="connsiteY0"/>
              </a:cxn>
              <a:cxn ang="0">
                <a:pos x="connsiteX1" y="connsiteY1"/>
              </a:cxn>
              <a:cxn ang="0">
                <a:pos x="connsiteX2" y="connsiteY2"/>
              </a:cxn>
              <a:cxn ang="0">
                <a:pos x="connsiteX3" y="connsiteY3"/>
              </a:cxn>
            </a:cxnLst>
            <a:rect l="l" t="t" r="r" b="b"/>
            <a:pathLst>
              <a:path w="1338470" h="2517914">
                <a:moveTo>
                  <a:pt x="1338470" y="0"/>
                </a:moveTo>
                <a:lnTo>
                  <a:pt x="1338470" y="2517914"/>
                </a:lnTo>
                <a:cubicBezTo>
                  <a:pt x="599253" y="2517914"/>
                  <a:pt x="0" y="1954260"/>
                  <a:pt x="0" y="1258957"/>
                </a:cubicBezTo>
                <a:cubicBezTo>
                  <a:pt x="0" y="563654"/>
                  <a:pt x="599253" y="0"/>
                  <a:pt x="1338470" y="0"/>
                </a:cubicBezTo>
                <a:close/>
              </a:path>
            </a:pathLst>
          </a:cu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D824A5DC-C034-4EB4-B7E3-DA417DE32CBB}"/>
              </a:ext>
            </a:extLst>
          </p:cNvPr>
          <p:cNvPicPr>
            <a:picLocks noChangeAspect="1"/>
          </p:cNvPicPr>
          <p:nvPr/>
        </p:nvPicPr>
        <p:blipFill>
          <a:blip r:embed="rId2"/>
          <a:stretch>
            <a:fillRect/>
          </a:stretch>
        </p:blipFill>
        <p:spPr>
          <a:xfrm>
            <a:off x="11153631" y="2885063"/>
            <a:ext cx="526218" cy="543937"/>
          </a:xfrm>
          <a:prstGeom prst="rect">
            <a:avLst/>
          </a:prstGeom>
        </p:spPr>
      </p:pic>
      <p:sp>
        <p:nvSpPr>
          <p:cNvPr id="4" name="Rectangle 3">
            <a:extLst>
              <a:ext uri="{FF2B5EF4-FFF2-40B4-BE49-F238E27FC236}">
                <a16:creationId xmlns:a16="http://schemas.microsoft.com/office/drawing/2014/main" id="{089847A9-B80E-4A9C-8A4E-2AEE0EFCD37B}"/>
              </a:ext>
            </a:extLst>
          </p:cNvPr>
          <p:cNvSpPr/>
          <p:nvPr/>
        </p:nvSpPr>
        <p:spPr>
          <a:xfrm rot="16200000">
            <a:off x="10972351" y="2926198"/>
            <a:ext cx="2028119" cy="461665"/>
          </a:xfrm>
          <a:prstGeom prst="rect">
            <a:avLst/>
          </a:prstGeom>
        </p:spPr>
        <p:txBody>
          <a:bodyPr wrap="none">
            <a:spAutoFit/>
          </a:bodyPr>
          <a:lstStyle/>
          <a:p>
            <a:r>
              <a:rPr lang="en-US" sz="2400" dirty="0">
                <a:solidFill>
                  <a:srgbClr val="002060"/>
                </a:solidFill>
              </a:rPr>
              <a:t>ARCHITECTURE</a:t>
            </a:r>
            <a:endParaRPr lang="en-IN" sz="2400" dirty="0"/>
          </a:p>
        </p:txBody>
      </p:sp>
      <p:pic>
        <p:nvPicPr>
          <p:cNvPr id="5" name="Picture 4" descr="Image result for i2c oled display">
            <a:hlinkClick r:id="rId3" tgtFrame="&quot;_blank&quot;"/>
            <a:extLst>
              <a:ext uri="{FF2B5EF4-FFF2-40B4-BE49-F238E27FC236}">
                <a16:creationId xmlns:a16="http://schemas.microsoft.com/office/drawing/2014/main" id="{8A7927DF-3E98-4C7B-A11C-CFD9B433676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121835" y="860846"/>
            <a:ext cx="3924886" cy="2965566"/>
          </a:xfrm>
          <a:prstGeom prst="rect">
            <a:avLst/>
          </a:prstGeom>
          <a:noFill/>
          <a:ln>
            <a:solidFill>
              <a:schemeClr val="tx1"/>
            </a:solidFill>
          </a:ln>
        </p:spPr>
      </p:pic>
      <p:sp>
        <p:nvSpPr>
          <p:cNvPr id="6" name="TextBox 5">
            <a:extLst>
              <a:ext uri="{FF2B5EF4-FFF2-40B4-BE49-F238E27FC236}">
                <a16:creationId xmlns:a16="http://schemas.microsoft.com/office/drawing/2014/main" id="{32E29750-772D-4A7D-92CB-BFF2EFD62B57}"/>
              </a:ext>
            </a:extLst>
          </p:cNvPr>
          <p:cNvSpPr txBox="1"/>
          <p:nvPr/>
        </p:nvSpPr>
        <p:spPr>
          <a:xfrm>
            <a:off x="0" y="337625"/>
            <a:ext cx="12192000" cy="523220"/>
          </a:xfrm>
          <a:prstGeom prst="rect">
            <a:avLst/>
          </a:prstGeom>
          <a:noFill/>
        </p:spPr>
        <p:txBody>
          <a:bodyPr wrap="square" rtlCol="0">
            <a:spAutoFit/>
          </a:bodyPr>
          <a:lstStyle/>
          <a:p>
            <a:pPr algn="ctr"/>
            <a:r>
              <a:rPr lang="en-US" sz="2800" b="1" u="sng" dirty="0">
                <a:solidFill>
                  <a:schemeClr val="bg1"/>
                </a:solidFill>
              </a:rPr>
              <a:t>I2C OLED DISPLAY</a:t>
            </a:r>
            <a:endParaRPr lang="en-IN" sz="2800" u="sng" dirty="0">
              <a:solidFill>
                <a:schemeClr val="bg1"/>
              </a:solidFill>
            </a:endParaRPr>
          </a:p>
        </p:txBody>
      </p:sp>
      <p:sp>
        <p:nvSpPr>
          <p:cNvPr id="7" name="TextBox 6">
            <a:extLst>
              <a:ext uri="{FF2B5EF4-FFF2-40B4-BE49-F238E27FC236}">
                <a16:creationId xmlns:a16="http://schemas.microsoft.com/office/drawing/2014/main" id="{F456D32D-1E9D-4789-A443-C146767A441A}"/>
              </a:ext>
            </a:extLst>
          </p:cNvPr>
          <p:cNvSpPr txBox="1"/>
          <p:nvPr/>
        </p:nvSpPr>
        <p:spPr>
          <a:xfrm>
            <a:off x="0" y="4037428"/>
            <a:ext cx="10986868" cy="4401205"/>
          </a:xfrm>
          <a:prstGeom prst="rect">
            <a:avLst/>
          </a:prstGeom>
          <a:noFill/>
        </p:spPr>
        <p:txBody>
          <a:bodyPr wrap="square" rtlCol="0">
            <a:spAutoFit/>
          </a:bodyPr>
          <a:lstStyle/>
          <a:p>
            <a:r>
              <a:rPr lang="en-US" sz="2000" dirty="0">
                <a:solidFill>
                  <a:schemeClr val="bg1"/>
                </a:solidFill>
                <a:latin typeface="Calibri" panose="020F0502020204030204" pitchFamily="34" charset="0"/>
                <a:cs typeface="Calibri" panose="020F0502020204030204" pitchFamily="34" charset="0"/>
              </a:rPr>
              <a:t> </a:t>
            </a:r>
            <a:endParaRPr lang="en-IN" sz="2000" dirty="0">
              <a:solidFill>
                <a:schemeClr val="bg1"/>
              </a:solidFill>
              <a:latin typeface="Calibri" panose="020F0502020204030204" pitchFamily="34" charset="0"/>
              <a:cs typeface="Calibri" panose="020F0502020204030204" pitchFamily="34" charset="0"/>
            </a:endParaRPr>
          </a:p>
          <a:p>
            <a:r>
              <a:rPr lang="en-US" sz="2000" dirty="0">
                <a:solidFill>
                  <a:schemeClr val="bg1"/>
                </a:solidFill>
                <a:latin typeface="Calibri" panose="020F0502020204030204" pitchFamily="34" charset="0"/>
                <a:cs typeface="Calibri" panose="020F0502020204030204" pitchFamily="34" charset="0"/>
              </a:rPr>
              <a:t>0.96 inch OLD display module can be interfaced with any microcontroller using IIC protocols. The package include display board, display, 4 pin male header </a:t>
            </a:r>
            <a:r>
              <a:rPr lang="en-US" sz="2000" dirty="0" err="1">
                <a:solidFill>
                  <a:schemeClr val="bg1"/>
                </a:solidFill>
                <a:latin typeface="Calibri" panose="020F0502020204030204" pitchFamily="34" charset="0"/>
                <a:cs typeface="Calibri" panose="020F0502020204030204" pitchFamily="34" charset="0"/>
              </a:rPr>
              <a:t>presoldered</a:t>
            </a:r>
            <a:r>
              <a:rPr lang="en-US" sz="2000" dirty="0">
                <a:solidFill>
                  <a:schemeClr val="bg1"/>
                </a:solidFill>
                <a:latin typeface="Calibri" panose="020F0502020204030204" pitchFamily="34" charset="0"/>
                <a:cs typeface="Calibri" panose="020F0502020204030204" pitchFamily="34" charset="0"/>
              </a:rPr>
              <a:t> to board. OLED(Organic Light-Emitting Diode) is a self light -emitting technology composed of a thin, multi-layered organic film placed between an anode and cathode. In contrast to LCD technology, OLED does not require a backlight.</a:t>
            </a:r>
            <a:endParaRPr lang="en-IN" sz="2000" dirty="0">
              <a:solidFill>
                <a:schemeClr val="bg1"/>
              </a:solidFill>
              <a:latin typeface="Calibri" panose="020F0502020204030204" pitchFamily="34" charset="0"/>
              <a:cs typeface="Calibri" panose="020F0502020204030204" pitchFamily="34" charset="0"/>
            </a:endParaRPr>
          </a:p>
          <a:p>
            <a:r>
              <a:rPr lang="en-US" sz="2000" dirty="0">
                <a:solidFill>
                  <a:schemeClr val="bg1"/>
                </a:solidFill>
                <a:latin typeface="Calibri" panose="020F0502020204030204" pitchFamily="34" charset="0"/>
                <a:cs typeface="Calibri" panose="020F0502020204030204" pitchFamily="34" charset="0"/>
              </a:rPr>
              <a:t>OLEDs basic structure consists of organic materials positioned between the cathode and the anode, which is composed of electric conductive transparent Indium Tin Oxide (ITO). The organic materials compose a multi-layered thin film, which includes the Hole Transporting Layer (HTL), Emission Layer (EML) and the Electron Transporting Layer (ETL). By applying appropriate voltage, holes and electrons are injected into the EML from the anode and the cathode respectively. The holes and electrons combine inside the EML to form excitons, after which electro luminescence occurs. The transfer material, emission layer material and choice of electrode are the key factors that determine the quality of OLED components.</a:t>
            </a:r>
            <a:endParaRPr lang="en-IN" sz="2000" dirty="0">
              <a:solidFill>
                <a:schemeClr val="bg1"/>
              </a:solidFill>
              <a:latin typeface="Calibri" panose="020F0502020204030204" pitchFamily="34" charset="0"/>
              <a:cs typeface="Calibri" panose="020F0502020204030204" pitchFamily="34" charset="0"/>
            </a:endParaRPr>
          </a:p>
          <a:p>
            <a:endParaRPr lang="en-IN" sz="20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383273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260</TotalTime>
  <Words>921</Words>
  <Application>Microsoft Office PowerPoint</Application>
  <PresentationFormat>Widescreen</PresentationFormat>
  <Paragraphs>169</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Trebuchet MS</vt:lpstr>
      <vt:lpstr>Tw Cen MT</vt:lpstr>
      <vt:lpstr>Circuit</vt:lpstr>
      <vt:lpstr>AUTOMATED SOFT DRINK DISPENSER (USING ARDUINO)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SOFT DRINK DISPENSER (USING ARDUINO)</dc:title>
  <dc:creator>Dip Pal</dc:creator>
  <cp:lastModifiedBy>Dip Pal</cp:lastModifiedBy>
  <cp:revision>21</cp:revision>
  <dcterms:created xsi:type="dcterms:W3CDTF">2019-04-07T15:30:15Z</dcterms:created>
  <dcterms:modified xsi:type="dcterms:W3CDTF">2019-04-07T20:07:47Z</dcterms:modified>
</cp:coreProperties>
</file>