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5"/>
  </p:notesMasterIdLst>
  <p:sldIdLst>
    <p:sldId id="256" r:id="rId3"/>
    <p:sldId id="257" r:id="rId4"/>
    <p:sldId id="258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20" r:id="rId17"/>
    <p:sldId id="305" r:id="rId18"/>
    <p:sldId id="304" r:id="rId19"/>
    <p:sldId id="306" r:id="rId20"/>
    <p:sldId id="307" r:id="rId21"/>
    <p:sldId id="309" r:id="rId22"/>
    <p:sldId id="308" r:id="rId23"/>
    <p:sldId id="310" r:id="rId24"/>
    <p:sldId id="311" r:id="rId25"/>
    <p:sldId id="312" r:id="rId26"/>
    <p:sldId id="313" r:id="rId27"/>
    <p:sldId id="315" r:id="rId28"/>
    <p:sldId id="314" r:id="rId29"/>
    <p:sldId id="316" r:id="rId30"/>
    <p:sldId id="317" r:id="rId31"/>
    <p:sldId id="318" r:id="rId32"/>
    <p:sldId id="280" r:id="rId33"/>
    <p:sldId id="31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070" autoAdjust="0"/>
  </p:normalViewPr>
  <p:slideViewPr>
    <p:cSldViewPr>
      <p:cViewPr varScale="1">
        <p:scale>
          <a:sx n="54" d="100"/>
          <a:sy n="54" d="100"/>
        </p:scale>
        <p:origin x="18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sagio\Dropbox\B.Sc.%20Rodrigo%20Laigner\Material%20para%20Mapeamento\Lista%20consolidada%20de%20artigos%20-%20Applying%20general%20Technique%20and%20Objectiv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[Lista consolidada de artigos - Applying general Technique and Objective.xlsx]Gráfico - Estudo Empírico!Tabela dinâmica3</c:name>
    <c:fmtId val="12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0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'Gráfico - Estudo Empírico'!$B$1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'Gráfico - Estudo Empírico'!$A$2:$A$6</c:f>
              <c:strCache>
                <c:ptCount val="4"/>
                <c:pt idx="0">
                  <c:v>Case Study</c:v>
                </c:pt>
                <c:pt idx="1">
                  <c:v>Experiment</c:v>
                </c:pt>
                <c:pt idx="2">
                  <c:v>Não se aplica</c:v>
                </c:pt>
                <c:pt idx="3">
                  <c:v>Survey</c:v>
                </c:pt>
              </c:strCache>
            </c:strRef>
          </c:cat>
          <c:val>
            <c:numRef>
              <c:f>'Gráfico - Estudo Empírico'!$B$2:$B$6</c:f>
              <c:numCache>
                <c:formatCode>General</c:formatCode>
                <c:ptCount val="4"/>
                <c:pt idx="0">
                  <c:v>20</c:v>
                </c:pt>
                <c:pt idx="1">
                  <c:v>7</c:v>
                </c:pt>
                <c:pt idx="2">
                  <c:v>21</c:v>
                </c:pt>
                <c:pt idx="3">
                  <c:v>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500300560"/>
        <c:axId val="-500298384"/>
      </c:barChart>
      <c:catAx>
        <c:axId val="-500300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500298384"/>
        <c:crosses val="autoZero"/>
        <c:auto val="1"/>
        <c:lblAlgn val="ctr"/>
        <c:lblOffset val="100"/>
        <c:noMultiLvlLbl val="0"/>
      </c:catAx>
      <c:valAx>
        <c:axId val="-50029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500300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CD92C-6621-4402-8984-B0C661844068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4AA15-3469-4336-89F7-DF04CE75F68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91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Assim, ele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introduziu o conceito dos “3Vs”: Volume, Velocidade e Variedade. Segundo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Laney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(2001),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 concerne a amplitude e profundidade de cada dado disponível em uma transação ou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qualquer ponto de interação (também conhecido como ponto de venda); Velocidade é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identificado como o ritmo e velocidade empregados na utilização de dados para suportar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interações e na geração de dados pelas interações; por último, Variedade se baseia no grau de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compatibilidade existente entre variedades de formatos de dados, fator importante para uma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gerência efetiva de dados.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r>
              <a:rPr lang="pt-BR" dirty="0" smtClean="0"/>
              <a:t>----------</a:t>
            </a:r>
          </a:p>
          <a:p>
            <a:endParaRPr lang="pt-BR" dirty="0" smtClean="0"/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Valor provém da habilidade de compreender,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gerenciar e integrar dados de diferentes fontes e/ou formatos de dados com o objetivo de obter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informações desconhecidas previamente; além disso, ela argumenta que Veracidade é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identificado como o nível de exatidão e acurácia da informação.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4AA15-3469-4336-89F7-DF04CE75F68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92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4AA15-3469-4336-89F7-DF04CE75F68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18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4AA15-3469-4336-89F7-DF04CE75F68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6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4AA15-3469-4336-89F7-DF04CE75F68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13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Aqui</a:t>
            </a:r>
            <a:r>
              <a:rPr lang="pt-BR" baseline="0" dirty="0" smtClean="0"/>
              <a:t> exibir as etapas da seleção e a figura com o fluxo das bibliotecas digitais</a:t>
            </a:r>
            <a:r>
              <a:rPr lang="pt-BR" baseline="0" dirty="0" smtClean="0"/>
              <a:t>.</a:t>
            </a: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4AA15-3469-4336-89F7-DF04CE75F68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32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Falar sobre cada categoria. Em estudo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empírico, tipo de pesquisa e tipo de contribuição, citar possíveis categorizações.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4AA15-3469-4336-89F7-DF04CE75F68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11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4AA15-3469-4336-89F7-DF04CE75F68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82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duas categorias deste trabalho, abordagem e objetivo, foi aplicado um processo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conhecido como </a:t>
            </a:r>
            <a:r>
              <a:rPr lang="pt-BR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Este processo foi aplicado para identificação da categoria no estudo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primário e, dessa forma, sua descrição era associada a uma </a:t>
            </a:r>
            <a:r>
              <a:rPr lang="pt-BR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 representasse bem seu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conteúdo. A técnica de </a:t>
            </a:r>
            <a:r>
              <a:rPr lang="pt-BR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muito utilizada em estudos qualitativos envolvendo </a:t>
            </a:r>
            <a:r>
              <a:rPr lang="pt-BR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grounded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theory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em que não se sabe as categorias a priori. No contexto desse trabalho, a técnica de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apresentou como adequada pela pouca maturidade da área e pela necessidade de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identificar classes de categorias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4AA15-3469-4336-89F7-DF04CE75F68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42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duas categorias deste trabalho, abordagem e objetivo, foi aplicado um processo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conhecido como </a:t>
            </a:r>
            <a:r>
              <a:rPr lang="pt-BR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Este processo foi aplicado para identificação da categoria no estudo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primário e, dessa forma, sua descrição era associada a uma </a:t>
            </a:r>
            <a:r>
              <a:rPr lang="pt-BR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 representasse bem seu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conteúdo. A técnica de </a:t>
            </a:r>
            <a:r>
              <a:rPr lang="pt-BR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muito utilizada em estudos qualitativos envolvendo </a:t>
            </a:r>
            <a:r>
              <a:rPr lang="pt-BR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grounded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theory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em que não se sabe as categorias a priori. No contexto desse trabalho, a técnica de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apresentou como adequada pela pouca maturidade da área e pela necessidade de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identificar classes de categorias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4AA15-3469-4336-89F7-DF04CE75F68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83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duas categorias deste trabalho, abordagem e objetivo, foi aplicado um processo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conhecido como </a:t>
            </a:r>
            <a:r>
              <a:rPr lang="pt-BR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Este processo foi aplicado para identificação da categoria no estudo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primário e, dessa forma, sua descrição era associada a uma </a:t>
            </a:r>
            <a:r>
              <a:rPr lang="pt-BR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 representasse bem seu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conteúdo. A técnica de </a:t>
            </a:r>
            <a:r>
              <a:rPr lang="pt-BR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muito utilizada em estudos qualitativos envolvendo </a:t>
            </a:r>
            <a:r>
              <a:rPr lang="pt-BR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grounded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theory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em que não se sabe as categorias a priori. No contexto desse trabalho, a técnica de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apresentou como adequada pela pouca maturidade da área e pela necessidade de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identificar classes de categorias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4AA15-3469-4336-89F7-DF04CE75F68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19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4AA15-3469-4336-89F7-DF04CE75F68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60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4AA15-3469-4336-89F7-DF04CE75F68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67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4AA15-3469-4336-89F7-DF04CE75F68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185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4AA15-3469-4336-89F7-DF04CE75F68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3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4AA15-3469-4336-89F7-DF04CE75F68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86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 um considerável número de estudos que tem por objetivo 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Prover uma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metodologia para o desenvolvimento de sistemas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Podemos observar com isso que há um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entendimento, tanto por parte da indústria, como da academia, que as metodologias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tradicionais não abarcam as características necessárias para o desenvolvimento de sistemas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 data.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4AA15-3469-4336-89F7-DF04CE75F68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088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 um considerável número de estudos que tem por objetivo </a:t>
            </a:r>
            <a:r>
              <a:rPr lang="pt-BR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Prover uma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metodologia para o desenvolvimento de sistemas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Podemos observar com isso que há um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entendimento, tanto por parte da indústria, como da academia, que as metodologias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tradicionais não abarcam as características necessárias para o desenvolvimento de sistemas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 data.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4AA15-3469-4336-89F7-DF04CE75F68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93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 um considerável número de estudos que tem por objetivo </a:t>
            </a:r>
            <a:r>
              <a:rPr lang="pt-BR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Prover uma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metodologia para o desenvolvimento de sistemas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Podemos observar com isso que há um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entendimento, tanto por parte da indústria, como da academia, que as metodologias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tradicionais não abarcam as características necessárias para o desenvolvimento de sistemas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 data.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4AA15-3469-4336-89F7-DF04CE75F68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91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 um considerável número de estudos que tem por objetivo </a:t>
            </a:r>
            <a:r>
              <a:rPr lang="pt-BR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Prover uma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metodologia para o desenvolvimento de sistemas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Podemos observar com isso que há um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entendimento, tanto por parte da indústria, como da academia, que as metodologias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tradicionais não abarcam as características necessárias para o desenvolvimento de sistemas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 data.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4AA15-3469-4336-89F7-DF04CE75F68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99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4AA15-3469-4336-89F7-DF04CE75F68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06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4AA15-3469-4336-89F7-DF04CE75F68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89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4AA15-3469-4336-89F7-DF04CE75F68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7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4AA15-3469-4336-89F7-DF04CE75F68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59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4AA15-3469-4336-89F7-DF04CE75F68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82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4AA15-3469-4336-89F7-DF04CE75F68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23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4AA15-3469-4336-89F7-DF04CE75F68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9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B78ADCA-3267-43B7-A884-F692BB66279D}" type="datetime1">
              <a:rPr lang="en-US" smtClean="0"/>
              <a:pPr/>
              <a:t>12/12/2017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C25243D-9C77-421A-A2D2-ACAFFDAAD4B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C2CF-4348-4F02-903F-17C45D28B854}" type="datetime1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09DC-6310-4299-8912-597A98F8F6A5}" type="datetime1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620" y="2130954"/>
            <a:ext cx="7772760" cy="14696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39" y="3886434"/>
            <a:ext cx="6401522" cy="175267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03479" indent="0" algn="ctr">
              <a:buNone/>
              <a:defRPr/>
            </a:lvl2pPr>
            <a:lvl3pPr marL="806958" indent="0" algn="ctr">
              <a:buNone/>
              <a:defRPr/>
            </a:lvl3pPr>
            <a:lvl4pPr marL="1210437" indent="0" algn="ctr">
              <a:buNone/>
              <a:defRPr/>
            </a:lvl4pPr>
            <a:lvl5pPr marL="1613916" indent="0" algn="ctr">
              <a:buNone/>
              <a:defRPr/>
            </a:lvl5pPr>
            <a:lvl6pPr marL="2017395" indent="0" algn="ctr">
              <a:buNone/>
              <a:defRPr/>
            </a:lvl6pPr>
            <a:lvl7pPr marL="2420874" indent="0" algn="ctr">
              <a:buNone/>
              <a:defRPr/>
            </a:lvl7pPr>
            <a:lvl8pPr marL="2824353" indent="0" algn="ctr">
              <a:buNone/>
              <a:defRPr/>
            </a:lvl8pPr>
            <a:lvl9pPr marL="322783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07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62" y="274600"/>
            <a:ext cx="8228877" cy="11432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562" y="1599967"/>
            <a:ext cx="8228877" cy="4526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8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705" y="4406213"/>
            <a:ext cx="7772761" cy="1363193"/>
          </a:xfrm>
          <a:prstGeom prst="rect">
            <a:avLst/>
          </a:prstGeom>
        </p:spPr>
        <p:txBody>
          <a:bodyPr anchor="t"/>
          <a:lstStyle>
            <a:lvl1pPr algn="l">
              <a:defRPr sz="353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705" y="2907120"/>
            <a:ext cx="7772761" cy="14990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65"/>
            </a:lvl1pPr>
            <a:lvl2pPr marL="403479" indent="0">
              <a:buNone/>
              <a:defRPr sz="1589"/>
            </a:lvl2pPr>
            <a:lvl3pPr marL="806958" indent="0">
              <a:buNone/>
              <a:defRPr sz="1412"/>
            </a:lvl3pPr>
            <a:lvl4pPr marL="1210437" indent="0">
              <a:buNone/>
              <a:defRPr sz="1236"/>
            </a:lvl4pPr>
            <a:lvl5pPr marL="1613916" indent="0">
              <a:buNone/>
              <a:defRPr sz="1236"/>
            </a:lvl5pPr>
            <a:lvl6pPr marL="2017395" indent="0">
              <a:buNone/>
              <a:defRPr sz="1236"/>
            </a:lvl6pPr>
            <a:lvl7pPr marL="2420874" indent="0">
              <a:buNone/>
              <a:defRPr sz="1236"/>
            </a:lvl7pPr>
            <a:lvl8pPr marL="2824353" indent="0">
              <a:buNone/>
              <a:defRPr sz="1236"/>
            </a:lvl8pPr>
            <a:lvl9pPr marL="3227832" indent="0">
              <a:buNone/>
              <a:defRPr sz="123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8940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62" y="274600"/>
            <a:ext cx="8228877" cy="11432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562" y="1599967"/>
            <a:ext cx="4044434" cy="4526700"/>
          </a:xfrm>
          <a:prstGeom prst="rect">
            <a:avLst/>
          </a:prstGeom>
        </p:spPr>
        <p:txBody>
          <a:bodyPr/>
          <a:lstStyle>
            <a:lvl1pPr>
              <a:defRPr sz="2471"/>
            </a:lvl1pPr>
            <a:lvl2pPr>
              <a:defRPr sz="2118"/>
            </a:lvl2pPr>
            <a:lvl3pPr>
              <a:defRPr sz="1765"/>
            </a:lvl3pPr>
            <a:lvl4pPr>
              <a:defRPr sz="1589"/>
            </a:lvl4pPr>
            <a:lvl5pPr>
              <a:defRPr sz="1589"/>
            </a:lvl5pPr>
            <a:lvl6pPr>
              <a:defRPr sz="1589"/>
            </a:lvl6pPr>
            <a:lvl7pPr>
              <a:defRPr sz="1589"/>
            </a:lvl7pPr>
            <a:lvl8pPr>
              <a:defRPr sz="1589"/>
            </a:lvl8pPr>
            <a:lvl9pPr>
              <a:defRPr sz="158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599967"/>
            <a:ext cx="4045877" cy="4526700"/>
          </a:xfrm>
          <a:prstGeom prst="rect">
            <a:avLst/>
          </a:prstGeom>
        </p:spPr>
        <p:txBody>
          <a:bodyPr/>
          <a:lstStyle>
            <a:lvl1pPr>
              <a:defRPr sz="2471"/>
            </a:lvl1pPr>
            <a:lvl2pPr>
              <a:defRPr sz="2118"/>
            </a:lvl2pPr>
            <a:lvl3pPr>
              <a:defRPr sz="1765"/>
            </a:lvl3pPr>
            <a:lvl4pPr>
              <a:defRPr sz="1589"/>
            </a:lvl4pPr>
            <a:lvl5pPr>
              <a:defRPr sz="1589"/>
            </a:lvl5pPr>
            <a:lvl6pPr>
              <a:defRPr sz="1589"/>
            </a:lvl6pPr>
            <a:lvl7pPr>
              <a:defRPr sz="1589"/>
            </a:lvl7pPr>
            <a:lvl8pPr>
              <a:defRPr sz="1589"/>
            </a:lvl8pPr>
            <a:lvl9pPr>
              <a:defRPr sz="158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13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62" y="274600"/>
            <a:ext cx="8228877" cy="11432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561" y="1535519"/>
            <a:ext cx="4040103" cy="6388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18" b="1"/>
            </a:lvl1pPr>
            <a:lvl2pPr marL="403479" indent="0">
              <a:buNone/>
              <a:defRPr sz="1765" b="1"/>
            </a:lvl2pPr>
            <a:lvl3pPr marL="806958" indent="0">
              <a:buNone/>
              <a:defRPr sz="1589" b="1"/>
            </a:lvl3pPr>
            <a:lvl4pPr marL="1210437" indent="0">
              <a:buNone/>
              <a:defRPr sz="1412" b="1"/>
            </a:lvl4pPr>
            <a:lvl5pPr marL="1613916" indent="0">
              <a:buNone/>
              <a:defRPr sz="1412" b="1"/>
            </a:lvl5pPr>
            <a:lvl6pPr marL="2017395" indent="0">
              <a:buNone/>
              <a:defRPr sz="1412" b="1"/>
            </a:lvl6pPr>
            <a:lvl7pPr marL="2420874" indent="0">
              <a:buNone/>
              <a:defRPr sz="1412" b="1"/>
            </a:lvl7pPr>
            <a:lvl8pPr marL="2824353" indent="0">
              <a:buNone/>
              <a:defRPr sz="1412" b="1"/>
            </a:lvl8pPr>
            <a:lvl9pPr marL="3227832" indent="0">
              <a:buNone/>
              <a:defRPr sz="141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61" y="2174385"/>
            <a:ext cx="4040103" cy="3952282"/>
          </a:xfrm>
          <a:prstGeom prst="rect">
            <a:avLst/>
          </a:prstGeom>
        </p:spPr>
        <p:txBody>
          <a:bodyPr/>
          <a:lstStyle>
            <a:lvl1pPr>
              <a:defRPr sz="2118"/>
            </a:lvl1pPr>
            <a:lvl2pPr>
              <a:defRPr sz="1765"/>
            </a:lvl2pPr>
            <a:lvl3pPr>
              <a:defRPr sz="1589"/>
            </a:lvl3pPr>
            <a:lvl4pPr>
              <a:defRPr sz="1412"/>
            </a:lvl4pPr>
            <a:lvl5pPr>
              <a:defRPr sz="1412"/>
            </a:lvl5pPr>
            <a:lvl6pPr>
              <a:defRPr sz="1412"/>
            </a:lvl6pPr>
            <a:lvl7pPr>
              <a:defRPr sz="1412"/>
            </a:lvl7pPr>
            <a:lvl8pPr>
              <a:defRPr sz="1412"/>
            </a:lvl8pPr>
            <a:lvl9pPr>
              <a:defRPr sz="14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92" y="1535519"/>
            <a:ext cx="4041547" cy="6388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18" b="1"/>
            </a:lvl1pPr>
            <a:lvl2pPr marL="403479" indent="0">
              <a:buNone/>
              <a:defRPr sz="1765" b="1"/>
            </a:lvl2pPr>
            <a:lvl3pPr marL="806958" indent="0">
              <a:buNone/>
              <a:defRPr sz="1589" b="1"/>
            </a:lvl3pPr>
            <a:lvl4pPr marL="1210437" indent="0">
              <a:buNone/>
              <a:defRPr sz="1412" b="1"/>
            </a:lvl4pPr>
            <a:lvl5pPr marL="1613916" indent="0">
              <a:buNone/>
              <a:defRPr sz="1412" b="1"/>
            </a:lvl5pPr>
            <a:lvl6pPr marL="2017395" indent="0">
              <a:buNone/>
              <a:defRPr sz="1412" b="1"/>
            </a:lvl6pPr>
            <a:lvl7pPr marL="2420874" indent="0">
              <a:buNone/>
              <a:defRPr sz="1412" b="1"/>
            </a:lvl7pPr>
            <a:lvl8pPr marL="2824353" indent="0">
              <a:buNone/>
              <a:defRPr sz="1412" b="1"/>
            </a:lvl8pPr>
            <a:lvl9pPr marL="3227832" indent="0">
              <a:buNone/>
              <a:defRPr sz="141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92" y="2174385"/>
            <a:ext cx="4041547" cy="3952282"/>
          </a:xfrm>
          <a:prstGeom prst="rect">
            <a:avLst/>
          </a:prstGeom>
        </p:spPr>
        <p:txBody>
          <a:bodyPr/>
          <a:lstStyle>
            <a:lvl1pPr>
              <a:defRPr sz="2118"/>
            </a:lvl1pPr>
            <a:lvl2pPr>
              <a:defRPr sz="1765"/>
            </a:lvl2pPr>
            <a:lvl3pPr>
              <a:defRPr sz="1589"/>
            </a:lvl3pPr>
            <a:lvl4pPr>
              <a:defRPr sz="1412"/>
            </a:lvl4pPr>
            <a:lvl5pPr>
              <a:defRPr sz="1412"/>
            </a:lvl5pPr>
            <a:lvl6pPr>
              <a:defRPr sz="1412"/>
            </a:lvl6pPr>
            <a:lvl7pPr>
              <a:defRPr sz="1412"/>
            </a:lvl7pPr>
            <a:lvl8pPr>
              <a:defRPr sz="1412"/>
            </a:lvl8pPr>
            <a:lvl9pPr>
              <a:defRPr sz="14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59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62" y="274600"/>
            <a:ext cx="8228877" cy="11432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87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099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61" y="273200"/>
            <a:ext cx="3008066" cy="1161446"/>
          </a:xfrm>
          <a:prstGeom prst="rect">
            <a:avLst/>
          </a:prstGeom>
        </p:spPr>
        <p:txBody>
          <a:bodyPr anchor="b"/>
          <a:lstStyle>
            <a:lvl1pPr algn="l">
              <a:defRPr sz="176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26" y="273200"/>
            <a:ext cx="5111113" cy="5853467"/>
          </a:xfrm>
          <a:prstGeom prst="rect">
            <a:avLst/>
          </a:prstGeom>
        </p:spPr>
        <p:txBody>
          <a:bodyPr/>
          <a:lstStyle>
            <a:lvl1pPr>
              <a:defRPr sz="2824"/>
            </a:lvl1pPr>
            <a:lvl2pPr>
              <a:defRPr sz="2471"/>
            </a:lvl2pPr>
            <a:lvl3pPr>
              <a:defRPr sz="2118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561" y="1434646"/>
            <a:ext cx="3008066" cy="4692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36"/>
            </a:lvl1pPr>
            <a:lvl2pPr marL="403479" indent="0">
              <a:buNone/>
              <a:defRPr sz="1059"/>
            </a:lvl2pPr>
            <a:lvl3pPr marL="806958" indent="0">
              <a:buNone/>
              <a:defRPr sz="882"/>
            </a:lvl3pPr>
            <a:lvl4pPr marL="1210437" indent="0">
              <a:buNone/>
              <a:defRPr sz="794"/>
            </a:lvl4pPr>
            <a:lvl5pPr marL="1613916" indent="0">
              <a:buNone/>
              <a:defRPr sz="794"/>
            </a:lvl5pPr>
            <a:lvl6pPr marL="2017395" indent="0">
              <a:buNone/>
              <a:defRPr sz="794"/>
            </a:lvl6pPr>
            <a:lvl7pPr marL="2420874" indent="0">
              <a:buNone/>
              <a:defRPr sz="794"/>
            </a:lvl7pPr>
            <a:lvl8pPr marL="2824353" indent="0">
              <a:buNone/>
              <a:defRPr sz="794"/>
            </a:lvl8pPr>
            <a:lvl9pPr marL="3227832" indent="0">
              <a:buNone/>
              <a:defRPr sz="7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279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2127-91BB-4117-940A-A2914EB7B81F}" type="datetime1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715" y="4801300"/>
            <a:ext cx="5486400" cy="566013"/>
          </a:xfrm>
          <a:prstGeom prst="rect">
            <a:avLst/>
          </a:prstGeom>
        </p:spPr>
        <p:txBody>
          <a:bodyPr anchor="b"/>
          <a:lstStyle>
            <a:lvl1pPr algn="l">
              <a:defRPr sz="176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715" y="612247"/>
            <a:ext cx="5486400" cy="4114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24"/>
            </a:lvl1pPr>
            <a:lvl2pPr marL="403479" indent="0">
              <a:buNone/>
              <a:defRPr sz="2471"/>
            </a:lvl2pPr>
            <a:lvl3pPr marL="806958" indent="0">
              <a:buNone/>
              <a:defRPr sz="2118"/>
            </a:lvl3pPr>
            <a:lvl4pPr marL="1210437" indent="0">
              <a:buNone/>
              <a:defRPr sz="1765"/>
            </a:lvl4pPr>
            <a:lvl5pPr marL="1613916" indent="0">
              <a:buNone/>
              <a:defRPr sz="1765"/>
            </a:lvl5pPr>
            <a:lvl6pPr marL="2017395" indent="0">
              <a:buNone/>
              <a:defRPr sz="1765"/>
            </a:lvl6pPr>
            <a:lvl7pPr marL="2420874" indent="0">
              <a:buNone/>
              <a:defRPr sz="1765"/>
            </a:lvl7pPr>
            <a:lvl8pPr marL="2824353" indent="0">
              <a:buNone/>
              <a:defRPr sz="1765"/>
            </a:lvl8pPr>
            <a:lvl9pPr marL="3227832" indent="0">
              <a:buNone/>
              <a:defRPr sz="1765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715" y="5367313"/>
            <a:ext cx="5486400" cy="805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36"/>
            </a:lvl1pPr>
            <a:lvl2pPr marL="403479" indent="0">
              <a:buNone/>
              <a:defRPr sz="1059"/>
            </a:lvl2pPr>
            <a:lvl3pPr marL="806958" indent="0">
              <a:buNone/>
              <a:defRPr sz="882"/>
            </a:lvl3pPr>
            <a:lvl4pPr marL="1210437" indent="0">
              <a:buNone/>
              <a:defRPr sz="794"/>
            </a:lvl4pPr>
            <a:lvl5pPr marL="1613916" indent="0">
              <a:buNone/>
              <a:defRPr sz="794"/>
            </a:lvl5pPr>
            <a:lvl6pPr marL="2017395" indent="0">
              <a:buNone/>
              <a:defRPr sz="794"/>
            </a:lvl6pPr>
            <a:lvl7pPr marL="2420874" indent="0">
              <a:buNone/>
              <a:defRPr sz="794"/>
            </a:lvl7pPr>
            <a:lvl8pPr marL="2824353" indent="0">
              <a:buNone/>
              <a:defRPr sz="794"/>
            </a:lvl8pPr>
            <a:lvl9pPr marL="3227832" indent="0">
              <a:buNone/>
              <a:defRPr sz="7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862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62" y="274600"/>
            <a:ext cx="8228877" cy="11432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562" y="1599967"/>
            <a:ext cx="8228877" cy="45267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445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581" y="274600"/>
            <a:ext cx="2056858" cy="585206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561" y="274600"/>
            <a:ext cx="6033452" cy="58520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0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2352AA2-F4EE-41B8-A28D-A6C68E408A8C}" type="datetime1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C25243D-9C77-421A-A2D2-ACAFFDAAD4B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14C0-C8BB-46BE-A7B2-8CAA3AA337F2}" type="datetime1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2952-3966-40FF-BF0C-7AB4FF675E50}" type="datetime1">
              <a:rPr lang="en-US" smtClean="0"/>
              <a:pPr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2602-453B-42D4-AAE3-D0D93B22C5E5}" type="datetime1">
              <a:rPr lang="en-US" smtClean="0"/>
              <a:pPr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5ACA-ABAE-4BCB-BE2F-FD43E46F2883}" type="datetime1">
              <a:rPr lang="en-US" smtClean="0"/>
              <a:pPr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FD79-17E1-4A29-9E59-71A6B3F4030E}" type="datetime1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9C5E-C045-4687-8C77-AA44A6848F7E}" type="datetime1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FBEEB8-4989-4DE1-9177-EE7553006957}" type="datetime1">
              <a:rPr lang="en-US" smtClean="0"/>
              <a:pPr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C25243D-9C77-421A-A2D2-ACAFFDAAD4B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3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75122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883">
          <a:solidFill>
            <a:srgbClr val="000000"/>
          </a:solidFill>
          <a:latin typeface="+mj-lt"/>
          <a:ea typeface="ＭＳ Ｐゴシック" charset="0"/>
          <a:cs typeface="ＭＳ Ｐゴシック" charset="0"/>
        </a:defRPr>
      </a:lvl1pPr>
      <a:lvl2pPr algn="l" defTabSz="175122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883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175122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883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175122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883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175122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883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2219135" indent="-201740" algn="l" defTabSz="175122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883">
          <a:solidFill>
            <a:srgbClr val="000000"/>
          </a:solidFill>
          <a:latin typeface="Arial" charset="0"/>
        </a:defRPr>
      </a:lvl6pPr>
      <a:lvl7pPr marL="2622614" indent="-201740" algn="l" defTabSz="175122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883">
          <a:solidFill>
            <a:srgbClr val="000000"/>
          </a:solidFill>
          <a:latin typeface="Arial" charset="0"/>
        </a:defRPr>
      </a:lvl7pPr>
      <a:lvl8pPr marL="3026093" indent="-201740" algn="l" defTabSz="175122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883">
          <a:solidFill>
            <a:srgbClr val="000000"/>
          </a:solidFill>
          <a:latin typeface="Arial" charset="0"/>
        </a:defRPr>
      </a:lvl8pPr>
      <a:lvl9pPr marL="3429572" indent="-201740" algn="l" defTabSz="175122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883">
          <a:solidFill>
            <a:srgbClr val="000000"/>
          </a:solidFill>
          <a:latin typeface="Arial" charset="0"/>
        </a:defRPr>
      </a:lvl9pPr>
    </p:titleStyle>
    <p:bodyStyle>
      <a:lvl1pPr marL="302609" indent="-302609" algn="l" defTabSz="175122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824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655653" indent="-252174" algn="l" defTabSz="175122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471">
          <a:solidFill>
            <a:srgbClr val="000000"/>
          </a:solidFill>
          <a:latin typeface="+mn-lt"/>
          <a:ea typeface="ＭＳ Ｐゴシック" charset="0"/>
        </a:defRPr>
      </a:lvl2pPr>
      <a:lvl3pPr marL="1008698" indent="-201740" algn="l" defTabSz="175122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118">
          <a:solidFill>
            <a:srgbClr val="000000"/>
          </a:solidFill>
          <a:latin typeface="+mn-lt"/>
          <a:ea typeface="ＭＳ Ｐゴシック" charset="0"/>
        </a:defRPr>
      </a:lvl3pPr>
      <a:lvl4pPr marL="1412177" indent="-201740" algn="l" defTabSz="175122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1765">
          <a:solidFill>
            <a:srgbClr val="000000"/>
          </a:solidFill>
          <a:latin typeface="+mn-lt"/>
          <a:ea typeface="ＭＳ Ｐゴシック" charset="0"/>
        </a:defRPr>
      </a:lvl4pPr>
      <a:lvl5pPr marL="1815656" indent="-201740" algn="l" defTabSz="175122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1765">
          <a:solidFill>
            <a:srgbClr val="000000"/>
          </a:solidFill>
          <a:latin typeface="+mn-lt"/>
          <a:ea typeface="ＭＳ Ｐゴシック" charset="0"/>
        </a:defRPr>
      </a:lvl5pPr>
      <a:lvl6pPr marL="2219135" indent="-201740" algn="l" defTabSz="175122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765">
          <a:solidFill>
            <a:srgbClr val="000000"/>
          </a:solidFill>
          <a:latin typeface="+mn-lt"/>
        </a:defRPr>
      </a:lvl6pPr>
      <a:lvl7pPr marL="2622614" indent="-201740" algn="l" defTabSz="175122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765">
          <a:solidFill>
            <a:srgbClr val="000000"/>
          </a:solidFill>
          <a:latin typeface="+mn-lt"/>
        </a:defRPr>
      </a:lvl7pPr>
      <a:lvl8pPr marL="3026093" indent="-201740" algn="l" defTabSz="175122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765">
          <a:solidFill>
            <a:srgbClr val="000000"/>
          </a:solidFill>
          <a:latin typeface="+mn-lt"/>
        </a:defRPr>
      </a:lvl8pPr>
      <a:lvl9pPr marL="3429572" indent="-201740" algn="l" defTabSz="175122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765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806958" rtl="0" eaLnBrk="1" latinLnBrk="0" hangingPunct="1">
        <a:defRPr sz="1589" kern="1200">
          <a:solidFill>
            <a:schemeClr val="tx1"/>
          </a:solidFill>
          <a:latin typeface="+mn-lt"/>
          <a:ea typeface="+mn-ea"/>
          <a:cs typeface="+mn-cs"/>
        </a:defRPr>
      </a:lvl1pPr>
      <a:lvl2pPr marL="403479" algn="l" defTabSz="806958" rtl="0" eaLnBrk="1" latinLnBrk="0" hangingPunct="1">
        <a:defRPr sz="1589" kern="1200">
          <a:solidFill>
            <a:schemeClr val="tx1"/>
          </a:solidFill>
          <a:latin typeface="+mn-lt"/>
          <a:ea typeface="+mn-ea"/>
          <a:cs typeface="+mn-cs"/>
        </a:defRPr>
      </a:lvl2pPr>
      <a:lvl3pPr marL="806958" algn="l" defTabSz="806958" rtl="0" eaLnBrk="1" latinLnBrk="0" hangingPunct="1">
        <a:defRPr sz="1589" kern="1200">
          <a:solidFill>
            <a:schemeClr val="tx1"/>
          </a:solidFill>
          <a:latin typeface="+mn-lt"/>
          <a:ea typeface="+mn-ea"/>
          <a:cs typeface="+mn-cs"/>
        </a:defRPr>
      </a:lvl3pPr>
      <a:lvl4pPr marL="1210437" algn="l" defTabSz="806958" rtl="0" eaLnBrk="1" latinLnBrk="0" hangingPunct="1">
        <a:defRPr sz="1589" kern="1200">
          <a:solidFill>
            <a:schemeClr val="tx1"/>
          </a:solidFill>
          <a:latin typeface="+mn-lt"/>
          <a:ea typeface="+mn-ea"/>
          <a:cs typeface="+mn-cs"/>
        </a:defRPr>
      </a:lvl4pPr>
      <a:lvl5pPr marL="1613916" algn="l" defTabSz="806958" rtl="0" eaLnBrk="1" latinLnBrk="0" hangingPunct="1">
        <a:defRPr sz="1589" kern="1200">
          <a:solidFill>
            <a:schemeClr val="tx1"/>
          </a:solidFill>
          <a:latin typeface="+mn-lt"/>
          <a:ea typeface="+mn-ea"/>
          <a:cs typeface="+mn-cs"/>
        </a:defRPr>
      </a:lvl5pPr>
      <a:lvl6pPr marL="2017395" algn="l" defTabSz="806958" rtl="0" eaLnBrk="1" latinLnBrk="0" hangingPunct="1">
        <a:defRPr sz="1589" kern="1200">
          <a:solidFill>
            <a:schemeClr val="tx1"/>
          </a:solidFill>
          <a:latin typeface="+mn-lt"/>
          <a:ea typeface="+mn-ea"/>
          <a:cs typeface="+mn-cs"/>
        </a:defRPr>
      </a:lvl6pPr>
      <a:lvl7pPr marL="2420874" algn="l" defTabSz="806958" rtl="0" eaLnBrk="1" latinLnBrk="0" hangingPunct="1">
        <a:defRPr sz="1589" kern="1200">
          <a:solidFill>
            <a:schemeClr val="tx1"/>
          </a:solidFill>
          <a:latin typeface="+mn-lt"/>
          <a:ea typeface="+mn-ea"/>
          <a:cs typeface="+mn-cs"/>
        </a:defRPr>
      </a:lvl7pPr>
      <a:lvl8pPr marL="2824353" algn="l" defTabSz="806958" rtl="0" eaLnBrk="1" latinLnBrk="0" hangingPunct="1">
        <a:defRPr sz="1589" kern="1200">
          <a:solidFill>
            <a:schemeClr val="tx1"/>
          </a:solidFill>
          <a:latin typeface="+mn-lt"/>
          <a:ea typeface="+mn-ea"/>
          <a:cs typeface="+mn-cs"/>
        </a:defRPr>
      </a:lvl8pPr>
      <a:lvl9pPr marL="3227832" algn="l" defTabSz="806958" rtl="0" eaLnBrk="1" latinLnBrk="0" hangingPunct="1">
        <a:defRPr sz="15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file:///C:\Users\Visagio\Dropbox\B.Sc.%20Rodrigo%20Laigner\Material%20para%20Mapeamento\Imagens\Procedimento%20para%20mapeamento%20sistem&#225;tico.png" TargetMode="Externa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8.wmf"/><Relationship Id="rId4" Type="http://schemas.openxmlformats.org/officeDocument/2006/relationships/oleObject" Target="file:///C:\Users\Visagio\Dropbox\B.Sc.%20Rodrigo%20Laigner\Material%20para%20Mapeamento\Imagens\Procedimento%20para%20mapeamento%20sistem&#225;tico.p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8.wmf"/><Relationship Id="rId4" Type="http://schemas.openxmlformats.org/officeDocument/2006/relationships/oleObject" Target="file:///C:\Users\Visagio\Dropbox\B.Sc.%20Rodrigo%20Laigner\Material%20para%20Mapeamento\Imagens\Procedimento%20para%20mapeamento%20sistem&#225;tico.pn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5" Type="http://schemas.openxmlformats.org/officeDocument/2006/relationships/image" Target="../media/image8.wmf"/><Relationship Id="rId4" Type="http://schemas.openxmlformats.org/officeDocument/2006/relationships/oleObject" Target="file:///C:\Users\Visagio\Dropbox\B.Sc.%20Rodrigo%20Laigner\Material%20para%20Mapeamento\Imagens\Procedimento%20para%20mapeamento%20sistem&#225;tico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png"/><Relationship Id="rId5" Type="http://schemas.openxmlformats.org/officeDocument/2006/relationships/image" Target="../media/image8.wmf"/><Relationship Id="rId4" Type="http://schemas.openxmlformats.org/officeDocument/2006/relationships/oleObject" Target="file:///C:\Users\Visagio\Dropbox\B.Sc.%20Rodrigo%20Laigner\Material%20para%20Mapeamento\Imagens\Procedimento%20para%20mapeamento%20sistem&#225;tico.pn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png"/><Relationship Id="rId5" Type="http://schemas.openxmlformats.org/officeDocument/2006/relationships/image" Target="../media/image8.wmf"/><Relationship Id="rId4" Type="http://schemas.openxmlformats.org/officeDocument/2006/relationships/oleObject" Target="file:///C:\Users\Visagio\Dropbox\B.Sc.%20Rodrigo%20Laigner\Material%20para%20Mapeamento\Imagens\Procedimento%20para%20mapeamento%20sistem&#225;tico.pn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chart" Target="../charts/chart1.xml"/><Relationship Id="rId5" Type="http://schemas.openxmlformats.org/officeDocument/2006/relationships/image" Target="../media/image8.wmf"/><Relationship Id="rId4" Type="http://schemas.openxmlformats.org/officeDocument/2006/relationships/oleObject" Target="file:///C:\Users\Visagio\Dropbox\B.Sc.%20Rodrigo%20Laigner\Material%20para%20Mapeamento\Imagens\Procedimento%20para%20mapeamento%20sistem&#225;tico.pn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png"/><Relationship Id="rId5" Type="http://schemas.openxmlformats.org/officeDocument/2006/relationships/image" Target="../media/image8.wmf"/><Relationship Id="rId4" Type="http://schemas.openxmlformats.org/officeDocument/2006/relationships/oleObject" Target="file:///C:\Users\Visagio\Dropbox\B.Sc.%20Rodrigo%20Laigner\Material%20para%20Mapeamento\Imagens\Procedimento%20para%20mapeamento%20sistem&#225;tico.p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png"/><Relationship Id="rId5" Type="http://schemas.openxmlformats.org/officeDocument/2006/relationships/image" Target="../media/image8.wmf"/><Relationship Id="rId4" Type="http://schemas.openxmlformats.org/officeDocument/2006/relationships/oleObject" Target="file:///C:\Users\Visagio\Dropbox\B.Sc.%20Rodrigo%20Laigner\Material%20para%20Mapeamento\Imagens\Procedimento%20para%20mapeamento%20sistem&#225;tico.png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png"/><Relationship Id="rId5" Type="http://schemas.openxmlformats.org/officeDocument/2006/relationships/image" Target="../media/image8.wmf"/><Relationship Id="rId4" Type="http://schemas.openxmlformats.org/officeDocument/2006/relationships/oleObject" Target="file:///C:\Users\Visagio\Dropbox\B.Sc.%20Rodrigo%20Laigner\Material%20para%20Mapeamento\Imagens\Procedimento%20para%20mapeamento%20sistem&#225;tico.png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733800"/>
            <a:ext cx="6934200" cy="1143000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/>
              <a:t>Desenvolvimento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err="1" smtClean="0"/>
              <a:t>istemas</a:t>
            </a:r>
            <a:r>
              <a:rPr lang="en-US" sz="2800" dirty="0" smtClean="0"/>
              <a:t> Big Data: Um </a:t>
            </a:r>
            <a:r>
              <a:rPr lang="en-US" sz="2800" dirty="0" err="1" smtClean="0"/>
              <a:t>Mapeamento</a:t>
            </a:r>
            <a:r>
              <a:rPr lang="en-US" sz="2800" dirty="0" smtClean="0"/>
              <a:t> </a:t>
            </a:r>
            <a:r>
              <a:rPr lang="en-US" sz="2800" dirty="0" err="1" smtClean="0"/>
              <a:t>Sistemático</a:t>
            </a:r>
            <a:r>
              <a:rPr lang="en-US" sz="2800" dirty="0" smtClean="0"/>
              <a:t> da </a:t>
            </a:r>
            <a:r>
              <a:rPr lang="en-US" sz="2800" dirty="0" err="1" smtClean="0"/>
              <a:t>Literatura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Rodrigo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Laigner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logo-ic-uf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791" y="1447800"/>
            <a:ext cx="2096378" cy="1505982"/>
          </a:xfrm>
          <a:prstGeom prst="rect">
            <a:avLst/>
          </a:prstGeom>
        </p:spPr>
      </p:pic>
      <p:pic>
        <p:nvPicPr>
          <p:cNvPr id="5" name="Picture 4" descr="uf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64" y="1676400"/>
            <a:ext cx="4876800" cy="124587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143000" y="5905500"/>
            <a:ext cx="413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Orientador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Prof. Dr. Rodrigo Salvador</a:t>
            </a:r>
          </a:p>
          <a:p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Coorientador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Prof. Dr. Marcos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Kalinowki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Mapeamento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Sistemático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Big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Definição das questões de pesquisa</a:t>
            </a:r>
          </a:p>
          <a:p>
            <a:pPr lvl="1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QP1: Que abordagens da engenharia de software tem sido propostas para o suporte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construção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sistemas big data?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QP1a: Quais os objetivos de estudo das abordagens propostas para o suporte e construção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sistemas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QP1b: Que avaliações empíricas têm sido utilizadas para a apresentação de propostas de abordagens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QP1c: Quais são os tipos de artigos de pesquisa propondo abordagens da engenharia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software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sistemas big data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QP1d: Para quais domínios de aplicação as abordagens propostas tem sido aplicados (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quantos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artigos cobrem os diferentes domínios de aplicação)?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Mapeamento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Sistemático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Big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Definição das questões de pesquisa</a:t>
            </a:r>
          </a:p>
          <a:p>
            <a:pPr lvl="1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QP1e: A quais fases do ciclo de vida do desenvolvimento de software as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abordagens propostas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aplicam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QP1f: Que tipos de contribuição de pesquisa tem sido realizadas pelas abordagens propostas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QP1g: Qual o grau de colaboração entre a indústria e a academia na proposta de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abordagem de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estudo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QP1f: Em que foros os estudos propondo abordagens para a construção de sistemas big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estão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sendo publicados?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Mapeamento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Sistemático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Big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Estratégia de busca</a:t>
            </a:r>
          </a:p>
          <a:p>
            <a:pPr lvl="1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Seleção de artigos de controle</a:t>
            </a:r>
          </a:p>
          <a:p>
            <a:pPr lvl="1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Seleção de conjunto inicial de artigos</a:t>
            </a:r>
          </a:p>
          <a:p>
            <a:pPr lvl="1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Seleção da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busca</a:t>
            </a:r>
          </a:p>
          <a:p>
            <a:pPr lvl="1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Definição do escopo da busca</a:t>
            </a:r>
          </a:p>
          <a:p>
            <a:pPr lvl="2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Período de tempo</a:t>
            </a:r>
          </a:p>
          <a:p>
            <a:pPr lvl="2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Bibliotecas eletrônicas</a:t>
            </a:r>
          </a:p>
          <a:p>
            <a:pPr lvl="3"/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Scopus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IEEExplore,ACM,ScienceDirect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EI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Compendex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Web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60210"/>
            <a:ext cx="6106886" cy="1524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429000" y="204551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Tabela 1 – Artigos de controle selecionados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7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Mapeamento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Sistemático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Big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Estratégia de busca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Submissão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2168525"/>
            <a:ext cx="4495800" cy="418782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787450" y="1953825"/>
            <a:ext cx="3905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Tabela 2 – </a:t>
            </a:r>
            <a:r>
              <a:rPr lang="pt-BR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busca para cada biblioteca digital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67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Mapeamento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Sistemático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Big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Seleção dos estudos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critérios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inclusão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exclusão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Inclusão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I1: A publicação está relacionada a desenvolvimento de software com uso intensivo de dados</a:t>
            </a:r>
          </a:p>
          <a:p>
            <a:pPr lvl="3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I2: Estudos publicados que descrevem approaches ou estratégias para construção de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big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I3: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Publicações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revisados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pares</a:t>
            </a: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Exclusão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E1: Estudos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publicados na forma de abstracts, tutoriais, apresentações Power Point,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reporte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workshop ou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conferência</a:t>
            </a:r>
          </a:p>
          <a:p>
            <a:pPr lvl="3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E2: Publicações onde foco em engenharia de software não é identificado</a:t>
            </a:r>
          </a:p>
          <a:p>
            <a:pPr lvl="3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E3: Publicações duplicadas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E4: Publicações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onde a língua não é o inglês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7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950" y="0"/>
            <a:ext cx="394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3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Mapeamento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Sistemático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Big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 de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seleção  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fluxo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002458"/>
              </p:ext>
            </p:extLst>
          </p:nvPr>
        </p:nvGraphicFramePr>
        <p:xfrm>
          <a:off x="1443704" y="2293202"/>
          <a:ext cx="166687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HTML Document" r:id="rId5" imgW="0" imgH="0" progId="htmlfile">
                  <p:link updateAutomatic="1"/>
                </p:oleObj>
              </mc:Choice>
              <mc:Fallback>
                <p:oleObj name="HTML Document" r:id="rId5" imgW="0" imgH="0" progId="htmlfil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3704" y="2293202"/>
                        <a:ext cx="166687" cy="166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1501" y="2917558"/>
            <a:ext cx="6023743" cy="184990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124200" y="2702858"/>
            <a:ext cx="395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3 – Etapas do processo de seleção</a:t>
            </a:r>
          </a:p>
        </p:txBody>
      </p:sp>
    </p:spTree>
    <p:extLst>
      <p:ext uri="{BB962C8B-B14F-4D97-AF65-F5344CB8AC3E}">
        <p14:creationId xmlns:p14="http://schemas.microsoft.com/office/powerpoint/2010/main" val="293008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Mapeamento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Sistemático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Big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Esquema de classificação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882366"/>
              </p:ext>
            </p:extLst>
          </p:nvPr>
        </p:nvGraphicFramePr>
        <p:xfrm>
          <a:off x="1519904" y="1905000"/>
          <a:ext cx="166687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HTML Document" r:id="rId4" imgW="0" imgH="0" progId="htmlfile">
                  <p:link updateAutomatic="1"/>
                </p:oleObj>
              </mc:Choice>
              <mc:Fallback>
                <p:oleObj name="HTML Document" r:id="rId4" imgW="0" imgH="0" progId="htmlfil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9904" y="1905000"/>
                        <a:ext cx="166687" cy="166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275" y="2037475"/>
            <a:ext cx="5505450" cy="393382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607844" y="1794688"/>
            <a:ext cx="4200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4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Dados de itens extraídos de cada estudo primário</a:t>
            </a:r>
          </a:p>
        </p:txBody>
      </p:sp>
    </p:spTree>
    <p:extLst>
      <p:ext uri="{BB962C8B-B14F-4D97-AF65-F5344CB8AC3E}">
        <p14:creationId xmlns:p14="http://schemas.microsoft.com/office/powerpoint/2010/main" val="32333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Mapeamento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Sistemático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Big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Esquema de classificação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279132"/>
              </p:ext>
            </p:extLst>
          </p:nvPr>
        </p:nvGraphicFramePr>
        <p:xfrm>
          <a:off x="1519904" y="1905000"/>
          <a:ext cx="166687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HTML Document" r:id="rId4" imgW="0" imgH="0" progId="htmlfile">
                  <p:link updateAutomatic="1"/>
                </p:oleObj>
              </mc:Choice>
              <mc:Fallback>
                <p:oleObj name="HTML Document" r:id="rId4" imgW="0" imgH="0" progId="htmlfil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9904" y="1905000"/>
                        <a:ext cx="166687" cy="166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3148678" y="1794688"/>
            <a:ext cx="4200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– Tipos de contribuição de pesquisa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9287" y="2012882"/>
            <a:ext cx="53054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0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Obtidos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Respostas às questões</a:t>
            </a:r>
          </a:p>
          <a:p>
            <a:pPr lvl="1"/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QP1: Que abordagens da engenharia de software tem sido propostas para o suporte e construção de sistemas big data?</a:t>
            </a:r>
          </a:p>
          <a:p>
            <a:pPr lvl="2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591555"/>
              </p:ext>
            </p:extLst>
          </p:nvPr>
        </p:nvGraphicFramePr>
        <p:xfrm>
          <a:off x="1519904" y="1905000"/>
          <a:ext cx="166687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HTML Document" r:id="rId4" imgW="0" imgH="0" progId="htmlfile">
                  <p:link updateAutomatic="1"/>
                </p:oleObj>
              </mc:Choice>
              <mc:Fallback>
                <p:oleObj name="HTML Document" r:id="rId4" imgW="0" imgH="0" progId="htmlfil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9904" y="1905000"/>
                        <a:ext cx="166687" cy="166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57" y="2850620"/>
            <a:ext cx="8312727" cy="302281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3160320" y="5873430"/>
            <a:ext cx="3364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2 - Número de estudos por abordagem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05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Sumário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Big Data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Mapeamento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Sistemático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Big Data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Obtidos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Obtidos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Respostas às questões</a:t>
            </a:r>
          </a:p>
          <a:p>
            <a:pPr lvl="1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905033"/>
              </p:ext>
            </p:extLst>
          </p:nvPr>
        </p:nvGraphicFramePr>
        <p:xfrm>
          <a:off x="1519904" y="1905000"/>
          <a:ext cx="166687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HTML Document" r:id="rId4" imgW="0" imgH="0" progId="htmlfile">
                  <p:link updateAutomatic="1"/>
                </p:oleObj>
              </mc:Choice>
              <mc:Fallback>
                <p:oleObj name="HTML Document" r:id="rId4" imgW="0" imgH="0" progId="htmlfil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9904" y="1905000"/>
                        <a:ext cx="166687" cy="166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819400" y="5783036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3 - Número de estudos por abordagem ano a ano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5525" y="1866900"/>
            <a:ext cx="45529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Obtidos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Respostas às questões</a:t>
            </a:r>
          </a:p>
          <a:p>
            <a:pPr lvl="1"/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QP1a: Quais os objetivos de estudo das abordagens propostas para o suporte e construção de sistemas big data?</a:t>
            </a:r>
          </a:p>
          <a:p>
            <a:pPr lvl="2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902791"/>
              </p:ext>
            </p:extLst>
          </p:nvPr>
        </p:nvGraphicFramePr>
        <p:xfrm>
          <a:off x="1519904" y="1905000"/>
          <a:ext cx="166687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HTML Document" r:id="rId4" imgW="0" imgH="0" progId="htmlfile">
                  <p:link updateAutomatic="1"/>
                </p:oleObj>
              </mc:Choice>
              <mc:Fallback>
                <p:oleObj name="HTML Document" r:id="rId4" imgW="0" imgH="0" progId="htmlfil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9904" y="1905000"/>
                        <a:ext cx="166687" cy="166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3165764" y="5078268"/>
            <a:ext cx="3364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4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Número de estudos por objetivo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83252"/>
            <a:ext cx="8312727" cy="209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5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Obtidos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Respostas às questões</a:t>
            </a:r>
          </a:p>
          <a:p>
            <a:pPr lvl="1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QP1b: Que avaliações empíricas têm sido utilizadas para a apresentação de propostas de abordagens?</a:t>
            </a:r>
          </a:p>
          <a:p>
            <a:pPr lvl="1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938634"/>
              </p:ext>
            </p:extLst>
          </p:nvPr>
        </p:nvGraphicFramePr>
        <p:xfrm>
          <a:off x="1519904" y="1905000"/>
          <a:ext cx="166687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HTML Document" r:id="rId4" imgW="0" imgH="0" progId="htmlfile">
                  <p:link updateAutomatic="1"/>
                </p:oleObj>
              </mc:Choice>
              <mc:Fallback>
                <p:oleObj name="HTML Document" r:id="rId4" imgW="0" imgH="0" progId="htmlfil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9904" y="1905000"/>
                        <a:ext cx="166687" cy="166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523076" y="5330812"/>
            <a:ext cx="487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5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Distribuição de estudos primários por estudo empírico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947205"/>
              </p:ext>
            </p:extLst>
          </p:nvPr>
        </p:nvGraphicFramePr>
        <p:xfrm>
          <a:off x="1686591" y="2592533"/>
          <a:ext cx="5629274" cy="275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05655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Obtidos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Respostas às questões</a:t>
            </a:r>
          </a:p>
          <a:p>
            <a:pPr lvl="1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QP1d: Para quais domínios de aplicação as abordagens propostas tem sido aplicados (e quantos artigos cobrem os diferentes domínios de aplicação)?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671311"/>
              </p:ext>
            </p:extLst>
          </p:nvPr>
        </p:nvGraphicFramePr>
        <p:xfrm>
          <a:off x="1519904" y="1905000"/>
          <a:ext cx="166687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HTML Document" r:id="rId4" imgW="0" imgH="0" progId="htmlfile">
                  <p:link updateAutomatic="1"/>
                </p:oleObj>
              </mc:Choice>
              <mc:Fallback>
                <p:oleObj name="HTML Document" r:id="rId4" imgW="0" imgH="0" progId="htmlfil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9904" y="1905000"/>
                        <a:ext cx="166687" cy="166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028713" y="5652126"/>
            <a:ext cx="6382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– Distribuição de estudos primários com estudo empírico por domínio de aplicação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84701"/>
            <a:ext cx="7649643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Obtidos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Respostas às questões</a:t>
            </a:r>
          </a:p>
          <a:p>
            <a:pPr lvl="1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QP1e: A quais fases do ciclo de vida do desenvolvimento de software as abordagens propostas se aplicam?</a:t>
            </a:r>
          </a:p>
          <a:p>
            <a:pPr lvl="1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181157"/>
              </p:ext>
            </p:extLst>
          </p:nvPr>
        </p:nvGraphicFramePr>
        <p:xfrm>
          <a:off x="1519904" y="1905000"/>
          <a:ext cx="166687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HTML Document" r:id="rId4" imgW="0" imgH="0" progId="htmlfile">
                  <p:link updateAutomatic="1"/>
                </p:oleObj>
              </mc:Choice>
              <mc:Fallback>
                <p:oleObj name="HTML Document" r:id="rId4" imgW="0" imgH="0" progId="htmlfil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9904" y="1905000"/>
                        <a:ext cx="166687" cy="166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587303" y="5076592"/>
            <a:ext cx="6382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7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Distribuição de estudos primários por aplicabilidade em fase do ciclo de vida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91" y="2983375"/>
            <a:ext cx="5706271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Obtidos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Respostas às questões</a:t>
            </a:r>
          </a:p>
          <a:p>
            <a:pPr lvl="1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QP1g: Qual o grau de colaboração entre a indústria e a academia na proposta de abordagem de cada estudo?</a:t>
            </a:r>
          </a:p>
          <a:p>
            <a:pPr lvl="1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205947"/>
              </p:ext>
            </p:extLst>
          </p:nvPr>
        </p:nvGraphicFramePr>
        <p:xfrm>
          <a:off x="1519904" y="1905000"/>
          <a:ext cx="166687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HTML Document" r:id="rId4" imgW="0" imgH="0" progId="htmlfile">
                  <p:link updateAutomatic="1"/>
                </p:oleObj>
              </mc:Choice>
              <mc:Fallback>
                <p:oleObj name="HTML Document" r:id="rId4" imgW="0" imgH="0" progId="htmlfil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9904" y="1905000"/>
                        <a:ext cx="166687" cy="166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931652" y="3833841"/>
            <a:ext cx="3280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– Número de estudos por tipo de autor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3024159"/>
            <a:ext cx="8312727" cy="80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3"/>
          <p:cNvSpPr>
            <a:spLocks noChangeShapeType="1"/>
          </p:cNvSpPr>
          <p:nvPr/>
        </p:nvSpPr>
        <p:spPr bwMode="auto">
          <a:xfrm>
            <a:off x="4843099" y="6444699"/>
            <a:ext cx="3768748" cy="0"/>
          </a:xfrm>
          <a:prstGeom prst="line">
            <a:avLst/>
          </a:prstGeom>
          <a:noFill/>
          <a:ln w="14400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118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27" name="Line 24"/>
          <p:cNvSpPr>
            <a:spLocks noChangeShapeType="1"/>
          </p:cNvSpPr>
          <p:nvPr/>
        </p:nvSpPr>
        <p:spPr bwMode="auto">
          <a:xfrm rot="-5400000">
            <a:off x="2319859" y="3319020"/>
            <a:ext cx="6251358" cy="0"/>
          </a:xfrm>
          <a:prstGeom prst="line">
            <a:avLst/>
          </a:prstGeom>
          <a:noFill/>
          <a:ln w="14400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118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28" name="Rectangle 26"/>
          <p:cNvSpPr>
            <a:spLocks noChangeArrowheads="1"/>
          </p:cNvSpPr>
          <p:nvPr/>
        </p:nvSpPr>
        <p:spPr bwMode="auto">
          <a:xfrm>
            <a:off x="7118358" y="6521756"/>
            <a:ext cx="804186" cy="12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771" tIns="31771" rIns="31771" bIns="31771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794" b="1">
                <a:solidFill>
                  <a:srgbClr val="000000"/>
                </a:solidFill>
                <a:latin typeface="Arial Black" panose="020B0A04020102020204" pitchFamily="34" charset="0"/>
              </a:rPr>
              <a:t>Philosophical Paper</a:t>
            </a:r>
          </a:p>
        </p:txBody>
      </p:sp>
      <p:sp>
        <p:nvSpPr>
          <p:cNvPr id="1029" name="Rectangle 27"/>
          <p:cNvSpPr>
            <a:spLocks noChangeArrowheads="1"/>
          </p:cNvSpPr>
          <p:nvPr/>
        </p:nvSpPr>
        <p:spPr bwMode="auto">
          <a:xfrm>
            <a:off x="5893864" y="6521756"/>
            <a:ext cx="756552" cy="12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771" tIns="31771" rIns="31771" bIns="31771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794" b="1">
                <a:solidFill>
                  <a:srgbClr val="000000"/>
                </a:solidFill>
                <a:latin typeface="Arial Black" panose="020B0A04020102020204" pitchFamily="34" charset="0"/>
              </a:rPr>
              <a:t>Evaluation Research</a:t>
            </a:r>
          </a:p>
        </p:txBody>
      </p:sp>
      <p:sp>
        <p:nvSpPr>
          <p:cNvPr id="1030" name="Rectangle 28"/>
          <p:cNvSpPr>
            <a:spLocks noChangeArrowheads="1"/>
          </p:cNvSpPr>
          <p:nvPr/>
        </p:nvSpPr>
        <p:spPr bwMode="auto">
          <a:xfrm>
            <a:off x="5072866" y="35027"/>
            <a:ext cx="766358" cy="15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771" tIns="31771" rIns="31771" bIns="31771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882" b="1">
                <a:solidFill>
                  <a:srgbClr val="000000"/>
                </a:solidFill>
                <a:latin typeface="Arial Black" panose="020B0A04020102020204" pitchFamily="34" charset="0"/>
              </a:rPr>
              <a:t>Abordagem</a:t>
            </a:r>
          </a:p>
        </p:txBody>
      </p:sp>
      <p:sp>
        <p:nvSpPr>
          <p:cNvPr id="1031" name="Rectangle 29"/>
          <p:cNvSpPr>
            <a:spLocks noChangeArrowheads="1"/>
          </p:cNvSpPr>
          <p:nvPr/>
        </p:nvSpPr>
        <p:spPr bwMode="auto">
          <a:xfrm>
            <a:off x="4911748" y="1168452"/>
            <a:ext cx="1081589" cy="15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771" tIns="31771" rIns="31771" bIns="31771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794" b="1">
                <a:solidFill>
                  <a:srgbClr val="000000"/>
                </a:solidFill>
                <a:latin typeface="Arial Black" panose="020B0A04020102020204" pitchFamily="34" charset="0"/>
              </a:rPr>
              <a:t>Desenvolvimento de sistema</a:t>
            </a:r>
          </a:p>
        </p:txBody>
      </p:sp>
      <p:sp>
        <p:nvSpPr>
          <p:cNvPr id="1032" name="Rectangle 30"/>
          <p:cNvSpPr>
            <a:spLocks noChangeArrowheads="1"/>
          </p:cNvSpPr>
          <p:nvPr/>
        </p:nvSpPr>
        <p:spPr bwMode="auto">
          <a:xfrm>
            <a:off x="4915952" y="742542"/>
            <a:ext cx="1064776" cy="15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771" tIns="31771" rIns="31771" bIns="31771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794" b="1">
                <a:solidFill>
                  <a:srgbClr val="000000"/>
                </a:solidFill>
                <a:latin typeface="Arial Black" panose="020B0A04020102020204" pitchFamily="34" charset="0"/>
              </a:rPr>
              <a:t>Desenv. de ferramenta de apoio à IDE</a:t>
            </a:r>
          </a:p>
        </p:txBody>
      </p:sp>
      <p:sp>
        <p:nvSpPr>
          <p:cNvPr id="1033" name="Line 31"/>
          <p:cNvSpPr>
            <a:spLocks noChangeShapeType="1"/>
          </p:cNvSpPr>
          <p:nvPr/>
        </p:nvSpPr>
        <p:spPr bwMode="auto">
          <a:xfrm rot="5400000">
            <a:off x="-26852" y="3425498"/>
            <a:ext cx="6046809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118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34" name="Line 32"/>
          <p:cNvSpPr>
            <a:spLocks noChangeShapeType="1"/>
          </p:cNvSpPr>
          <p:nvPr/>
        </p:nvSpPr>
        <p:spPr bwMode="auto">
          <a:xfrm rot="5400000">
            <a:off x="-621586" y="3427599"/>
            <a:ext cx="6014586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118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35" name="Line 34"/>
          <p:cNvSpPr>
            <a:spLocks noChangeShapeType="1"/>
          </p:cNvSpPr>
          <p:nvPr/>
        </p:nvSpPr>
        <p:spPr bwMode="auto">
          <a:xfrm rot="5400000">
            <a:off x="5148521" y="3422696"/>
            <a:ext cx="6046809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118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36" name="Line 35"/>
          <p:cNvSpPr>
            <a:spLocks noChangeShapeType="1"/>
          </p:cNvSpPr>
          <p:nvPr/>
        </p:nvSpPr>
        <p:spPr bwMode="auto">
          <a:xfrm rot="5400000">
            <a:off x="3891804" y="3398878"/>
            <a:ext cx="601878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118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37" name="Line 36"/>
          <p:cNvSpPr>
            <a:spLocks noChangeShapeType="1"/>
          </p:cNvSpPr>
          <p:nvPr/>
        </p:nvSpPr>
        <p:spPr bwMode="auto">
          <a:xfrm rot="5400000">
            <a:off x="3262046" y="3403782"/>
            <a:ext cx="6008981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118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38" name="Line 37"/>
          <p:cNvSpPr>
            <a:spLocks noChangeShapeType="1"/>
          </p:cNvSpPr>
          <p:nvPr/>
        </p:nvSpPr>
        <p:spPr bwMode="auto">
          <a:xfrm rot="10800000">
            <a:off x="421475" y="6444699"/>
            <a:ext cx="5180977" cy="0"/>
          </a:xfrm>
          <a:prstGeom prst="line">
            <a:avLst/>
          </a:prstGeom>
          <a:noFill/>
          <a:ln w="14400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118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39" name="Line 39"/>
          <p:cNvSpPr>
            <a:spLocks noChangeShapeType="1"/>
          </p:cNvSpPr>
          <p:nvPr/>
        </p:nvSpPr>
        <p:spPr bwMode="auto">
          <a:xfrm rot="10800000">
            <a:off x="462104" y="4425827"/>
            <a:ext cx="8037661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118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40" name="Line 40"/>
          <p:cNvSpPr>
            <a:spLocks noChangeShapeType="1"/>
          </p:cNvSpPr>
          <p:nvPr/>
        </p:nvSpPr>
        <p:spPr bwMode="auto">
          <a:xfrm rot="10800000">
            <a:off x="478916" y="4023734"/>
            <a:ext cx="8037661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118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41" name="Line 41"/>
          <p:cNvSpPr>
            <a:spLocks noChangeShapeType="1"/>
          </p:cNvSpPr>
          <p:nvPr/>
        </p:nvSpPr>
        <p:spPr bwMode="auto">
          <a:xfrm rot="10800000">
            <a:off x="464906" y="3621641"/>
            <a:ext cx="8037661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118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42" name="Line 42"/>
          <p:cNvSpPr>
            <a:spLocks noChangeShapeType="1"/>
          </p:cNvSpPr>
          <p:nvPr/>
        </p:nvSpPr>
        <p:spPr bwMode="auto">
          <a:xfrm rot="10800000">
            <a:off x="478916" y="3219548"/>
            <a:ext cx="8037661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118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43" name="Line 44"/>
          <p:cNvSpPr>
            <a:spLocks noChangeShapeType="1"/>
          </p:cNvSpPr>
          <p:nvPr/>
        </p:nvSpPr>
        <p:spPr bwMode="auto">
          <a:xfrm rot="10800000">
            <a:off x="478916" y="2416763"/>
            <a:ext cx="8037661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118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44" name="Line 45"/>
          <p:cNvSpPr>
            <a:spLocks noChangeShapeType="1"/>
          </p:cNvSpPr>
          <p:nvPr/>
        </p:nvSpPr>
        <p:spPr bwMode="auto">
          <a:xfrm rot="10800000">
            <a:off x="464906" y="2014669"/>
            <a:ext cx="8037661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118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45" name="Line 46"/>
          <p:cNvSpPr>
            <a:spLocks noChangeShapeType="1"/>
          </p:cNvSpPr>
          <p:nvPr/>
        </p:nvSpPr>
        <p:spPr bwMode="auto">
          <a:xfrm rot="10800000">
            <a:off x="476114" y="1612576"/>
            <a:ext cx="8037661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118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46" name="Line 47"/>
          <p:cNvSpPr>
            <a:spLocks noChangeShapeType="1"/>
          </p:cNvSpPr>
          <p:nvPr/>
        </p:nvSpPr>
        <p:spPr bwMode="auto">
          <a:xfrm rot="10800000">
            <a:off x="478916" y="1210483"/>
            <a:ext cx="8037661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118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47" name="Line 48"/>
          <p:cNvSpPr>
            <a:spLocks noChangeShapeType="1"/>
          </p:cNvSpPr>
          <p:nvPr/>
        </p:nvSpPr>
        <p:spPr bwMode="auto">
          <a:xfrm rot="10800000">
            <a:off x="476114" y="406296"/>
            <a:ext cx="8037661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118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48" name="Rectangle 49"/>
          <p:cNvSpPr>
            <a:spLocks noChangeArrowheads="1"/>
          </p:cNvSpPr>
          <p:nvPr/>
        </p:nvSpPr>
        <p:spPr bwMode="auto">
          <a:xfrm>
            <a:off x="4960785" y="1534119"/>
            <a:ext cx="983517" cy="15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771" tIns="31771" rIns="31771" bIns="31771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794" b="1">
                <a:solidFill>
                  <a:srgbClr val="000000"/>
                </a:solidFill>
                <a:latin typeface="Arial Black" panose="020B0A04020102020204" pitchFamily="34" charset="0"/>
              </a:rPr>
              <a:t>Mapeamento de problemas</a:t>
            </a:r>
          </a:p>
        </p:txBody>
      </p:sp>
      <p:sp>
        <p:nvSpPr>
          <p:cNvPr id="1049" name="Rectangle 50"/>
          <p:cNvSpPr>
            <a:spLocks noChangeArrowheads="1"/>
          </p:cNvSpPr>
          <p:nvPr/>
        </p:nvSpPr>
        <p:spPr bwMode="auto">
          <a:xfrm>
            <a:off x="4960784" y="1939014"/>
            <a:ext cx="1081589" cy="15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771" tIns="31771" rIns="31771" bIns="31771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794" b="1">
                <a:solidFill>
                  <a:srgbClr val="000000"/>
                </a:solidFill>
                <a:latin typeface="Arial Black" panose="020B0A04020102020204" pitchFamily="34" charset="0"/>
              </a:rPr>
              <a:t>Monitoramento de time de desenvolvimento</a:t>
            </a:r>
          </a:p>
        </p:txBody>
      </p:sp>
      <p:sp>
        <p:nvSpPr>
          <p:cNvPr id="1050" name="Rectangle 51"/>
          <p:cNvSpPr>
            <a:spLocks noChangeArrowheads="1"/>
          </p:cNvSpPr>
          <p:nvPr/>
        </p:nvSpPr>
        <p:spPr bwMode="auto">
          <a:xfrm>
            <a:off x="4960784" y="2335504"/>
            <a:ext cx="980715" cy="15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771" tIns="31771" rIns="31771" bIns="31771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794" b="1">
                <a:solidFill>
                  <a:srgbClr val="000000"/>
                </a:solidFill>
                <a:latin typeface="Arial Black" panose="020B0A04020102020204" pitchFamily="34" charset="0"/>
              </a:rPr>
              <a:t>Abordagem para Eng. de Requisitos</a:t>
            </a:r>
          </a:p>
        </p:txBody>
      </p:sp>
      <p:sp>
        <p:nvSpPr>
          <p:cNvPr id="1051" name="Rectangle 52"/>
          <p:cNvSpPr>
            <a:spLocks noChangeArrowheads="1"/>
          </p:cNvSpPr>
          <p:nvPr/>
        </p:nvSpPr>
        <p:spPr bwMode="auto">
          <a:xfrm>
            <a:off x="4915952" y="2736196"/>
            <a:ext cx="1064776" cy="15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771" tIns="31771" rIns="31771" bIns="31771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794" b="1">
                <a:solidFill>
                  <a:srgbClr val="000000"/>
                </a:solidFill>
                <a:latin typeface="Arial Black" panose="020B0A04020102020204" pitchFamily="34" charset="0"/>
              </a:rPr>
              <a:t>Proposta de Arquitetura de Software</a:t>
            </a:r>
          </a:p>
        </p:txBody>
      </p:sp>
      <p:sp>
        <p:nvSpPr>
          <p:cNvPr id="1052" name="Rectangle 53"/>
          <p:cNvSpPr>
            <a:spLocks noChangeArrowheads="1"/>
          </p:cNvSpPr>
          <p:nvPr/>
        </p:nvSpPr>
        <p:spPr bwMode="auto">
          <a:xfrm>
            <a:off x="4946774" y="3139690"/>
            <a:ext cx="983517" cy="15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771" tIns="31771" rIns="31771" bIns="31771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794" b="1">
                <a:solidFill>
                  <a:srgbClr val="000000"/>
                </a:solidFill>
                <a:latin typeface="Arial Black" panose="020B0A04020102020204" pitchFamily="34" charset="0"/>
              </a:rPr>
              <a:t>Extensão de linguagem de modelagem</a:t>
            </a:r>
          </a:p>
        </p:txBody>
      </p:sp>
      <p:sp>
        <p:nvSpPr>
          <p:cNvPr id="1053" name="Rectangle 54"/>
          <p:cNvSpPr>
            <a:spLocks noChangeArrowheads="1"/>
          </p:cNvSpPr>
          <p:nvPr/>
        </p:nvSpPr>
        <p:spPr bwMode="auto">
          <a:xfrm>
            <a:off x="4955180" y="3579611"/>
            <a:ext cx="986319" cy="15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771" tIns="31771" rIns="31771" bIns="31771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794" b="1">
                <a:solidFill>
                  <a:srgbClr val="000000"/>
                </a:solidFill>
                <a:latin typeface="Arial Black" panose="020B0A04020102020204" pitchFamily="34" charset="0"/>
              </a:rPr>
              <a:t>Método para design de arquitetura de sistemas</a:t>
            </a:r>
          </a:p>
        </p:txBody>
      </p:sp>
      <p:sp>
        <p:nvSpPr>
          <p:cNvPr id="1054" name="Rectangle 55"/>
          <p:cNvSpPr>
            <a:spLocks noChangeArrowheads="1"/>
          </p:cNvSpPr>
          <p:nvPr/>
        </p:nvSpPr>
        <p:spPr bwMode="auto">
          <a:xfrm>
            <a:off x="4960785" y="4001317"/>
            <a:ext cx="983517" cy="15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771" tIns="31771" rIns="31771" bIns="31771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794" b="1">
                <a:solidFill>
                  <a:srgbClr val="000000"/>
                </a:solidFill>
                <a:latin typeface="Arial Black" panose="020B0A04020102020204" pitchFamily="34" charset="0"/>
              </a:rPr>
              <a:t>Método para design de sistemas</a:t>
            </a:r>
          </a:p>
        </p:txBody>
      </p:sp>
      <p:sp>
        <p:nvSpPr>
          <p:cNvPr id="1055" name="Rectangle 56"/>
          <p:cNvSpPr>
            <a:spLocks noChangeArrowheads="1"/>
          </p:cNvSpPr>
          <p:nvPr/>
        </p:nvSpPr>
        <p:spPr bwMode="auto">
          <a:xfrm>
            <a:off x="4766042" y="4371187"/>
            <a:ext cx="1388413" cy="12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771" tIns="31771" rIns="31771" bIns="31771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794" b="1">
                <a:solidFill>
                  <a:srgbClr val="000000"/>
                </a:solidFill>
                <a:latin typeface="Arial Black" panose="020B0A04020102020204" pitchFamily="34" charset="0"/>
              </a:rPr>
              <a:t>Método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794" b="1">
                <a:solidFill>
                  <a:srgbClr val="000000"/>
                </a:solidFill>
                <a:latin typeface="Arial Black" panose="020B0A04020102020204" pitchFamily="34" charset="0"/>
              </a:rPr>
              <a:t>para migração de dados</a:t>
            </a:r>
          </a:p>
        </p:txBody>
      </p:sp>
      <p:sp>
        <p:nvSpPr>
          <p:cNvPr id="1056" name="Line 57"/>
          <p:cNvSpPr>
            <a:spLocks noChangeShapeType="1"/>
          </p:cNvSpPr>
          <p:nvPr/>
        </p:nvSpPr>
        <p:spPr bwMode="auto">
          <a:xfrm rot="10800000">
            <a:off x="477516" y="6034200"/>
            <a:ext cx="803766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118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57" name="Line 58"/>
          <p:cNvSpPr>
            <a:spLocks noChangeShapeType="1"/>
          </p:cNvSpPr>
          <p:nvPr/>
        </p:nvSpPr>
        <p:spPr bwMode="auto">
          <a:xfrm rot="10800000">
            <a:off x="473312" y="5632106"/>
            <a:ext cx="8037661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118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58" name="Line 59"/>
          <p:cNvSpPr>
            <a:spLocks noChangeShapeType="1"/>
          </p:cNvSpPr>
          <p:nvPr/>
        </p:nvSpPr>
        <p:spPr bwMode="auto">
          <a:xfrm rot="10800000">
            <a:off x="459302" y="5230014"/>
            <a:ext cx="8037661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118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59" name="Line 60"/>
          <p:cNvSpPr>
            <a:spLocks noChangeShapeType="1"/>
          </p:cNvSpPr>
          <p:nvPr/>
        </p:nvSpPr>
        <p:spPr bwMode="auto">
          <a:xfrm rot="10800000">
            <a:off x="470510" y="4827920"/>
            <a:ext cx="8037661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118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60" name="Line 61"/>
          <p:cNvSpPr>
            <a:spLocks noChangeShapeType="1"/>
          </p:cNvSpPr>
          <p:nvPr/>
        </p:nvSpPr>
        <p:spPr bwMode="auto">
          <a:xfrm rot="5400000">
            <a:off x="1198341" y="3420595"/>
            <a:ext cx="604540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118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61" name="Line 62"/>
          <p:cNvSpPr>
            <a:spLocks noChangeShapeType="1"/>
          </p:cNvSpPr>
          <p:nvPr/>
        </p:nvSpPr>
        <p:spPr bwMode="auto">
          <a:xfrm rot="5400000">
            <a:off x="601505" y="3421995"/>
            <a:ext cx="6014586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118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62" name="Line 63"/>
          <p:cNvSpPr>
            <a:spLocks noChangeShapeType="1"/>
          </p:cNvSpPr>
          <p:nvPr/>
        </p:nvSpPr>
        <p:spPr bwMode="auto">
          <a:xfrm rot="5400000">
            <a:off x="4514559" y="3430401"/>
            <a:ext cx="604540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118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63" name="Line 64"/>
          <p:cNvSpPr>
            <a:spLocks noChangeShapeType="1"/>
          </p:cNvSpPr>
          <p:nvPr/>
        </p:nvSpPr>
        <p:spPr bwMode="auto">
          <a:xfrm rot="5400000">
            <a:off x="1809886" y="3431102"/>
            <a:ext cx="6046809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118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64" name="Rectangle 65"/>
          <p:cNvSpPr>
            <a:spLocks noChangeArrowheads="1"/>
          </p:cNvSpPr>
          <p:nvPr/>
        </p:nvSpPr>
        <p:spPr bwMode="auto">
          <a:xfrm>
            <a:off x="4957982" y="4749463"/>
            <a:ext cx="986319" cy="15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771" tIns="31771" rIns="31771" bIns="31771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794" b="1">
                <a:solidFill>
                  <a:srgbClr val="000000"/>
                </a:solidFill>
                <a:latin typeface="Arial Black" panose="020B0A04020102020204" pitchFamily="34" charset="0"/>
              </a:rPr>
              <a:t>Método para modelagem de sistemas</a:t>
            </a:r>
          </a:p>
        </p:txBody>
      </p:sp>
      <p:sp>
        <p:nvSpPr>
          <p:cNvPr id="1065" name="Rectangle 66"/>
          <p:cNvSpPr>
            <a:spLocks noChangeArrowheads="1"/>
          </p:cNvSpPr>
          <p:nvPr/>
        </p:nvSpPr>
        <p:spPr bwMode="auto">
          <a:xfrm>
            <a:off x="4907545" y="5151557"/>
            <a:ext cx="1081589" cy="15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771" tIns="31771" rIns="31771" bIns="31771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794" b="1">
                <a:solidFill>
                  <a:srgbClr val="000000"/>
                </a:solidFill>
                <a:latin typeface="Arial Black" panose="020B0A04020102020204" pitchFamily="34" charset="0"/>
              </a:rPr>
              <a:t>Metodologia de desenvolvimento</a:t>
            </a:r>
          </a:p>
        </p:txBody>
      </p:sp>
      <p:sp>
        <p:nvSpPr>
          <p:cNvPr id="1066" name="Rectangle 67"/>
          <p:cNvSpPr>
            <a:spLocks noChangeArrowheads="1"/>
          </p:cNvSpPr>
          <p:nvPr/>
        </p:nvSpPr>
        <p:spPr bwMode="auto">
          <a:xfrm>
            <a:off x="4953779" y="5563457"/>
            <a:ext cx="983517" cy="15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771" tIns="31771" rIns="31771" bIns="31771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794" b="1">
                <a:solidFill>
                  <a:srgbClr val="000000"/>
                </a:solidFill>
                <a:latin typeface="Arial Black" panose="020B0A04020102020204" pitchFamily="34" charset="0"/>
              </a:rPr>
              <a:t>Modelo de Análise de Performace</a:t>
            </a:r>
          </a:p>
        </p:txBody>
      </p:sp>
      <p:sp>
        <p:nvSpPr>
          <p:cNvPr id="1067" name="Rectangle 68"/>
          <p:cNvSpPr>
            <a:spLocks noChangeArrowheads="1"/>
          </p:cNvSpPr>
          <p:nvPr/>
        </p:nvSpPr>
        <p:spPr bwMode="auto">
          <a:xfrm>
            <a:off x="4950977" y="5916514"/>
            <a:ext cx="983517" cy="15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771" tIns="31771" rIns="31771" bIns="31771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794" b="1">
                <a:solidFill>
                  <a:srgbClr val="000000"/>
                </a:solidFill>
                <a:latin typeface="Arial Black" panose="020B0A04020102020204" pitchFamily="34" charset="0"/>
              </a:rPr>
              <a:t>Modelo de Prototipação</a:t>
            </a:r>
          </a:p>
        </p:txBody>
      </p:sp>
      <p:sp>
        <p:nvSpPr>
          <p:cNvPr id="1068" name="Rectangle 69"/>
          <p:cNvSpPr>
            <a:spLocks noChangeArrowheads="1"/>
          </p:cNvSpPr>
          <p:nvPr/>
        </p:nvSpPr>
        <p:spPr bwMode="auto">
          <a:xfrm>
            <a:off x="6566355" y="6521756"/>
            <a:ext cx="664084" cy="12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771" tIns="31771" rIns="31771" bIns="31771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794" b="1">
                <a:solidFill>
                  <a:srgbClr val="000000"/>
                </a:solidFill>
                <a:latin typeface="Arial Black" panose="020B0A04020102020204" pitchFamily="34" charset="0"/>
              </a:rPr>
              <a:t>Proposal of Solution</a:t>
            </a:r>
          </a:p>
        </p:txBody>
      </p:sp>
      <p:sp>
        <p:nvSpPr>
          <p:cNvPr id="1069" name="Rectangle 70"/>
          <p:cNvSpPr>
            <a:spLocks noChangeArrowheads="1"/>
          </p:cNvSpPr>
          <p:nvPr/>
        </p:nvSpPr>
        <p:spPr bwMode="auto">
          <a:xfrm>
            <a:off x="7876310" y="6521756"/>
            <a:ext cx="708917" cy="12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771" tIns="31771" rIns="31771" bIns="31771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794" b="1">
                <a:solidFill>
                  <a:srgbClr val="000000"/>
                </a:solidFill>
                <a:latin typeface="Arial Black" panose="020B0A04020102020204" pitchFamily="34" charset="0"/>
              </a:rPr>
              <a:t>Experience Paper</a:t>
            </a:r>
          </a:p>
        </p:txBody>
      </p:sp>
      <p:sp>
        <p:nvSpPr>
          <p:cNvPr id="1070" name="Rectangle 71"/>
          <p:cNvSpPr>
            <a:spLocks noChangeArrowheads="1"/>
          </p:cNvSpPr>
          <p:nvPr/>
        </p:nvSpPr>
        <p:spPr bwMode="auto">
          <a:xfrm>
            <a:off x="3848373" y="6492334"/>
            <a:ext cx="778968" cy="127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771" tIns="31771" rIns="31771" bIns="31771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706" b="1">
                <a:solidFill>
                  <a:srgbClr val="000000"/>
                </a:solidFill>
                <a:latin typeface="Arial Black" panose="020B0A04020102020204" pitchFamily="34" charset="0"/>
              </a:rPr>
              <a:t>Processo</a:t>
            </a:r>
          </a:p>
        </p:txBody>
      </p:sp>
      <p:sp>
        <p:nvSpPr>
          <p:cNvPr id="1071" name="Rectangle 72"/>
          <p:cNvSpPr>
            <a:spLocks noChangeArrowheads="1"/>
          </p:cNvSpPr>
          <p:nvPr/>
        </p:nvSpPr>
        <p:spPr bwMode="auto">
          <a:xfrm>
            <a:off x="2709343" y="6492334"/>
            <a:ext cx="580023" cy="12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771" tIns="31771" rIns="31771" bIns="31771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706" b="1">
                <a:solidFill>
                  <a:srgbClr val="000000"/>
                </a:solidFill>
                <a:latin typeface="Arial Black" panose="020B0A04020102020204" pitchFamily="34" charset="0"/>
              </a:rPr>
              <a:t>Modelo</a:t>
            </a:r>
          </a:p>
        </p:txBody>
      </p:sp>
      <p:sp>
        <p:nvSpPr>
          <p:cNvPr id="1072" name="Rectangle 73"/>
          <p:cNvSpPr>
            <a:spLocks noChangeArrowheads="1"/>
          </p:cNvSpPr>
          <p:nvPr/>
        </p:nvSpPr>
        <p:spPr bwMode="auto">
          <a:xfrm>
            <a:off x="1421804" y="6492334"/>
            <a:ext cx="661282" cy="12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771" tIns="31771" rIns="31771" bIns="31771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706" b="1">
                <a:solidFill>
                  <a:srgbClr val="000000"/>
                </a:solidFill>
                <a:latin typeface="Arial Black" panose="020B0A04020102020204" pitchFamily="34" charset="0"/>
              </a:rPr>
              <a:t>Framework</a:t>
            </a:r>
          </a:p>
        </p:txBody>
      </p:sp>
      <p:sp>
        <p:nvSpPr>
          <p:cNvPr id="1073" name="Rectangle 74"/>
          <p:cNvSpPr>
            <a:spLocks noChangeArrowheads="1"/>
          </p:cNvSpPr>
          <p:nvPr/>
        </p:nvSpPr>
        <p:spPr bwMode="auto">
          <a:xfrm>
            <a:off x="2010233" y="6492334"/>
            <a:ext cx="773364" cy="12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771" tIns="31771" rIns="31771" bIns="31771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706" b="1">
                <a:solidFill>
                  <a:srgbClr val="000000"/>
                </a:solidFill>
                <a:latin typeface="Arial Black" panose="020B0A04020102020204" pitchFamily="34" charset="0"/>
              </a:rPr>
              <a:t>Metodologia</a:t>
            </a:r>
          </a:p>
        </p:txBody>
      </p:sp>
      <p:sp>
        <p:nvSpPr>
          <p:cNvPr id="1074" name="Rectangle 75"/>
          <p:cNvSpPr>
            <a:spLocks noChangeArrowheads="1"/>
          </p:cNvSpPr>
          <p:nvPr/>
        </p:nvSpPr>
        <p:spPr bwMode="auto">
          <a:xfrm>
            <a:off x="3265548" y="6511949"/>
            <a:ext cx="706115" cy="8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771" tIns="31771" rIns="31771" bIns="31771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706" b="1">
                <a:solidFill>
                  <a:srgbClr val="000000"/>
                </a:solidFill>
                <a:latin typeface="Arial Black" panose="020B0A04020102020204" pitchFamily="34" charset="0"/>
              </a:rPr>
              <a:t>Plataforma</a:t>
            </a:r>
          </a:p>
        </p:txBody>
      </p:sp>
      <p:sp>
        <p:nvSpPr>
          <p:cNvPr id="1075" name="Rectangle 76"/>
          <p:cNvSpPr>
            <a:spLocks noChangeArrowheads="1"/>
          </p:cNvSpPr>
          <p:nvPr/>
        </p:nvSpPr>
        <p:spPr bwMode="auto">
          <a:xfrm>
            <a:off x="4864113" y="333443"/>
            <a:ext cx="1143234" cy="15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771" tIns="31771" rIns="31771" bIns="31771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794" b="1">
                <a:solidFill>
                  <a:srgbClr val="000000"/>
                </a:solidFill>
                <a:latin typeface="Arial Black" panose="020B0A04020102020204" pitchFamily="34" charset="0"/>
              </a:rPr>
              <a:t>Compartilhamento de Experiência</a:t>
            </a:r>
          </a:p>
        </p:txBody>
      </p:sp>
      <p:sp>
        <p:nvSpPr>
          <p:cNvPr id="1076" name="Rectangle 28"/>
          <p:cNvSpPr>
            <a:spLocks noChangeArrowheads="1"/>
          </p:cNvSpPr>
          <p:nvPr/>
        </p:nvSpPr>
        <p:spPr bwMode="auto">
          <a:xfrm>
            <a:off x="118854" y="6664660"/>
            <a:ext cx="912065" cy="15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771" tIns="31771" rIns="31771" bIns="31771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882" b="1">
                <a:solidFill>
                  <a:srgbClr val="000000"/>
                </a:solidFill>
                <a:latin typeface="Arial Black" panose="020B0A04020102020204" pitchFamily="34" charset="0"/>
              </a:rPr>
              <a:t>Contribuição</a:t>
            </a:r>
          </a:p>
        </p:txBody>
      </p:sp>
      <p:sp>
        <p:nvSpPr>
          <p:cNvPr id="1077" name="Rectangle 28"/>
          <p:cNvSpPr>
            <a:spLocks noChangeArrowheads="1"/>
          </p:cNvSpPr>
          <p:nvPr/>
        </p:nvSpPr>
        <p:spPr bwMode="auto">
          <a:xfrm>
            <a:off x="8219560" y="6659056"/>
            <a:ext cx="910664" cy="15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771" tIns="31771" rIns="31771" bIns="31771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882" b="1">
                <a:solidFill>
                  <a:srgbClr val="000000"/>
                </a:solidFill>
                <a:latin typeface="Arial Black" panose="020B0A04020102020204" pitchFamily="34" charset="0"/>
              </a:rPr>
              <a:t>Pesquisa</a:t>
            </a:r>
          </a:p>
        </p:txBody>
      </p:sp>
      <p:sp>
        <p:nvSpPr>
          <p:cNvPr id="1078" name="Line 42"/>
          <p:cNvSpPr>
            <a:spLocks noChangeShapeType="1"/>
          </p:cNvSpPr>
          <p:nvPr/>
        </p:nvSpPr>
        <p:spPr bwMode="auto">
          <a:xfrm rot="10800000">
            <a:off x="491526" y="2818855"/>
            <a:ext cx="803766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118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79" name="Line 32"/>
          <p:cNvSpPr>
            <a:spLocks noChangeShapeType="1"/>
          </p:cNvSpPr>
          <p:nvPr/>
        </p:nvSpPr>
        <p:spPr bwMode="auto">
          <a:xfrm rot="5400000">
            <a:off x="-1228929" y="3426900"/>
            <a:ext cx="600477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118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80" name="Line 47"/>
          <p:cNvSpPr>
            <a:spLocks noChangeShapeType="1"/>
          </p:cNvSpPr>
          <p:nvPr/>
        </p:nvSpPr>
        <p:spPr bwMode="auto">
          <a:xfrm rot="10800000">
            <a:off x="459302" y="808390"/>
            <a:ext cx="8037661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118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81" name="Line 32"/>
          <p:cNvSpPr>
            <a:spLocks noChangeShapeType="1"/>
          </p:cNvSpPr>
          <p:nvPr/>
        </p:nvSpPr>
        <p:spPr bwMode="auto">
          <a:xfrm rot="5400000">
            <a:off x="-1841175" y="3429702"/>
            <a:ext cx="600477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118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82" name="Rectangle 73"/>
          <p:cNvSpPr>
            <a:spLocks noChangeArrowheads="1"/>
          </p:cNvSpPr>
          <p:nvPr/>
        </p:nvSpPr>
        <p:spPr bwMode="auto">
          <a:xfrm>
            <a:off x="834776" y="6492334"/>
            <a:ext cx="661282" cy="12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771" tIns="31771" rIns="31771" bIns="31771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706" b="1">
                <a:solidFill>
                  <a:srgbClr val="000000"/>
                </a:solidFill>
                <a:latin typeface="Arial Black" panose="020B0A04020102020204" pitchFamily="34" charset="0"/>
              </a:rPr>
              <a:t>Ferramenta</a:t>
            </a:r>
          </a:p>
        </p:txBody>
      </p:sp>
      <p:sp>
        <p:nvSpPr>
          <p:cNvPr id="1083" name="Rectangle 74"/>
          <p:cNvSpPr>
            <a:spLocks noChangeArrowheads="1"/>
          </p:cNvSpPr>
          <p:nvPr/>
        </p:nvSpPr>
        <p:spPr bwMode="auto">
          <a:xfrm>
            <a:off x="4599321" y="6492334"/>
            <a:ext cx="479149" cy="12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771" tIns="31771" rIns="31771" bIns="31771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706" b="1">
                <a:solidFill>
                  <a:srgbClr val="000000"/>
                </a:solidFill>
                <a:latin typeface="Arial Black" panose="020B0A04020102020204" pitchFamily="34" charset="0"/>
              </a:rPr>
              <a:t>Teoria</a:t>
            </a:r>
          </a:p>
        </p:txBody>
      </p:sp>
      <p:sp>
        <p:nvSpPr>
          <p:cNvPr id="1084" name="Line 32"/>
          <p:cNvSpPr>
            <a:spLocks noChangeShapeType="1"/>
          </p:cNvSpPr>
          <p:nvPr/>
        </p:nvSpPr>
        <p:spPr bwMode="auto">
          <a:xfrm rot="5400000">
            <a:off x="-2453422" y="3426900"/>
            <a:ext cx="600477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118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85" name="Rectangle 72"/>
          <p:cNvSpPr>
            <a:spLocks noChangeArrowheads="1"/>
          </p:cNvSpPr>
          <p:nvPr/>
        </p:nvSpPr>
        <p:spPr bwMode="auto">
          <a:xfrm>
            <a:off x="228134" y="6492334"/>
            <a:ext cx="638866" cy="12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1771" tIns="31771" rIns="31771" bIns="31771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706" b="1">
                <a:solidFill>
                  <a:srgbClr val="000000"/>
                </a:solidFill>
                <a:latin typeface="Arial Black" panose="020B0A04020102020204" pitchFamily="34" charset="0"/>
              </a:rPr>
              <a:t>Arquitetura</a:t>
            </a:r>
          </a:p>
        </p:txBody>
      </p:sp>
      <p:sp>
        <p:nvSpPr>
          <p:cNvPr id="1086" name="Oval 150"/>
          <p:cNvSpPr>
            <a:spLocks noChangeArrowheads="1"/>
          </p:cNvSpPr>
          <p:nvPr/>
        </p:nvSpPr>
        <p:spPr bwMode="auto">
          <a:xfrm>
            <a:off x="8115885" y="333443"/>
            <a:ext cx="120488" cy="1190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882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87" name="Oval 163"/>
          <p:cNvSpPr>
            <a:spLocks noChangeArrowheads="1"/>
          </p:cNvSpPr>
          <p:nvPr/>
        </p:nvSpPr>
        <p:spPr bwMode="auto">
          <a:xfrm>
            <a:off x="7478420" y="764958"/>
            <a:ext cx="114884" cy="11348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88" name="Oval 150"/>
          <p:cNvSpPr>
            <a:spLocks noChangeArrowheads="1"/>
          </p:cNvSpPr>
          <p:nvPr/>
        </p:nvSpPr>
        <p:spPr bwMode="auto">
          <a:xfrm>
            <a:off x="6199287" y="1155844"/>
            <a:ext cx="120488" cy="11908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882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89" name="Oval 138"/>
          <p:cNvSpPr>
            <a:spLocks noChangeArrowheads="1"/>
          </p:cNvSpPr>
          <p:nvPr/>
        </p:nvSpPr>
        <p:spPr bwMode="auto">
          <a:xfrm>
            <a:off x="6826945" y="1150240"/>
            <a:ext cx="142904" cy="14290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090" name="Oval 150"/>
          <p:cNvSpPr>
            <a:spLocks noChangeArrowheads="1"/>
          </p:cNvSpPr>
          <p:nvPr/>
        </p:nvSpPr>
        <p:spPr bwMode="auto">
          <a:xfrm>
            <a:off x="8099073" y="1147438"/>
            <a:ext cx="120488" cy="11908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882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91" name="Oval 154"/>
          <p:cNvSpPr>
            <a:spLocks noChangeArrowheads="1"/>
          </p:cNvSpPr>
          <p:nvPr/>
        </p:nvSpPr>
        <p:spPr bwMode="auto">
          <a:xfrm>
            <a:off x="7485425" y="1150239"/>
            <a:ext cx="127493" cy="12749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92" name="Oval 150"/>
          <p:cNvSpPr>
            <a:spLocks noChangeArrowheads="1"/>
          </p:cNvSpPr>
          <p:nvPr/>
        </p:nvSpPr>
        <p:spPr bwMode="auto">
          <a:xfrm>
            <a:off x="6207694" y="1550932"/>
            <a:ext cx="120488" cy="11908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882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93" name="Oval 163"/>
          <p:cNvSpPr>
            <a:spLocks noChangeArrowheads="1"/>
          </p:cNvSpPr>
          <p:nvPr/>
        </p:nvSpPr>
        <p:spPr bwMode="auto">
          <a:xfrm>
            <a:off x="8115885" y="1965634"/>
            <a:ext cx="114884" cy="11348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94" name="Oval 163"/>
          <p:cNvSpPr>
            <a:spLocks noChangeArrowheads="1"/>
          </p:cNvSpPr>
          <p:nvPr/>
        </p:nvSpPr>
        <p:spPr bwMode="auto">
          <a:xfrm>
            <a:off x="6840955" y="2363524"/>
            <a:ext cx="114884" cy="11348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95" name="Oval 163"/>
          <p:cNvSpPr>
            <a:spLocks noChangeArrowheads="1"/>
          </p:cNvSpPr>
          <p:nvPr/>
        </p:nvSpPr>
        <p:spPr bwMode="auto">
          <a:xfrm>
            <a:off x="7479821" y="2360722"/>
            <a:ext cx="114884" cy="11348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96" name="Oval 163"/>
          <p:cNvSpPr>
            <a:spLocks noChangeArrowheads="1"/>
          </p:cNvSpPr>
          <p:nvPr/>
        </p:nvSpPr>
        <p:spPr bwMode="auto">
          <a:xfrm>
            <a:off x="6211896" y="2768419"/>
            <a:ext cx="114884" cy="11348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97" name="Oval 163"/>
          <p:cNvSpPr>
            <a:spLocks noChangeArrowheads="1"/>
          </p:cNvSpPr>
          <p:nvPr/>
        </p:nvSpPr>
        <p:spPr bwMode="auto">
          <a:xfrm>
            <a:off x="8106077" y="2758612"/>
            <a:ext cx="114884" cy="11348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98" name="Oval 150"/>
          <p:cNvSpPr>
            <a:spLocks noChangeArrowheads="1"/>
          </p:cNvSpPr>
          <p:nvPr/>
        </p:nvSpPr>
        <p:spPr bwMode="auto">
          <a:xfrm>
            <a:off x="7484024" y="2761414"/>
            <a:ext cx="120488" cy="11768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882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99" name="Oval 154"/>
          <p:cNvSpPr>
            <a:spLocks noChangeArrowheads="1"/>
          </p:cNvSpPr>
          <p:nvPr/>
        </p:nvSpPr>
        <p:spPr bwMode="auto">
          <a:xfrm>
            <a:off x="6829746" y="2755810"/>
            <a:ext cx="127493" cy="12749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00" name="Oval 163"/>
          <p:cNvSpPr>
            <a:spLocks noChangeArrowheads="1"/>
          </p:cNvSpPr>
          <p:nvPr/>
        </p:nvSpPr>
        <p:spPr bwMode="auto">
          <a:xfrm>
            <a:off x="7489628" y="3176117"/>
            <a:ext cx="114884" cy="11348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01" name="Oval 163"/>
          <p:cNvSpPr>
            <a:spLocks noChangeArrowheads="1"/>
          </p:cNvSpPr>
          <p:nvPr/>
        </p:nvSpPr>
        <p:spPr bwMode="auto">
          <a:xfrm>
            <a:off x="6843757" y="3167711"/>
            <a:ext cx="114884" cy="11348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02" name="Oval 163"/>
          <p:cNvSpPr>
            <a:spLocks noChangeArrowheads="1"/>
          </p:cNvSpPr>
          <p:nvPr/>
        </p:nvSpPr>
        <p:spPr bwMode="auto">
          <a:xfrm>
            <a:off x="8114483" y="3562799"/>
            <a:ext cx="114884" cy="11348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03" name="Oval 150"/>
          <p:cNvSpPr>
            <a:spLocks noChangeArrowheads="1"/>
          </p:cNvSpPr>
          <p:nvPr/>
        </p:nvSpPr>
        <p:spPr bwMode="auto">
          <a:xfrm>
            <a:off x="7492430" y="3567001"/>
            <a:ext cx="120488" cy="1190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882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04" name="Oval 163"/>
          <p:cNvSpPr>
            <a:spLocks noChangeArrowheads="1"/>
          </p:cNvSpPr>
          <p:nvPr/>
        </p:nvSpPr>
        <p:spPr bwMode="auto">
          <a:xfrm>
            <a:off x="6843757" y="3569803"/>
            <a:ext cx="114884" cy="11348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05" name="Oval 163"/>
          <p:cNvSpPr>
            <a:spLocks noChangeArrowheads="1"/>
          </p:cNvSpPr>
          <p:nvPr/>
        </p:nvSpPr>
        <p:spPr bwMode="auto">
          <a:xfrm>
            <a:off x="8121489" y="3977500"/>
            <a:ext cx="114884" cy="11208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06" name="Oval 163"/>
          <p:cNvSpPr>
            <a:spLocks noChangeArrowheads="1"/>
          </p:cNvSpPr>
          <p:nvPr/>
        </p:nvSpPr>
        <p:spPr bwMode="auto">
          <a:xfrm>
            <a:off x="7489628" y="3977501"/>
            <a:ext cx="114884" cy="11348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07" name="Oval 150"/>
          <p:cNvSpPr>
            <a:spLocks noChangeArrowheads="1"/>
          </p:cNvSpPr>
          <p:nvPr/>
        </p:nvSpPr>
        <p:spPr bwMode="auto">
          <a:xfrm>
            <a:off x="6846559" y="3970495"/>
            <a:ext cx="120488" cy="1190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882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08" name="Oval 163"/>
          <p:cNvSpPr>
            <a:spLocks noChangeArrowheads="1"/>
          </p:cNvSpPr>
          <p:nvPr/>
        </p:nvSpPr>
        <p:spPr bwMode="auto">
          <a:xfrm>
            <a:off x="6206292" y="4776083"/>
            <a:ext cx="114884" cy="11208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09" name="Oval 163"/>
          <p:cNvSpPr>
            <a:spLocks noChangeArrowheads="1"/>
          </p:cNvSpPr>
          <p:nvPr/>
        </p:nvSpPr>
        <p:spPr bwMode="auto">
          <a:xfrm>
            <a:off x="8121489" y="4380995"/>
            <a:ext cx="114884" cy="11348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10" name="Oval 163"/>
          <p:cNvSpPr>
            <a:spLocks noChangeArrowheads="1"/>
          </p:cNvSpPr>
          <p:nvPr/>
        </p:nvSpPr>
        <p:spPr bwMode="auto">
          <a:xfrm>
            <a:off x="6850762" y="4773281"/>
            <a:ext cx="114884" cy="11348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11" name="Oval 163"/>
          <p:cNvSpPr>
            <a:spLocks noChangeArrowheads="1"/>
          </p:cNvSpPr>
          <p:nvPr/>
        </p:nvSpPr>
        <p:spPr bwMode="auto">
          <a:xfrm>
            <a:off x="6204891" y="5187984"/>
            <a:ext cx="114884" cy="11348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12" name="Oval 150"/>
          <p:cNvSpPr>
            <a:spLocks noChangeArrowheads="1"/>
          </p:cNvSpPr>
          <p:nvPr/>
        </p:nvSpPr>
        <p:spPr bwMode="auto">
          <a:xfrm>
            <a:off x="7465811" y="5189384"/>
            <a:ext cx="120488" cy="1190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882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13" name="Oval 138"/>
          <p:cNvSpPr>
            <a:spLocks noChangeArrowheads="1"/>
          </p:cNvSpPr>
          <p:nvPr/>
        </p:nvSpPr>
        <p:spPr bwMode="auto">
          <a:xfrm>
            <a:off x="6831148" y="5159963"/>
            <a:ext cx="142904" cy="14290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14" name="Oval 163"/>
          <p:cNvSpPr>
            <a:spLocks noChangeArrowheads="1"/>
          </p:cNvSpPr>
          <p:nvPr/>
        </p:nvSpPr>
        <p:spPr bwMode="auto">
          <a:xfrm>
            <a:off x="6196485" y="5583072"/>
            <a:ext cx="114884" cy="11348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15" name="Oval 163"/>
          <p:cNvSpPr>
            <a:spLocks noChangeArrowheads="1"/>
          </p:cNvSpPr>
          <p:nvPr/>
        </p:nvSpPr>
        <p:spPr bwMode="auto">
          <a:xfrm>
            <a:off x="6843757" y="5583072"/>
            <a:ext cx="114884" cy="11348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16" name="Oval 163"/>
          <p:cNvSpPr>
            <a:spLocks noChangeArrowheads="1"/>
          </p:cNvSpPr>
          <p:nvPr/>
        </p:nvSpPr>
        <p:spPr bwMode="auto">
          <a:xfrm>
            <a:off x="6204891" y="5986566"/>
            <a:ext cx="114884" cy="11348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17" name="Oval 163"/>
          <p:cNvSpPr>
            <a:spLocks noChangeArrowheads="1"/>
          </p:cNvSpPr>
          <p:nvPr/>
        </p:nvSpPr>
        <p:spPr bwMode="auto">
          <a:xfrm>
            <a:off x="7482623" y="5994972"/>
            <a:ext cx="114884" cy="11348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18" name="Oval 150"/>
          <p:cNvSpPr>
            <a:spLocks noChangeArrowheads="1"/>
          </p:cNvSpPr>
          <p:nvPr/>
        </p:nvSpPr>
        <p:spPr bwMode="auto">
          <a:xfrm>
            <a:off x="4155197" y="350256"/>
            <a:ext cx="120488" cy="1190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882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19" name="Oval 163"/>
          <p:cNvSpPr>
            <a:spLocks noChangeArrowheads="1"/>
          </p:cNvSpPr>
          <p:nvPr/>
        </p:nvSpPr>
        <p:spPr bwMode="auto">
          <a:xfrm>
            <a:off x="1112178" y="749548"/>
            <a:ext cx="114884" cy="11348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20" name="Oval 127"/>
          <p:cNvSpPr>
            <a:spLocks noChangeArrowheads="1"/>
          </p:cNvSpPr>
          <p:nvPr/>
        </p:nvSpPr>
        <p:spPr bwMode="auto">
          <a:xfrm>
            <a:off x="1072949" y="1162848"/>
            <a:ext cx="156914" cy="15831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21" name="Oval 150"/>
          <p:cNvSpPr>
            <a:spLocks noChangeArrowheads="1"/>
          </p:cNvSpPr>
          <p:nvPr/>
        </p:nvSpPr>
        <p:spPr bwMode="auto">
          <a:xfrm>
            <a:off x="1710415" y="1155844"/>
            <a:ext cx="120488" cy="11908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882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22" name="Oval 154"/>
          <p:cNvSpPr>
            <a:spLocks noChangeArrowheads="1"/>
          </p:cNvSpPr>
          <p:nvPr/>
        </p:nvSpPr>
        <p:spPr bwMode="auto">
          <a:xfrm>
            <a:off x="3542950" y="1165651"/>
            <a:ext cx="127493" cy="12749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23" name="Oval 150"/>
          <p:cNvSpPr>
            <a:spLocks noChangeArrowheads="1"/>
          </p:cNvSpPr>
          <p:nvPr/>
        </p:nvSpPr>
        <p:spPr bwMode="auto">
          <a:xfrm>
            <a:off x="4763240" y="1557936"/>
            <a:ext cx="120488" cy="1190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882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24" name="Oval 163"/>
          <p:cNvSpPr>
            <a:spLocks noChangeArrowheads="1"/>
          </p:cNvSpPr>
          <p:nvPr/>
        </p:nvSpPr>
        <p:spPr bwMode="auto">
          <a:xfrm>
            <a:off x="4155197" y="1957228"/>
            <a:ext cx="114884" cy="11348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25" name="Oval 150"/>
          <p:cNvSpPr>
            <a:spLocks noChangeArrowheads="1"/>
          </p:cNvSpPr>
          <p:nvPr/>
        </p:nvSpPr>
        <p:spPr bwMode="auto">
          <a:xfrm>
            <a:off x="2331067" y="2366327"/>
            <a:ext cx="120488" cy="11908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882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26" name="Oval 138"/>
          <p:cNvSpPr>
            <a:spLocks noChangeArrowheads="1"/>
          </p:cNvSpPr>
          <p:nvPr/>
        </p:nvSpPr>
        <p:spPr bwMode="auto">
          <a:xfrm>
            <a:off x="490125" y="2748805"/>
            <a:ext cx="142904" cy="14290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27" name="Oval 163"/>
          <p:cNvSpPr>
            <a:spLocks noChangeArrowheads="1"/>
          </p:cNvSpPr>
          <p:nvPr/>
        </p:nvSpPr>
        <p:spPr bwMode="auto">
          <a:xfrm>
            <a:off x="4160801" y="2750206"/>
            <a:ext cx="114884" cy="11208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28" name="Oval 150"/>
          <p:cNvSpPr>
            <a:spLocks noChangeArrowheads="1"/>
          </p:cNvSpPr>
          <p:nvPr/>
        </p:nvSpPr>
        <p:spPr bwMode="auto">
          <a:xfrm>
            <a:off x="4777250" y="3164909"/>
            <a:ext cx="120488" cy="11908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882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29" name="Oval 150"/>
          <p:cNvSpPr>
            <a:spLocks noChangeArrowheads="1"/>
          </p:cNvSpPr>
          <p:nvPr/>
        </p:nvSpPr>
        <p:spPr bwMode="auto">
          <a:xfrm>
            <a:off x="485922" y="3559997"/>
            <a:ext cx="120488" cy="11908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882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30" name="Oval 150"/>
          <p:cNvSpPr>
            <a:spLocks noChangeArrowheads="1"/>
          </p:cNvSpPr>
          <p:nvPr/>
        </p:nvSpPr>
        <p:spPr bwMode="auto">
          <a:xfrm>
            <a:off x="2326864" y="3559997"/>
            <a:ext cx="120488" cy="11908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882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31" name="Oval 148"/>
          <p:cNvSpPr>
            <a:spLocks noChangeArrowheads="1"/>
          </p:cNvSpPr>
          <p:nvPr/>
        </p:nvSpPr>
        <p:spPr bwMode="auto">
          <a:xfrm>
            <a:off x="2314254" y="3959287"/>
            <a:ext cx="140102" cy="14010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32" name="Oval 163"/>
          <p:cNvSpPr>
            <a:spLocks noChangeArrowheads="1"/>
          </p:cNvSpPr>
          <p:nvPr/>
        </p:nvSpPr>
        <p:spPr bwMode="auto">
          <a:xfrm>
            <a:off x="4173410" y="4371187"/>
            <a:ext cx="114884" cy="11348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33" name="Oval 150"/>
          <p:cNvSpPr>
            <a:spLocks noChangeArrowheads="1"/>
          </p:cNvSpPr>
          <p:nvPr/>
        </p:nvSpPr>
        <p:spPr bwMode="auto">
          <a:xfrm>
            <a:off x="2329666" y="4769077"/>
            <a:ext cx="120488" cy="1190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882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34" name="Oval 132"/>
          <p:cNvSpPr>
            <a:spLocks noChangeArrowheads="1"/>
          </p:cNvSpPr>
          <p:nvPr/>
        </p:nvSpPr>
        <p:spPr bwMode="auto">
          <a:xfrm>
            <a:off x="2300244" y="5155759"/>
            <a:ext cx="168123" cy="16812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135" name="Oval 163"/>
          <p:cNvSpPr>
            <a:spLocks noChangeArrowheads="1"/>
          </p:cNvSpPr>
          <p:nvPr/>
        </p:nvSpPr>
        <p:spPr bwMode="auto">
          <a:xfrm>
            <a:off x="2944714" y="5585874"/>
            <a:ext cx="114884" cy="11348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36" name="Oval 163"/>
          <p:cNvSpPr>
            <a:spLocks noChangeArrowheads="1"/>
          </p:cNvSpPr>
          <p:nvPr/>
        </p:nvSpPr>
        <p:spPr bwMode="auto">
          <a:xfrm>
            <a:off x="4165004" y="5585874"/>
            <a:ext cx="114884" cy="11348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1059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37" name="Oval 150"/>
          <p:cNvSpPr>
            <a:spLocks noChangeArrowheads="1"/>
          </p:cNvSpPr>
          <p:nvPr/>
        </p:nvSpPr>
        <p:spPr bwMode="auto">
          <a:xfrm>
            <a:off x="2336671" y="5987966"/>
            <a:ext cx="120488" cy="1190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BR" sz="882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168548" y="6615623"/>
            <a:ext cx="5707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Figura 9 – Relação de abordagem e tipo de contribuição por gráfico em bolhas 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235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Obtidos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Síntese dos resultados</a:t>
            </a:r>
          </a:p>
          <a:p>
            <a:pPr lvl="1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Mapeamento sistemático por gráfico em bolhas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Abordagens mais mencionadas:</a:t>
            </a:r>
          </a:p>
          <a:p>
            <a:pPr lvl="2"/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Sistema </a:t>
            </a:r>
          </a:p>
          <a:p>
            <a:pPr lvl="2"/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Proposta de Arquitetura de Software</a:t>
            </a:r>
          </a:p>
          <a:p>
            <a:pPr lvl="2"/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Desenvolvimento</a:t>
            </a:r>
          </a:p>
          <a:p>
            <a:pPr lvl="1"/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Tipos de contribuição mais proeminentes:</a:t>
            </a:r>
          </a:p>
          <a:p>
            <a:pPr lvl="2"/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</a:p>
          <a:p>
            <a:pPr lvl="2"/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Arquitetura</a:t>
            </a:r>
          </a:p>
          <a:p>
            <a:pPr lvl="2"/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tipo de pesquisa majoritária</a:t>
            </a:r>
          </a:p>
          <a:p>
            <a:pPr lvl="2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 imaturidade na área</a:t>
            </a:r>
          </a:p>
          <a:p>
            <a:pPr lvl="1"/>
            <a:endParaRPr lang="pt-BR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3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Obtidos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Síntese dos resultados</a:t>
            </a:r>
          </a:p>
          <a:p>
            <a:pPr lvl="1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aiores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desafios estão na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área da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arquitetura de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lvl="2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Modelagem de dados</a:t>
            </a:r>
          </a:p>
          <a:p>
            <a:pPr lvl="2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do sistema</a:t>
            </a:r>
          </a:p>
          <a:p>
            <a:pPr lvl="2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Integrações entre diferentes tecnologias de banco de dados e aplicações</a:t>
            </a:r>
          </a:p>
          <a:p>
            <a:pPr lvl="1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Fase do ciclo de vida 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aparece com muitas abordagens</a:t>
            </a:r>
          </a:p>
          <a:p>
            <a:pPr lvl="2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Alavancado por abordagens sobre modelagem e design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prover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tradicionais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abarcar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necessidades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intensivo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dados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Autores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necessidade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experimentação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conceito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entretanto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validação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rigorosa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áreas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estudo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Contribuições</a:t>
            </a:r>
          </a:p>
          <a:p>
            <a:pPr lvl="1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Mapeamento sistemático</a:t>
            </a:r>
          </a:p>
          <a:p>
            <a:pPr lvl="2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Nova área de estudo</a:t>
            </a:r>
          </a:p>
          <a:p>
            <a:pPr lvl="2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Visão geral de pesquisas</a:t>
            </a:r>
          </a:p>
          <a:p>
            <a:pPr lvl="2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Abordagens e objetivos mais comuns</a:t>
            </a:r>
          </a:p>
          <a:p>
            <a:pPr lvl="2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Corpo de conhecimento sobre estudos</a:t>
            </a:r>
          </a:p>
          <a:p>
            <a:pPr lvl="1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 de mapeamento</a:t>
            </a:r>
          </a:p>
          <a:p>
            <a:pPr lvl="2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Adaptado para necessidades</a:t>
            </a:r>
          </a:p>
          <a:p>
            <a:pPr lvl="3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Artigos de controle</a:t>
            </a:r>
          </a:p>
          <a:p>
            <a:pPr lvl="3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Conjunto inicial de artigos</a:t>
            </a:r>
          </a:p>
          <a:p>
            <a:pPr lvl="2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Estratégia híbrida para recuperação de estudos</a:t>
            </a:r>
          </a:p>
          <a:p>
            <a:pPr lvl="2"/>
            <a:r>
              <a:rPr lang="pt-B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Snowballing</a:t>
            </a:r>
            <a:endParaRPr lang="pt-BR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endParaRPr lang="pt-BR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onceito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“3Vs”,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Doug Laney (2001)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Velocidade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Variedade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dados,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conhecimento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decisão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Posicionamento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mercado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provedor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soluções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Crescimento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indústria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dimensões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Valor,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Veracidade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(KAZMAN, 2016)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Limitações</a:t>
            </a:r>
          </a:p>
          <a:p>
            <a:pPr lvl="1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Escopo do estudo</a:t>
            </a:r>
          </a:p>
          <a:p>
            <a:pPr lvl="2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Buscas rodadas em Janeiro de 2017</a:t>
            </a:r>
          </a:p>
          <a:p>
            <a:pPr lvl="2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Estudos importantes podem ter ficado fora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Ameaças à validade</a:t>
            </a:r>
          </a:p>
          <a:p>
            <a:pPr lvl="1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 majoritariamente conduzido apenas por um pesquisador</a:t>
            </a:r>
          </a:p>
          <a:p>
            <a:pPr lvl="2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Classificação dos estudos</a:t>
            </a:r>
          </a:p>
          <a:p>
            <a:pPr lvl="2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Aplicação dos critérios de inclusão e exclusão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Trabalhos futuros</a:t>
            </a:r>
          </a:p>
          <a:p>
            <a:pPr lvl="1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Atualização dos trabalhos primários com estudos de 2017</a:t>
            </a:r>
          </a:p>
          <a:p>
            <a:pPr lvl="1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Automatização do processo de recuperação de estudos</a:t>
            </a:r>
          </a:p>
          <a:p>
            <a:pPr lvl="1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 de gerenciamento de mapeamentos sistemáticos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7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ALVES, N. S. R.; MENDES, T. S.; MENDONÇA, M. G.; SPÍNOLA, R. O.; SHULL, F</a:t>
            </a:r>
            <a:r>
              <a:rPr lang="en-US" dirty="0" smtClean="0"/>
              <a:t>.; SEAMAN</a:t>
            </a:r>
            <a:r>
              <a:rPr lang="en-US" dirty="0"/>
              <a:t>, C. </a:t>
            </a:r>
            <a:r>
              <a:rPr lang="en-US" b="1" dirty="0"/>
              <a:t>Identification and management of technical debt: A systematic mapping</a:t>
            </a:r>
            <a:br>
              <a:rPr lang="en-US" b="1" dirty="0"/>
            </a:br>
            <a:r>
              <a:rPr lang="en-US" b="1" dirty="0"/>
              <a:t>Study. </a:t>
            </a:r>
            <a:r>
              <a:rPr lang="en-US" dirty="0"/>
              <a:t>Information and Software Technology, </a:t>
            </a:r>
            <a:r>
              <a:rPr lang="en-US" dirty="0" err="1"/>
              <a:t>ScienceDirect</a:t>
            </a:r>
            <a:r>
              <a:rPr lang="en-US" dirty="0"/>
              <a:t>, v. 70, p. 100-121, 2016. </a:t>
            </a:r>
          </a:p>
          <a:p>
            <a:r>
              <a:rPr lang="en-US" dirty="0" smtClean="0"/>
              <a:t>CAPGEMINI</a:t>
            </a:r>
            <a:r>
              <a:rPr lang="en-US" dirty="0"/>
              <a:t>. </a:t>
            </a:r>
            <a:r>
              <a:rPr lang="en-US" b="1" dirty="0"/>
              <a:t>Cracking the Data Conundrum: How Successful Companies Make Big Data Operational.</a:t>
            </a:r>
            <a:r>
              <a:rPr lang="en-US" dirty="0"/>
              <a:t> 2015.</a:t>
            </a:r>
            <a:endParaRPr lang="pt-BR" dirty="0"/>
          </a:p>
          <a:p>
            <a:r>
              <a:rPr lang="en-US" dirty="0" smtClean="0"/>
              <a:t>CAPGEMINI</a:t>
            </a:r>
            <a:r>
              <a:rPr lang="en-US" dirty="0"/>
              <a:t>; INFORMATICA. </a:t>
            </a:r>
            <a:r>
              <a:rPr lang="en-US" b="1" dirty="0"/>
              <a:t>The Big Data Payoff: Turning Big Data into </a:t>
            </a:r>
            <a:r>
              <a:rPr lang="en-US" b="1" dirty="0" smtClean="0"/>
              <a:t>Business Value</a:t>
            </a:r>
            <a:r>
              <a:rPr lang="en-US" b="1" dirty="0"/>
              <a:t>. </a:t>
            </a:r>
            <a:r>
              <a:rPr lang="en-US" dirty="0"/>
              <a:t>2016. </a:t>
            </a:r>
          </a:p>
          <a:p>
            <a:r>
              <a:rPr lang="en-US" dirty="0" smtClean="0"/>
              <a:t>CARR</a:t>
            </a:r>
            <a:r>
              <a:rPr lang="en-US" dirty="0"/>
              <a:t>, N, G. </a:t>
            </a:r>
            <a:r>
              <a:rPr lang="en-US" b="1" dirty="0"/>
              <a:t>IT Doesn’t Matter. </a:t>
            </a:r>
            <a:r>
              <a:rPr lang="en-US" dirty="0"/>
              <a:t>Harvard Business Review, </a:t>
            </a:r>
            <a:r>
              <a:rPr lang="en-US" dirty="0" err="1"/>
              <a:t>mai</a:t>
            </a:r>
            <a:r>
              <a:rPr lang="en-US" dirty="0"/>
              <a:t>. 2003. </a:t>
            </a:r>
            <a:endParaRPr lang="en-US" dirty="0" smtClean="0"/>
          </a:p>
          <a:p>
            <a:r>
              <a:rPr lang="pt-BR" dirty="0"/>
              <a:t>CHEN, H.; KAZMAN, R.; HAZIYEV, S. </a:t>
            </a:r>
            <a:r>
              <a:rPr lang="pt-BR" b="1" dirty="0" err="1"/>
              <a:t>Strategic</a:t>
            </a:r>
            <a:r>
              <a:rPr lang="pt-BR" b="1" dirty="0"/>
              <a:t> </a:t>
            </a:r>
            <a:r>
              <a:rPr lang="pt-BR" b="1" dirty="0" err="1"/>
              <a:t>Prototyping</a:t>
            </a:r>
            <a:r>
              <a:rPr lang="pt-BR" b="1" dirty="0"/>
              <a:t> for </a:t>
            </a:r>
            <a:r>
              <a:rPr lang="pt-BR" b="1" dirty="0" err="1"/>
              <a:t>Developing</a:t>
            </a:r>
            <a:r>
              <a:rPr lang="pt-BR" b="1" dirty="0"/>
              <a:t> Big Data</a:t>
            </a:r>
            <a:br>
              <a:rPr lang="pt-BR" b="1" dirty="0"/>
            </a:br>
            <a:r>
              <a:rPr lang="pt-BR" b="1" dirty="0"/>
              <a:t>Systems</a:t>
            </a:r>
            <a:r>
              <a:rPr lang="pt-BR" dirty="0"/>
              <a:t>. IEEE Software, IEEE, 33, 2, p. 36-43, fev. 2016</a:t>
            </a:r>
            <a:r>
              <a:rPr lang="pt-BR" dirty="0" smtClean="0"/>
              <a:t>.</a:t>
            </a:r>
          </a:p>
          <a:p>
            <a:r>
              <a:rPr lang="en-US" dirty="0"/>
              <a:t>GORTON, I.; KLEIN, J. </a:t>
            </a:r>
            <a:r>
              <a:rPr lang="en-US" b="1" dirty="0"/>
              <a:t>Distribution, Data, Deployment Software Architecture Convergence in Big Data Systems.</a:t>
            </a:r>
            <a:r>
              <a:rPr lang="en-US" dirty="0"/>
              <a:t> IEEE Software, IEEE, 32, 3, jun. 2015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KAZMAN</a:t>
            </a:r>
            <a:r>
              <a:rPr lang="en-US" dirty="0"/>
              <a:t>, R. </a:t>
            </a:r>
            <a:r>
              <a:rPr lang="en-US" b="1" dirty="0"/>
              <a:t>Prototyping for developing big data systems</a:t>
            </a:r>
            <a:r>
              <a:rPr lang="en-US" dirty="0"/>
              <a:t>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&lt;https://insights.sei.cmu.edu/sei_blog/2016/07/prototyping-for-developing-big-datasystems.html&gt;.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29/10/2017. </a:t>
            </a:r>
            <a:endParaRPr lang="en-US" dirty="0" smtClean="0"/>
          </a:p>
          <a:p>
            <a:r>
              <a:rPr lang="en-US" dirty="0"/>
              <a:t>LANEY, D. </a:t>
            </a:r>
            <a:r>
              <a:rPr lang="en-US" b="1" dirty="0"/>
              <a:t>3D Data Management: Controlling Data Volume, Velocity, and Variety. </a:t>
            </a:r>
            <a:r>
              <a:rPr lang="en-US" dirty="0"/>
              <a:t>Meta Group, 2001</a:t>
            </a:r>
            <a:r>
              <a:rPr lang="en-US" dirty="0" smtClean="0"/>
              <a:t>.</a:t>
            </a:r>
          </a:p>
          <a:p>
            <a:r>
              <a:rPr lang="en-US" dirty="0"/>
              <a:t>MADHAVJI, N. H.; MIRANSKYY, A; KONTOGIANNIS, K. </a:t>
            </a:r>
            <a:r>
              <a:rPr lang="en-US" b="1" dirty="0"/>
              <a:t>Big Picture of Big Data Software Engineering With example research challenges</a:t>
            </a:r>
            <a:r>
              <a:rPr lang="en-US" dirty="0"/>
              <a:t>. IEEE/ACM 1</a:t>
            </a:r>
            <a:r>
              <a:rPr lang="en-US" baseline="30000" dirty="0"/>
              <a:t>st</a:t>
            </a:r>
            <a:r>
              <a:rPr lang="en-US" dirty="0"/>
              <a:t> International Workshop on Big Data Software Engineering (BIGDSE), IEEE, </a:t>
            </a:r>
            <a:r>
              <a:rPr lang="en-US" dirty="0" err="1"/>
              <a:t>mai</a:t>
            </a:r>
            <a:r>
              <a:rPr lang="en-US" dirty="0"/>
              <a:t>. 2015</a:t>
            </a:r>
            <a:r>
              <a:rPr lang="en-US" dirty="0" smtClean="0"/>
              <a:t>.</a:t>
            </a:r>
          </a:p>
          <a:p>
            <a:r>
              <a:rPr lang="en-US" dirty="0"/>
              <a:t>PETERSEN, K.; FELDT, R.; MUJTABA, S. MATTSSON, M. </a:t>
            </a:r>
            <a:r>
              <a:rPr lang="en-US" b="1" dirty="0"/>
              <a:t>Systematic Mapping Studies in Software Engineering</a:t>
            </a:r>
            <a:r>
              <a:rPr lang="en-US" dirty="0"/>
              <a:t>. Proceedings of the 12th international conference on Evaluation and Assessment in Software Engineering, BCS Learning &amp; Development Ltd., p. 68-77, jun. 2008</a:t>
            </a:r>
            <a:r>
              <a:rPr lang="en-US" dirty="0" smtClean="0"/>
              <a:t>.</a:t>
            </a:r>
          </a:p>
          <a:p>
            <a:r>
              <a:rPr lang="en-US" dirty="0"/>
              <a:t>ROSENTHAL, S.; MCMILLAN, S.; Matthew, E. G. </a:t>
            </a:r>
            <a:r>
              <a:rPr lang="en-US" b="1" dirty="0"/>
              <a:t>Developer Toolchains for Large-Scale Analytics: Two Case Studies.</a:t>
            </a:r>
            <a:r>
              <a:rPr lang="en-US" dirty="0"/>
              <a:t> IEEE International Conference on Big Data (Big Data). IEEE, </a:t>
            </a:r>
            <a:r>
              <a:rPr lang="en-US" dirty="0" err="1"/>
              <a:t>dez</a:t>
            </a:r>
            <a:r>
              <a:rPr lang="en-US" dirty="0"/>
              <a:t>. 2015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436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Estudo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Capgemini 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Informatica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(2016)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Desafios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projetos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big data:</a:t>
            </a: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expertise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técnica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Integração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dados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Segundo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estudo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Capgemini (2015)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Abordagem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sistemática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sucesso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Apenas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70% das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organizações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possuem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definido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Desafios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big data (CHEN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2016)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integração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Profissionais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pouco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nenhum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conhecimento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Mapeamento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sistemático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big data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Busca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-se responder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seguinte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pergunta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primária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abordagens da Engenharia de Software tem sido propostos para o suporte e construção de sistemas de software big data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Perguntas complementares concernem:</a:t>
            </a: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estudo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pesquisa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Domínios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aplicação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ciclo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contribuição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colaboração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entre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indústria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academia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8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direcionado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abordagens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engenharia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software para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construção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big data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Acredita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-se que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tragam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benefícios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Indústria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abordagens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atualmente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empregadas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Academia: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provisão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atual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pesquisas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Enriquecer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conhecimento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engenharia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software para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big data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pesquisa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Mapeamento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sistemático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Estudo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secundário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caracterizar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pesquisas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existentes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estudos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primários (ALVES et al., 2016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estudo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nova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Oportunidade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identificação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janelas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lacunas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Baseado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definido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Petersen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(2008)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Imagem 3" title="Processo de mapeamento sistemátic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29" y="4495800"/>
            <a:ext cx="5724941" cy="16461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37369" y="6141949"/>
            <a:ext cx="6556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 de mapeamento sistemático (adaptado de PETERSEN et al., 2008)</a:t>
            </a:r>
          </a:p>
        </p:txBody>
      </p:sp>
    </p:spTree>
    <p:extLst>
      <p:ext uri="{BB962C8B-B14F-4D97-AF65-F5344CB8AC3E}">
        <p14:creationId xmlns:p14="http://schemas.microsoft.com/office/powerpoint/2010/main" val="3857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Big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2003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disserta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 TI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agregar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negócio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relegada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suportar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operação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tem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organizações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adquirir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vantagem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tradicional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software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commodity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big data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ainda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disruptivo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riscos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adoção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Dificuldade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seleção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tecnologias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al., 2016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Falta de expertise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profissionais (ROSENTHAL et al.,2015)</a:t>
            </a:r>
          </a:p>
          <a:p>
            <a:pPr lvl="2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processos e ferramentas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hoc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(ROSENTHAL et al.,2015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Big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Diversos autores discorrem sobre características:</a:t>
            </a:r>
          </a:p>
          <a:p>
            <a:pPr lvl="1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 et al. (2016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Complexa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integração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 sistemas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antigos 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novos</a:t>
            </a:r>
          </a:p>
          <a:p>
            <a:pPr lvl="2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arquitetura crítico </a:t>
            </a:r>
          </a:p>
          <a:p>
            <a:pPr lvl="1"/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Gorton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Klein (2015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Suporte a altas taxas de escrita</a:t>
            </a:r>
          </a:p>
          <a:p>
            <a:pPr lvl="2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Suporte a carga de requisição variáveis (uso eficiente de recursos)</a:t>
            </a:r>
          </a:p>
          <a:p>
            <a:pPr lvl="2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Suporte a cargas de consulta distintas (requisições com rápida resposta e requisições de longa duração em grandes coleções de dados)</a:t>
            </a:r>
          </a:p>
          <a:p>
            <a:pPr lvl="2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Alta disponibilidade</a:t>
            </a:r>
          </a:p>
          <a:p>
            <a:pPr lvl="1"/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Madhavji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(2015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Composto por diversos componentes</a:t>
            </a:r>
          </a:p>
          <a:p>
            <a:pPr lvl="3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Nós distribuídos, diversas tecnologias de banco de dados, middleware,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243D-9C77-421A-A2D2-ACAFFDAAD4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9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1123</TotalTime>
  <Words>1843</Words>
  <Application>Microsoft Office PowerPoint</Application>
  <PresentationFormat>Apresentação na tela (4:3)</PresentationFormat>
  <Paragraphs>430</Paragraphs>
  <Slides>32</Slides>
  <Notes>26</Notes>
  <HiddenSlides>2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Vínculos</vt:lpstr>
      </vt:variant>
      <vt:variant>
        <vt:i4>10</vt:i4>
      </vt:variant>
      <vt:variant>
        <vt:lpstr>Títulos de slides</vt:lpstr>
      </vt:variant>
      <vt:variant>
        <vt:i4>32</vt:i4>
      </vt:variant>
    </vt:vector>
  </HeadingPairs>
  <TitlesOfParts>
    <vt:vector size="53" baseType="lpstr">
      <vt:lpstr>ＭＳ Ｐゴシック</vt:lpstr>
      <vt:lpstr>Arial</vt:lpstr>
      <vt:lpstr>Arial Black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Office Theme</vt:lpstr>
      <vt:lpstr>C:\Users\Visagio\Dropbox\B.Sc. Rodrigo Laigner\Material para Mapeamento\Imagens\Procedimento para mapeamento sistemático.png</vt:lpstr>
      <vt:lpstr>C:\Users\Visagio\Dropbox\B.Sc. Rodrigo Laigner\Material para Mapeamento\Imagens\Procedimento para mapeamento sistemático.png</vt:lpstr>
      <vt:lpstr>C:\Users\Visagio\Dropbox\B.Sc. Rodrigo Laigner\Material para Mapeamento\Imagens\Procedimento para mapeamento sistemático.png</vt:lpstr>
      <vt:lpstr>C:\Users\Visagio\Dropbox\B.Sc. Rodrigo Laigner\Material para Mapeamento\Imagens\Procedimento para mapeamento sistemático.png</vt:lpstr>
      <vt:lpstr>C:\Users\Visagio\Dropbox\B.Sc. Rodrigo Laigner\Material para Mapeamento\Imagens\Procedimento para mapeamento sistemático.png</vt:lpstr>
      <vt:lpstr>C:\Users\Visagio\Dropbox\B.Sc. Rodrigo Laigner\Material para Mapeamento\Imagens\Procedimento para mapeamento sistemático.png</vt:lpstr>
      <vt:lpstr>C:\Users\Visagio\Dropbox\B.Sc. Rodrigo Laigner\Material para Mapeamento\Imagens\Procedimento para mapeamento sistemático.png</vt:lpstr>
      <vt:lpstr>C:\Users\Visagio\Dropbox\B.Sc. Rodrigo Laigner\Material para Mapeamento\Imagens\Procedimento para mapeamento sistemático.png</vt:lpstr>
      <vt:lpstr>C:\Users\Visagio\Dropbox\B.Sc. Rodrigo Laigner\Material para Mapeamento\Imagens\Procedimento para mapeamento sistemático.png</vt:lpstr>
      <vt:lpstr>C:\Users\Visagio\Dropbox\B.Sc. Rodrigo Laigner\Material para Mapeamento\Imagens\Procedimento para mapeamento sistemático.png</vt:lpstr>
      <vt:lpstr>Desenvolvimento de Sistemas Big Data: Um Mapeamento Sistemático da Literatura </vt:lpstr>
      <vt:lpstr>Sumário</vt:lpstr>
      <vt:lpstr>Introdução</vt:lpstr>
      <vt:lpstr>Introdução</vt:lpstr>
      <vt:lpstr>Introdução</vt:lpstr>
      <vt:lpstr>Introdução</vt:lpstr>
      <vt:lpstr>Introdução</vt:lpstr>
      <vt:lpstr>Sistemas Big Data</vt:lpstr>
      <vt:lpstr>Sistemas Big Data</vt:lpstr>
      <vt:lpstr>Mapeamento Sistemático sobre Sistemas Big Data</vt:lpstr>
      <vt:lpstr>Mapeamento Sistemático sobre Sistemas Big Data</vt:lpstr>
      <vt:lpstr>Mapeamento Sistemático sobre Sistemas Big Data</vt:lpstr>
      <vt:lpstr>Mapeamento Sistemático sobre Sistemas Big Data</vt:lpstr>
      <vt:lpstr>Mapeamento Sistemático sobre Sistemas Big Data</vt:lpstr>
      <vt:lpstr>Apresentação do PowerPoint</vt:lpstr>
      <vt:lpstr>Mapeamento Sistemático sobre Sistemas Big Data</vt:lpstr>
      <vt:lpstr>Mapeamento Sistemático sobre Sistemas Big Data</vt:lpstr>
      <vt:lpstr>Mapeamento Sistemático sobre Sistemas Big Data</vt:lpstr>
      <vt:lpstr>Resultados Obtidos</vt:lpstr>
      <vt:lpstr>Resultados Obtidos</vt:lpstr>
      <vt:lpstr>Resultados Obtidos</vt:lpstr>
      <vt:lpstr>Resultados Obtidos</vt:lpstr>
      <vt:lpstr>Resultados Obtidos</vt:lpstr>
      <vt:lpstr>Resultados Obtidos</vt:lpstr>
      <vt:lpstr>Resultados Obtidos</vt:lpstr>
      <vt:lpstr>Apresentação do PowerPoint</vt:lpstr>
      <vt:lpstr>Resultados Obtidos</vt:lpstr>
      <vt:lpstr>Resultados Obtidos</vt:lpstr>
      <vt:lpstr>Conclusão</vt:lpstr>
      <vt:lpstr>Conclusão</vt:lpstr>
      <vt:lpstr>Referências</vt:lpstr>
      <vt:lpstr>Referências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Systematic Mapping in Software Engineering</dc:title>
  <dc:creator>Rodrigo .</dc:creator>
  <cp:lastModifiedBy>Thales Pires</cp:lastModifiedBy>
  <cp:revision>152</cp:revision>
  <dcterms:created xsi:type="dcterms:W3CDTF">2016-09-19T00:48:48Z</dcterms:created>
  <dcterms:modified xsi:type="dcterms:W3CDTF">2017-12-13T01:21:32Z</dcterms:modified>
</cp:coreProperties>
</file>