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8" r:id="rId14"/>
    <p:sldId id="274" r:id="rId15"/>
    <p:sldId id="267" r:id="rId16"/>
    <p:sldId id="270" r:id="rId17"/>
    <p:sldId id="272" r:id="rId18"/>
    <p:sldId id="271" r:id="rId19"/>
    <p:sldId id="275" r:id="rId20"/>
    <p:sldId id="276" r:id="rId21"/>
    <p:sldId id="279" r:id="rId22"/>
    <p:sldId id="278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BAFB-EDD9-4A55-874A-672DC71D9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F8B11-2448-43C7-B8F3-560C8DE58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9D9D0-1341-49DD-89D6-EAEDE26B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19043-36A6-459E-AC02-A68D905C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47EE5-9FC1-45D3-9D68-F32686B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2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ACF3-58A3-4CB0-BD8D-C80D15D0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4AEC3-1A95-4952-8E6C-5CE0B7FB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EFFC3-DC37-4B67-9C86-F74F5C98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CC52D-96E3-4258-90FB-1447E61C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73BD9-E21C-4D29-938D-AD5E5AD6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1F099D-B800-4907-9813-3E3AE2767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AF687-4856-4567-85DE-8568277F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835C9-441C-4A75-ADFB-3715DDCF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2B1B0-036C-4A1C-B65A-87CCBB1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62443-AF44-4555-B655-6690F5FD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1BB2-D626-423D-8903-100A036A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90F5B-C59D-4418-A2BA-2124E28E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C9D7E-5E05-40F6-AC7F-2BEB62A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220B3-F713-46A9-83F2-F64D4295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DE88-35EB-48AB-BEF9-291B06F6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783DB-A853-4E3C-AEAD-A2E448D1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5693F-C150-4A20-9F93-A8FD4D92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DC812-FE32-4C03-AB9A-E1D068F3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44770-F31A-4A0D-B14C-1A031247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80EC-9251-4D43-BC5B-E71FAD0D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A631-1AAB-4A16-A054-1762DDAD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F439C-D071-47B6-9A87-2B1DEB8B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2B80F-C4CE-4B51-BB6E-43C5A356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E609F-5549-4C44-8076-B837B17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6B270-1F64-417C-8077-93DD8DFE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A3B27-10A7-4C4D-8ACB-3982EE28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4F6E9-ADD3-4413-9B09-9226F78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928FB-61F0-405A-95D7-1E941C0D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0075-C4C3-4259-9311-11F164FB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B8181-5012-4296-B4C4-25FFFC9C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8952C1-BEFD-4519-BE8E-4A9EB2740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A2A80-2F65-4F13-9930-6DF85BEB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3F032-D3F7-4D4A-8758-436BE80A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FD9D8-2690-4086-88DB-B7C27F7B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B8DA2-D619-408F-AE50-22CBD49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C16668-01E5-40E0-AF33-BE1BC83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85788-56EE-427A-9492-177980CB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EE22E-3FE7-48FA-B30A-5E723C98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05F74-FACA-420F-A741-F04BA61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66714-404B-4E54-B8B8-479D029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0EDC9-945D-4B84-8545-53701EB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7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7DE2-2180-4E0E-B9BE-DAF0A681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3ED15-B69F-4BFB-865D-7B340CAE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EB171-919A-4D88-8301-D0B4EC50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5AB98-DE48-4613-9AFD-D269603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A608F-6D07-4C78-82D1-91623B6D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533B3-065F-41D7-8A06-DC9AFB18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1491A-2476-422E-B0DC-479D92FC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C4ABC0-0866-409D-90BD-1522CCE6D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8104E-CA67-49E6-8333-36F15126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9A47F-91EB-4E64-BE7E-297DDC5C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F96B2-37EC-4F5E-AA4A-A60976BE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DF0AC-FBDD-4914-A1F5-C5313700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4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AE834-6E2F-47FD-9C89-536AAC2F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06B04-B436-44B7-9417-A5B553EB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FA5A5-63E8-4E49-9F3A-7C1FD9487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F788-3F11-47AD-80F8-B3B0CF90481D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967E3-D9E0-4852-9537-EAFC2718E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C94B1-6139-4203-B153-9F4F5BD7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A7C4-189D-4F9C-82FE-59352ADB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2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kelion-Algorithm/AlgoStudy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2689-5364-4E5C-9B35-BD3450D3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56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스터디에 필요한 깃</a:t>
            </a:r>
            <a:br>
              <a:rPr lang="en-US" altLang="ko-KR" dirty="0"/>
            </a:br>
            <a:r>
              <a:rPr lang="ko-KR" altLang="en-US" dirty="0"/>
              <a:t>사용법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AC69629-3E1C-478F-8B5B-A40F09EAD527}"/>
              </a:ext>
            </a:extLst>
          </p:cNvPr>
          <p:cNvSpPr txBox="1">
            <a:spLocks/>
          </p:cNvSpPr>
          <p:nvPr/>
        </p:nvSpPr>
        <p:spPr>
          <a:xfrm>
            <a:off x="1554477" y="4066903"/>
            <a:ext cx="9144000" cy="551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Vscode</a:t>
            </a:r>
            <a:r>
              <a:rPr lang="ko-KR" altLang="en-US" sz="2000" dirty="0"/>
              <a:t>의연동기능과 대조해서 배우기</a:t>
            </a:r>
          </a:p>
        </p:txBody>
      </p:sp>
    </p:spTree>
    <p:extLst>
      <p:ext uri="{BB962C8B-B14F-4D97-AF65-F5344CB8AC3E}">
        <p14:creationId xmlns:p14="http://schemas.microsoft.com/office/powerpoint/2010/main" val="176473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8466D7-7504-4009-B5FE-533263961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4" r="40995" b="77556"/>
          <a:stretch/>
        </p:blipFill>
        <p:spPr>
          <a:xfrm>
            <a:off x="6269724" y="2617272"/>
            <a:ext cx="4131576" cy="1498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원격 이름과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을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 작업은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 remote add likelion</a:t>
            </a:r>
            <a:r>
              <a:rPr lang="ko-KR" altLang="en-US" sz="2000" dirty="0"/>
              <a:t> </a:t>
            </a:r>
            <a:r>
              <a:rPr lang="es-419" altLang="ko-KR" sz="2000" dirty="0">
                <a:hlinkClick r:id="rId3"/>
              </a:rPr>
              <a:t>https://github.com/Likelion-Algorithm/AlgoStudy.git</a:t>
            </a:r>
            <a:r>
              <a:rPr lang="es-419" altLang="ko-KR" sz="2000" dirty="0"/>
              <a:t>&gt;</a:t>
            </a:r>
            <a:r>
              <a:rPr lang="ko-KR" altLang="en-US" sz="2000" dirty="0"/>
              <a:t>을 입력하는 것과 똑같다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6732137" y="284269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110815" y="3073400"/>
            <a:ext cx="1608622" cy="32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829147" y="2799832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말 그대로 원격의 이름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원격을 쓴다고 상정하고 </a:t>
            </a:r>
            <a:endParaRPr lang="en-US" altLang="ko-KR" dirty="0"/>
          </a:p>
          <a:p>
            <a:r>
              <a:rPr lang="ko-KR" altLang="en-US" dirty="0"/>
              <a:t>독립적인 이름 붙이기를 권장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(origin</a:t>
            </a:r>
            <a:r>
              <a:rPr lang="ko-KR" altLang="en-US" dirty="0"/>
              <a:t> 이런 거 말고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464253-EBAA-4B9C-9C65-1BC268698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26" t="33333" r="10603" b="27778"/>
          <a:stretch/>
        </p:blipFill>
        <p:spPr>
          <a:xfrm>
            <a:off x="1635218" y="4319959"/>
            <a:ext cx="3440378" cy="2313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7AFE1-F9D0-47F3-B575-2E011BE858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91" r="39638" b="77231"/>
          <a:stretch/>
        </p:blipFill>
        <p:spPr>
          <a:xfrm>
            <a:off x="6269724" y="4386263"/>
            <a:ext cx="4131576" cy="152030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BA3B348-2F99-4A5B-8442-2DAB7537DD87}"/>
              </a:ext>
            </a:extLst>
          </p:cNvPr>
          <p:cNvSpPr/>
          <p:nvPr/>
        </p:nvSpPr>
        <p:spPr>
          <a:xfrm>
            <a:off x="6732137" y="4617004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3100F1-5A03-4143-8D18-FCAE02A2EA62}"/>
              </a:ext>
            </a:extLst>
          </p:cNvPr>
          <p:cNvCxnSpPr>
            <a:cxnSpLocks/>
          </p:cNvCxnSpPr>
          <p:nvPr/>
        </p:nvCxnSpPr>
        <p:spPr>
          <a:xfrm flipH="1">
            <a:off x="5110815" y="4847708"/>
            <a:ext cx="1608622" cy="32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5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F8301C-2F09-486E-8843-BBBFC0C5E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89" b="72420"/>
          <a:stretch/>
        </p:blipFill>
        <p:spPr>
          <a:xfrm>
            <a:off x="4728478" y="3079226"/>
            <a:ext cx="3284087" cy="1844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981D1-4360-4780-95D8-344003D84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21" r="64889"/>
          <a:stretch/>
        </p:blipFill>
        <p:spPr>
          <a:xfrm>
            <a:off x="4728478" y="4959628"/>
            <a:ext cx="3284087" cy="18441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6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remote</a:t>
            </a:r>
            <a:r>
              <a:rPr lang="ko-KR" altLang="en-US" sz="2000" dirty="0"/>
              <a:t> 작업은 단순히 내가 지정한 폴더와 깃헙 리포지토리의 연결 통로만 만드는 작업이다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내 작업 폴더에는 아직 깃헙 리포지토리의 아무 파일도 들어오지 않았다</a:t>
            </a:r>
            <a:r>
              <a:rPr lang="en-US" altLang="ko-KR" sz="2000" dirty="0"/>
              <a:t>. </a:t>
            </a:r>
            <a:r>
              <a:rPr lang="ko-KR" altLang="en-US" sz="2000" dirty="0"/>
              <a:t>깃헙으로부터 정보를 받아오는 작업에는 </a:t>
            </a:r>
            <a:r>
              <a:rPr lang="en-US" altLang="ko-KR" sz="2000" dirty="0"/>
              <a:t>Fetch</a:t>
            </a:r>
            <a:r>
              <a:rPr lang="ko-KR" altLang="en-US" sz="2000" dirty="0"/>
              <a:t>와 </a:t>
            </a:r>
            <a:r>
              <a:rPr lang="en-US" altLang="ko-KR" sz="2000" dirty="0"/>
              <a:t>pull</a:t>
            </a:r>
            <a:r>
              <a:rPr lang="ko-KR" altLang="en-US" sz="2000" dirty="0"/>
              <a:t>이 있는데</a:t>
            </a:r>
            <a:r>
              <a:rPr lang="en-US" altLang="ko-KR" sz="2000" dirty="0"/>
              <a:t>,</a:t>
            </a:r>
            <a:r>
              <a:rPr lang="ko-KR" altLang="en-US" sz="2000" dirty="0"/>
              <a:t> 둘 다 공통적으로 내 컴퓨터에 직접 아까 설정한 </a:t>
            </a:r>
            <a:r>
              <a:rPr lang="en-US" altLang="ko-KR" sz="2000" dirty="0" err="1"/>
              <a:t>remot</a:t>
            </a:r>
            <a:r>
              <a:rPr lang="ko-KR" altLang="en-US" sz="2000" dirty="0"/>
              <a:t>로 부터 정보를 가져오는 작업이지만</a:t>
            </a:r>
            <a:r>
              <a:rPr lang="en-US" altLang="ko-KR" sz="2000" dirty="0"/>
              <a:t>, Pull</a:t>
            </a:r>
            <a:r>
              <a:rPr lang="ko-KR" altLang="en-US" sz="2000" dirty="0"/>
              <a:t>이 </a:t>
            </a:r>
            <a:r>
              <a:rPr lang="en-US" altLang="ko-KR" sz="2000" dirty="0"/>
              <a:t>fetch</a:t>
            </a:r>
            <a:r>
              <a:rPr lang="ko-KR" altLang="en-US" sz="2000" dirty="0"/>
              <a:t>를 포함하는 개념이기에 </a:t>
            </a:r>
            <a:r>
              <a:rPr lang="en-US" altLang="ko-KR" sz="2000" dirty="0"/>
              <a:t>fetch</a:t>
            </a:r>
            <a:r>
              <a:rPr lang="ko-KR" altLang="en-US" sz="2000" dirty="0"/>
              <a:t>먼저 살펴보자</a:t>
            </a:r>
            <a:r>
              <a:rPr lang="en-US" altLang="ko-KR" sz="2000" dirty="0"/>
              <a:t>. </a:t>
            </a:r>
            <a:r>
              <a:rPr lang="ko-KR" altLang="en-US" sz="2000" dirty="0"/>
              <a:t>그 전에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대해 간단히 짚고가기 위해 다음을 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690378" y="4345527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077144" y="3429000"/>
            <a:ext cx="1651334" cy="115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378160" y="3244334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깃 연동 탭에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13855-81D5-4566-9A8F-3605E6C048FC}"/>
              </a:ext>
            </a:extLst>
          </p:cNvPr>
          <p:cNvSpPr/>
          <p:nvPr/>
        </p:nvSpPr>
        <p:spPr>
          <a:xfrm>
            <a:off x="5334452" y="4111117"/>
            <a:ext cx="482600" cy="2365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BDB528-8627-454D-A435-DECF466D8B5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06929" y="4226089"/>
            <a:ext cx="1745890" cy="342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F98C0-FAC3-48D7-9B01-8EE413D457FE}"/>
              </a:ext>
            </a:extLst>
          </p:cNvPr>
          <p:cNvSpPr txBox="1"/>
          <p:nvPr/>
        </p:nvSpPr>
        <p:spPr>
          <a:xfrm>
            <a:off x="378160" y="438410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작업하고자 하는 폴더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1C0145-2B44-41E4-BE22-7D44ECFC6A3A}"/>
              </a:ext>
            </a:extLst>
          </p:cNvPr>
          <p:cNvSpPr/>
          <p:nvPr/>
        </p:nvSpPr>
        <p:spPr>
          <a:xfrm>
            <a:off x="4870219" y="6567227"/>
            <a:ext cx="482600" cy="2365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A0964-FE18-44DC-8214-898980AD6C8D}"/>
              </a:ext>
            </a:extLst>
          </p:cNvPr>
          <p:cNvCxnSpPr>
            <a:cxnSpLocks/>
          </p:cNvCxnSpPr>
          <p:nvPr/>
        </p:nvCxnSpPr>
        <p:spPr>
          <a:xfrm flipH="1" flipV="1">
            <a:off x="3606929" y="5621980"/>
            <a:ext cx="1281657" cy="1060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8DA933-3169-4E0A-B7AD-C0A1A1B949EA}"/>
              </a:ext>
            </a:extLst>
          </p:cNvPr>
          <p:cNvSpPr txBox="1"/>
          <p:nvPr/>
        </p:nvSpPr>
        <p:spPr>
          <a:xfrm>
            <a:off x="1152411" y="543731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 부분을 눌러보자</a:t>
            </a:r>
          </a:p>
        </p:txBody>
      </p:sp>
    </p:spTree>
    <p:extLst>
      <p:ext uri="{BB962C8B-B14F-4D97-AF65-F5344CB8AC3E}">
        <p14:creationId xmlns:p14="http://schemas.microsoft.com/office/powerpoint/2010/main" val="195544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0B6247-7A18-4B8B-BB94-B003E7DFC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6" r="15920" b="75997"/>
          <a:stretch/>
        </p:blipFill>
        <p:spPr>
          <a:xfrm>
            <a:off x="4333575" y="2863055"/>
            <a:ext cx="6515100" cy="1604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BC6C6-8874-480F-92A8-CEA89611F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6" t="61586" r="17414" b="14411"/>
          <a:stretch/>
        </p:blipFill>
        <p:spPr>
          <a:xfrm>
            <a:off x="4333575" y="4887912"/>
            <a:ext cx="4886327" cy="16049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master</a:t>
            </a:r>
            <a:r>
              <a:rPr lang="ko-KR" altLang="en-US" sz="2000" dirty="0"/>
              <a:t>라고 적힌</a:t>
            </a:r>
            <a:r>
              <a:rPr lang="en-US" altLang="ko-KR" sz="2000" dirty="0"/>
              <a:t> </a:t>
            </a:r>
            <a:r>
              <a:rPr lang="ko-KR" altLang="en-US" sz="2000" dirty="0"/>
              <a:t>부분을 누르면 아마 빈 창이 나타날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 설정한 </a:t>
            </a:r>
            <a:r>
              <a:rPr lang="en-US" altLang="ko-KR" sz="2000" dirty="0"/>
              <a:t>remote(</a:t>
            </a:r>
            <a:r>
              <a:rPr lang="ko-KR" altLang="en-US" sz="2000" dirty="0"/>
              <a:t>원격</a:t>
            </a:r>
            <a:r>
              <a:rPr lang="en-US" altLang="ko-KR" sz="2000" dirty="0"/>
              <a:t>)</a:t>
            </a:r>
            <a:r>
              <a:rPr lang="ko-KR" altLang="en-US" sz="2000" dirty="0"/>
              <a:t>로부터 리포지토리의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가져오지 않았기 때문인데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master</a:t>
            </a:r>
            <a:r>
              <a:rPr lang="ko-KR" altLang="en-US" sz="2000" dirty="0"/>
              <a:t>라고 적힌</a:t>
            </a:r>
            <a:r>
              <a:rPr lang="en-US" altLang="ko-KR" sz="2000" dirty="0"/>
              <a:t> </a:t>
            </a:r>
            <a:r>
              <a:rPr lang="ko-KR" altLang="en-US" sz="2000" dirty="0"/>
              <a:t>부분을 눌렀던 동작은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 branch –a&gt;</a:t>
            </a:r>
            <a:r>
              <a:rPr lang="ko-KR" altLang="en-US" sz="2000" dirty="0"/>
              <a:t>명령어를 입력했을 때와 같이 연결 된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보여주는 동작을 수행한다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744888" y="5453855"/>
            <a:ext cx="741512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162300" y="4887912"/>
            <a:ext cx="1582588" cy="819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613878" y="4001219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명령어 실행 시 똑같이 </a:t>
            </a:r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 목록이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지금은 연결 된 </a:t>
            </a:r>
            <a:r>
              <a:rPr lang="en-US" altLang="ko-KR" dirty="0"/>
              <a:t>branch</a:t>
            </a:r>
            <a:r>
              <a:rPr lang="ko-KR" altLang="en-US" dirty="0"/>
              <a:t>가 없어</a:t>
            </a:r>
            <a:endParaRPr lang="en-US" altLang="ko-KR" dirty="0"/>
          </a:p>
          <a:p>
            <a:r>
              <a:rPr lang="ko-KR" altLang="en-US" dirty="0"/>
              <a:t>보이지 않는다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0A4D96-5DC7-417E-85CC-2B77A41CBE4D}"/>
              </a:ext>
            </a:extLst>
          </p:cNvPr>
          <p:cNvSpPr/>
          <p:nvPr/>
        </p:nvSpPr>
        <p:spPr>
          <a:xfrm>
            <a:off x="4744888" y="3428998"/>
            <a:ext cx="741512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FE5223-A8F7-443E-821A-8FE843F187E6}"/>
              </a:ext>
            </a:extLst>
          </p:cNvPr>
          <p:cNvCxnSpPr>
            <a:cxnSpLocks/>
          </p:cNvCxnSpPr>
          <p:nvPr/>
        </p:nvCxnSpPr>
        <p:spPr>
          <a:xfrm flipH="1">
            <a:off x="3162300" y="3682325"/>
            <a:ext cx="1582588" cy="50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F525AA-5D02-4413-94D6-CE530FE9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3" r="27782" b="67854"/>
          <a:stretch/>
        </p:blipFill>
        <p:spPr>
          <a:xfrm>
            <a:off x="3696837" y="2951163"/>
            <a:ext cx="5151435" cy="2149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이제</a:t>
            </a:r>
            <a:r>
              <a:rPr lang="en-US" altLang="ko-KR" sz="2000" dirty="0"/>
              <a:t> fetch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가져 올 것이다</a:t>
            </a:r>
            <a:r>
              <a:rPr lang="en-US" altLang="ko-KR" sz="2000" dirty="0"/>
              <a:t>. Fetch</a:t>
            </a:r>
            <a:r>
              <a:rPr lang="ko-KR" altLang="en-US" sz="2000" dirty="0"/>
              <a:t>기능 자체는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가져오는 것 뿐만 아니라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가져오거나 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정리하거나 다양한 기능이 있는데</a:t>
            </a:r>
            <a:r>
              <a:rPr lang="en-US" altLang="ko-KR" sz="2000" dirty="0"/>
              <a:t>, branch</a:t>
            </a:r>
            <a:r>
              <a:rPr lang="ko-KR" altLang="en-US" sz="2000" dirty="0"/>
              <a:t>를 가져오는</a:t>
            </a:r>
            <a:r>
              <a:rPr lang="en-US" altLang="ko-KR" sz="2000" dirty="0"/>
              <a:t> fetch</a:t>
            </a:r>
            <a:r>
              <a:rPr lang="ko-KR" altLang="en-US" sz="2000" dirty="0"/>
              <a:t>를 실행해보겠다</a:t>
            </a:r>
            <a:r>
              <a:rPr lang="en-US" altLang="ko-KR" sz="2000" dirty="0"/>
              <a:t>. </a:t>
            </a:r>
            <a:r>
              <a:rPr lang="ko-KR" altLang="en-US" sz="2000" dirty="0"/>
              <a:t>일단 </a:t>
            </a:r>
            <a:r>
              <a:rPr lang="en-US" altLang="ko-KR" sz="2000" dirty="0"/>
              <a:t>Ctrl+Shift+p </a:t>
            </a:r>
            <a:r>
              <a:rPr lang="ko-KR" altLang="en-US" sz="2000" dirty="0"/>
              <a:t>후 다음과 같이 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976236" y="3552825"/>
            <a:ext cx="1433963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824652" y="3789362"/>
            <a:ext cx="1151586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68156" y="378936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클릭하면 원격으로부터</a:t>
            </a:r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들을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45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78E0FA-4EEF-40E2-8B51-6D6B00759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1" t="65000" r="16829" b="3658"/>
          <a:stretch/>
        </p:blipFill>
        <p:spPr>
          <a:xfrm>
            <a:off x="3850594" y="3582987"/>
            <a:ext cx="4365172" cy="2149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13</a:t>
            </a:r>
            <a:r>
              <a:rPr lang="ko-KR" altLang="en-US" sz="2000" dirty="0"/>
              <a:t>번 슬라이드의 동작은 </a:t>
            </a:r>
            <a:r>
              <a:rPr lang="en-US" altLang="ko-KR" sz="2000" dirty="0"/>
              <a:t>bash</a:t>
            </a:r>
            <a:r>
              <a:rPr lang="ko-KR" altLang="en-US" sz="2000" dirty="0"/>
              <a:t>의 다음 동작과 같다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*(</a:t>
            </a:r>
            <a:r>
              <a:rPr lang="ko-KR" altLang="en-US" sz="2000" dirty="0"/>
              <a:t>조금의 차이가 있다</a:t>
            </a:r>
            <a:r>
              <a:rPr lang="en-US" altLang="ko-KR" sz="2000" dirty="0"/>
              <a:t>. Bash</a:t>
            </a:r>
            <a:r>
              <a:rPr lang="ko-KR" altLang="en-US" sz="2000" dirty="0"/>
              <a:t>에서는 특정 원격의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가져왔으나</a:t>
            </a:r>
            <a:r>
              <a:rPr lang="en-US" altLang="ko-KR" sz="2000" dirty="0"/>
              <a:t>, vscode</a:t>
            </a:r>
            <a:r>
              <a:rPr lang="ko-KR" altLang="en-US" sz="2000" dirty="0"/>
              <a:t>에서는 모든 원격에서 한번에 가져오는 동작 밖에 없는 것 같다</a:t>
            </a:r>
            <a:r>
              <a:rPr lang="en-US" altLang="ko-KR" sz="2000" dirty="0"/>
              <a:t>. </a:t>
            </a:r>
            <a:r>
              <a:rPr lang="ko-KR" altLang="en-US" sz="2000" dirty="0"/>
              <a:t>한 폴더에 두가지 이상의 원격도 쓰는 것 같지만 이 부분은 이해가 안돼도 문제없으니 넘어가고</a:t>
            </a:r>
            <a:r>
              <a:rPr lang="en-US" altLang="ko-KR" sz="2000" dirty="0"/>
              <a:t>,</a:t>
            </a:r>
            <a:r>
              <a:rPr lang="ko-KR" altLang="en-US" sz="2000" dirty="0"/>
              <a:t> 차차 알아가길 빌자 </a:t>
            </a:r>
            <a:r>
              <a:rPr lang="ko-KR" altLang="en-US" sz="2000" dirty="0" err="1"/>
              <a:t>ㅠㅠ</a:t>
            </a:r>
            <a:r>
              <a:rPr lang="ko-KR" altLang="en-US" sz="2000" dirty="0"/>
              <a:t> 좀더 동작이 복잡해질 수록 </a:t>
            </a:r>
            <a:r>
              <a:rPr lang="en-US" altLang="ko-KR" sz="2000" dirty="0"/>
              <a:t>bash</a:t>
            </a:r>
            <a:r>
              <a:rPr lang="ko-KR" altLang="en-US" sz="2000" dirty="0"/>
              <a:t>가 필요한 것 같기는 하다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945056" y="3871398"/>
            <a:ext cx="1433963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141306" y="4107936"/>
            <a:ext cx="1803750" cy="42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947742" y="4535550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&lt;git fetch </a:t>
            </a:r>
            <a:r>
              <a:rPr lang="ko-KR" altLang="en-US" dirty="0"/>
              <a:t>원격이름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68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9E99E7-F263-46CC-AB07-8E6C8D96E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4" t="61381" r="16055" b="8903"/>
          <a:stretch/>
        </p:blipFill>
        <p:spPr>
          <a:xfrm>
            <a:off x="5384800" y="4863271"/>
            <a:ext cx="4991101" cy="1986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E9D23-0A7B-43D6-867D-92612375D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1" r="18364" b="69374"/>
          <a:stretch/>
        </p:blipFill>
        <p:spPr>
          <a:xfrm>
            <a:off x="5384800" y="2433328"/>
            <a:ext cx="5969000" cy="2047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B8F686-D391-4C20-A5B8-5276F89CA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6" t="41111" r="57852" b="23149"/>
          <a:stretch/>
        </p:blipFill>
        <p:spPr>
          <a:xfrm>
            <a:off x="1673450" y="3457265"/>
            <a:ext cx="3616549" cy="2451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이후 </a:t>
            </a:r>
            <a:r>
              <a:rPr lang="en-US" altLang="ko-KR" sz="2000" dirty="0"/>
              <a:t>11</a:t>
            </a:r>
            <a:r>
              <a:rPr lang="ko-KR" altLang="en-US" sz="2000" dirty="0"/>
              <a:t>번 슬라이드 </a:t>
            </a:r>
            <a:r>
              <a:rPr lang="en-US" altLang="ko-KR" sz="2000" dirty="0"/>
              <a:t>3</a:t>
            </a:r>
            <a:r>
              <a:rPr lang="ko-KR" altLang="en-US" sz="2000" dirty="0"/>
              <a:t>번에 있는 </a:t>
            </a:r>
            <a:r>
              <a:rPr lang="en-US" altLang="ko-KR" sz="2000" dirty="0"/>
              <a:t>master</a:t>
            </a:r>
            <a:r>
              <a:rPr lang="ko-KR" altLang="en-US" sz="2000" dirty="0"/>
              <a:t>부분을 눌러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확인해보자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깃헙에 있는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들이 딸려왔다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확인해도 마찬가지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3A285D-87B3-427C-9471-FA9CC30B68BF}"/>
              </a:ext>
            </a:extLst>
          </p:cNvPr>
          <p:cNvSpPr/>
          <p:nvPr/>
        </p:nvSpPr>
        <p:spPr>
          <a:xfrm>
            <a:off x="5411217" y="3500259"/>
            <a:ext cx="1433963" cy="95171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F88836-A1E5-4F67-A9B6-114CA3FAC8A2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598533" y="3400735"/>
            <a:ext cx="3812684" cy="575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046EC7E-C4AA-412D-BC87-F11E06A002F7}"/>
              </a:ext>
            </a:extLst>
          </p:cNvPr>
          <p:cNvSpPr/>
          <p:nvPr/>
        </p:nvSpPr>
        <p:spPr>
          <a:xfrm>
            <a:off x="6011063" y="5906288"/>
            <a:ext cx="1433963" cy="95171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5BD49-E48B-4E8F-B683-6F0C6070056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578649" y="3393000"/>
            <a:ext cx="4642413" cy="2652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0DCA52D-CE9C-4B16-804E-722611052C27}"/>
              </a:ext>
            </a:extLst>
          </p:cNvPr>
          <p:cNvSpPr/>
          <p:nvPr/>
        </p:nvSpPr>
        <p:spPr>
          <a:xfrm>
            <a:off x="2016469" y="4821316"/>
            <a:ext cx="1433963" cy="95171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A4DA73-F6A9-4559-861B-18086CED6756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578649" y="3400735"/>
            <a:ext cx="437820" cy="189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D39F22-15E3-4666-963B-FE3A0FF3DCDD}"/>
              </a:ext>
            </a:extLst>
          </p:cNvPr>
          <p:cNvSpPr txBox="1"/>
          <p:nvPr/>
        </p:nvSpPr>
        <p:spPr>
          <a:xfrm>
            <a:off x="454072" y="300313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똑같이 반영되었다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26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CE9D23-0A7B-43D6-867D-92612375D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1" r="18364" b="69374"/>
          <a:stretch/>
        </p:blipFill>
        <p:spPr>
          <a:xfrm>
            <a:off x="5044842" y="3083998"/>
            <a:ext cx="5969000" cy="2047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하지만 내 작업 폴더를 확인해보면 아무런 파일도 내려 받지 못했는데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체크아웃을 이용하면 원격에서 각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정보들을 받아볼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263978" y="4431098"/>
            <a:ext cx="992091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631098" y="4667634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434828" y="4205971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창에서 원클릭으로</a:t>
            </a:r>
            <a:endParaRPr lang="en-US" altLang="ko-KR" dirty="0"/>
          </a:p>
          <a:p>
            <a:r>
              <a:rPr lang="ko-KR" altLang="en-US" dirty="0"/>
              <a:t>원하는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체크아웃이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2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9D8DE2-E357-458B-8821-7736B2278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68330" b="41505"/>
          <a:stretch/>
        </p:blipFill>
        <p:spPr>
          <a:xfrm>
            <a:off x="2924058" y="2750065"/>
            <a:ext cx="2962275" cy="3927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E4C8F-72A5-4704-B957-92267F747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0" t="62915" r="13780" b="8903"/>
          <a:stretch/>
        </p:blipFill>
        <p:spPr>
          <a:xfrm>
            <a:off x="6014578" y="2597941"/>
            <a:ext cx="5259613" cy="18843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하지만 내 폴더에는 아무런 파일도 내려 받지 못했는데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체크아웃을 이용하면 원격에서 각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정보들을 받아볼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6279885" y="3700508"/>
            <a:ext cx="2447743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flipH="1" flipV="1">
            <a:off x="3251211" y="3607361"/>
            <a:ext cx="3028674" cy="32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0" y="3145696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번 슬라이드에서 </a:t>
            </a:r>
            <a:endParaRPr lang="en-US" altLang="ko-KR" dirty="0"/>
          </a:p>
          <a:p>
            <a:r>
              <a:rPr lang="en-US" altLang="ko-KR" dirty="0"/>
              <a:t>‘likelion/juhyeon’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누르는 것과 같은 명령어이다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6DE35E-2A96-438B-AA05-8B098E0C2AA8}"/>
              </a:ext>
            </a:extLst>
          </p:cNvPr>
          <p:cNvSpPr/>
          <p:nvPr/>
        </p:nvSpPr>
        <p:spPr>
          <a:xfrm>
            <a:off x="3507817" y="5471321"/>
            <a:ext cx="1313969" cy="8405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B067E7-D36A-431C-8A16-807A2D7B681F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294371" y="5388571"/>
            <a:ext cx="1213446" cy="50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0740C48-CB99-4CF4-966B-B46307C5F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2" t="44453" r="63354" b="22187"/>
          <a:stretch/>
        </p:blipFill>
        <p:spPr>
          <a:xfrm>
            <a:off x="5980063" y="4538036"/>
            <a:ext cx="2747565" cy="228782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CED6388-C822-4A14-9713-BE0FBC26275A}"/>
              </a:ext>
            </a:extLst>
          </p:cNvPr>
          <p:cNvSpPr/>
          <p:nvPr/>
        </p:nvSpPr>
        <p:spPr>
          <a:xfrm>
            <a:off x="6305669" y="5449370"/>
            <a:ext cx="1313969" cy="8405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9F8187-BCB9-4D8D-92B5-6B9EC5EC6390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2290975" y="5388572"/>
            <a:ext cx="4014694" cy="481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DC8CBBDF-F5EB-4CAD-A6F3-3339E5CF0E77}"/>
              </a:ext>
            </a:extLst>
          </p:cNvPr>
          <p:cNvSpPr/>
          <p:nvPr/>
        </p:nvSpPr>
        <p:spPr>
          <a:xfrm>
            <a:off x="5980063" y="4495758"/>
            <a:ext cx="1313969" cy="28325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DFA8CC-82B2-404E-B37B-C1A608B26E8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290975" y="4637388"/>
            <a:ext cx="3689088" cy="76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396CBD-B242-4E70-A554-93E1FB8664C5}"/>
              </a:ext>
            </a:extLst>
          </p:cNvPr>
          <p:cNvSpPr txBox="1"/>
          <p:nvPr/>
        </p:nvSpPr>
        <p:spPr>
          <a:xfrm>
            <a:off x="99899" y="4760286"/>
            <a:ext cx="28873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‘Juhyeon’ branch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비어 있었던</a:t>
            </a:r>
            <a:endParaRPr lang="en-US" altLang="ko-KR" dirty="0"/>
          </a:p>
          <a:p>
            <a:r>
              <a:rPr lang="ko-KR" altLang="en-US" dirty="0"/>
              <a:t>내 폴더에 체크아웃 </a:t>
            </a:r>
            <a:endParaRPr lang="en-US" altLang="ko-KR" dirty="0"/>
          </a:p>
          <a:p>
            <a:r>
              <a:rPr lang="ko-KR" altLang="en-US" dirty="0"/>
              <a:t>되었다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branch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체크아웃 해보면서 동작을</a:t>
            </a:r>
            <a:endParaRPr lang="en-US" altLang="ko-KR" dirty="0"/>
          </a:p>
          <a:p>
            <a:r>
              <a:rPr lang="ko-KR" altLang="en-US" dirty="0"/>
              <a:t>익히자</a:t>
            </a:r>
          </a:p>
        </p:txBody>
      </p:sp>
    </p:spTree>
    <p:extLst>
      <p:ext uri="{BB962C8B-B14F-4D97-AF65-F5344CB8AC3E}">
        <p14:creationId xmlns:p14="http://schemas.microsoft.com/office/powerpoint/2010/main" val="179598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0D9210-2CA0-4962-B9EF-91D42C92A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8" r="18470" b="62778"/>
          <a:stretch/>
        </p:blipFill>
        <p:spPr>
          <a:xfrm>
            <a:off x="4968410" y="2724953"/>
            <a:ext cx="5194300" cy="2552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원격의 모든 </a:t>
            </a:r>
            <a:r>
              <a:rPr lang="en-US" altLang="ko-KR" sz="2000" dirty="0"/>
              <a:t>branch</a:t>
            </a:r>
            <a:r>
              <a:rPr lang="ko-KR" altLang="en-US" sz="2000" dirty="0"/>
              <a:t>들을 </a:t>
            </a:r>
            <a:r>
              <a:rPr lang="en-US" altLang="ko-KR" sz="2000" dirty="0"/>
              <a:t>checkout</a:t>
            </a:r>
            <a:r>
              <a:rPr lang="ko-KR" altLang="en-US" sz="2000" dirty="0"/>
              <a:t>해보았다</a:t>
            </a:r>
            <a:r>
              <a:rPr lang="en-US" altLang="ko-KR" sz="2000" dirty="0"/>
              <a:t>. </a:t>
            </a:r>
            <a:r>
              <a:rPr lang="ko-KR" altLang="en-US" sz="2000" dirty="0"/>
              <a:t>자동으로 내 로컬 저장소용 </a:t>
            </a:r>
            <a:r>
              <a:rPr lang="en-US" altLang="ko-KR" sz="2000" dirty="0"/>
              <a:t>branch</a:t>
            </a:r>
            <a:r>
              <a:rPr lang="ko-KR" altLang="en-US" sz="2000" dirty="0"/>
              <a:t>가 생성되었다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로컬이라는 말이 나오면 멘탈이 박살나는 사람들에게는 미안하다</a:t>
            </a:r>
            <a:r>
              <a:rPr lang="en-US" altLang="ko-KR" sz="2000" dirty="0"/>
              <a:t>. </a:t>
            </a:r>
            <a:r>
              <a:rPr lang="ko-KR" altLang="en-US" sz="2000" dirty="0"/>
              <a:t>로컬이란 말 말고는 설명을 못하겠다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58964" y="3716629"/>
            <a:ext cx="482600" cy="6729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017685" y="3208526"/>
            <a:ext cx="2041279" cy="833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445178" y="4584863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여기로 옮겨야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commit&amp;push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155290" y="4477268"/>
            <a:ext cx="1232810" cy="6535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3670300" y="4769529"/>
            <a:ext cx="1484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EF946F-54A4-42DD-9E2A-221C91B1A436}"/>
              </a:ext>
            </a:extLst>
          </p:cNvPr>
          <p:cNvSpPr txBox="1"/>
          <p:nvPr/>
        </p:nvSpPr>
        <p:spPr>
          <a:xfrm>
            <a:off x="8154219" y="3777791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이름 끼리 주소가 같은지도 </a:t>
            </a:r>
            <a:endParaRPr lang="en-US" altLang="ko-KR" dirty="0"/>
          </a:p>
          <a:p>
            <a:r>
              <a:rPr lang="ko-KR" altLang="en-US" dirty="0"/>
              <a:t>잘 봐야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FD8C06-38CD-489D-8A94-94519F5823FD}"/>
              </a:ext>
            </a:extLst>
          </p:cNvPr>
          <p:cNvCxnSpPr>
            <a:cxnSpLocks/>
          </p:cNvCxnSpPr>
          <p:nvPr/>
        </p:nvCxnSpPr>
        <p:spPr>
          <a:xfrm flipH="1">
            <a:off x="7581065" y="3992935"/>
            <a:ext cx="458035" cy="529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E792F3-5503-4B40-A82E-0116ABF3679C}"/>
              </a:ext>
            </a:extLst>
          </p:cNvPr>
          <p:cNvCxnSpPr>
            <a:cxnSpLocks/>
          </p:cNvCxnSpPr>
          <p:nvPr/>
        </p:nvCxnSpPr>
        <p:spPr>
          <a:xfrm flipH="1" flipV="1">
            <a:off x="6108426" y="3777791"/>
            <a:ext cx="1930674" cy="215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443527" y="2889278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여기서</a:t>
            </a:r>
            <a:r>
              <a:rPr lang="en-US" altLang="ko-KR" dirty="0"/>
              <a:t>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 작업</a:t>
            </a:r>
            <a:r>
              <a:rPr lang="en-US" altLang="ko-KR" dirty="0"/>
              <a:t>(add)</a:t>
            </a:r>
            <a:endParaRPr lang="ko-KR" altLang="en-US" dirty="0"/>
          </a:p>
          <a:p>
            <a:r>
              <a:rPr lang="ko-KR" altLang="en-US" dirty="0"/>
              <a:t>한 놈들을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C5912-1268-4DD6-B7F3-E920FD51BFBC}"/>
              </a:ext>
            </a:extLst>
          </p:cNvPr>
          <p:cNvSpPr txBox="1"/>
          <p:nvPr/>
        </p:nvSpPr>
        <p:spPr>
          <a:xfrm>
            <a:off x="6388100" y="3508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로컬브랜치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31F9-05F2-4537-BA8A-FAFED07F51AD}"/>
              </a:ext>
            </a:extLst>
          </p:cNvPr>
          <p:cNvSpPr txBox="1"/>
          <p:nvPr/>
        </p:nvSpPr>
        <p:spPr>
          <a:xfrm>
            <a:off x="7612364" y="4515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원격브랜치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750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DAC399-5698-4B3B-8B5D-B638B804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54582"/>
            <a:ext cx="11201400" cy="59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5082"/>
            <a:ext cx="11087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미안하다 이거 보여주려고 어그로끌었다</a:t>
            </a:r>
            <a:r>
              <a:rPr lang="en-US" altLang="ko-KR" sz="2000" dirty="0"/>
              <a:t>.. Git clone </a:t>
            </a:r>
            <a:r>
              <a:rPr lang="ko-KR" altLang="en-US" sz="2000" dirty="0"/>
              <a:t>명령어 ㄹㅇ실화냐</a:t>
            </a:r>
            <a:r>
              <a:rPr lang="en-US" altLang="ko-KR" sz="2000" dirty="0"/>
              <a:t>? </a:t>
            </a:r>
            <a:r>
              <a:rPr lang="ko-KR" altLang="en-US" sz="2000" dirty="0"/>
              <a:t>진짜 세계관 최강자의 명령어다</a:t>
            </a:r>
            <a:r>
              <a:rPr lang="en-US" altLang="ko-KR" sz="2000" dirty="0"/>
              <a:t>.. Git remote</a:t>
            </a:r>
            <a:r>
              <a:rPr lang="ko-KR" altLang="en-US" sz="2000" dirty="0"/>
              <a:t>랑 </a:t>
            </a:r>
            <a:r>
              <a:rPr lang="en-US" altLang="ko-KR" sz="2000" dirty="0"/>
              <a:t>git checkout</a:t>
            </a:r>
            <a:r>
              <a:rPr lang="ko-KR" altLang="en-US" sz="2000" dirty="0"/>
              <a:t>까지 가슴울리는 명령어들이 뇌리에 스치면서 가슴이 웅장해진다</a:t>
            </a:r>
            <a:r>
              <a:rPr lang="en-US" altLang="ko-KR" sz="2000" dirty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사실 </a:t>
            </a:r>
            <a:r>
              <a:rPr lang="en-US" altLang="ko-KR" sz="2000" dirty="0"/>
              <a:t>git clone </a:t>
            </a:r>
            <a:r>
              <a:rPr lang="ko-KR" altLang="en-US" sz="2000" dirty="0"/>
              <a:t>명령어를 사용하면 이 동작들이 한방에 이뤄진다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지금부터 </a:t>
            </a:r>
            <a:r>
              <a:rPr lang="es-419" altLang="ko-KR" sz="2000" dirty="0"/>
              <a:t>ara</a:t>
            </a:r>
            <a:r>
              <a:rPr lang="en-US" altLang="ko-KR" sz="2000" dirty="0" err="1"/>
              <a:t>boz</a:t>
            </a:r>
            <a:r>
              <a:rPr lang="es-419" altLang="ko-KR" sz="2000" dirty="0"/>
              <a:t>a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08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F1F4-A3AE-44E9-80CE-9376ECD8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머리말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25185-5079-4AE2-BBD1-DEE35E26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9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초심자가 </a:t>
            </a:r>
            <a:r>
              <a:rPr lang="en-US" altLang="ko-KR" sz="2000" dirty="0"/>
              <a:t>bash</a:t>
            </a:r>
            <a:r>
              <a:rPr lang="ko-KR" altLang="en-US" sz="2000" dirty="0"/>
              <a:t>만을 이용해서 깃 사용법을 배우는 것은 너무 어려운 일이다</a:t>
            </a:r>
            <a:r>
              <a:rPr lang="en-US" altLang="ko-KR" sz="2000" dirty="0"/>
              <a:t>. </a:t>
            </a:r>
            <a:r>
              <a:rPr lang="ko-KR" altLang="en-US" sz="2000" dirty="0"/>
              <a:t>구글링을 통해 깃을 배워보려 하면 대부분 블로그 포스트는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사용할 수 있는 깃 명령어와 이에 대한 몇 줄의 설명으로 이루어져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이것이 초심자인 나에게는 굉장히 불편했고</a:t>
            </a:r>
            <a:r>
              <a:rPr lang="en-US" altLang="ko-KR" sz="2000" dirty="0"/>
              <a:t>, </a:t>
            </a:r>
            <a:r>
              <a:rPr lang="ko-KR" altLang="en-US" sz="2000" dirty="0"/>
              <a:t>절망적이었다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그 뒤지게 많은 명령어는 필요할 때마다 외워야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코드를 따라 쳐 본들 이게 무슨 동작을 하는지 설명을 들어도 제대로 이해가 되질 않았다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en-US" altLang="ko-KR" sz="2000" dirty="0"/>
              <a:t>vscode</a:t>
            </a:r>
            <a:r>
              <a:rPr lang="ko-KR" altLang="en-US" sz="2000" dirty="0"/>
              <a:t>에 탑재된 깃 연동기능만으로 깃을 이용할 방법을 연구했고</a:t>
            </a:r>
            <a:r>
              <a:rPr lang="en-US" altLang="ko-KR" sz="2000" dirty="0"/>
              <a:t>, </a:t>
            </a:r>
            <a:r>
              <a:rPr lang="ko-KR" altLang="en-US" sz="2000" dirty="0"/>
              <a:t>거의 모든 활동이 가능하다는 것을 알게 되었다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또한 </a:t>
            </a:r>
            <a:r>
              <a:rPr lang="en-US" altLang="ko-KR" sz="2000" dirty="0"/>
              <a:t>vscode</a:t>
            </a:r>
            <a:r>
              <a:rPr lang="ko-KR" altLang="en-US" sz="2000" dirty="0"/>
              <a:t>는 내가 수정하고 올린 코드들이 어떻게 들어가는지를 시각적으로 볼 수 있기에 내부적으로 어떻게 파일들이 움직이는지 자세히 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 </a:t>
            </a:r>
            <a:r>
              <a:rPr lang="ko-KR" altLang="en-US" sz="2000" dirty="0"/>
              <a:t>나</a:t>
            </a:r>
            <a:r>
              <a:rPr lang="en-US" altLang="ko-KR" sz="2000" dirty="0"/>
              <a:t>(</a:t>
            </a:r>
            <a:r>
              <a:rPr lang="ko-KR" altLang="en-US" sz="2000" dirty="0"/>
              <a:t>초심자</a:t>
            </a:r>
            <a:r>
              <a:rPr lang="en-US" altLang="ko-KR" sz="2000" dirty="0"/>
              <a:t>)</a:t>
            </a:r>
            <a:r>
              <a:rPr lang="ko-KR" altLang="en-US" sz="2000" dirty="0"/>
              <a:t>에게는</a:t>
            </a:r>
            <a:r>
              <a:rPr lang="en-US" altLang="ko-KR" sz="2000" dirty="0"/>
              <a:t>vscode</a:t>
            </a:r>
            <a:r>
              <a:rPr lang="ko-KR" altLang="en-US" sz="2000" dirty="0"/>
              <a:t>에 탑재된 깃 기능을 우선 익히고 이에 따른 </a:t>
            </a:r>
            <a:r>
              <a:rPr lang="en-US" altLang="ko-KR" sz="2000" dirty="0"/>
              <a:t>bash</a:t>
            </a:r>
            <a:r>
              <a:rPr lang="ko-KR" altLang="en-US" sz="2000" dirty="0"/>
              <a:t>명령어들이 어떻게 작동하는지 알아보는 것이 효과적인 공부법이라는 생각이 들어 이 경험을 공유하기 위해 작성한다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나중에 개인 블로그 같은 것이 생기면 포스팅 해보는 것을 상정하고 만들어 </a:t>
            </a:r>
            <a:r>
              <a:rPr lang="ko-KR" altLang="en-US" sz="2000" dirty="0" err="1"/>
              <a:t>봅니당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/>
              <a:t>그리고 막 써서 </a:t>
            </a:r>
            <a:r>
              <a:rPr lang="ko-KR" altLang="en-US" sz="2000" dirty="0"/>
              <a:t>불친절 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925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D7346B-A092-4D42-8EF1-6BE77268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6" r="16840" b="82120"/>
          <a:stretch/>
        </p:blipFill>
        <p:spPr>
          <a:xfrm>
            <a:off x="5155290" y="2365950"/>
            <a:ext cx="5696465" cy="1226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3F161-10B0-4E8B-9C7A-550470975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2" r="15444" b="82120"/>
          <a:stretch/>
        </p:blipFill>
        <p:spPr>
          <a:xfrm>
            <a:off x="5155289" y="3595763"/>
            <a:ext cx="5696465" cy="1226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0017AE-725F-473A-8703-5D82997E8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60" t="4885" r="30738" b="50001"/>
          <a:stretch/>
        </p:blipFill>
        <p:spPr>
          <a:xfrm>
            <a:off x="5155288" y="4810359"/>
            <a:ext cx="4106403" cy="19881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준비물은 새 폴더다</a:t>
            </a:r>
            <a:r>
              <a:rPr lang="en-US" altLang="ko-KR" sz="2000" dirty="0"/>
              <a:t>. &lt;Git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&gt; </a:t>
            </a:r>
            <a:r>
              <a:rPr lang="ko-KR" altLang="en-US" sz="2000" dirty="0"/>
              <a:t>같은 어떤 명령어도 </a:t>
            </a:r>
            <a:r>
              <a:rPr lang="ko-KR" altLang="en-US" sz="2000" dirty="0" err="1"/>
              <a:t>필요없고</a:t>
            </a:r>
            <a:r>
              <a:rPr lang="ko-KR" altLang="en-US" sz="2000" dirty="0"/>
              <a:t> 그냥</a:t>
            </a:r>
            <a:r>
              <a:rPr lang="en-US" altLang="ko-KR" sz="2000" dirty="0" err="1"/>
              <a:t>Ctrl+Shift+p</a:t>
            </a:r>
            <a:r>
              <a:rPr lang="ko-KR" altLang="en-US" sz="2000" dirty="0"/>
              <a:t>입력 후 </a:t>
            </a:r>
            <a:r>
              <a:rPr lang="en-US" altLang="ko-KR" sz="2000" dirty="0"/>
              <a:t>git clone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실행하고 순서대로 입력한다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937903" y="5577549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폴더를 지정해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208835" y="5678325"/>
            <a:ext cx="887165" cy="4200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3958282" y="5762215"/>
            <a:ext cx="1250553" cy="12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A9451B-3659-4741-B565-D8C94BBE9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137" b="54775"/>
          <a:stretch/>
        </p:blipFill>
        <p:spPr>
          <a:xfrm>
            <a:off x="4447053" y="2762364"/>
            <a:ext cx="6875390" cy="31015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이제까지 했던 일이 한번에 실행된다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^</a:t>
            </a:r>
            <a:r>
              <a:rPr lang="ko-KR" altLang="en-US" sz="2000" dirty="0"/>
              <a:t>오</a:t>
            </a:r>
            <a:r>
              <a:rPr lang="en-US" altLang="ko-KR" sz="2000" dirty="0"/>
              <a:t>^ master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가 자동으로 체크아웃 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원격의 이름이 자동으로 </a:t>
            </a:r>
            <a:r>
              <a:rPr lang="en-US" altLang="ko-KR" sz="2000" dirty="0"/>
              <a:t>origin</a:t>
            </a:r>
            <a:r>
              <a:rPr lang="ko-KR" altLang="en-US" sz="2000" dirty="0"/>
              <a:t>으로 설정된다는 것을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</a:t>
            </a:r>
            <a:r>
              <a:rPr lang="en-US" altLang="ko-KR" sz="2000" dirty="0" err="1"/>
              <a:t>origi</a:t>
            </a:r>
            <a:r>
              <a:rPr lang="ko-KR" altLang="en-US" sz="2000" dirty="0"/>
              <a:t>이라는 </a:t>
            </a:r>
            <a:r>
              <a:rPr lang="en-US" altLang="ko-KR" sz="2000" dirty="0" err="1"/>
              <a:t>remot</a:t>
            </a:r>
            <a:r>
              <a:rPr lang="ko-KR" altLang="en-US" sz="2000" dirty="0"/>
              <a:t>의 이름은</a:t>
            </a:r>
            <a:r>
              <a:rPr lang="en-US" altLang="ko-KR" sz="2000" dirty="0"/>
              <a:t> </a:t>
            </a:r>
            <a:r>
              <a:rPr lang="ko-KR" altLang="en-US" sz="2000" dirty="0"/>
              <a:t>변경이 가능하다</a:t>
            </a:r>
            <a:r>
              <a:rPr lang="en-US" altLang="ko-KR" sz="2000" dirty="0"/>
              <a:t>. Head</a:t>
            </a:r>
            <a:r>
              <a:rPr lang="ko-KR" altLang="en-US" sz="2000" dirty="0"/>
              <a:t>라는 것도 생겼는데 일단은 패스하겠다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164486" y="437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6096000" y="3794068"/>
            <a:ext cx="887165" cy="103492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 flipV="1">
            <a:off x="3670300" y="4378895"/>
            <a:ext cx="2425700" cy="450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B0AA4-B96F-42CC-8B1A-650AAA1635F7}"/>
              </a:ext>
            </a:extLst>
          </p:cNvPr>
          <p:cNvSpPr txBox="1"/>
          <p:nvPr/>
        </p:nvSpPr>
        <p:spPr>
          <a:xfrm>
            <a:off x="324512" y="4367324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AlgoStudy</a:t>
            </a:r>
            <a:r>
              <a:rPr lang="ko-KR" altLang="en-US" dirty="0"/>
              <a:t>라는 폴더가 하나 더</a:t>
            </a:r>
            <a:endParaRPr lang="en-US" altLang="ko-KR" dirty="0"/>
          </a:p>
          <a:p>
            <a:r>
              <a:rPr lang="ko-KR" altLang="en-US" dirty="0"/>
              <a:t>생겼지만 </a:t>
            </a:r>
            <a:r>
              <a:rPr lang="en-US" altLang="ko-KR" dirty="0"/>
              <a:t>clone</a:t>
            </a:r>
            <a:r>
              <a:rPr lang="ko-KR" altLang="en-US" dirty="0"/>
              <a:t>실행 한번으로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까지 한번에 긁어온다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32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645F18-2B77-425C-B572-25138CFF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r="17988" b="63851"/>
          <a:stretch/>
        </p:blipFill>
        <p:spPr>
          <a:xfrm>
            <a:off x="5119733" y="4001294"/>
            <a:ext cx="5290457" cy="2479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DAD168-08D2-43DF-944A-48528037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0" t="65633" r="16194" b="22394"/>
          <a:stretch/>
        </p:blipFill>
        <p:spPr>
          <a:xfrm>
            <a:off x="5119733" y="3018468"/>
            <a:ext cx="4369074" cy="8210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Bash</a:t>
            </a:r>
            <a:r>
              <a:rPr lang="ko-KR" altLang="en-US" sz="2000" dirty="0"/>
              <a:t>를 사용하면 원격 이름 바꾸기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</a:t>
            </a:r>
            <a:r>
              <a:rPr lang="en-US" altLang="ko-KR" sz="2000" dirty="0"/>
              <a:t>branch</a:t>
            </a:r>
            <a:r>
              <a:rPr lang="ko-KR" altLang="en-US" sz="2000" dirty="0"/>
              <a:t>만 </a:t>
            </a:r>
            <a:r>
              <a:rPr lang="en-US" altLang="ko-KR" sz="2000" dirty="0"/>
              <a:t>clone</a:t>
            </a:r>
            <a:r>
              <a:rPr lang="ko-KR" altLang="en-US" sz="2000" dirty="0"/>
              <a:t>하기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이름 설정해서 </a:t>
            </a:r>
            <a:r>
              <a:rPr lang="en-US" altLang="ko-KR" sz="2000" dirty="0"/>
              <a:t>clone</a:t>
            </a:r>
            <a:r>
              <a:rPr lang="ko-KR" altLang="en-US" sz="2000" dirty="0"/>
              <a:t>하기 등 좀 더 섬세한 컨트롤이 가능하다</a:t>
            </a:r>
            <a:r>
              <a:rPr lang="en-US" altLang="ko-KR" sz="2000" dirty="0"/>
              <a:t>.(vscode</a:t>
            </a:r>
            <a:r>
              <a:rPr lang="ko-KR" altLang="en-US" sz="2000" dirty="0"/>
              <a:t>상에서 불가능한 명령이 꽤 있기는 하지만 사용에 문제는 전혀 없는 수준으로 보임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257784" y="3839531"/>
            <a:ext cx="4485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&lt;git remote rename </a:t>
            </a:r>
            <a:r>
              <a:rPr lang="ko-KR" altLang="en-US" dirty="0"/>
              <a:t>원격이름 바꿀이름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Origin</a:t>
            </a:r>
            <a:r>
              <a:rPr lang="ko-KR" altLang="en-US" dirty="0"/>
              <a:t>이라는 원격이름을</a:t>
            </a:r>
            <a:r>
              <a:rPr lang="en-US" altLang="ko-KR" dirty="0"/>
              <a:t>likelion</a:t>
            </a:r>
            <a:r>
              <a:rPr lang="ko-KR" altLang="en-US" dirty="0"/>
              <a:t>으로 바꿈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304996" y="3444476"/>
            <a:ext cx="1999274" cy="4200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 flipV="1">
            <a:off x="4468575" y="3654491"/>
            <a:ext cx="836421" cy="18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4E974C3-FF14-4245-9C68-6D79B1F66BC4}"/>
              </a:ext>
            </a:extLst>
          </p:cNvPr>
          <p:cNvSpPr/>
          <p:nvPr/>
        </p:nvSpPr>
        <p:spPr>
          <a:xfrm>
            <a:off x="5304996" y="5032374"/>
            <a:ext cx="935166" cy="12795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D6DDAA-5E7F-4655-B160-50B25583D199}"/>
              </a:ext>
            </a:extLst>
          </p:cNvPr>
          <p:cNvCxnSpPr>
            <a:cxnSpLocks/>
          </p:cNvCxnSpPr>
          <p:nvPr/>
        </p:nvCxnSpPr>
        <p:spPr>
          <a:xfrm>
            <a:off x="4361386" y="5449330"/>
            <a:ext cx="906272" cy="219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A541F-DD37-42F5-8135-CE3A40EC296D}"/>
              </a:ext>
            </a:extLst>
          </p:cNvPr>
          <p:cNvSpPr txBox="1"/>
          <p:nvPr/>
        </p:nvSpPr>
        <p:spPr>
          <a:xfrm>
            <a:off x="1308110" y="5255131"/>
            <a:ext cx="315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반영된 모습</a:t>
            </a:r>
            <a:r>
              <a:rPr lang="en-US" altLang="ko-KR" dirty="0"/>
              <a:t>(origin-&gt;likelion)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73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107E01-C683-4F84-95D7-4E83EE89B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71881"/>
          <a:stretch/>
        </p:blipFill>
        <p:spPr>
          <a:xfrm>
            <a:off x="4968410" y="4580423"/>
            <a:ext cx="4133358" cy="1928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0D9210-2CA0-4962-B9EF-91D42C92A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8" r="18470" b="74449"/>
          <a:stretch/>
        </p:blipFill>
        <p:spPr>
          <a:xfrm>
            <a:off x="4968410" y="2724954"/>
            <a:ext cx="5194300" cy="1752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fetch, checkout, pull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이제 다시 돌아와 </a:t>
            </a:r>
            <a:r>
              <a:rPr lang="en-US" altLang="ko-KR" sz="2000" dirty="0"/>
              <a:t>pull</a:t>
            </a:r>
            <a:r>
              <a:rPr lang="ko-KR" altLang="en-US" sz="2000" dirty="0"/>
              <a:t>에 대해 알아보자</a:t>
            </a:r>
            <a:r>
              <a:rPr lang="en-US" altLang="ko-KR" sz="2000" dirty="0"/>
              <a:t>. </a:t>
            </a:r>
            <a:r>
              <a:rPr lang="ko-KR" altLang="en-US" sz="2000" dirty="0"/>
              <a:t>다른 사람이 특정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내용을 바꿨을 때</a:t>
            </a:r>
            <a:r>
              <a:rPr lang="en-US" altLang="ko-KR" sz="2000" dirty="0"/>
              <a:t>,</a:t>
            </a:r>
            <a:r>
              <a:rPr lang="ko-KR" altLang="en-US" sz="2000" dirty="0"/>
              <a:t> 내가 그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</a:t>
            </a:r>
            <a:r>
              <a:rPr lang="en-US" altLang="ko-KR" sz="2000" dirty="0"/>
              <a:t>checkout</a:t>
            </a:r>
            <a:r>
              <a:rPr lang="ko-KR" altLang="en-US" sz="2000" dirty="0"/>
              <a:t>하고</a:t>
            </a:r>
            <a:r>
              <a:rPr lang="en-US" altLang="ko-KR" sz="2000" dirty="0"/>
              <a:t> pull</a:t>
            </a:r>
            <a:r>
              <a:rPr lang="ko-KR" altLang="en-US" sz="2000" dirty="0"/>
              <a:t>을 실행하면 그 바뀐 내용을 저장소에 반영하게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58964" y="3716629"/>
            <a:ext cx="482600" cy="6729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017685" y="3208526"/>
            <a:ext cx="2041279" cy="833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7030994" y="4807594"/>
            <a:ext cx="467221" cy="3575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3017685" y="4477268"/>
            <a:ext cx="4013309" cy="5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838200" y="2746862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</a:t>
            </a:r>
            <a:r>
              <a:rPr lang="en-US" altLang="ko-KR" dirty="0"/>
              <a:t>branch</a:t>
            </a:r>
            <a:r>
              <a:rPr lang="ko-KR" altLang="en-US" dirty="0"/>
              <a:t>로 작업환경을 바꾼다</a:t>
            </a:r>
            <a:endParaRPr lang="en-US" altLang="ko-KR" dirty="0"/>
          </a:p>
          <a:p>
            <a:r>
              <a:rPr lang="en-US" altLang="ko-KR" dirty="0"/>
              <a:t>(checkout)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73233" y="3847089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∙∙∙을 누르면 여러가지 활동이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pull</a:t>
            </a:r>
            <a:r>
              <a:rPr lang="ko-KR" altLang="en-US" dirty="0"/>
              <a:t>을 실행할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F1C8A5-395F-403C-B1AE-F79230DB5613}"/>
              </a:ext>
            </a:extLst>
          </p:cNvPr>
          <p:cNvSpPr/>
          <p:nvPr/>
        </p:nvSpPr>
        <p:spPr>
          <a:xfrm>
            <a:off x="7191634" y="5941147"/>
            <a:ext cx="467221" cy="3575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FFAA194-491F-41A3-821A-2DE717317638}"/>
              </a:ext>
            </a:extLst>
          </p:cNvPr>
          <p:cNvCxnSpPr>
            <a:cxnSpLocks/>
          </p:cNvCxnSpPr>
          <p:nvPr/>
        </p:nvCxnSpPr>
        <p:spPr>
          <a:xfrm>
            <a:off x="3017685" y="4472968"/>
            <a:ext cx="4173949" cy="1665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B74B98-DA79-45C1-89B3-0141632D649A}"/>
              </a:ext>
            </a:extLst>
          </p:cNvPr>
          <p:cNvSpPr txBox="1"/>
          <p:nvPr/>
        </p:nvSpPr>
        <p:spPr>
          <a:xfrm>
            <a:off x="689004" y="5203582"/>
            <a:ext cx="298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당연하게도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1.Checkout 2.pull</a:t>
            </a:r>
            <a:r>
              <a:rPr lang="ko-KR" altLang="en-US" dirty="0"/>
              <a:t>명령어가 </a:t>
            </a:r>
            <a:endParaRPr lang="en-US" altLang="ko-KR" dirty="0"/>
          </a:p>
          <a:p>
            <a:r>
              <a:rPr lang="ko-KR" altLang="en-US" dirty="0"/>
              <a:t>실행되는 것과 </a:t>
            </a:r>
            <a:endParaRPr lang="en-US" altLang="ko-KR" dirty="0"/>
          </a:p>
          <a:p>
            <a:r>
              <a:rPr lang="ko-KR" altLang="en-US" dirty="0"/>
              <a:t>똑같은 동작이다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0095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D8AB6FC-D17B-48C0-90EB-1F71A06E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8" r="18470" b="62778"/>
          <a:stretch/>
        </p:blipFill>
        <p:spPr>
          <a:xfrm>
            <a:off x="5449575" y="3040579"/>
            <a:ext cx="5194300" cy="25526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지금까지 원격으로부터 받아오는 방법을 배웠다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그렇다면 이제 자신이 원격에 파일을 게시하고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수정하는 방법을 배워야한다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전에</a:t>
            </a:r>
            <a:r>
              <a:rPr lang="en-US" altLang="ko-KR" sz="2000" dirty="0"/>
              <a:t>, </a:t>
            </a:r>
            <a:r>
              <a:rPr lang="ko-KR" altLang="en-US" sz="2000" dirty="0"/>
              <a:t>원격 리포지토리에 내 </a:t>
            </a:r>
            <a:r>
              <a:rPr lang="en-US" altLang="ko-KR" sz="2000" dirty="0"/>
              <a:t>branch</a:t>
            </a:r>
            <a:r>
              <a:rPr lang="ko-KR" altLang="en-US" sz="2000" dirty="0"/>
              <a:t>가 없는 것이 섭섭하니 하나 따는 법을 배워보자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413061" y="3968404"/>
            <a:ext cx="1364104" cy="7180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21" idx="3"/>
          </p:cNvCxnSpPr>
          <p:nvPr/>
        </p:nvCxnSpPr>
        <p:spPr>
          <a:xfrm flipH="1" flipV="1">
            <a:off x="4487245" y="3532014"/>
            <a:ext cx="925816" cy="79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548125" y="3070349"/>
            <a:ext cx="293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branch</a:t>
            </a:r>
            <a:r>
              <a:rPr lang="ko-KR" altLang="en-US" dirty="0"/>
              <a:t>하고싶은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checkout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(master</a:t>
            </a:r>
            <a:r>
              <a:rPr lang="ko-KR" altLang="en-US" dirty="0"/>
              <a:t>에 놓으면 됩니다</a:t>
            </a:r>
            <a:r>
              <a:rPr lang="en-US" altLang="ko-KR" dirty="0"/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36349" y="4308837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물론 전문가는 더 복잡한 </a:t>
            </a:r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를 쓰겠지만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 </a:t>
            </a:r>
            <a:r>
              <a:rPr lang="en-US" altLang="ko-KR" dirty="0"/>
              <a:t>branch</a:t>
            </a:r>
            <a:r>
              <a:rPr lang="ko-KR" altLang="en-US" dirty="0"/>
              <a:t>구조는 </a:t>
            </a:r>
            <a:endParaRPr lang="en-US" altLang="ko-KR" dirty="0"/>
          </a:p>
          <a:p>
            <a:r>
              <a:rPr lang="ko-KR" altLang="en-US" dirty="0"/>
              <a:t>다음과 같습니다</a:t>
            </a:r>
            <a:r>
              <a:rPr lang="en-US" altLang="ko-KR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0778B0-E369-4654-8EBE-C42E4B0BBE4F}"/>
              </a:ext>
            </a:extLst>
          </p:cNvPr>
          <p:cNvCxnSpPr>
            <a:cxnSpLocks/>
          </p:cNvCxnSpPr>
          <p:nvPr/>
        </p:nvCxnSpPr>
        <p:spPr>
          <a:xfrm flipV="1">
            <a:off x="3850771" y="4578494"/>
            <a:ext cx="0" cy="50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D1EEB3-6113-402E-9B14-3B3BDA098851}"/>
              </a:ext>
            </a:extLst>
          </p:cNvPr>
          <p:cNvCxnSpPr>
            <a:cxnSpLocks/>
          </p:cNvCxnSpPr>
          <p:nvPr/>
        </p:nvCxnSpPr>
        <p:spPr>
          <a:xfrm flipH="1" flipV="1">
            <a:off x="3852510" y="4864394"/>
            <a:ext cx="425236" cy="21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F67743-55D9-4204-850B-3DA245F242AB}"/>
              </a:ext>
            </a:extLst>
          </p:cNvPr>
          <p:cNvCxnSpPr>
            <a:cxnSpLocks/>
          </p:cNvCxnSpPr>
          <p:nvPr/>
        </p:nvCxnSpPr>
        <p:spPr>
          <a:xfrm flipH="1">
            <a:off x="3386834" y="4864393"/>
            <a:ext cx="462204" cy="21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2E74D-2D09-4BEC-A20B-8D71A235C15F}"/>
              </a:ext>
            </a:extLst>
          </p:cNvPr>
          <p:cNvSpPr txBox="1"/>
          <p:nvPr/>
        </p:nvSpPr>
        <p:spPr>
          <a:xfrm>
            <a:off x="3584411" y="5145697"/>
            <a:ext cx="80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kang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35EE8-3CA1-40D0-AEC6-05F1A7BEE2BF}"/>
              </a:ext>
            </a:extLst>
          </p:cNvPr>
          <p:cNvSpPr txBox="1"/>
          <p:nvPr/>
        </p:nvSpPr>
        <p:spPr>
          <a:xfrm>
            <a:off x="2668992" y="5145697"/>
            <a:ext cx="10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juhyeon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7E8A02-9BED-45CD-BBB2-3467EAF1F09D}"/>
              </a:ext>
            </a:extLst>
          </p:cNvPr>
          <p:cNvSpPr txBox="1"/>
          <p:nvPr/>
        </p:nvSpPr>
        <p:spPr>
          <a:xfrm>
            <a:off x="3408766" y="4171508"/>
            <a:ext cx="9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BA1EC3-20DF-4F91-A23B-77637B9817BB}"/>
              </a:ext>
            </a:extLst>
          </p:cNvPr>
          <p:cNvSpPr txBox="1"/>
          <p:nvPr/>
        </p:nvSpPr>
        <p:spPr>
          <a:xfrm>
            <a:off x="4245851" y="5183108"/>
            <a:ext cx="10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귀찮아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6F4BC-33D5-460B-AC9D-BA986A5ECB17}"/>
              </a:ext>
            </a:extLst>
          </p:cNvPr>
          <p:cNvSpPr txBox="1"/>
          <p:nvPr/>
        </p:nvSpPr>
        <p:spPr>
          <a:xfrm>
            <a:off x="2486383" y="5702189"/>
            <a:ext cx="910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</a:t>
            </a:r>
            <a:r>
              <a:rPr lang="en-US" altLang="ko-KR" dirty="0"/>
              <a:t>branch</a:t>
            </a:r>
            <a:r>
              <a:rPr lang="ko-KR" altLang="en-US" dirty="0"/>
              <a:t>들은 </a:t>
            </a:r>
            <a:r>
              <a:rPr lang="en-US" altLang="ko-KR" dirty="0"/>
              <a:t>master</a:t>
            </a:r>
            <a:r>
              <a:rPr lang="ko-KR" altLang="en-US" dirty="0"/>
              <a:t>로 부터 따왔</a:t>
            </a:r>
            <a:r>
              <a:rPr lang="en-US" altLang="ko-KR" dirty="0"/>
              <a:t>…</a:t>
            </a:r>
            <a:r>
              <a:rPr lang="ko-KR" altLang="en-US" dirty="0"/>
              <a:t>어야 되는데 아닌 것 들도 있습니다</a:t>
            </a:r>
            <a:r>
              <a:rPr lang="en-US" altLang="ko-KR" dirty="0"/>
              <a:t>. </a:t>
            </a:r>
            <a:r>
              <a:rPr lang="ko-KR" altLang="en-US" dirty="0"/>
              <a:t>아닌 분들은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를 일단 체크아웃하고</a:t>
            </a:r>
            <a:r>
              <a:rPr lang="en-US" altLang="ko-KR" dirty="0"/>
              <a:t>branch</a:t>
            </a:r>
            <a:r>
              <a:rPr lang="ko-KR" altLang="en-US" dirty="0"/>
              <a:t>를 만들어주세요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5659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7918BB1-DE7E-4360-8B2E-B30FE556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3" r="17125" b="77200"/>
          <a:stretch/>
        </p:blipFill>
        <p:spPr>
          <a:xfrm>
            <a:off x="4968410" y="5077900"/>
            <a:ext cx="5375189" cy="156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0D9210-2CA0-4962-B9EF-91D42C92A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8" r="18470" b="74449"/>
          <a:stretch/>
        </p:blipFill>
        <p:spPr>
          <a:xfrm>
            <a:off x="4968410" y="3083301"/>
            <a:ext cx="5194300" cy="1752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 작업은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 branch </a:t>
            </a:r>
            <a:r>
              <a:rPr lang="ko-KR" altLang="en-US" sz="2000" dirty="0"/>
              <a:t>만드는분기이름 </a:t>
            </a:r>
            <a:r>
              <a:rPr lang="en-US" altLang="ko-KR" sz="2000" dirty="0"/>
              <a:t>master&gt; </a:t>
            </a:r>
            <a:r>
              <a:rPr lang="ko-KR" altLang="en-US" sz="2000" dirty="0"/>
              <a:t>또는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&lt;git checkout master&gt; -&gt; &lt;git branch </a:t>
            </a:r>
            <a:r>
              <a:rPr lang="ko-KR" altLang="en-US" sz="2000" dirty="0"/>
              <a:t>만드는분기이름</a:t>
            </a:r>
            <a:r>
              <a:rPr lang="en-US" altLang="ko-KR" sz="2000" dirty="0"/>
              <a:t>&gt;</a:t>
            </a:r>
            <a:r>
              <a:rPr lang="ko-KR" altLang="en-US" sz="2000" dirty="0"/>
              <a:t>을 실행한 것과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 두 명령어가 같다는 것이 이해된다면 잘 따라온 것 일 듯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41879" y="3566873"/>
            <a:ext cx="1364104" cy="59147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336503" y="3787347"/>
            <a:ext cx="705376" cy="7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132783" y="5676641"/>
            <a:ext cx="814936" cy="35753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18" idx="3"/>
            <a:endCxn id="10" idx="2"/>
          </p:cNvCxnSpPr>
          <p:nvPr/>
        </p:nvCxnSpPr>
        <p:spPr>
          <a:xfrm>
            <a:off x="3095802" y="4859933"/>
            <a:ext cx="2036981" cy="99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548125" y="3428696"/>
            <a:ext cx="29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</a:t>
            </a:r>
            <a:r>
              <a:rPr lang="en-US" altLang="ko-KR" dirty="0"/>
              <a:t>(master</a:t>
            </a:r>
            <a:r>
              <a:rPr lang="ko-KR" altLang="en-US" dirty="0"/>
              <a:t>에 대한</a:t>
            </a:r>
            <a:r>
              <a:rPr lang="en-US" altLang="ko-KR" dirty="0"/>
              <a:t>)</a:t>
            </a:r>
            <a:r>
              <a:rPr lang="ko-KR" altLang="en-US" dirty="0"/>
              <a:t> 분기를 생성합니다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537088" y="4675267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여기서도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637BBD-0931-4CB3-BF80-BB1B5F621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9" r="18172" b="64543"/>
          <a:stretch/>
        </p:blipFill>
        <p:spPr>
          <a:xfrm>
            <a:off x="5041879" y="2688009"/>
            <a:ext cx="5194042" cy="24316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Branch</a:t>
            </a:r>
            <a:r>
              <a:rPr lang="ko-KR" altLang="en-US" sz="2000" dirty="0"/>
              <a:t>이름은 원하는 대로 설정한다</a:t>
            </a:r>
            <a:r>
              <a:rPr lang="en-US" altLang="ko-KR" sz="2000" dirty="0"/>
              <a:t>.(</a:t>
            </a:r>
            <a:r>
              <a:rPr lang="ko-KR" altLang="en-US" sz="2000" dirty="0"/>
              <a:t>이름이 좋겠습니다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스터디에선</a:t>
            </a:r>
            <a:r>
              <a:rPr lang="en-US" altLang="ko-KR" sz="2000" dirty="0"/>
              <a:t>….</a:t>
            </a:r>
            <a:r>
              <a:rPr lang="ko-KR" altLang="en-US" sz="2000" dirty="0"/>
              <a:t>귀찮다 </a:t>
            </a:r>
            <a:r>
              <a:rPr lang="ko-KR" altLang="en-US" sz="2000" dirty="0" err="1"/>
              <a:t>보다ㅋㅋ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여기서는</a:t>
            </a:r>
            <a:r>
              <a:rPr lang="en-US" altLang="ko-KR" sz="2000" dirty="0"/>
              <a:t>New</a:t>
            </a:r>
            <a:r>
              <a:rPr lang="ko-KR" altLang="en-US" sz="2000" dirty="0"/>
              <a:t>라는</a:t>
            </a:r>
            <a:r>
              <a:rPr lang="en-US" altLang="ko-KR" sz="2000" dirty="0"/>
              <a:t> branch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41879" y="4000447"/>
            <a:ext cx="1060687" cy="40608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756454" y="3255015"/>
            <a:ext cx="1285428" cy="94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</p:cNvCxnSpPr>
          <p:nvPr/>
        </p:nvCxnSpPr>
        <p:spPr>
          <a:xfrm>
            <a:off x="6096000" y="4208819"/>
            <a:ext cx="1542900" cy="1314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548125" y="3070349"/>
            <a:ext cx="22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가 생성되었다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7601287" y="5545328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수정하기 전 까지는 </a:t>
            </a:r>
            <a:r>
              <a:rPr lang="en-US" altLang="ko-KR" dirty="0"/>
              <a:t>master</a:t>
            </a:r>
            <a:r>
              <a:rPr lang="ko-KR" altLang="en-US" dirty="0"/>
              <a:t>와 같기에</a:t>
            </a:r>
            <a:endParaRPr lang="en-US" altLang="ko-KR" dirty="0"/>
          </a:p>
          <a:p>
            <a:r>
              <a:rPr lang="ko-KR" altLang="en-US" dirty="0"/>
              <a:t>지금은 주소가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을 실시하면 독립적인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15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DFD91B-D14E-4C89-8913-B58173842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5" t="3964" r="17424" b="59327"/>
          <a:stretch/>
        </p:blipFill>
        <p:spPr>
          <a:xfrm>
            <a:off x="6349008" y="4179289"/>
            <a:ext cx="5412260" cy="2517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3EF786-6975-445C-A5C2-D10B0557B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7" t="43389" r="63770" b="22451"/>
          <a:stretch/>
        </p:blipFill>
        <p:spPr>
          <a:xfrm>
            <a:off x="3578719" y="2455789"/>
            <a:ext cx="2631989" cy="23426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이제 </a:t>
            </a:r>
            <a:r>
              <a:rPr lang="en-US" altLang="ko-KR" sz="2000" dirty="0"/>
              <a:t>new</a:t>
            </a:r>
            <a:r>
              <a:rPr lang="ko-KR" altLang="en-US" sz="2000" dirty="0"/>
              <a:t>를 원격 리포지토리에 반영하려면 어떻게 해야 할까</a:t>
            </a:r>
            <a:r>
              <a:rPr lang="en-US" altLang="ko-KR" sz="2000" dirty="0"/>
              <a:t>? New</a:t>
            </a:r>
            <a:r>
              <a:rPr lang="ko-KR" altLang="en-US" sz="2000" dirty="0"/>
              <a:t>는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이므로 깃헙에서 조회하면 아직 볼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497091" y="3549916"/>
            <a:ext cx="1364104" cy="11860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829697" y="3429000"/>
            <a:ext cx="667394" cy="71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6516739" y="5749319"/>
            <a:ext cx="1428655" cy="8368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179143" y="5744540"/>
            <a:ext cx="2337596" cy="423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827674" y="2886607"/>
            <a:ext cx="293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는 반영되지 않았다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516563" y="5530632"/>
            <a:ext cx="413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가 반영 된다면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endParaRPr lang="en-US" altLang="ko-KR" dirty="0"/>
          </a:p>
          <a:p>
            <a:r>
              <a:rPr lang="en-US" altLang="ko-KR" dirty="0"/>
              <a:t>likelion-algorithm/new</a:t>
            </a:r>
            <a:r>
              <a:rPr lang="ko-KR" altLang="en-US" dirty="0"/>
              <a:t>가 생길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575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5D41C6E-8E6E-4210-9CF3-685FDDBD7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1" r="18172" b="57252"/>
          <a:stretch/>
        </p:blipFill>
        <p:spPr>
          <a:xfrm>
            <a:off x="4909836" y="3842951"/>
            <a:ext cx="5202194" cy="29316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EBC1DE-05F5-4A3D-BED5-9B4CEC187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4" t="-1764" r="18469" b="85267"/>
          <a:stretch/>
        </p:blipFill>
        <p:spPr>
          <a:xfrm>
            <a:off x="4909837" y="2711596"/>
            <a:ext cx="5202194" cy="1131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이럴 때 </a:t>
            </a:r>
            <a:r>
              <a:rPr lang="en-US" altLang="ko-KR" sz="2000" dirty="0" err="1"/>
              <a:t>vscode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‘</a:t>
            </a:r>
            <a:r>
              <a:rPr lang="ko-KR" altLang="en-US" sz="2000" dirty="0"/>
              <a:t>분기 게시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기능이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체크아웃 한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를 원격에 연결하는 기능이다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886166" y="3315037"/>
            <a:ext cx="1209834" cy="55365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218772" y="3194122"/>
            <a:ext cx="667394" cy="397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5381672" y="5839596"/>
            <a:ext cx="1428655" cy="3373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18" idx="3"/>
            <a:endCxn id="10" idx="2"/>
          </p:cNvCxnSpPr>
          <p:nvPr/>
        </p:nvCxnSpPr>
        <p:spPr>
          <a:xfrm>
            <a:off x="4347688" y="5245108"/>
            <a:ext cx="1033984" cy="76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303322" y="3008451"/>
            <a:ext cx="29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한 상태에서 실행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476115" y="5060442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후 원격에 </a:t>
            </a:r>
            <a:r>
              <a:rPr lang="en-US" altLang="ko-KR" dirty="0"/>
              <a:t>new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연결 된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11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D6708D-F30A-44FB-BF12-75971CC28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66009" r="13383" b="7963"/>
          <a:stretch/>
        </p:blipFill>
        <p:spPr>
          <a:xfrm>
            <a:off x="880364" y="2836649"/>
            <a:ext cx="4609070" cy="1784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7C302-4935-419F-916E-543274D56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6" t="43868" r="64551" b="14849"/>
          <a:stretch/>
        </p:blipFill>
        <p:spPr>
          <a:xfrm>
            <a:off x="7690468" y="2793882"/>
            <a:ext cx="2569845" cy="28311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이는 </a:t>
            </a:r>
            <a:r>
              <a:rPr lang="en-US" altLang="ko-KR" sz="2000" dirty="0"/>
              <a:t>bash</a:t>
            </a:r>
            <a:r>
              <a:rPr lang="ko-KR" altLang="en-US" sz="2000" dirty="0"/>
              <a:t>에서 </a:t>
            </a:r>
            <a:r>
              <a:rPr lang="en-US" altLang="ko-KR" sz="2000" dirty="0"/>
              <a:t>&lt;git</a:t>
            </a:r>
            <a:r>
              <a:rPr lang="ko-KR" altLang="en-US" sz="2000" dirty="0"/>
              <a:t> </a:t>
            </a:r>
            <a:r>
              <a:rPr lang="es-419" altLang="ko-KR" sz="2000" dirty="0"/>
              <a:t>push</a:t>
            </a:r>
            <a:r>
              <a:rPr lang="ko-KR" altLang="en-US" sz="2000" dirty="0"/>
              <a:t> 원격이름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이름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나의 경우는 </a:t>
            </a:r>
            <a:r>
              <a:rPr lang="en-US" altLang="ko-KR" sz="2000" dirty="0"/>
              <a:t>&lt;git</a:t>
            </a:r>
            <a:r>
              <a:rPr lang="ko-KR" altLang="en-US" sz="2000" dirty="0"/>
              <a:t> </a:t>
            </a:r>
            <a:r>
              <a:rPr lang="es-419" altLang="ko-KR" sz="2000" dirty="0"/>
              <a:t>push</a:t>
            </a:r>
            <a:r>
              <a:rPr lang="ko-KR" altLang="en-US" sz="2000" dirty="0"/>
              <a:t> </a:t>
            </a:r>
            <a:r>
              <a:rPr lang="en-US" altLang="ko-KR" sz="2000" dirty="0"/>
              <a:t>likelion-algorithm</a:t>
            </a:r>
            <a:r>
              <a:rPr lang="ko-KR" altLang="en-US" sz="2000" dirty="0"/>
              <a:t> </a:t>
            </a:r>
            <a:r>
              <a:rPr lang="en-US" altLang="ko-KR" sz="2000" dirty="0"/>
              <a:t>new&gt;)</a:t>
            </a:r>
            <a:r>
              <a:rPr lang="ko-KR" altLang="en-US" sz="2000" dirty="0"/>
              <a:t>명령어와 같은 동작이다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7806306" y="4647837"/>
            <a:ext cx="827302" cy="41260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42288" y="4854140"/>
            <a:ext cx="264018" cy="148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1418065" y="3274350"/>
            <a:ext cx="1584627" cy="3373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1418065" y="3443034"/>
            <a:ext cx="2069058" cy="2364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4501533" y="4902051"/>
            <a:ext cx="33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깃헙에도 </a:t>
            </a:r>
            <a:r>
              <a:rPr lang="en-US" altLang="ko-KR" dirty="0"/>
              <a:t>new</a:t>
            </a:r>
            <a:r>
              <a:rPr lang="ko-KR" altLang="en-US" dirty="0"/>
              <a:t>가 게시되었다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617861" y="5807631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Bash</a:t>
            </a:r>
            <a:r>
              <a:rPr lang="ko-KR" altLang="en-US" dirty="0"/>
              <a:t>에서도 똑같이 실행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7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레포지토리를</a:t>
            </a:r>
            <a:r>
              <a:rPr lang="ko-KR" altLang="en-US" sz="2000" dirty="0"/>
              <a:t> 깃헙에서 만드는 과정은 구글링으로도 간단하게 알 수 있어 생략한다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먼저</a:t>
            </a:r>
            <a:r>
              <a:rPr lang="en-US" altLang="ko-KR" sz="2000" dirty="0"/>
              <a:t>, </a:t>
            </a:r>
            <a:r>
              <a:rPr lang="ko-KR" altLang="en-US" sz="2000" dirty="0"/>
              <a:t>깃을 위해 사용 할 탭은 두 가지 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0D90D-A553-40AC-84DB-43E6158A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" t="1" r="48591" b="54814"/>
          <a:stretch/>
        </p:blipFill>
        <p:spPr>
          <a:xfrm>
            <a:off x="3157439" y="2895600"/>
            <a:ext cx="5364262" cy="30988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DCB0E1F-ADF6-4252-955D-02ACBFB0BA27}"/>
              </a:ext>
            </a:extLst>
          </p:cNvPr>
          <p:cNvSpPr/>
          <p:nvPr/>
        </p:nvSpPr>
        <p:spPr>
          <a:xfrm>
            <a:off x="3093939" y="3128962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093939" y="408860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954F4A-6E0A-4194-825C-FC2201897614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374900" y="3365499"/>
            <a:ext cx="7190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/>
          <p:nvPr/>
        </p:nvCxnSpPr>
        <p:spPr>
          <a:xfrm flipH="1" flipV="1">
            <a:off x="2374900" y="4325143"/>
            <a:ext cx="7190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B6CA38-E2DD-4902-810D-6D495CCDA3D0}"/>
              </a:ext>
            </a:extLst>
          </p:cNvPr>
          <p:cNvSpPr txBox="1"/>
          <p:nvPr/>
        </p:nvSpPr>
        <p:spPr>
          <a:xfrm>
            <a:off x="711200" y="31797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 폴더 관리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506439" y="41605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연동</a:t>
            </a:r>
          </a:p>
        </p:txBody>
      </p:sp>
    </p:spTree>
    <p:extLst>
      <p:ext uri="{BB962C8B-B14F-4D97-AF65-F5344CB8AC3E}">
        <p14:creationId xmlns:p14="http://schemas.microsoft.com/office/powerpoint/2010/main" val="251506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5A32692-ECF5-45FC-8E32-5BC560BF6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61"/>
          <a:stretch/>
        </p:blipFill>
        <p:spPr>
          <a:xfrm>
            <a:off x="7659041" y="2655301"/>
            <a:ext cx="2939118" cy="335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47E7F-0032-412F-BAA9-09547ED92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961" b="864"/>
          <a:stretch/>
        </p:blipFill>
        <p:spPr>
          <a:xfrm>
            <a:off x="4707564" y="2657925"/>
            <a:ext cx="2939120" cy="3323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이제 로컬의</a:t>
            </a:r>
            <a:r>
              <a:rPr lang="en-US" altLang="ko-KR" sz="2000" dirty="0"/>
              <a:t>new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내용을 수정하고</a:t>
            </a:r>
            <a:r>
              <a:rPr lang="en-US" altLang="ko-KR" sz="2000" dirty="0"/>
              <a:t>, add</a:t>
            </a:r>
            <a:r>
              <a:rPr lang="ko-KR" altLang="en-US" sz="2000" dirty="0"/>
              <a:t>한 뒤 이를 원격의</a:t>
            </a:r>
            <a:r>
              <a:rPr lang="en-US" altLang="ko-KR" sz="2000" dirty="0"/>
              <a:t>new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Commit</a:t>
            </a:r>
            <a:r>
              <a:rPr lang="ko-KR" altLang="en-US" sz="2000" dirty="0"/>
              <a:t>하고</a:t>
            </a:r>
            <a:r>
              <a:rPr lang="en-US" altLang="ko-KR" sz="2000" dirty="0"/>
              <a:t>, push</a:t>
            </a:r>
            <a:r>
              <a:rPr lang="ko-KR" altLang="en-US" sz="2000" dirty="0"/>
              <a:t>하는 방법을 알아보자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532960" y="5662574"/>
            <a:ext cx="975835" cy="496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4317072" y="4691872"/>
            <a:ext cx="215888" cy="1219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7CF3B0-0F54-43B3-91CE-718C2DC3D527}"/>
              </a:ext>
            </a:extLst>
          </p:cNvPr>
          <p:cNvSpPr/>
          <p:nvPr/>
        </p:nvSpPr>
        <p:spPr>
          <a:xfrm>
            <a:off x="8488585" y="4484832"/>
            <a:ext cx="1428655" cy="3373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192EA7-3DAA-48D0-935C-A283E842543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242442" y="3331617"/>
            <a:ext cx="4231896" cy="132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31261-4FB5-4881-AD41-E5EA8AAF0BF8}"/>
              </a:ext>
            </a:extLst>
          </p:cNvPr>
          <p:cNvSpPr txBox="1"/>
          <p:nvPr/>
        </p:nvSpPr>
        <p:spPr>
          <a:xfrm>
            <a:off x="1303322" y="3008451"/>
            <a:ext cx="29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만들고 있는 </a:t>
            </a:r>
            <a:r>
              <a:rPr lang="en-US" altLang="ko-KR" dirty="0"/>
              <a:t>ppt</a:t>
            </a:r>
            <a:r>
              <a:rPr lang="ko-KR" altLang="en-US" dirty="0"/>
              <a:t>를 추가했다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20217" y="4507206"/>
            <a:ext cx="419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r>
              <a:rPr lang="en-US" altLang="ko-KR" dirty="0"/>
              <a:t>checkout</a:t>
            </a:r>
            <a:r>
              <a:rPr lang="ko-KR" altLang="en-US" dirty="0"/>
              <a:t>된 상황에서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161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CD4941-6E0B-42DB-9C31-477F0236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99"/>
          <a:stretch/>
        </p:blipFill>
        <p:spPr>
          <a:xfrm>
            <a:off x="5785339" y="2959100"/>
            <a:ext cx="2908470" cy="3352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먼저 </a:t>
            </a:r>
            <a:r>
              <a:rPr lang="en-US" altLang="ko-KR" sz="2000" dirty="0"/>
              <a:t>git add</a:t>
            </a:r>
            <a:r>
              <a:rPr lang="ko-KR" altLang="en-US" sz="2000" dirty="0"/>
              <a:t>를 시행해본다</a:t>
            </a:r>
            <a:r>
              <a:rPr lang="en-US" altLang="ko-KR" sz="2000" dirty="0"/>
              <a:t>. Add</a:t>
            </a:r>
            <a:r>
              <a:rPr lang="ko-KR" altLang="en-US" sz="2000" dirty="0"/>
              <a:t>작업은 커밋 전에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변경사항을 기록 해 두는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이해하기 힘들지만 </a:t>
            </a:r>
            <a:r>
              <a:rPr lang="en-US" altLang="ko-KR" sz="2000" dirty="0" err="1"/>
              <a:t>vscode</a:t>
            </a:r>
            <a:r>
              <a:rPr lang="ko-KR" altLang="en-US" sz="2000" dirty="0"/>
              <a:t>의 기능을 이용하면 </a:t>
            </a:r>
            <a:r>
              <a:rPr lang="en-US" altLang="ko-KR" sz="2000" dirty="0"/>
              <a:t>bash</a:t>
            </a:r>
            <a:r>
              <a:rPr lang="ko-KR" altLang="en-US" sz="2000" dirty="0"/>
              <a:t>에 명령어를 치는 것에 비해 시각적으로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실시간으로 볼 수 있다는 장점이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645070" y="4307173"/>
            <a:ext cx="693948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>
            <a:off x="4409508" y="4491839"/>
            <a:ext cx="1235562" cy="253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738584" y="456060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1.Git</a:t>
            </a:r>
            <a:r>
              <a:rPr lang="ko-KR" altLang="en-US" dirty="0"/>
              <a:t>연동 탭에 들어가면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655915" y="4053737"/>
            <a:ext cx="1084242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 flipV="1">
            <a:off x="4231575" y="3711948"/>
            <a:ext cx="2424340" cy="52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259493" y="3388782"/>
            <a:ext cx="397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이렇게 해당</a:t>
            </a:r>
            <a:r>
              <a:rPr lang="en-US" altLang="ko-KR" dirty="0"/>
              <a:t> </a:t>
            </a:r>
            <a:r>
              <a:rPr lang="ko-KR" altLang="en-US" dirty="0"/>
              <a:t>로컬</a:t>
            </a:r>
            <a:r>
              <a:rPr lang="en-US" altLang="ko-KR" dirty="0"/>
              <a:t>branch</a:t>
            </a:r>
            <a:r>
              <a:rPr lang="ko-KR" altLang="en-US" dirty="0"/>
              <a:t>에서 수정 된</a:t>
            </a:r>
            <a:r>
              <a:rPr lang="en-US" altLang="ko-KR" dirty="0"/>
              <a:t> </a:t>
            </a:r>
            <a:r>
              <a:rPr lang="ko-KR" altLang="en-US" dirty="0"/>
              <a:t>부분을 알려주는 부분이다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901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F4B2A81-40D3-458F-B7FA-5579B6385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1" t="42812" r="1101" b="23808"/>
          <a:stretch/>
        </p:blipFill>
        <p:spPr>
          <a:xfrm>
            <a:off x="4731182" y="5635784"/>
            <a:ext cx="4065374" cy="1119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7611D1-F30F-4127-9BBF-62E06BAD6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09"/>
          <a:stretch/>
        </p:blipFill>
        <p:spPr>
          <a:xfrm>
            <a:off x="4755896" y="2266124"/>
            <a:ext cx="2935761" cy="3352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+</a:t>
            </a:r>
            <a:r>
              <a:rPr lang="ko-KR" altLang="en-US" sz="2000" dirty="0"/>
              <a:t>버튼을 누르면 변경내용이 스테이징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수정 사항을 </a:t>
            </a:r>
            <a:r>
              <a:rPr lang="en-US" altLang="ko-KR" sz="2000" dirty="0"/>
              <a:t>git add</a:t>
            </a:r>
            <a:r>
              <a:rPr lang="ko-KR" altLang="en-US" sz="2000" dirty="0"/>
              <a:t>해 놓는 걸 스테이징 이라고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002518" y="6402443"/>
            <a:ext cx="2139687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3943035" y="5510795"/>
            <a:ext cx="1059483" cy="1076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980364" y="4633632"/>
            <a:ext cx="2962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Bash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&lt;git add </a:t>
            </a:r>
            <a:r>
              <a:rPr lang="ko-KR" altLang="en-US" dirty="0" err="1"/>
              <a:t>수정된파일이름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명령어와 </a:t>
            </a:r>
            <a:endParaRPr lang="en-US" altLang="ko-KR" dirty="0"/>
          </a:p>
          <a:p>
            <a:r>
              <a:rPr lang="ko-KR" altLang="en-US" dirty="0"/>
              <a:t>같은 동작이다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파일에 띄어쓰기가 있으면</a:t>
            </a:r>
            <a:endParaRPr lang="en-US" altLang="ko-KR" dirty="0"/>
          </a:p>
          <a:p>
            <a:r>
              <a:rPr lang="en-US" altLang="ko-KR" dirty="0"/>
              <a:t>“”</a:t>
            </a:r>
            <a:r>
              <a:rPr lang="ko-KR" altLang="en-US" dirty="0"/>
              <a:t>를 붙여줘야 한다</a:t>
            </a:r>
            <a:r>
              <a:rPr lang="en-US" altLang="ko-KR" dirty="0"/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894562" y="3464312"/>
            <a:ext cx="247644" cy="1739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231575" y="3449878"/>
            <a:ext cx="2662987" cy="10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1270684" y="3265212"/>
            <a:ext cx="29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변경내용 스테이징</a:t>
            </a:r>
            <a:r>
              <a:rPr lang="en-US" altLang="ko-KR" dirty="0"/>
              <a:t>(git</a:t>
            </a:r>
            <a:r>
              <a:rPr lang="ko-KR" altLang="en-US" dirty="0"/>
              <a:t> </a:t>
            </a:r>
            <a:r>
              <a:rPr lang="en-US" altLang="ko-KR" dirty="0"/>
              <a:t>add)</a:t>
            </a:r>
          </a:p>
        </p:txBody>
      </p:sp>
    </p:spTree>
    <p:extLst>
      <p:ext uri="{BB962C8B-B14F-4D97-AF65-F5344CB8AC3E}">
        <p14:creationId xmlns:p14="http://schemas.microsoft.com/office/powerpoint/2010/main" val="4268251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8DA9E0-53FE-4127-B243-765CAC0F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6552" b="-88"/>
          <a:stretch/>
        </p:blipFill>
        <p:spPr>
          <a:xfrm>
            <a:off x="6189835" y="2092529"/>
            <a:ext cx="5135005" cy="47285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스테이징 된 변경 내용은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할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8788975" y="5426259"/>
            <a:ext cx="2139687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flipH="1" flipV="1">
            <a:off x="6025335" y="5110686"/>
            <a:ext cx="2763640" cy="50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980364" y="4633632"/>
            <a:ext cx="5044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스테이징 된 항목을 </a:t>
            </a:r>
            <a:r>
              <a:rPr lang="en-US" altLang="ko-KR" dirty="0"/>
              <a:t>commit</a:t>
            </a:r>
            <a:r>
              <a:rPr lang="ko-KR" altLang="en-US" dirty="0"/>
              <a:t> 메시지 작성 후</a:t>
            </a:r>
            <a:endParaRPr lang="en-US" altLang="ko-KR" dirty="0"/>
          </a:p>
          <a:p>
            <a:r>
              <a:rPr lang="ko-KR" altLang="en-US" dirty="0"/>
              <a:t>커밋할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8665153" y="2451058"/>
            <a:ext cx="247644" cy="1739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>
            <a:off x="3916125" y="2538053"/>
            <a:ext cx="4749028" cy="1290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980364" y="3505765"/>
            <a:ext cx="29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(∙∙∙)</a:t>
            </a:r>
            <a:r>
              <a:rPr lang="ko-KR" altLang="en-US" dirty="0"/>
              <a:t>클릭 시 주요 명령어창이 나온다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69C5E-1DDD-4D5C-A030-68812D4E863A}"/>
              </a:ext>
            </a:extLst>
          </p:cNvPr>
          <p:cNvSpPr txBox="1"/>
          <p:nvPr/>
        </p:nvSpPr>
        <p:spPr>
          <a:xfrm>
            <a:off x="838200" y="5403605"/>
            <a:ext cx="373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필자는 실험이라는 </a:t>
            </a:r>
            <a:r>
              <a:rPr lang="en-US" altLang="ko-KR" dirty="0"/>
              <a:t>commit</a:t>
            </a:r>
            <a:r>
              <a:rPr lang="ko-KR" altLang="en-US" dirty="0"/>
              <a:t> 메시지와 </a:t>
            </a:r>
            <a:r>
              <a:rPr lang="en-US" altLang="ko-KR" dirty="0"/>
              <a:t>commit</a:t>
            </a:r>
            <a:r>
              <a:rPr lang="ko-KR" altLang="en-US" dirty="0"/>
              <a:t>을 진행했는데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bash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&lt;Git commit –m “</a:t>
            </a:r>
            <a:r>
              <a:rPr lang="ko-KR" altLang="en-US" dirty="0"/>
              <a:t>실험</a:t>
            </a:r>
            <a:r>
              <a:rPr lang="en-US" altLang="ko-KR" dirty="0"/>
              <a:t>”&gt;</a:t>
            </a:r>
            <a:r>
              <a:rPr lang="ko-KR" altLang="en-US" dirty="0"/>
              <a:t>해 준 것과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60F991A-DC92-4C1C-93FD-162D0D85794E}"/>
              </a:ext>
            </a:extLst>
          </p:cNvPr>
          <p:cNvSpPr/>
          <p:nvPr/>
        </p:nvSpPr>
        <p:spPr>
          <a:xfrm>
            <a:off x="6525466" y="3074500"/>
            <a:ext cx="2139687" cy="3693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AC92BD-D741-4CA2-B0F6-85031910BD8B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 flipH="1" flipV="1">
            <a:off x="4521718" y="2838133"/>
            <a:ext cx="2003748" cy="421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31362-FE8A-46AC-8C18-95EF376B19B0}"/>
              </a:ext>
            </a:extLst>
          </p:cNvPr>
          <p:cNvSpPr txBox="1"/>
          <p:nvPr/>
        </p:nvSpPr>
        <p:spPr>
          <a:xfrm>
            <a:off x="980364" y="2514967"/>
            <a:ext cx="354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변경 내용에 있던 수정 사항이</a:t>
            </a:r>
            <a:endParaRPr lang="en-US" altLang="ko-KR" dirty="0"/>
          </a:p>
          <a:p>
            <a:r>
              <a:rPr lang="ko-KR" altLang="en-US" dirty="0"/>
              <a:t>스테이징 된 것을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52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FADE7-CF2E-4D8C-B95B-C20967E77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2" t="43104" r="55093" b="11531"/>
          <a:stretch/>
        </p:blipFill>
        <p:spPr>
          <a:xfrm>
            <a:off x="6136742" y="2910831"/>
            <a:ext cx="3336326" cy="31111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commit</a:t>
            </a:r>
            <a:r>
              <a:rPr lang="ko-KR" altLang="en-US" sz="2000" dirty="0"/>
              <a:t>을 해도 당장 별 변화가 없다</a:t>
            </a:r>
            <a:r>
              <a:rPr lang="en-US" altLang="ko-KR" sz="2000" dirty="0"/>
              <a:t>. commit </a:t>
            </a:r>
            <a:r>
              <a:rPr lang="ko-KR" altLang="en-US" sz="2000" dirty="0"/>
              <a:t>은 단순히 로컬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변경 사항을 보고하는 것이고</a:t>
            </a:r>
            <a:r>
              <a:rPr lang="en-US" altLang="ko-KR" sz="2000" dirty="0"/>
              <a:t>, </a:t>
            </a:r>
            <a:r>
              <a:rPr lang="ko-KR" altLang="en-US" sz="2000" dirty="0"/>
              <a:t>원격 저장소에 반영하지 않기 때문이다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183038" y="4022810"/>
            <a:ext cx="1150343" cy="8563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 flipV="1">
            <a:off x="4764190" y="3470784"/>
            <a:ext cx="1418848" cy="9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1427865" y="3147618"/>
            <a:ext cx="33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 저장소의 </a:t>
            </a:r>
            <a:r>
              <a:rPr lang="en-US" altLang="ko-KR" dirty="0"/>
              <a:t>new branch</a:t>
            </a:r>
            <a:r>
              <a:rPr lang="ko-KR" altLang="en-US" dirty="0"/>
              <a:t>는 내 </a:t>
            </a:r>
            <a:r>
              <a:rPr lang="en-US" altLang="ko-KR" dirty="0"/>
              <a:t>ppt</a:t>
            </a:r>
            <a:r>
              <a:rPr lang="ko-KR" altLang="en-US" dirty="0"/>
              <a:t>파일을 받지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155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40340E2-96A3-4067-8C9F-EE13CC33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3" t="52094" r="63947" b="13874"/>
          <a:stretch/>
        </p:blipFill>
        <p:spPr>
          <a:xfrm>
            <a:off x="9401573" y="3429000"/>
            <a:ext cx="2487527" cy="23339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A3CF87-786B-43A4-933A-42E935C62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98"/>
          <a:stretch/>
        </p:blipFill>
        <p:spPr>
          <a:xfrm>
            <a:off x="4485503" y="2417769"/>
            <a:ext cx="4660426" cy="42672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Push</a:t>
            </a:r>
            <a:r>
              <a:rPr lang="ko-KR" altLang="en-US" sz="2000" dirty="0"/>
              <a:t>를 실행하면</a:t>
            </a:r>
            <a:r>
              <a:rPr lang="en-US" altLang="ko-KR" sz="2000" dirty="0"/>
              <a:t>, </a:t>
            </a:r>
            <a:r>
              <a:rPr lang="ko-KR" altLang="en-US" sz="2000" dirty="0"/>
              <a:t>커밋 된 내용들을 원격 저장소와 합치게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9401573" y="5435121"/>
            <a:ext cx="1542666" cy="32778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29859" y="5599013"/>
            <a:ext cx="5171714" cy="29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9F5D5-2BEC-4953-BEA1-97184253F3FF}"/>
              </a:ext>
            </a:extLst>
          </p:cNvPr>
          <p:cNvSpPr txBox="1"/>
          <p:nvPr/>
        </p:nvSpPr>
        <p:spPr>
          <a:xfrm>
            <a:off x="1148422" y="5530632"/>
            <a:ext cx="307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커밋 한 파일이 원격 </a:t>
            </a:r>
            <a:r>
              <a:rPr lang="en-US" altLang="ko-KR" dirty="0"/>
              <a:t>branch</a:t>
            </a:r>
            <a:r>
              <a:rPr lang="ko-KR" altLang="en-US" dirty="0"/>
              <a:t>에 반영 된 모습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A1C95C-308A-4646-83A8-6129F577FBF8}"/>
              </a:ext>
            </a:extLst>
          </p:cNvPr>
          <p:cNvSpPr/>
          <p:nvPr/>
        </p:nvSpPr>
        <p:spPr>
          <a:xfrm>
            <a:off x="6943538" y="3429000"/>
            <a:ext cx="764716" cy="1850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3CC25-A452-4FC2-91AD-A24F1D5A4473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 flipV="1">
            <a:off x="4305302" y="3213932"/>
            <a:ext cx="2638236" cy="307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EC5695-C684-4A97-AF2F-7C7323AB3E30}"/>
              </a:ext>
            </a:extLst>
          </p:cNvPr>
          <p:cNvSpPr txBox="1"/>
          <p:nvPr/>
        </p:nvSpPr>
        <p:spPr>
          <a:xfrm>
            <a:off x="432487" y="2475268"/>
            <a:ext cx="3872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를 실행했다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Bash</a:t>
            </a:r>
            <a:r>
              <a:rPr lang="ko-KR" altLang="en-US" dirty="0"/>
              <a:t>도 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경우</a:t>
            </a:r>
            <a:endParaRPr lang="en-US" altLang="ko-KR" dirty="0"/>
          </a:p>
          <a:p>
            <a:r>
              <a:rPr lang="en-US" altLang="ko-KR" dirty="0"/>
              <a:t>&lt;Git push likelion-algorithm new&gt;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똑같은 동작이다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427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merge,</a:t>
            </a:r>
            <a:r>
              <a:rPr lang="ko-KR" altLang="en-US" dirty="0"/>
              <a:t> </a:t>
            </a:r>
            <a:r>
              <a:rPr lang="en-US" altLang="ko-KR" dirty="0"/>
              <a:t>cherrypick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tIns="46800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여기까지 기능을 자유롭게 쓸 수 있다면 기초는 익혔다고 본다</a:t>
            </a:r>
            <a:r>
              <a:rPr lang="en-US" altLang="ko-KR" sz="2000" dirty="0"/>
              <a:t>. </a:t>
            </a:r>
            <a:r>
              <a:rPr lang="ko-KR" altLang="en-US" sz="2000" dirty="0"/>
              <a:t>이제 </a:t>
            </a:r>
            <a:r>
              <a:rPr lang="en-US" altLang="ko-KR" sz="2000" dirty="0"/>
              <a:t>master</a:t>
            </a:r>
            <a:r>
              <a:rPr lang="ko-KR" altLang="en-US" sz="2000" dirty="0"/>
              <a:t>에서 따온 내 개인</a:t>
            </a:r>
            <a:r>
              <a:rPr lang="en-US" altLang="ko-KR" sz="2000" dirty="0"/>
              <a:t>branch</a:t>
            </a:r>
            <a:r>
              <a:rPr lang="ko-KR" altLang="en-US" sz="2000" dirty="0"/>
              <a:t>는 맘껏 조종 가능 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내 개인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에서 </a:t>
            </a:r>
            <a:r>
              <a:rPr lang="en-US" altLang="ko-KR" sz="2000" dirty="0"/>
              <a:t>commit</a:t>
            </a:r>
            <a:r>
              <a:rPr lang="ko-KR" altLang="en-US" sz="2000" dirty="0"/>
              <a:t>하고 </a:t>
            </a:r>
            <a:r>
              <a:rPr lang="en-US" altLang="ko-KR" sz="2000" dirty="0"/>
              <a:t>push</a:t>
            </a:r>
            <a:r>
              <a:rPr lang="ko-KR" altLang="en-US" sz="2000" dirty="0"/>
              <a:t>한 내용을 </a:t>
            </a:r>
            <a:r>
              <a:rPr lang="en-US" altLang="ko-KR" sz="2000" dirty="0"/>
              <a:t>master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에는 어떻게 합쳐야 할까</a:t>
            </a:r>
            <a:r>
              <a:rPr lang="en-US" altLang="ko-KR" sz="2000" dirty="0"/>
              <a:t>? </a:t>
            </a:r>
            <a:r>
              <a:rPr lang="ko-KR" altLang="en-US" sz="2000" dirty="0"/>
              <a:t>이때 </a:t>
            </a:r>
            <a:r>
              <a:rPr lang="en-US" altLang="ko-KR" sz="2000" dirty="0"/>
              <a:t>merge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</a:t>
            </a:r>
            <a:r>
              <a:rPr lang="en-US" altLang="ko-KR" sz="2000" dirty="0"/>
              <a:t>, </a:t>
            </a:r>
            <a:r>
              <a:rPr lang="ko-KR" altLang="en-US" sz="2000" dirty="0"/>
              <a:t>항상 내 개인 </a:t>
            </a:r>
            <a:r>
              <a:rPr lang="en-US" altLang="ko-KR" sz="2000" dirty="0"/>
              <a:t>branch</a:t>
            </a:r>
            <a:r>
              <a:rPr lang="ko-KR" altLang="en-US" sz="2000" dirty="0"/>
              <a:t>의 모든 변경 내용을 </a:t>
            </a:r>
            <a:r>
              <a:rPr lang="en-US" altLang="ko-KR" sz="2000" dirty="0"/>
              <a:t>master branch</a:t>
            </a:r>
            <a:r>
              <a:rPr lang="ko-KR" altLang="en-US" sz="2000" dirty="0"/>
              <a:t>에 담고 싶을 수는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해 놓은 만큼 찍어서 일부만 </a:t>
            </a:r>
            <a:r>
              <a:rPr lang="en-US" altLang="ko-KR" sz="2000" dirty="0"/>
              <a:t>master</a:t>
            </a:r>
            <a:r>
              <a:rPr lang="ko-KR" altLang="en-US" sz="2000" dirty="0"/>
              <a:t> </a:t>
            </a:r>
            <a:r>
              <a:rPr lang="en-US" altLang="ko-KR" sz="2000" dirty="0"/>
              <a:t>branch</a:t>
            </a:r>
            <a:r>
              <a:rPr lang="ko-KR" altLang="en-US" sz="2000" dirty="0"/>
              <a:t>에 담는 </a:t>
            </a:r>
            <a:r>
              <a:rPr lang="en-US" altLang="ko-KR" sz="2000" dirty="0"/>
              <a:t>cherrypick</a:t>
            </a:r>
            <a:r>
              <a:rPr lang="ko-KR" altLang="en-US" sz="2000" dirty="0"/>
              <a:t>이라는 개념이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cherrypick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쓰다 보면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잘게 여러 번 해야 할 필요성을 느낀다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그래야 좀 더 정교하게 </a:t>
            </a:r>
            <a:r>
              <a:rPr lang="en-US" altLang="ko-KR" sz="2000" dirty="0"/>
              <a:t>master branch</a:t>
            </a:r>
            <a:r>
              <a:rPr lang="ko-KR" altLang="en-US" sz="2000" dirty="0"/>
              <a:t>에 </a:t>
            </a:r>
            <a:r>
              <a:rPr lang="en-US" altLang="ko-KR" sz="2000" dirty="0"/>
              <a:t>cherrypick</a:t>
            </a:r>
            <a:r>
              <a:rPr lang="ko-KR" altLang="en-US" sz="2000" dirty="0"/>
              <a:t>할 수 있으니</a:t>
            </a:r>
            <a:r>
              <a:rPr lang="en-US" altLang="ko-KR" sz="2000" dirty="0"/>
              <a:t>. Commit</a:t>
            </a:r>
            <a:r>
              <a:rPr lang="ko-KR" altLang="en-US" sz="2000" dirty="0"/>
              <a:t>을 잘게 하려고 보면 </a:t>
            </a:r>
            <a:r>
              <a:rPr lang="en-US" altLang="ko-KR" sz="2000" dirty="0"/>
              <a:t>add</a:t>
            </a:r>
            <a:r>
              <a:rPr lang="ko-KR" altLang="en-US" sz="2000" dirty="0"/>
              <a:t>의 필요성이 느껴진다</a:t>
            </a:r>
            <a:r>
              <a:rPr lang="en-US" altLang="ko-KR" sz="2000" dirty="0"/>
              <a:t>. </a:t>
            </a:r>
            <a:r>
              <a:rPr lang="ko-KR" altLang="en-US" sz="2000" dirty="0"/>
              <a:t>한꺼번에 작업 해 놓고</a:t>
            </a:r>
            <a:r>
              <a:rPr lang="en-US" altLang="ko-KR" sz="2000" dirty="0"/>
              <a:t>, </a:t>
            </a:r>
            <a:r>
              <a:rPr lang="ko-KR" altLang="en-US" sz="2000" dirty="0"/>
              <a:t>하나하나</a:t>
            </a:r>
            <a:r>
              <a:rPr lang="en-US" altLang="ko-KR" sz="2000" dirty="0"/>
              <a:t>add</a:t>
            </a:r>
            <a:r>
              <a:rPr lang="ko-KR" altLang="en-US" sz="2000" dirty="0"/>
              <a:t>로 분할 스테이징 한 뒤 </a:t>
            </a:r>
            <a:r>
              <a:rPr lang="en-US" altLang="ko-KR" sz="2000" dirty="0"/>
              <a:t>commit</a:t>
            </a:r>
            <a:r>
              <a:rPr lang="ko-KR" altLang="en-US" sz="2000" dirty="0"/>
              <a:t>할 수 있으니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/>
              <a:t>개인이 느낀 바를 서술했음</a:t>
            </a:r>
            <a:r>
              <a:rPr lang="en-US" altLang="ko-KR" sz="2000" dirty="0"/>
              <a:t>.</a:t>
            </a:r>
            <a:r>
              <a:rPr lang="ko-KR" altLang="en-US" sz="2000" dirty="0"/>
              <a:t> 어차피 ㅈ문가의 소리이니 공감 할 것은 공감하고 알아서 걸러 들으시길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26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53740F-ABC5-4EA0-9CBD-5D50815EF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45" b="57083"/>
          <a:stretch/>
        </p:blipFill>
        <p:spPr>
          <a:xfrm>
            <a:off x="3162847" y="2873654"/>
            <a:ext cx="4373662" cy="29432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깃헙 </a:t>
            </a:r>
            <a:r>
              <a:rPr lang="ko-KR" altLang="en-US" sz="2000" dirty="0" err="1"/>
              <a:t>레포지토리에</a:t>
            </a:r>
            <a:r>
              <a:rPr lang="ko-KR" altLang="en-US" sz="2000" dirty="0"/>
              <a:t> 연결할 폴더를 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저 폴더들 사이의 빈공간에서 </a:t>
            </a:r>
            <a:r>
              <a:rPr lang="ko-KR" altLang="en-US" sz="2000" dirty="0" err="1"/>
              <a:t>우클릭을</a:t>
            </a:r>
            <a:r>
              <a:rPr lang="ko-KR" altLang="en-US" sz="2000" dirty="0"/>
              <a:t> 하면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작업영역에 폴더추가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게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본인은 새 폴더를 하나 집어 넣었다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982939" y="490140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2393282" y="5137944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660115" y="49532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폴더 추가</a:t>
            </a:r>
          </a:p>
        </p:txBody>
      </p:sp>
    </p:spTree>
    <p:extLst>
      <p:ext uri="{BB962C8B-B14F-4D97-AF65-F5344CB8AC3E}">
        <p14:creationId xmlns:p14="http://schemas.microsoft.com/office/powerpoint/2010/main" val="397300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0117FF-100A-46BA-AFE8-8AD518570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4" r="22235" b="58484"/>
          <a:stretch/>
        </p:blipFill>
        <p:spPr>
          <a:xfrm>
            <a:off x="4171799" y="3073400"/>
            <a:ext cx="5805004" cy="28471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&lt;Git init&gt;</a:t>
            </a:r>
            <a:r>
              <a:rPr lang="ko-KR" altLang="en-US" sz="2000" dirty="0"/>
              <a:t>는 특정 폴더에 깃 기능을 이용하겠다고 선언해주는 기능이다</a:t>
            </a:r>
            <a:r>
              <a:rPr lang="en-US" altLang="ko-KR" sz="2000" dirty="0"/>
              <a:t>. </a:t>
            </a:r>
            <a:r>
              <a:rPr lang="ko-KR" altLang="en-US" sz="2000" dirty="0"/>
              <a:t>앞으로 익숙해져야 할 </a:t>
            </a:r>
            <a:r>
              <a:rPr lang="en-US" altLang="ko-KR" sz="2000" dirty="0" err="1"/>
              <a:t>Ctrl+Shift+P</a:t>
            </a:r>
            <a:r>
              <a:rPr lang="ko-KR" altLang="en-US" sz="2000" dirty="0"/>
              <a:t>를 눌러보자</a:t>
            </a:r>
            <a:r>
              <a:rPr lang="en-US" altLang="ko-KR" sz="2000" dirty="0"/>
              <a:t>. </a:t>
            </a:r>
            <a:r>
              <a:rPr lang="ko-KR" altLang="en-US" sz="2000" dirty="0"/>
              <a:t>이후 나타난 창에</a:t>
            </a:r>
            <a:r>
              <a:rPr lang="en-US" altLang="ko-KR" sz="2000" dirty="0"/>
              <a:t>’&gt;git’</a:t>
            </a:r>
            <a:r>
              <a:rPr lang="ko-KR" altLang="en-US" sz="2000" dirty="0"/>
              <a:t>를 쳐주면 사용가능한 모든 기능이 나온다</a:t>
            </a:r>
            <a:r>
              <a:rPr lang="en-US" altLang="ko-KR" sz="2000" dirty="0"/>
              <a:t>. </a:t>
            </a:r>
            <a:r>
              <a:rPr lang="ko-KR" altLang="en-US" sz="2000" dirty="0"/>
              <a:t>한글패치까지 해 놓으면 복잡한 명령어 없이도 모든 깃 기능을 문제없이 사용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351239" y="3313906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2756748" y="3557586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984661" y="33782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명령어 목록</a:t>
            </a:r>
          </a:p>
        </p:txBody>
      </p:sp>
    </p:spTree>
    <p:extLst>
      <p:ext uri="{BB962C8B-B14F-4D97-AF65-F5344CB8AC3E}">
        <p14:creationId xmlns:p14="http://schemas.microsoft.com/office/powerpoint/2010/main" val="16714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162DD2-4168-4BE0-BC74-1E358C34E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8" t="1" r="18718" b="50000"/>
          <a:stretch/>
        </p:blipFill>
        <p:spPr>
          <a:xfrm>
            <a:off x="3948364" y="2540819"/>
            <a:ext cx="5766255" cy="29209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Git init</a:t>
            </a:r>
            <a:r>
              <a:rPr lang="ko-KR" altLang="en-US" sz="2000" dirty="0"/>
              <a:t>까지 치면 나오는 </a:t>
            </a:r>
            <a:r>
              <a:rPr lang="ko-KR" altLang="en-US" sz="2000" dirty="0" err="1"/>
              <a:t>리포지토리</a:t>
            </a:r>
            <a:r>
              <a:rPr lang="ko-KR" altLang="en-US" sz="2000" dirty="0"/>
              <a:t> 초기화를 눌러보자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4755598" y="3007517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3155166" y="3244053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248879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5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A3726-FA7F-46A3-AB06-656D0A950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2" r="17142" b="53805"/>
          <a:stretch/>
        </p:blipFill>
        <p:spPr>
          <a:xfrm>
            <a:off x="3086100" y="2984373"/>
            <a:ext cx="6388100" cy="30845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&lt;Git init&gt;</a:t>
            </a:r>
            <a:r>
              <a:rPr lang="ko-KR" altLang="en-US" sz="2000" dirty="0"/>
              <a:t>해줄 리포지토리를 선택하면 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가 완료된다</a:t>
            </a:r>
            <a:r>
              <a:rPr lang="en-US" altLang="ko-KR" sz="2000" dirty="0"/>
              <a:t>. bash</a:t>
            </a:r>
            <a:r>
              <a:rPr lang="ko-KR" altLang="en-US" sz="2000" dirty="0"/>
              <a:t>에서 직접 한다면 </a:t>
            </a:r>
            <a:r>
              <a:rPr lang="en-US" altLang="ko-KR" sz="2000" dirty="0"/>
              <a:t>cd</a:t>
            </a:r>
            <a:r>
              <a:rPr lang="ko-KR" altLang="en-US" sz="2000" dirty="0"/>
              <a:t>를 통해 작업 폴더를 원하는 위치로 옮기고 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명령어를 입력해야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명령어 없이도 모든 기능을 이렇게 동작 시킬 수 있으며</a:t>
            </a:r>
            <a:r>
              <a:rPr lang="en-US" altLang="ko-KR" sz="2000" dirty="0"/>
              <a:t>, bash</a:t>
            </a:r>
            <a:r>
              <a:rPr lang="ko-KR" altLang="en-US" sz="2000" dirty="0"/>
              <a:t>에서 쓰이는 명령어와 비교해서 알아 두면 좋다</a:t>
            </a:r>
            <a:r>
              <a:rPr lang="en-US" altLang="ko-KR" sz="2000" dirty="0"/>
              <a:t>. </a:t>
            </a:r>
            <a:r>
              <a:rPr lang="ko-KR" altLang="en-US" sz="2000" dirty="0"/>
              <a:t>본인은 새 폴더를 눌렀다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625414" y="3870197"/>
            <a:ext cx="482600" cy="19288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717800" y="3965725"/>
            <a:ext cx="900828" cy="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28630" y="378105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작업을 할 폴더 클릭</a:t>
            </a:r>
          </a:p>
        </p:txBody>
      </p:sp>
    </p:spTree>
    <p:extLst>
      <p:ext uri="{BB962C8B-B14F-4D97-AF65-F5344CB8AC3E}">
        <p14:creationId xmlns:p14="http://schemas.microsoft.com/office/powerpoint/2010/main" val="203513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7C267-303C-4369-8989-0C2F9C907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3043"/>
          <a:stretch/>
        </p:blipFill>
        <p:spPr>
          <a:xfrm>
            <a:off x="3733649" y="2768599"/>
            <a:ext cx="4676775" cy="31353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init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깃 연동 탭에 들어가면 </a:t>
            </a:r>
            <a:r>
              <a:rPr lang="en-US" altLang="ko-KR" sz="2000" dirty="0"/>
              <a:t>‘</a:t>
            </a:r>
            <a:r>
              <a:rPr lang="ko-KR" altLang="en-US" sz="2000" dirty="0"/>
              <a:t>소스제어 공급자</a:t>
            </a:r>
            <a:r>
              <a:rPr lang="en-US" altLang="ko-KR" sz="2000" dirty="0"/>
              <a:t>’</a:t>
            </a:r>
            <a:r>
              <a:rPr lang="ko-KR" altLang="en-US" sz="2000" dirty="0"/>
              <a:t>에 깃 기능을 사용가능한</a:t>
            </a:r>
            <a:r>
              <a:rPr lang="en-US" altLang="ko-KR" sz="2000" dirty="0"/>
              <a:t>(git </a:t>
            </a:r>
            <a:r>
              <a:rPr lang="en-US" altLang="ko-KR" sz="2000" dirty="0" err="1"/>
              <a:t>init</a:t>
            </a:r>
            <a:r>
              <a:rPr lang="ko-KR" altLang="en-US" sz="2000" dirty="0"/>
              <a:t>를 시행한</a:t>
            </a:r>
            <a:r>
              <a:rPr lang="en-US" altLang="ko-KR" sz="2000" dirty="0"/>
              <a:t>)</a:t>
            </a:r>
            <a:r>
              <a:rPr lang="ko-KR" altLang="en-US" sz="2000" dirty="0"/>
              <a:t> 폴더들이 나와있다</a:t>
            </a:r>
            <a:r>
              <a:rPr lang="en-US" altLang="ko-KR" sz="2000" dirty="0"/>
              <a:t>. ‘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’</a:t>
            </a:r>
            <a:r>
              <a:rPr lang="ko-KR" altLang="en-US" sz="2000" dirty="0"/>
              <a:t>은 내가 이전에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을 해 놓은 폴더이고</a:t>
            </a:r>
            <a:r>
              <a:rPr lang="en-US" altLang="ko-KR" sz="2000" dirty="0"/>
              <a:t>, </a:t>
            </a:r>
            <a:r>
              <a:rPr lang="ko-KR" altLang="en-US" sz="2000" dirty="0"/>
              <a:t>여기에 </a:t>
            </a:r>
            <a:r>
              <a:rPr lang="en-US" altLang="ko-KR" sz="2000" dirty="0"/>
              <a:t>‘</a:t>
            </a:r>
            <a:r>
              <a:rPr lang="ko-KR" altLang="en-US" sz="2000" dirty="0"/>
              <a:t>새 폴더</a:t>
            </a:r>
            <a:r>
              <a:rPr lang="en-US" altLang="ko-KR" sz="2000" dirty="0"/>
              <a:t>’</a:t>
            </a:r>
            <a:r>
              <a:rPr lang="ko-KR" altLang="en-US" sz="2000" dirty="0"/>
              <a:t>가 추가된 것을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3696837" y="4025901"/>
            <a:ext cx="482600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</p:cNvCxnSpPr>
          <p:nvPr/>
        </p:nvCxnSpPr>
        <p:spPr>
          <a:xfrm flipH="1" flipV="1">
            <a:off x="2115455" y="4262437"/>
            <a:ext cx="16004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1182388" y="41079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연동</a:t>
            </a:r>
          </a:p>
        </p:txBody>
      </p:sp>
    </p:spTree>
    <p:extLst>
      <p:ext uri="{BB962C8B-B14F-4D97-AF65-F5344CB8AC3E}">
        <p14:creationId xmlns:p14="http://schemas.microsoft.com/office/powerpoint/2010/main" val="41877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0DB2FC-4C3B-4922-A826-2323334F6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r="47828" b="50579"/>
          <a:stretch/>
        </p:blipFill>
        <p:spPr>
          <a:xfrm>
            <a:off x="3870325" y="3107252"/>
            <a:ext cx="4879975" cy="32808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59DB1D-2E13-44D7-B8E0-B4DBE8F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046D-CDA0-42F3-BFA9-C7BCFD80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이번에는 </a:t>
            </a:r>
            <a:r>
              <a:rPr lang="en-US" altLang="ko-KR" sz="2000" dirty="0"/>
              <a:t>Ctrl+Shift+P </a:t>
            </a:r>
            <a:r>
              <a:rPr lang="ko-KR" altLang="en-US" sz="2000" dirty="0"/>
              <a:t>이후 </a:t>
            </a:r>
            <a:r>
              <a:rPr lang="en-US" altLang="ko-KR" sz="2000" dirty="0"/>
              <a:t>&lt;git add remote&gt;</a:t>
            </a:r>
            <a:r>
              <a:rPr lang="ko-KR" altLang="en-US" sz="2000" dirty="0"/>
              <a:t>를 실행해보자</a:t>
            </a:r>
            <a:r>
              <a:rPr lang="en-US" altLang="ko-KR" sz="2000" dirty="0"/>
              <a:t>. Remote</a:t>
            </a:r>
            <a:r>
              <a:rPr lang="ko-KR" altLang="en-US" sz="2000" dirty="0"/>
              <a:t>는 </a:t>
            </a:r>
            <a:r>
              <a:rPr lang="en-US" altLang="ko-KR" sz="2000" dirty="0"/>
              <a:t>&lt;git init&gt;</a:t>
            </a:r>
            <a:r>
              <a:rPr lang="ko-KR" altLang="en-US" sz="2000" dirty="0"/>
              <a:t>한 폴더와 깃헙에 생성한 리포지토리를 연결하는 명령어다</a:t>
            </a:r>
            <a:r>
              <a:rPr lang="en-US" altLang="ko-KR" sz="2000" dirty="0"/>
              <a:t>. (&lt;git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&gt;</a:t>
            </a:r>
            <a:r>
              <a:rPr lang="ko-KR" altLang="en-US" sz="2000" dirty="0"/>
              <a:t>를 실행한 폴더가 두 개 이상이라면 작업 할 폴더를</a:t>
            </a:r>
            <a:r>
              <a:rPr lang="en-US" altLang="ko-KR" sz="2000" dirty="0"/>
              <a:t> </a:t>
            </a:r>
            <a:r>
              <a:rPr lang="ko-KR" altLang="en-US" sz="2000" dirty="0"/>
              <a:t>클릭 후 </a:t>
            </a:r>
            <a:r>
              <a:rPr lang="en-US" altLang="ko-KR" sz="2000" dirty="0"/>
              <a:t>remote</a:t>
            </a:r>
            <a:r>
              <a:rPr lang="ko-KR" altLang="en-US" sz="2000" dirty="0"/>
              <a:t>할 폴더를 골라준다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D190D7-4F03-4D31-9ECF-7D752327EF0B}"/>
              </a:ext>
            </a:extLst>
          </p:cNvPr>
          <p:cNvSpPr/>
          <p:nvPr/>
        </p:nvSpPr>
        <p:spPr>
          <a:xfrm>
            <a:off x="5689599" y="3764756"/>
            <a:ext cx="1057189" cy="47307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0A2640-255F-4F90-84D9-B8AF3598816C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flipH="1" flipV="1">
            <a:off x="2667905" y="3368943"/>
            <a:ext cx="3021694" cy="63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8B536-253E-48BA-8708-3C1083D96477}"/>
              </a:ext>
            </a:extLst>
          </p:cNvPr>
          <p:cNvSpPr txBox="1"/>
          <p:nvPr/>
        </p:nvSpPr>
        <p:spPr>
          <a:xfrm>
            <a:off x="2021574" y="31842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9337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2141</Words>
  <Application>Microsoft Office PowerPoint</Application>
  <PresentationFormat>와이드스크린</PresentationFormat>
  <Paragraphs>200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스터디에 필요한 깃 사용법</vt:lpstr>
      <vt:lpstr>머리말</vt:lpstr>
      <vt:lpstr>Git init </vt:lpstr>
      <vt:lpstr>Git init </vt:lpstr>
      <vt:lpstr>Git init </vt:lpstr>
      <vt:lpstr>Git init </vt:lpstr>
      <vt:lpstr>Git init </vt:lpstr>
      <vt:lpstr>Git init </vt:lpstr>
      <vt:lpstr>Git remote </vt:lpstr>
      <vt:lpstr>Git remote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fetch, checkout, pull </vt:lpstr>
      <vt:lpstr>Git clone</vt:lpstr>
      <vt:lpstr>Git clone</vt:lpstr>
      <vt:lpstr>Git clone</vt:lpstr>
      <vt:lpstr>Git fetch, checkout, pull 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add, commit, push</vt:lpstr>
      <vt:lpstr>Git merge, cherrypick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스터디에 필요한 깃 사용법</dc:title>
  <dc:creator>김주현</dc:creator>
  <cp:lastModifiedBy>김주현</cp:lastModifiedBy>
  <cp:revision>53</cp:revision>
  <dcterms:created xsi:type="dcterms:W3CDTF">2020-05-21T12:35:00Z</dcterms:created>
  <dcterms:modified xsi:type="dcterms:W3CDTF">2020-05-22T04:21:54Z</dcterms:modified>
</cp:coreProperties>
</file>