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8" r:id="rId3"/>
    <p:sldId id="260" r:id="rId4"/>
    <p:sldId id="266" r:id="rId5"/>
    <p:sldId id="295" r:id="rId6"/>
    <p:sldId id="261" r:id="rId7"/>
    <p:sldId id="294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1" r:id="rId18"/>
    <p:sldId id="310" r:id="rId19"/>
    <p:sldId id="312" r:id="rId20"/>
    <p:sldId id="313" r:id="rId21"/>
    <p:sldId id="314" r:id="rId22"/>
    <p:sldId id="306" r:id="rId23"/>
    <p:sldId id="307" r:id="rId24"/>
    <p:sldId id="308" r:id="rId25"/>
    <p:sldId id="305" r:id="rId26"/>
    <p:sldId id="309" r:id="rId27"/>
    <p:sldId id="315" r:id="rId28"/>
    <p:sldId id="316" r:id="rId29"/>
    <p:sldId id="322" r:id="rId30"/>
    <p:sldId id="318" r:id="rId31"/>
    <p:sldId id="320" r:id="rId32"/>
    <p:sldId id="321" r:id="rId33"/>
    <p:sldId id="319" r:id="rId34"/>
    <p:sldId id="263" r:id="rId35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CCCC"/>
    <a:srgbClr val="FF5050"/>
    <a:srgbClr val="FF6600"/>
    <a:srgbClr val="9966FF"/>
    <a:srgbClr val="CCCCFF"/>
    <a:srgbClr val="FFFF99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4914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49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1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EDCE-E723-4421-8EEE-FE093FBB4881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7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073717" y="2289852"/>
            <a:ext cx="60683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다각적 </a:t>
            </a:r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042895" y="2230832"/>
            <a:ext cx="60683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다각적 </a:t>
            </a:r>
            <a:r>
              <a:rPr lang="en-US" sz="6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77815" y="4823759"/>
            <a:ext cx="2406319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한성대학교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과목명 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인공지능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(7)</a:t>
            </a:r>
          </a:p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1771249 </a:t>
            </a:r>
            <a:r>
              <a:rPr lang="ko-KR" altLang="en-US" sz="1867" dirty="0" err="1" smtClean="0">
                <a:solidFill>
                  <a:schemeClr val="bg1"/>
                </a:solidFill>
                <a:cs typeface="Arial" pitchFamily="34" charset="0"/>
              </a:rPr>
              <a:t>조윤태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1891213 </a:t>
            </a:r>
            <a:r>
              <a:rPr lang="ko-KR" altLang="en-US" sz="1867" dirty="0" err="1" smtClean="0">
                <a:solidFill>
                  <a:schemeClr val="bg1"/>
                </a:solidFill>
                <a:cs typeface="Arial" pitchFamily="34" charset="0"/>
              </a:rPr>
              <a:t>백현민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1871361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손유정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782634" y="3187474"/>
            <a:ext cx="60683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기말과제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최종발표</a:t>
            </a:r>
            <a:endParaRPr lang="en-US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1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1858735"/>
            <a:ext cx="7835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inline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torchvision.datasets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ImageFolder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torchvision.transforms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transforms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torch.utils.data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Dataset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torchvision.utils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random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PIL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Image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optim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torch.nn.functional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device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torch.device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"cuda:0"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torch.cuda.is_available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cpu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217050"/>
            <a:ext cx="534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Import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환경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98127" y="1344267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972174" y="3494484"/>
            <a:ext cx="5610225" cy="3180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805540"/>
            <a:ext cx="79276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SiameseNetwork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SiameseNetwork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.cnn1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nn.ReflectionPad2d(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nn.Conv2d(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nn.BatchNorm2d(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nn.ReflectionPad2d(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nn.Conv2d(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nn.BatchNorm2d(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nn.ReflectionPad2d(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nn.Conv2d(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nn.BatchNorm2d(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1570" y="325859"/>
            <a:ext cx="5947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샴 네트워크 모델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파라미터를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공유하는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CNN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사용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CNN : - Conv2D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적용한 이미지 특징 추출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  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비선형 데이터 처리를 위한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ReLU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활성화 함수 사용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  - Batch(4),(8)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다양한 패턴 학습을 유도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FC :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코드에서 레이어 수정 및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은닉층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추가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더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복잡한 패턴을 학습할 수 있도록 함</a:t>
            </a:r>
          </a:p>
          <a:p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출력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뉴런을 </a:t>
            </a:r>
            <a:r>
              <a:rPr lang="en-US" altLang="ko-KR" sz="16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15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개로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증가시킴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→ 출력의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범위를 증가시켜서 클래스 구분에 용이하도록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결과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feature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단위 식별에서 영상 식별이 가능해짐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 rot="5400000">
            <a:off x="5637697" y="450535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39" y="3512837"/>
            <a:ext cx="5008599" cy="31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26273" y="864800"/>
            <a:ext cx="59471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코드에서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알고리즘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수정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pos_margin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neg_margin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레이어의 데이터 간의 거리를 고려해서 손실을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계산해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일정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거리 이상 가깝다면 손실이 없다고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판단하도록 해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더 안정적으로 계산할 수 있도록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 수정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시행착오를 통해서 클래스를 적절히 구분할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있도록 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값을 크게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잡음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557782"/>
            <a:ext cx="8631659" cy="411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ContrastiveLoss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ContrastiveLoss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.pos_margin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20.0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.neg_margin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forward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(output1, output2,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keepdim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CNN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결과의 유클리드 거리를 계산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loss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torch.mean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label)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torch.pow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torch.clamp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.pos_margin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같은 클래스의 거리가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pos_margin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보다 작도록 학습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(label)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torch.pow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torch.clamp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.neg_margin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다른 클래스의 거리가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neg_margin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이상이 되도록 학습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loss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042" y="4149195"/>
            <a:ext cx="2540319" cy="22161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6600" y="1015157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손실 함수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(Contrastive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45995" y="744793"/>
            <a:ext cx="5897366" cy="2157822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4391" y="1148212"/>
            <a:ext cx="1219200" cy="24765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43869" y="1148212"/>
            <a:ext cx="1185956" cy="24765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468958" y="1158897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4700" y="1337209"/>
            <a:ext cx="79629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학습 데이터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train_dir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"/content/drive/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MyDrive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/Facial-Similarity-with-Siamese-Networks-in-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Pytorch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/data/faces/training"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ImageFolder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train_dir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샴 네트워크 학습을 위한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커스텀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데이터셋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SiameseDataset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img_dataset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transforms.Compose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transforms.Grayscale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transforms.RandomAffine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이미지 증강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무작위로 회전 및 기울임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transforms.ToTensor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])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96000" y="5144166"/>
            <a:ext cx="739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npimg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img.numpy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plt.axis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"off"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np.transpose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npimg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학습 데이터 로딩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0" y="3095870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 시각화 함수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– </a:t>
            </a:r>
            <a:r>
              <a:rPr lang="en-US" altLang="ko-KR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imshow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96000" y="3767922"/>
            <a:ext cx="0" cy="309007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96000" y="3703400"/>
            <a:ext cx="59471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npimg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= </a:t>
            </a:r>
            <a:r>
              <a:rPr lang="en-US" altLang="ko-KR" sz="1600" b="1" dirty="0" err="1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img.numpy</a:t>
            </a:r>
            <a:r>
              <a:rPr lang="en-US" altLang="ko-KR" sz="16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PyTorch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Tensor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Matplotlib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환경으로 표현할 수 있도록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Numpy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np.transpose</a:t>
            </a:r>
            <a:endParaRPr lang="en-US" altLang="ko-KR" sz="16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PyTorch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→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Matplotlib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표현하기 위한 이미지 차원 수정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22974" y="3616199"/>
            <a:ext cx="5888661" cy="1518983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5835304" y="321513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2000" y="1384461"/>
            <a:ext cx="78528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example_loader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shuffle=True,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torch.cat((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]),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torchvision.utils.make_grid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].view(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0 =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같은 클래스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1 =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다른 클래스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학습 데이터 시각화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(ORL Face </a:t>
            </a:r>
            <a:r>
              <a:rPr lang="en-US" altLang="ko-KR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DataSet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39332"/>
            <a:ext cx="8229600" cy="2238555"/>
          </a:xfrm>
          <a:prstGeom prst="rect">
            <a:avLst/>
          </a:prstGeom>
        </p:spPr>
      </p:pic>
      <p:sp>
        <p:nvSpPr>
          <p:cNvPr id="11" name="이등변 삼각형 10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000" y="1243422"/>
            <a:ext cx="98012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test_dir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"/content/drive/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MyDrive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/test2"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ImageFolder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transforms.Compose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transforms.Grayscale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transforms.ToTensor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])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test_img0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test_img1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은 같은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클래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test_img0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test_img2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다른 클래스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test_img0, label0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test_img1, label1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test_img2, label2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test_img0, test_img1, test_img2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test_img0.unsqueeze(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test_img1.unsqueeze(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test_img2.unsqueeze(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테스트 데이터 시각화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(label0, label1, label2)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torch.cat((test_img0, test_img1, test_img2),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torchvision.utils.make_grid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test_img0, test_img1, test_img2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test_img0.to(device), test_img1.to(device), test_img2.to(device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test_dataset.imgs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정확도 확인을 위한 테스트 데이터 로딩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08570" y="910604"/>
            <a:ext cx="5150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명의 테스트 데이터의 </a:t>
            </a:r>
            <a:r>
              <a:rPr lang="en-US" altLang="ko-K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DataSet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에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프로젝트 팀원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명의 </a:t>
            </a:r>
            <a:r>
              <a:rPr lang="en-US" altLang="ko-K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DataSet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추가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총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6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  <a:p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2798"/>
          <a:stretch/>
        </p:blipFill>
        <p:spPr>
          <a:xfrm>
            <a:off x="6699071" y="2000250"/>
            <a:ext cx="3864155" cy="1447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78997"/>
          <a:stretch/>
        </p:blipFill>
        <p:spPr>
          <a:xfrm>
            <a:off x="6709138" y="1607409"/>
            <a:ext cx="3854088" cy="392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2000" y="1383692"/>
            <a:ext cx="9896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epoch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counter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loss_sum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data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train_loader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img0, img1, label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data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img0, img1, label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img0.to(device), img1.to(device), label.to(device)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모델 학습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optimizer.zero_grad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output1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model(img0)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output2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model(img1)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loss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loss_func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(output1,output2,label)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loss.backward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optimizer.step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counter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loss_sum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775" y="2999075"/>
            <a:ext cx="9896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번 마다 학습 결과를 저장함</a:t>
            </a:r>
            <a:endParaRPr lang="ko-KR" altLang="en-US" sz="12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counter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loss_avg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loss_sum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batches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epoch_counter.append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(counter)  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epoch</a:t>
            </a:r>
            <a:endParaRPr lang="en-US" altLang="ko-KR" sz="12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loss_history.append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loss_avg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평균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loss</a:t>
            </a:r>
            <a:endParaRPr lang="en-US" altLang="ko-KR" sz="12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Epoch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\t\</a:t>
            </a:r>
            <a:r>
              <a:rPr lang="en-US" altLang="ko-KR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loss_avg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테스트 데이터 간의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CNN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결과의 거리를 계산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model.eval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torch.no_grad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test_output0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model(test_img0)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test_output1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model(test_img1)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test_output2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model(test_img2)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model.train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(test_output0, test_output1)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(test_output0, test_output2)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dist_history_p.append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test_dist_p.item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같은 클래스의 거리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dist_history_n.append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test_dist_n.item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다른 클래스의 거리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"pos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test_dist_p.item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:.5f}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\t\</a:t>
            </a:r>
            <a:r>
              <a:rPr lang="en-US" altLang="ko-K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neg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test_dist_n.item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:.5f}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57775" y="2999963"/>
            <a:ext cx="0" cy="367122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2100" y="385488"/>
            <a:ext cx="6793680" cy="1777476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57775" y="560811"/>
            <a:ext cx="6753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코드와 다르게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800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번으로 늘리고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Learning Rate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줄여 안정적인 학습을 유도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이미지와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lable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손실함수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계산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1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이미지가 같은 부류인지 구분 학습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5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 마다 중간 결과를 저장해 그래프로 학습 결과와 정확도를 확인할 예정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 결과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69" y="3695058"/>
            <a:ext cx="3219450" cy="25416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6" y="3698913"/>
            <a:ext cx="3267074" cy="25378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88081" y="4429459"/>
            <a:ext cx="594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Linear Scale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코드의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시각적 표현을 개선하기 위해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Log Scale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도 함께 확인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861287" y="5237551"/>
            <a:ext cx="2371725" cy="342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851" y="1146194"/>
            <a:ext cx="3358812" cy="23069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31558" y="864299"/>
            <a:ext cx="260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오픈소스의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 Plot</a:t>
            </a:r>
            <a:endParaRPr lang="en-US" altLang="ko-KR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7495" y="3410545"/>
            <a:ext cx="260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-Face id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 Plot(1)</a:t>
            </a:r>
            <a:endParaRPr lang="en-US" altLang="ko-KR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3563" y="3410545"/>
            <a:ext cx="260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-Face id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 Plot(2)</a:t>
            </a:r>
            <a:endParaRPr lang="en-US" altLang="ko-KR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 결과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43" y="1397023"/>
            <a:ext cx="3748104" cy="50938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B464EB-C487-A03A-8C1E-8A0A2B22D68F}"/>
              </a:ext>
            </a:extLst>
          </p:cNvPr>
          <p:cNvSpPr/>
          <p:nvPr/>
        </p:nvSpPr>
        <p:spPr>
          <a:xfrm>
            <a:off x="5775077" y="2698612"/>
            <a:ext cx="5852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학습이 잘 되었는지 확인하기 위해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테스트 이미지들의 사이의 </a:t>
            </a:r>
            <a:r>
              <a:rPr lang="ko-KR" altLang="en-US" b="1" dirty="0" err="1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유사도</a:t>
            </a: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</a:t>
            </a: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계산</a:t>
            </a:r>
            <a:endParaRPr lang="en-US" altLang="ko-KR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클래스의 이미지</a:t>
            </a: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사이의 거리는 최소화</a:t>
            </a:r>
            <a:r>
              <a:rPr lang="en-US" altLang="ko-KR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다른 클래스의 이미지</a:t>
            </a: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사이의 거리는 최대화 되었는지 확인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43269B-93A2-449B-4FBE-2C6C7EFEE749}"/>
              </a:ext>
            </a:extLst>
          </p:cNvPr>
          <p:cNvCxnSpPr>
            <a:endCxn id="5" idx="0"/>
          </p:cNvCxnSpPr>
          <p:nvPr/>
        </p:nvCxnSpPr>
        <p:spPr>
          <a:xfrm flipH="1">
            <a:off x="2793900" y="3714750"/>
            <a:ext cx="2981177" cy="45114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E6D3F8-DB37-73B8-FF63-C762C87BD7E1}"/>
              </a:ext>
            </a:extLst>
          </p:cNvPr>
          <p:cNvCxnSpPr/>
          <p:nvPr/>
        </p:nvCxnSpPr>
        <p:spPr>
          <a:xfrm flipH="1">
            <a:off x="3233739" y="4245120"/>
            <a:ext cx="2541338" cy="141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619924" y="2535644"/>
            <a:ext cx="6045952" cy="2144883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1543" y="4165890"/>
            <a:ext cx="1344713" cy="17751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21542" y="4367211"/>
            <a:ext cx="2540945" cy="33337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68472"/>
            <a:ext cx="4305300" cy="33927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 결과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97706" y="2108726"/>
            <a:ext cx="59471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그래프는 </a:t>
            </a:r>
            <a:r>
              <a:rPr lang="en-US" altLang="ko-KR" sz="1600" b="1" dirty="0" smtClean="0">
                <a:solidFill>
                  <a:srgbClr val="CC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1600" b="1" dirty="0" smtClean="0">
                <a:solidFill>
                  <a:srgbClr val="CC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당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두 이미지가 </a:t>
            </a:r>
            <a:r>
              <a:rPr lang="ko-KR" altLang="en-US" sz="16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사람일 때</a:t>
            </a:r>
            <a:r>
              <a:rPr lang="en-US" altLang="ko-KR" sz="16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(positive)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와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다른 사람일 때</a:t>
            </a:r>
            <a:r>
              <a:rPr lang="en-US" altLang="ko-KR" sz="16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(negative)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차이점을 나타냄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그래프가 구분이 가능할 정도의 차이를 보여 학습을 마침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이하로 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수렴하는데</a:t>
            </a:r>
            <a:r>
              <a:rPr lang="en-US" altLang="ko-KR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테스트 데이터가 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6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쌍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</a:t>
            </a:r>
            <a:r>
              <a:rPr lang="en-US" altLang="ko-KR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 점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Dissimilarity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</a:t>
            </a:r>
            <a:r>
              <a:rPr lang="ko-KR" altLang="en-US" sz="16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임계값을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기준으로 사람을 판별하지만</a:t>
            </a:r>
            <a:endParaRPr lang="en-US" altLang="ko-KR" sz="1600" b="1" dirty="0">
              <a:solidFill>
                <a:schemeClr val="accent4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임계값만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잡히면 테스트 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데이터 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상으로 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정확도 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100</a:t>
            </a:r>
            <a:r>
              <a:rPr lang="en-US" altLang="ko-KR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%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측정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되어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(Accuracy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특정되지만 테스트 상에서는 상이한 결과를 보임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Precision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Recall, F1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Score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등으로 성능 측정이 어렵다고 판단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따라서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자체 제작한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그래프로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성능을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비교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67543" y="5350527"/>
            <a:ext cx="3765370" cy="933"/>
          </a:xfrm>
          <a:prstGeom prst="straightConnector1">
            <a:avLst/>
          </a:prstGeom>
          <a:ln w="25400">
            <a:solidFill>
              <a:srgbClr val="FFFF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AE84A-8F4B-4DF2-84AD-30DEA004D9F9}"/>
              </a:ext>
            </a:extLst>
          </p:cNvPr>
          <p:cNvCxnSpPr>
            <a:cxnSpLocks/>
          </p:cNvCxnSpPr>
          <p:nvPr/>
        </p:nvCxnSpPr>
        <p:spPr>
          <a:xfrm>
            <a:off x="8358389" y="3103341"/>
            <a:ext cx="13830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9837E46C-09DA-414F-B638-B86B87CA5D91}"/>
              </a:ext>
            </a:extLst>
          </p:cNvPr>
          <p:cNvGrpSpPr/>
          <p:nvPr/>
        </p:nvGrpSpPr>
        <p:grpSpPr>
          <a:xfrm>
            <a:off x="9756946" y="29609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040798" y="241653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3263234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2923438" y="2325246"/>
            <a:ext cx="967624" cy="360040"/>
          </a:xfrm>
          <a:prstGeom prst="roundRect">
            <a:avLst/>
          </a:prstGeom>
          <a:solidFill>
            <a:schemeClr val="tx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조원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9A90438-1D3C-4186-ADB7-FDC8F330E088}"/>
              </a:ext>
            </a:extLst>
          </p:cNvPr>
          <p:cNvGrpSpPr/>
          <p:nvPr/>
        </p:nvGrpSpPr>
        <p:grpSpPr>
          <a:xfrm>
            <a:off x="6518863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CC7A2DB-7E34-47CB-BDE3-1BCC15E5345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4460CA2-D84D-4F67-94F5-53D737EF1C6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6012368" y="2323656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2474B04-34CA-4A48-9992-802ECA249AC8}"/>
              </a:ext>
            </a:extLst>
          </p:cNvPr>
          <p:cNvGrpSpPr/>
          <p:nvPr/>
        </p:nvGrpSpPr>
        <p:grpSpPr>
          <a:xfrm>
            <a:off x="1671071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298425" y="2324902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주제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7623965" y="2316272"/>
            <a:ext cx="1202989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>
            <a:off x="1959103" y="3095416"/>
            <a:ext cx="130413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929CB8C5-09B5-496F-BDC9-A55C5B18FB85}"/>
              </a:ext>
            </a:extLst>
          </p:cNvPr>
          <p:cNvCxnSpPr>
            <a:cxnSpLocks/>
            <a:stCxn id="39" idx="6"/>
            <a:endCxn id="13" idx="2"/>
          </p:cNvCxnSpPr>
          <p:nvPr/>
        </p:nvCxnSpPr>
        <p:spPr>
          <a:xfrm>
            <a:off x="5146926" y="3095416"/>
            <a:ext cx="13719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8BAF280-8B04-45E4-86A2-A9AF9E5E59A8}"/>
              </a:ext>
            </a:extLst>
          </p:cNvPr>
          <p:cNvGrpSpPr/>
          <p:nvPr/>
        </p:nvGrpSpPr>
        <p:grpSpPr>
          <a:xfrm>
            <a:off x="8081444" y="2950661"/>
            <a:ext cx="288032" cy="288032"/>
            <a:chOff x="8231110" y="3940428"/>
            <a:chExt cx="288032" cy="288032"/>
          </a:xfrm>
        </p:grpSpPr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CD186EE5-77E2-43A0-8846-FA6C8329C99D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5AEA8183-8D83-4F08-8D7B-1CC96920CAC3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259C0830-5E94-4B64-8FCA-F2BF473105CD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 flipV="1">
            <a:off x="6806895" y="3094677"/>
            <a:ext cx="1274549" cy="73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3551266" y="3095416"/>
            <a:ext cx="130762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4858894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4385517" y="2325246"/>
            <a:ext cx="1228084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제안 내용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040798" y="2020489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25769" y="68485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9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32825" y="353119"/>
            <a:ext cx="5947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UI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부분 자체 활용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6600" y="1320261"/>
            <a:ext cx="10534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face_cascade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cv2.CascadeClassifier(cv2.data.haarcascades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'haarcascade_frontalface_default.xml'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6600" y="999053"/>
            <a:ext cx="594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검출 분류기 </a:t>
            </a:r>
            <a:r>
              <a:rPr lang="en-US" altLang="ko-KR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Haar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Cascade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사용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501558" y="1085220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6600" y="1883776"/>
            <a:ext cx="8222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이름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index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받아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yes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클릭 시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파일을 따로 구분하여 객체를 구분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501558" y="1969943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6600" y="2253108"/>
            <a:ext cx="6532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yes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index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textbox.get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().replace(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os.path.exists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os.makedirs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image_path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'img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png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cv2.imwrite(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image_path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crop)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index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index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4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번의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캡처 완료한 경우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root.after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(DELAY_END,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카메라 루프 종료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(FINISH)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다음 단계의 설정 진행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root.after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(DELAY_CAM, camera)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(SETTING)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49949" y="317385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6600" y="1055231"/>
            <a:ext cx="111002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cap,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crop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cap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cv2.VideoCapture(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(cv2.CAP_PROP_FRAME_WIDTH, WIDTH_CAM)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(cv2.CAP_PROP_FRAME_HEIGHT, HEIGHT_CAM)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cap.isOpened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ret, frame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cap.read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ret: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gray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cv2.cvtColor(frame, cv2.COLOR_BGR2GRAY)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faces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face_cascade.detectMultiScale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(gray,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scaleFactor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minNeighbors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(faces):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(faces)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area_rect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faces: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area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r[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area_rect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area: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area_rect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area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face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face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faces[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x, y, w, h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cv2.rectangle(frame, (x, y), 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crop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gray[y :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x :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(SETTING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07433" y="3125366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전처리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촬영된 얼굴을 흑백 처리하고 얼굴만 </a:t>
            </a:r>
            <a:r>
              <a:rPr lang="ko-KR" alt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크롭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600" y="761968"/>
            <a:ext cx="594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카메라 모듈 실행 함수 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848135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19245" y="212191"/>
            <a:ext cx="8166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(NOTFOUND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얼굴이 인식되지 않으면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캡처버튼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누를 수 없음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img_update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(frame)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이미지 업데이트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root.update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747855" y="0"/>
            <a:ext cx="0" cy="156388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6600" y="1133061"/>
            <a:ext cx="82687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프레임 안의 버튼과 레이블의 </a:t>
            </a:r>
            <a:r>
              <a:rPr lang="ko-KR" alt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설정값을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변경함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textbox.get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 Your Name First"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"brown"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SETTING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"Face Found"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"black"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NORMAL)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CONFIRM:</a:t>
            </a:r>
            <a:endParaRPr lang="en-US" altLang="ko-K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"Confirm?"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NORMAL)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NORMAL)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FINISH: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'Setting Finish!'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NOTFOUND: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"Face Not Found"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dimgray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6600" y="754343"/>
            <a:ext cx="594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활성화를 구별하여 촬영 절차 확보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839746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59478" y="1585880"/>
            <a:ext cx="22067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 : Yes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 2 : No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 : Capture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 : Exit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71685" y="1857894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 Enter Your Name First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571685" y="3058319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Face Foun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855440" y="3058318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Capture(</a:t>
            </a:r>
            <a:r>
              <a:rPr lang="ko-KR" altLang="en-US" sz="1400" dirty="0" smtClean="0"/>
              <a:t>촬영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9509485" y="3321762"/>
            <a:ext cx="345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71685" y="4126965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Confirm?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9855440" y="3863521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Yes(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855440" y="4522186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No(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X)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endCxn id="20" idx="1"/>
          </p:cNvCxnSpPr>
          <p:nvPr/>
        </p:nvCxnSpPr>
        <p:spPr>
          <a:xfrm flipV="1">
            <a:off x="9484310" y="4126965"/>
            <a:ext cx="371130" cy="26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3"/>
            <a:endCxn id="21" idx="1"/>
          </p:cNvCxnSpPr>
          <p:nvPr/>
        </p:nvCxnSpPr>
        <p:spPr>
          <a:xfrm>
            <a:off x="9509485" y="4390409"/>
            <a:ext cx="345955" cy="39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  <a:endCxn id="19" idx="0"/>
          </p:cNvCxnSpPr>
          <p:nvPr/>
        </p:nvCxnSpPr>
        <p:spPr>
          <a:xfrm flipH="1">
            <a:off x="8540585" y="3585205"/>
            <a:ext cx="2283755" cy="54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3.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확인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테스트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62000" y="1344718"/>
            <a:ext cx="63141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img_update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imutils.resize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(frame,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WIDTH_CAM)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cv2.cvtColor(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cv2.COLOR_BGR2RGB)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Image.fromarray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ImageTk.PhotoImage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label1.configure(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label1.img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6600" y="975386"/>
            <a:ext cx="714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Img_update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 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촬영된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이미지를 레이블에 업데이트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1060789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4755" y="3487404"/>
            <a:ext cx="110156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test_camera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. . .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cap.isOpened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ret, frame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cap.read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ret: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gray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cv2.cvtColor(frame, cv2.COLOR_BGR2GRAY)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faces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face_cascade.detectMultiScale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(gray,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scaleFactor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minNeighbors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(faces):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(x, y, w, h)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faces: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     . . .</a:t>
            </a:r>
            <a:b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label2.configure(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'Face Found'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"black"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label2.configure(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"Face Not Found"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dimgray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 . .</a:t>
            </a:r>
            <a:endParaRPr lang="en-US" altLang="ko-KR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501558" y="3292612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14823" y="3225351"/>
            <a:ext cx="936211" cy="28441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1536" y="3225351"/>
            <a:ext cx="1275292" cy="28441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7330" y="3225351"/>
            <a:ext cx="1560518" cy="28441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6599" y="3207209"/>
            <a:ext cx="6469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Test_camera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 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검출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img_update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face detection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수행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3.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확인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테스트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36600" y="1395546"/>
            <a:ext cx="86043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face_detection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img0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얼굴 비교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img0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torch.from_numpy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(img0).float()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255.0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img0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img0.unsqueeze(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unsqueeze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img0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))(img0)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output1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model(img0)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name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inf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torch.no_grad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(output2, label)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test_list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(output1,output2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margin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name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classes[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label.item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color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colors[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label.item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name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'*UNKNOWN'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color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name, color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600" y="975386"/>
            <a:ext cx="714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Face_detection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 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이미지를 레이블에 업데이트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1060789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25601" y="1781473"/>
            <a:ext cx="37811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Numpy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모델에 입력할 수 있도록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PyTorch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Tensor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변환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및 차원 조절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모델에 이미지 적용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임베딩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값 획득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06625" y="1565972"/>
            <a:ext cx="4068567" cy="1292719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06626" y="3418226"/>
            <a:ext cx="3183290" cy="1718853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593673" y="4123159"/>
            <a:ext cx="338748" cy="33904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&quot;없음&quot; 기호 17"/>
          <p:cNvSpPr/>
          <p:nvPr/>
        </p:nvSpPr>
        <p:spPr>
          <a:xfrm>
            <a:off x="7669342" y="4586175"/>
            <a:ext cx="387263" cy="373444"/>
          </a:xfrm>
          <a:prstGeom prst="noSmoking">
            <a:avLst>
              <a:gd name="adj" fmla="val 1109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6971" y="3630964"/>
            <a:ext cx="3228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카메라에 인식된 얼굴을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등록된 데이터 셋들과 비교 반복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</a:t>
            </a:r>
            <a:r>
              <a:rPr lang="en-US" altLang="ko-KR" sz="1600" b="1" dirty="0" smtClean="0">
                <a:solidFill>
                  <a:srgbClr val="9966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return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name, color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Son Yu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Jeong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(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예시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비회원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lang="en-US" altLang="ko-KR" sz="16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995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5" y="1871125"/>
            <a:ext cx="3170462" cy="23788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2901565" y="2684227"/>
            <a:ext cx="506689" cy="4816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02853" y="4269940"/>
            <a:ext cx="2504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Enter Your Name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이름 입력</a:t>
            </a:r>
            <a:endParaRPr lang="en-US" altLang="ko-KR" sz="16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061" y="433892"/>
            <a:ext cx="3276076" cy="24745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98889" y="2911422"/>
            <a:ext cx="4914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이름을 입력했지만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얼굴이 인식되지 않아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활성화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X</a:t>
            </a:r>
            <a:endParaRPr lang="en-US" altLang="ko-KR" sz="16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5012" y="6107001"/>
            <a:ext cx="4914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Face Found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되면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Capture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활성화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382" y="3640529"/>
            <a:ext cx="3303829" cy="24664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7200772" y="4438659"/>
            <a:ext cx="463450" cy="440564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3" idx="3"/>
            <a:endCxn id="12" idx="1"/>
          </p:cNvCxnSpPr>
          <p:nvPr/>
        </p:nvCxnSpPr>
        <p:spPr>
          <a:xfrm flipV="1">
            <a:off x="4834507" y="1671155"/>
            <a:ext cx="969554" cy="13893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17" idx="1"/>
          </p:cNvCxnSpPr>
          <p:nvPr/>
        </p:nvCxnSpPr>
        <p:spPr>
          <a:xfrm>
            <a:off x="4834507" y="3060546"/>
            <a:ext cx="930875" cy="18132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rcRect l="82766" t="37625" r="-166"/>
          <a:stretch/>
        </p:blipFill>
        <p:spPr>
          <a:xfrm>
            <a:off x="10419381" y="433892"/>
            <a:ext cx="1219201" cy="110394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0128868" y="1574993"/>
            <a:ext cx="180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*Exit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버튼으로 언제든지</a:t>
            </a:r>
            <a:endParaRPr lang="en-US" altLang="ko-KR" sz="1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촬영은 중단할 수 있다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8856" y="317805"/>
            <a:ext cx="1982169" cy="1762596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61" y="1839658"/>
            <a:ext cx="3893101" cy="29063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60097" t="67581" r="1848" b="18130"/>
          <a:stretch/>
        </p:blipFill>
        <p:spPr>
          <a:xfrm>
            <a:off x="7978450" y="3927273"/>
            <a:ext cx="1839233" cy="3152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16862" y="3841407"/>
            <a:ext cx="1145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Setting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</a:t>
            </a:r>
            <a:r>
              <a:rPr lang="ko-KR" altLang="en-US" sz="1200" dirty="0"/>
              <a:t>!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8412164" y="2789744"/>
            <a:ext cx="574436" cy="5460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71996" y="4799016"/>
            <a:ext cx="3035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총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1~4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번의 촬영이 끝나면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Setting Finish!,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프로그램 종료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등록 완료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3710" y="4799016"/>
            <a:ext cx="4914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Capture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후 저장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Yes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16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No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선택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Yes 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선택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‘Son Yu </a:t>
            </a:r>
            <a:r>
              <a:rPr lang="en-US" altLang="ko-KR" sz="1400" b="1" dirty="0" err="1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Jeong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’ 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폴더로 이미지 저장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재촬영</a:t>
            </a:r>
            <a:endParaRPr lang="en-US" altLang="ko-KR" sz="14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No </a:t>
            </a:r>
            <a:r>
              <a:rPr lang="ko-KR" altLang="en-US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선택</a:t>
            </a:r>
            <a:r>
              <a:rPr lang="en-US" altLang="ko-KR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저장</a:t>
            </a:r>
            <a:r>
              <a:rPr lang="en-US" altLang="ko-KR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X</a:t>
            </a:r>
            <a:r>
              <a:rPr lang="ko-KR" altLang="en-US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및 재촬영</a:t>
            </a:r>
            <a:endParaRPr lang="en-US" altLang="ko-KR" sz="14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7" y="1839657"/>
            <a:ext cx="3893101" cy="29063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2973476" y="2778593"/>
            <a:ext cx="588235" cy="5591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l="460" r="-778"/>
          <a:stretch/>
        </p:blipFill>
        <p:spPr>
          <a:xfrm>
            <a:off x="1304247" y="3808356"/>
            <a:ext cx="3894371" cy="9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02" y="1681226"/>
            <a:ext cx="3710780" cy="2086438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3.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확인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테스트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1" y="1681555"/>
            <a:ext cx="3657583" cy="20861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6600" y="975386"/>
            <a:ext cx="714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카메라 활성화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절차 없이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가지 결과 도출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501558" y="1060789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1116" y="3818511"/>
            <a:ext cx="3035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인식 안됨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60" y="1674523"/>
            <a:ext cx="3710780" cy="20931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rcRect l="44023" t="26513" r="42897" b="50895"/>
          <a:stretch/>
        </p:blipFill>
        <p:spPr>
          <a:xfrm>
            <a:off x="5844566" y="2217140"/>
            <a:ext cx="498091" cy="4837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70562" y="3818511"/>
            <a:ext cx="4246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인식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흰색 네모와 회원 이름 표시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31234" y="3818511"/>
            <a:ext cx="3035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비회원 인식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UNKNOWN</a:t>
            </a:r>
          </a:p>
        </p:txBody>
      </p:sp>
      <p:sp>
        <p:nvSpPr>
          <p:cNvPr id="22" name="갈매기형 수장 21"/>
          <p:cNvSpPr/>
          <p:nvPr/>
        </p:nvSpPr>
        <p:spPr>
          <a:xfrm>
            <a:off x="2089237" y="4787859"/>
            <a:ext cx="7510658" cy="1036324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86357" y="4952078"/>
            <a:ext cx="7112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id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와의 차이점으로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다각면을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보여주었을 때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보다 자연스럽게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인식할 수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있었음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804519" y="1304381"/>
            <a:ext cx="10684562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CNN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Fully Connected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레이어 변경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은닉층을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하나 추가함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더 복잡한 패턴을 학습할 수 있도록 함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출력 뉴런을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15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개로 증가시킴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출력의 범위를 증가시켜서 클래스 구분에 용이하도록 함</a:t>
            </a:r>
          </a:p>
          <a:p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손실 함수 변경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알고리즘 수정 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pos_margin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neg_margin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레이어의 데이터 간의 거리를 고려해서 손실을 계산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일정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거리 이상 가깝다면 손실이 없다고 판단해서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loss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더 안정적으로 계산할 수 있도록 함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en-US" altLang="ko-KR" sz="20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 수정 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시행착오를 통해서 클래스를 적절히 구분할 수 있도록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값을 크게 잡음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</a:p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학습 설정 변경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learning rate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줄이고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늘려서 안정적으로 학습할 수 있도록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</a:t>
            </a:r>
            <a:r>
              <a:rPr lang="en-US" altLang="ko-KR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UI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제작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코드에서는 이미지 파일 비교가 전부였기 때문에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에서 카메라 모듈을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메인으로한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face id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등록 및 로그인 과정 구현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직접 구현한 부분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정리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발생한 문제점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82000" y="2564826"/>
            <a:ext cx="896592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식별 프로그램의 오픈소스 코드</a:t>
            </a:r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→ 이미지 기반</a:t>
            </a:r>
            <a:endParaRPr lang="en-US" altLang="ko-KR" sz="32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① </a:t>
            </a:r>
            <a:r>
              <a:rPr lang="en-US" altLang="ko-KR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id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카메라 환경에서의</a:t>
            </a:r>
            <a:r>
              <a:rPr lang="en-US" altLang="ko-KR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인식</a:t>
            </a:r>
            <a:endParaRPr lang="en-US" altLang="ko-KR" sz="3200" b="1" dirty="0" smtClean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② 다각적 </a:t>
            </a:r>
            <a:r>
              <a:rPr lang="ko-KR" altLang="en-US" sz="3200" b="1" dirty="0" err="1" smtClean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얼굴면</a:t>
            </a:r>
            <a:r>
              <a:rPr lang="ko-KR" altLang="en-US" sz="3200" b="1" dirty="0" smtClean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인식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 </a:t>
            </a:r>
            <a:r>
              <a:rPr lang="ko-KR" altLang="en-US" sz="32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저조한</a:t>
            </a:r>
            <a:r>
              <a:rPr lang="ko-KR" altLang="en-US" sz="32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문제가 발생</a:t>
            </a:r>
            <a:endParaRPr lang="en-US" altLang="ko-KR" sz="32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갈매기형 수장 9"/>
          <p:cNvSpPr/>
          <p:nvPr/>
        </p:nvSpPr>
        <p:spPr>
          <a:xfrm>
            <a:off x="3796924" y="5244875"/>
            <a:ext cx="7510658" cy="1036324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57330" y="4247712"/>
            <a:ext cx="1404133" cy="259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86521" y="4572558"/>
            <a:ext cx="1117854" cy="2903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684562" y="4220538"/>
            <a:ext cx="726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기존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1:1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FaceID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얼굴 인식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딥러닝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기술에 학습 다양성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방향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추가 반영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Oval 9">
            <a:extLst>
              <a:ext uri="{FF2B5EF4-FFF2-40B4-BE49-F238E27FC236}">
                <a16:creationId xmlns:a16="http://schemas.microsoft.com/office/drawing/2014/main" id="{A6DA0A42-F717-4236-A526-B064D2F77B51}"/>
              </a:ext>
            </a:extLst>
          </p:cNvPr>
          <p:cNvSpPr/>
          <p:nvPr/>
        </p:nvSpPr>
        <p:spPr>
          <a:xfrm>
            <a:off x="3758767" y="4006352"/>
            <a:ext cx="756678" cy="69891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3" name="Straight Connector 1">
            <a:extLst>
              <a:ext uri="{FF2B5EF4-FFF2-40B4-BE49-F238E27FC236}">
                <a16:creationId xmlns:a16="http://schemas.microsoft.com/office/drawing/2014/main" id="{CDF7B6B3-D365-4BB2-8C06-756656AB6CDB}"/>
              </a:ext>
            </a:extLst>
          </p:cNvPr>
          <p:cNvCxnSpPr>
            <a:cxnSpLocks/>
          </p:cNvCxnSpPr>
          <p:nvPr/>
        </p:nvCxnSpPr>
        <p:spPr>
          <a:xfrm>
            <a:off x="3517900" y="3726847"/>
            <a:ext cx="7861300" cy="27019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0D1356-C2A7-48A4-8C9D-9F3D9046D799}"/>
              </a:ext>
            </a:extLst>
          </p:cNvPr>
          <p:cNvGrpSpPr/>
          <p:nvPr/>
        </p:nvGrpSpPr>
        <p:grpSpPr>
          <a:xfrm>
            <a:off x="4206686" y="1456877"/>
            <a:ext cx="6029514" cy="2653087"/>
            <a:chOff x="4206686" y="1760826"/>
            <a:chExt cx="6029514" cy="2653087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67024D2E-E584-4F20-B521-A1759A61D9D3}"/>
                </a:ext>
              </a:extLst>
            </p:cNvPr>
            <p:cNvGrpSpPr/>
            <p:nvPr/>
          </p:nvGrpSpPr>
          <p:grpSpPr>
            <a:xfrm>
              <a:off x="4206686" y="1760826"/>
              <a:ext cx="6029514" cy="794841"/>
              <a:chOff x="4276262" y="2009301"/>
              <a:chExt cx="6029514" cy="794841"/>
            </a:xfrm>
          </p:grpSpPr>
          <p:sp>
            <p:nvSpPr>
              <p:cNvPr id="5" name="Oval 3">
                <a:extLst>
                  <a:ext uri="{FF2B5EF4-FFF2-40B4-BE49-F238E27FC236}">
                    <a16:creationId xmlns:a16="http://schemas.microsoft.com/office/drawing/2014/main" id="{20E8B97B-5F94-45A4-8C8E-FC3C52B0E2E5}"/>
                  </a:ext>
                </a:extLst>
              </p:cNvPr>
              <p:cNvSpPr/>
              <p:nvPr/>
            </p:nvSpPr>
            <p:spPr>
              <a:xfrm>
                <a:off x="4276262" y="2085870"/>
                <a:ext cx="605549" cy="60554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7" name="Group 5">
                <a:extLst>
                  <a:ext uri="{FF2B5EF4-FFF2-40B4-BE49-F238E27FC236}">
                    <a16:creationId xmlns:a16="http://schemas.microsoft.com/office/drawing/2014/main" id="{CABE7A5D-FC41-4BF4-88A9-63F74B6A2FEC}"/>
                  </a:ext>
                </a:extLst>
              </p:cNvPr>
              <p:cNvGrpSpPr/>
              <p:nvPr/>
            </p:nvGrpSpPr>
            <p:grpSpPr>
              <a:xfrm>
                <a:off x="5043619" y="2009301"/>
                <a:ext cx="5262157" cy="794841"/>
                <a:chOff x="592509" y="1531392"/>
                <a:chExt cx="2623504" cy="7948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14325F-B79F-4D54-AE69-F2E672A3E39B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6235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얼굴</a:t>
                  </a:r>
                  <a:r>
                    <a:rPr lang="en-US" altLang="ko-KR" sz="1400" dirty="0" smtClean="0"/>
                    <a:t>(</a:t>
                  </a:r>
                  <a:r>
                    <a:rPr lang="ko-KR" altLang="en-US" sz="1400" dirty="0" smtClean="0"/>
                    <a:t>안면</a:t>
                  </a:r>
                  <a:r>
                    <a:rPr lang="en-US" altLang="ko-KR" sz="1400" dirty="0" smtClean="0"/>
                    <a:t>) </a:t>
                  </a:r>
                  <a:r>
                    <a:rPr lang="ko-KR" altLang="en-US" sz="1400" dirty="0" smtClean="0"/>
                    <a:t>인식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디지털 이미지를 통해 각 사람의 눈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코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입 등 얼굴 요소</a:t>
                  </a:r>
                  <a:r>
                    <a:rPr lang="en-US" altLang="ko-KR" sz="1400" dirty="0"/>
                    <a:t> </a:t>
                  </a:r>
                  <a:r>
                    <a:rPr lang="ko-KR" altLang="en-US" sz="1400" dirty="0" smtClean="0"/>
                    <a:t>특징을 분석</a:t>
                  </a:r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8C5BEDF-4BAA-4222-9355-9DB91D9D1C94}"/>
                    </a:ext>
                  </a:extLst>
                </p:cNvPr>
                <p:cNvSpPr txBox="1"/>
                <p:nvPr/>
              </p:nvSpPr>
              <p:spPr>
                <a:xfrm>
                  <a:off x="592509" y="1531392"/>
                  <a:ext cx="2361075" cy="307777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ko-KR" altLang="en-US" sz="1400" b="1" dirty="0" smtClean="0"/>
                    <a:t>이미지 인식 기술 처리</a:t>
                  </a:r>
                  <a:endPara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E05CFD38-08BC-4F62-A7F2-F773B9F8A990}"/>
                </a:ext>
              </a:extLst>
            </p:cNvPr>
            <p:cNvSpPr>
              <a:spLocks/>
            </p:cNvSpPr>
            <p:nvPr/>
          </p:nvSpPr>
          <p:spPr>
            <a:xfrm>
              <a:off x="5604340" y="4132143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8CBB2919-269F-4E1D-974C-C8FCFE3467E6}"/>
                </a:ext>
              </a:extLst>
            </p:cNvPr>
            <p:cNvSpPr/>
            <p:nvPr/>
          </p:nvSpPr>
          <p:spPr>
            <a:xfrm>
              <a:off x="5239921" y="3015767"/>
              <a:ext cx="605549" cy="60554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A50B1D71-2F52-405C-9A40-39B374564788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768FE649-F9FE-4D3F-AA5C-6902AA5501F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id="{5F99ED98-7AE9-4F04-AA48-67294F990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32" name="Block Arc 30">
                <a:extLst>
                  <a:ext uri="{FF2B5EF4-FFF2-40B4-BE49-F238E27FC236}">
                    <a16:creationId xmlns:a16="http://schemas.microsoft.com/office/drawing/2014/main" id="{33FF11E4-8D7E-47FE-B83D-EB53FF3CAD96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>
              <a:extLst>
                <a:ext uri="{FF2B5EF4-FFF2-40B4-BE49-F238E27FC236}">
                  <a16:creationId xmlns:a16="http://schemas.microsoft.com/office/drawing/2014/main" id="{7F94163C-9F9E-47A0-9B81-13A8AAF4ABA3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8764" y="53245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다각적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Straight Connector 1">
            <a:extLst>
              <a:ext uri="{FF2B5EF4-FFF2-40B4-BE49-F238E27FC236}">
                <a16:creationId xmlns:a16="http://schemas.microsoft.com/office/drawing/2014/main" id="{CDF7B6B3-D365-4BB2-8C06-756656AB6CDB}"/>
              </a:ext>
            </a:extLst>
          </p:cNvPr>
          <p:cNvCxnSpPr>
            <a:cxnSpLocks/>
          </p:cNvCxnSpPr>
          <p:nvPr/>
        </p:nvCxnSpPr>
        <p:spPr>
          <a:xfrm>
            <a:off x="3517900" y="2318149"/>
            <a:ext cx="7861300" cy="27019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6045425" y="2786355"/>
            <a:ext cx="526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카메라에 인식 된 한 사람이 시스템에 등록된 한 인물과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동일 인물이 맞는지 판별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휴대폰 잠금 해제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송금 및 인출 본인 인증 등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C5BEDF-4BAA-4222-9355-9DB91D9D1C94}"/>
              </a:ext>
            </a:extLst>
          </p:cNvPr>
          <p:cNvSpPr txBox="1"/>
          <p:nvPr/>
        </p:nvSpPr>
        <p:spPr>
          <a:xfrm>
            <a:off x="6045425" y="2547982"/>
            <a:ext cx="473578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/>
              <a:t>1:1 </a:t>
            </a:r>
            <a:r>
              <a:rPr lang="ko-KR" altLang="en-US" sz="1400" b="1" dirty="0" smtClean="0"/>
              <a:t>얼굴 인식 기술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C5BEDF-4BAA-4222-9355-9DB91D9D1C94}"/>
              </a:ext>
            </a:extLst>
          </p:cNvPr>
          <p:cNvSpPr txBox="1"/>
          <p:nvPr/>
        </p:nvSpPr>
        <p:spPr>
          <a:xfrm>
            <a:off x="4660701" y="3855107"/>
            <a:ext cx="473578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 smtClean="0"/>
              <a:t>프로젝트 심화 방향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E05CFD38-08BC-4F62-A7F2-F773B9F8A990}"/>
              </a:ext>
            </a:extLst>
          </p:cNvPr>
          <p:cNvSpPr>
            <a:spLocks/>
          </p:cNvSpPr>
          <p:nvPr/>
        </p:nvSpPr>
        <p:spPr>
          <a:xfrm>
            <a:off x="5409134" y="2868206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id="{028E3BCB-84AA-40CE-A77C-5552A9EF34A5}"/>
              </a:ext>
            </a:extLst>
          </p:cNvPr>
          <p:cNvSpPr>
            <a:spLocks noChangeAspect="1"/>
          </p:cNvSpPr>
          <p:nvPr/>
        </p:nvSpPr>
        <p:spPr>
          <a:xfrm rot="8580000">
            <a:off x="3848606" y="4084018"/>
            <a:ext cx="555966" cy="554484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1">
            <a:extLst>
              <a:ext uri="{FF2B5EF4-FFF2-40B4-BE49-F238E27FC236}">
                <a16:creationId xmlns:a16="http://schemas.microsoft.com/office/drawing/2014/main" id="{E7EF8779-A55B-4886-80A8-5874722BE232}"/>
              </a:ext>
            </a:extLst>
          </p:cNvPr>
          <p:cNvSpPr>
            <a:spLocks noChangeAspect="1"/>
          </p:cNvSpPr>
          <p:nvPr/>
        </p:nvSpPr>
        <p:spPr>
          <a:xfrm>
            <a:off x="4300918" y="1635096"/>
            <a:ext cx="379221" cy="3784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16893" y="2496894"/>
            <a:ext cx="5827190" cy="106184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>
            <a:off x="6882992" y="3505491"/>
            <a:ext cx="1120641" cy="56337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5339" y="4555929"/>
            <a:ext cx="571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학습 다양성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정면에서의 얼굴만으로 학습하는 것이 아닌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  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왼쪽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오른쪽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위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아래의 측면 모습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모두 한 객체로 인식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55625" y="5310527"/>
            <a:ext cx="6082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Arial" pitchFamily="34" charset="0"/>
              </a:rPr>
              <a:t>정면만 인식하는 기존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Arial" pitchFamily="34" charset="0"/>
              </a:rPr>
              <a:t>F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Arial" pitchFamily="34" charset="0"/>
              </a:rPr>
              <a:t>ace id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의 문제점을 개선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카메라센서를 반드시 정해진 위치에 설치하지 않고</a:t>
            </a:r>
            <a:endParaRPr lang="en-US" altLang="ko-KR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다양하게 설치하여도</a:t>
            </a:r>
            <a:r>
              <a:rPr lang="en-US" altLang="ko-KR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한 객체로 인식하도록 구현</a:t>
            </a:r>
            <a:endParaRPr lang="en-US" altLang="ko-KR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주제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Deep Neural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화를 위한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Fully 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Connected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Network, Layer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20237" y="2207461"/>
            <a:ext cx="50673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endParaRPr lang="ko-KR" altLang="en-US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▶기존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20237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2507564" y="5385135"/>
            <a:ext cx="7278471" cy="1026883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7069" y="21682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834387" y="2971800"/>
            <a:ext cx="1019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76432" y="5531448"/>
            <a:ext cx="6940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적은 촬영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(2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으로도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다각면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인식이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자유로워졌으나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sz="2000" b="1" dirty="0" err="1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과적합이</a:t>
            </a:r>
            <a:r>
              <a:rPr lang="ko-KR" altLang="en-US" sz="20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발생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하여 모든 얼굴을 회원으로 인식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과정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75029" y="2207461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과정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(Overfitting)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줄이기 위한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Dropout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66" y="1990541"/>
            <a:ext cx="3695840" cy="270193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77243" y="4908294"/>
            <a:ext cx="4661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수를 늘려도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수렴하지 않음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그래프 상으로 굴곡 패턴이 있어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수정은 의미가 없다고 판단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dropout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비율이 너무 높아서 </a:t>
            </a:r>
            <a:r>
              <a:rPr lang="en-US" altLang="ko-KR" sz="1600" b="1" dirty="0" err="1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underfitting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유발한 것으로 보임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50605" y="4818544"/>
            <a:ext cx="4933950" cy="1292719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t="1652" r="4256" b="1935"/>
          <a:stretch/>
        </p:blipFill>
        <p:spPr>
          <a:xfrm>
            <a:off x="9001551" y="595381"/>
            <a:ext cx="2228423" cy="40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 t="2602" r="48169" b="6565"/>
          <a:stretch/>
        </p:blipFill>
        <p:spPr>
          <a:xfrm>
            <a:off x="9001550" y="595380"/>
            <a:ext cx="2218876" cy="40970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66" y="1990541"/>
            <a:ext cx="3695840" cy="2701939"/>
          </a:xfrm>
          <a:prstGeom prst="rect">
            <a:avLst/>
          </a:prstGeom>
        </p:spPr>
      </p:pic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과정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(Overfitting)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줄이기 위한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D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ropout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수정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75029" y="2207461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 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67" y="1990542"/>
            <a:ext cx="3598584" cy="2701938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5750605" y="4818544"/>
            <a:ext cx="4933950" cy="1292719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29617" y="4908294"/>
            <a:ext cx="4797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수렴하였으나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Test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결과에서 같은 인물과 다른 인물의 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Dissimilarity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차이가 적게 나는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문제가 발생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모든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Layer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dropout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적용하여 </a:t>
            </a:r>
            <a:r>
              <a:rPr lang="ko-KR" altLang="en-US" sz="16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정보가 손실</a:t>
            </a:r>
            <a:r>
              <a:rPr lang="en-US" altLang="ko-KR" sz="16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판단력이 흐려진 것으로 판단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75029" y="2207461"/>
            <a:ext cx="50673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방법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8470" y="220746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20237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▶최종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34387" y="2971800"/>
            <a:ext cx="1019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Deep Neural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화를 위한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Fully 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Connected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Network, Layer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2507564" y="5385135"/>
            <a:ext cx="7278471" cy="1026883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6432" y="5531448"/>
            <a:ext cx="6940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Layer 2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 추가 →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(dropout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없이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개만 추가하여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 단위에서 영상 단위로 인식 개선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해결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1698" y="3024100"/>
            <a:ext cx="60683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5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sz="5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7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cial recognition: Don't trust the face ID too much: Your data can be  hacked - The Economic Ti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0"/>
          <a:stretch/>
        </p:blipFill>
        <p:spPr bwMode="auto">
          <a:xfrm>
            <a:off x="-12700" y="-5574"/>
            <a:ext cx="6892820" cy="68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52986" y="-5574"/>
            <a:ext cx="3039834" cy="686914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주제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56579" y="497413"/>
            <a:ext cx="7061572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185827" y="1480319"/>
            <a:ext cx="7675716" cy="4898410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3" y="3009556"/>
            <a:ext cx="637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비용 절감</a:t>
            </a:r>
            <a:endParaRPr lang="en-US" altLang="ko-KR" b="1" dirty="0"/>
          </a:p>
          <a:p>
            <a:r>
              <a:rPr lang="ko-KR" altLang="en-US" dirty="0"/>
              <a:t>신원 확인 시스템을 얼굴 인식 기반 시스템으로 대체할 경우 신원 확인을 위해 투입되는 </a:t>
            </a:r>
            <a:r>
              <a:rPr lang="ko-KR" altLang="en-US" dirty="0" smtClean="0"/>
              <a:t>인건비와 </a:t>
            </a:r>
            <a:r>
              <a:rPr lang="ko-KR" altLang="en-US" dirty="0" err="1" smtClean="0"/>
              <a:t>서류비용</a:t>
            </a:r>
            <a:r>
              <a:rPr lang="ko-KR" altLang="en-US" dirty="0" smtClean="0"/>
              <a:t> 절감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3" y="4080385"/>
            <a:ext cx="657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안정성 증가</a:t>
            </a:r>
            <a:endParaRPr lang="en-US" altLang="ko-KR" b="1" dirty="0"/>
          </a:p>
          <a:p>
            <a:r>
              <a:rPr lang="ko-KR" altLang="en-US" dirty="0"/>
              <a:t>최신 얼굴 인식 </a:t>
            </a:r>
            <a:r>
              <a:rPr lang="ko-KR" altLang="en-US" dirty="0" smtClean="0"/>
              <a:t>기술의 </a:t>
            </a:r>
            <a:r>
              <a:rPr lang="ko-KR" altLang="en-US" dirty="0"/>
              <a:t>사람의 인식 </a:t>
            </a:r>
            <a:r>
              <a:rPr lang="ko-KR" altLang="en-US" dirty="0" smtClean="0"/>
              <a:t>정확도는 </a:t>
            </a:r>
            <a:r>
              <a:rPr lang="en-US" altLang="ko-KR" dirty="0" smtClean="0"/>
              <a:t>99.9% </a:t>
            </a:r>
            <a:r>
              <a:rPr lang="ko-KR" altLang="en-US" dirty="0" smtClean="0"/>
              <a:t>이상으로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dirty="0" smtClean="0"/>
              <a:t>사람의 개인차에 비해 변동성이 적어 항상 안정된 기술을 제공</a:t>
            </a:r>
            <a:endParaRPr lang="en-US" altLang="ko-KR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3" y="5120437"/>
            <a:ext cx="657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사용자의 편의</a:t>
            </a:r>
            <a:endParaRPr lang="en-US" altLang="ko-KR" b="1" dirty="0"/>
          </a:p>
          <a:p>
            <a:r>
              <a:rPr lang="ko-KR" altLang="en-US" dirty="0" smtClean="0"/>
              <a:t>기존의 복잡한 절차를 생략하여 인증 시간의 효율적인 감소</a:t>
            </a:r>
            <a:endParaRPr lang="en-US" altLang="ko-KR" dirty="0" smtClean="0"/>
          </a:p>
          <a:p>
            <a:r>
              <a:rPr lang="ko-KR" altLang="en-US" dirty="0" smtClean="0"/>
              <a:t>인증을 위한 물품을 없애 재발급의 불편 해소</a:t>
            </a:r>
            <a:endParaRPr lang="en-US" altLang="ko-KR" dirty="0" smtClean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2" y="1751264"/>
            <a:ext cx="637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주제 선정 이유</a:t>
            </a:r>
          </a:p>
          <a:p>
            <a:r>
              <a:rPr lang="ko-KR" altLang="en-US" dirty="0" smtClean="0"/>
              <a:t>신원 기존 </a:t>
            </a:r>
            <a:r>
              <a:rPr lang="en-US" altLang="ko-KR" dirty="0" smtClean="0"/>
              <a:t>Face ID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작동방식의</a:t>
            </a:r>
            <a:r>
              <a:rPr lang="ko-KR" altLang="en-US" dirty="0" smtClean="0"/>
              <a:t> 이해와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Face ID</a:t>
            </a:r>
            <a:r>
              <a:rPr lang="ko-KR" altLang="en-US" dirty="0"/>
              <a:t> </a:t>
            </a:r>
            <a:r>
              <a:rPr lang="ko-KR" altLang="en-US" dirty="0" smtClean="0"/>
              <a:t>정보와 다양성에 대한 고찰</a:t>
            </a:r>
            <a:endParaRPr lang="en-US" altLang="ko-KR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7380336" y="2750711"/>
            <a:ext cx="16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「효과」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01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cmag.com/imagery/articles/03ujf0wTWfS4my2xAuaNKQH-20..v1647535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024939" cy="360040"/>
          </a:xfrm>
          <a:prstGeom prst="roundRect">
            <a:avLst/>
          </a:prstGeom>
          <a:solidFill>
            <a:schemeClr val="tx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조원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25769" y="68485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</a:t>
            </a:r>
            <a:endParaRPr 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600" y="3060700"/>
            <a:ext cx="3340100" cy="27432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alpha val="99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81500" y="3060700"/>
            <a:ext cx="3340100" cy="27432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alpha val="99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80400" y="3060700"/>
            <a:ext cx="3340100" cy="27432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alpha val="99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7750" y="2881591"/>
            <a:ext cx="2209800" cy="5842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1771249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조윤태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91100" y="2881591"/>
            <a:ext cx="2209800" cy="5842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1891213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백현민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45550" y="2881591"/>
            <a:ext cx="2209800" cy="5842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1871361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손유정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835999" y="3619500"/>
            <a:ext cx="260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자료조사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회의 기록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동영상 발표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Face id </a:t>
            </a:r>
            <a:r>
              <a:rPr lang="ko-KR" altLang="en-US" sz="2000" dirty="0" smtClean="0"/>
              <a:t>모델 튜닝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보고서</a:t>
            </a:r>
            <a:r>
              <a:rPr lang="en-US" altLang="ko-KR" sz="2000" dirty="0" smtClean="0"/>
              <a:t>, PPT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793149" y="3619500"/>
            <a:ext cx="260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자료조사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Face id </a:t>
            </a:r>
            <a:r>
              <a:rPr lang="en-US" altLang="ko-KR" sz="2000" dirty="0" err="1" smtClean="0"/>
              <a:t>Tkinter</a:t>
            </a:r>
            <a:r>
              <a:rPr lang="en-US" altLang="ko-KR" sz="2000" dirty="0" smtClean="0"/>
              <a:t> UI </a:t>
            </a:r>
            <a:r>
              <a:rPr lang="ko-KR" altLang="en-US" sz="2000" dirty="0" smtClean="0"/>
              <a:t>제작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Face id </a:t>
            </a:r>
            <a:r>
              <a:rPr lang="ko-KR" altLang="en-US" sz="2000" dirty="0" smtClean="0"/>
              <a:t>학습 모델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Face id </a:t>
            </a:r>
            <a:r>
              <a:rPr lang="ko-KR" altLang="en-US" sz="2000" dirty="0" smtClean="0"/>
              <a:t>테스트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Face id </a:t>
            </a:r>
            <a:r>
              <a:rPr lang="ko-KR" altLang="en-US" sz="2000" dirty="0" smtClean="0"/>
              <a:t>모델 튜닝</a:t>
            </a:r>
            <a:endParaRPr lang="en-US" altLang="ko-KR" sz="20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8647599" y="3619500"/>
            <a:ext cx="260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제안발표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중간보고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기말과제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기말과제</a:t>
            </a:r>
            <a:r>
              <a:rPr lang="ko-KR" altLang="en-US" sz="2000" dirty="0" smtClean="0"/>
              <a:t> 보고서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Face id </a:t>
            </a:r>
            <a:r>
              <a:rPr lang="ko-KR" altLang="en-US" sz="2000" dirty="0" smtClean="0"/>
              <a:t>모델 튜닝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작성 코드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그림 7" descr="텍스트, 스크린샷, 인간의 얼굴, 폰트이(가) 표시된 사진&#10;&#10;자동 생성된 설명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549" y="3794070"/>
            <a:ext cx="9052995" cy="2643662"/>
          </a:xfrm>
          <a:prstGeom prst="rect">
            <a:avLst/>
          </a:prstGeom>
        </p:spPr>
      </p:pic>
      <p:pic>
        <p:nvPicPr>
          <p:cNvPr id="9" name="Picture 2" descr="https://lh4.googleusercontent.com/5T0iY-lGAcsioD98g1F8lKnPsW3MPOtOY7Rg2X2JBPRu_ecTuba1mZkjns9sy9ehwXf1DQJqhQgLz3RArjn5v7Q8PgNLCblJgYN7_OabXZGN1H40SHPyOd5jr5MAyjM6xPGH5s2vduZQ6RXk70BBsfwbWaoQAmPgS5lKYUl1IdWMIA07YFTCMegiK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2"/>
          <a:stretch/>
        </p:blipFill>
        <p:spPr bwMode="auto">
          <a:xfrm>
            <a:off x="2027411" y="1217470"/>
            <a:ext cx="8295824" cy="21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8" y="317805"/>
            <a:ext cx="1301021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제안 내용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4549" y="759396"/>
            <a:ext cx="1845362" cy="4323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학습 과정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24549" y="3545587"/>
            <a:ext cx="3064562" cy="4323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판별 과정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잠금→해제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작성 코드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제안 내용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04582" y="377711"/>
            <a:ext cx="5748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다각적 </a:t>
            </a:r>
            <a:r>
              <a:rPr lang="en-US" altLang="ko-KR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Face id</a:t>
            </a:r>
            <a:r>
              <a:rPr lang="ko-KR" altLang="en-US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09925" y="1300167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Tkinter</a:t>
            </a:r>
            <a:r>
              <a:rPr lang="en-US" altLang="ko-KR" sz="1700" dirty="0" smtClean="0"/>
              <a:t> UI)</a:t>
            </a:r>
          </a:p>
          <a:p>
            <a:pPr algn="ctr"/>
            <a:r>
              <a:rPr lang="ko-KR" altLang="en-US" sz="1700" dirty="0" smtClean="0"/>
              <a:t>메인 메뉴</a:t>
            </a:r>
            <a:endParaRPr lang="en-US" altLang="ko-KR" sz="1700" dirty="0"/>
          </a:p>
        </p:txBody>
      </p:sp>
      <p:sp>
        <p:nvSpPr>
          <p:cNvPr id="8" name="직사각형 7"/>
          <p:cNvSpPr/>
          <p:nvPr/>
        </p:nvSpPr>
        <p:spPr>
          <a:xfrm>
            <a:off x="2872125" y="2175179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Setting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47725" y="2175180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Login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72125" y="3050190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이름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촬영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47725" y="3050190"/>
            <a:ext cx="1937800" cy="526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/>
              <a:t>카메라 얼굴 인식</a:t>
            </a:r>
            <a:endParaRPr lang="ko-KR" altLang="en-US" sz="1700" dirty="0"/>
          </a:p>
        </p:txBody>
      </p:sp>
      <p:sp>
        <p:nvSpPr>
          <p:cNvPr id="13" name="직사각형 12"/>
          <p:cNvSpPr/>
          <p:nvPr/>
        </p:nvSpPr>
        <p:spPr>
          <a:xfrm>
            <a:off x="5431806" y="4009884"/>
            <a:ext cx="3046425" cy="52688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Son Yu </a:t>
            </a:r>
            <a:r>
              <a:rPr lang="en-US" altLang="ko-KR" sz="1700" dirty="0" err="1" smtClean="0"/>
              <a:t>Jeong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사용자 이름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  <p:sp>
        <p:nvSpPr>
          <p:cNvPr id="14" name="직사각형 13"/>
          <p:cNvSpPr/>
          <p:nvPr/>
        </p:nvSpPr>
        <p:spPr>
          <a:xfrm>
            <a:off x="8962681" y="4009884"/>
            <a:ext cx="1967305" cy="52688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Unknown</a:t>
            </a:r>
            <a:endParaRPr lang="ko-KR" altLang="en-US" sz="1700" dirty="0"/>
          </a:p>
        </p:txBody>
      </p:sp>
      <p:sp>
        <p:nvSpPr>
          <p:cNvPr id="15" name="직사각형 14"/>
          <p:cNvSpPr/>
          <p:nvPr/>
        </p:nvSpPr>
        <p:spPr>
          <a:xfrm>
            <a:off x="2872125" y="4009884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촬영 완료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72125" y="4969578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Face id </a:t>
            </a:r>
            <a:r>
              <a:rPr lang="ko-KR" altLang="en-US" sz="1700" dirty="0" smtClean="0"/>
              <a:t>학습  완료</a:t>
            </a:r>
            <a:endParaRPr lang="ko-KR" altLang="en-US" sz="1700" dirty="0"/>
          </a:p>
        </p:txBody>
      </p:sp>
      <p:sp>
        <p:nvSpPr>
          <p:cNvPr id="17" name="직사각형 16"/>
          <p:cNvSpPr/>
          <p:nvPr/>
        </p:nvSpPr>
        <p:spPr>
          <a:xfrm>
            <a:off x="4809925" y="5844588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UI)</a:t>
            </a:r>
          </a:p>
          <a:p>
            <a:pPr algn="ctr"/>
            <a:r>
              <a:rPr lang="ko-KR" altLang="en-US" dirty="0" smtClean="0"/>
              <a:t>메인 메뉴</a:t>
            </a:r>
            <a:endParaRPr lang="en-US" altLang="ko-KR" dirty="0"/>
          </a:p>
        </p:txBody>
      </p:sp>
      <p:cxnSp>
        <p:nvCxnSpPr>
          <p:cNvPr id="19" name="직선 연결선 18"/>
          <p:cNvCxnSpPr>
            <a:stCxn id="12" idx="2"/>
            <a:endCxn id="13" idx="0"/>
          </p:cNvCxnSpPr>
          <p:nvPr/>
        </p:nvCxnSpPr>
        <p:spPr>
          <a:xfrm flipH="1">
            <a:off x="6955019" y="3577077"/>
            <a:ext cx="761606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14" idx="0"/>
          </p:cNvCxnSpPr>
          <p:nvPr/>
        </p:nvCxnSpPr>
        <p:spPr>
          <a:xfrm>
            <a:off x="7716625" y="3577077"/>
            <a:ext cx="2229709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2"/>
            <a:endCxn id="12" idx="0"/>
          </p:cNvCxnSpPr>
          <p:nvPr/>
        </p:nvCxnSpPr>
        <p:spPr>
          <a:xfrm>
            <a:off x="7716625" y="2702067"/>
            <a:ext cx="0" cy="34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" idx="2"/>
            <a:endCxn id="8" idx="0"/>
          </p:cNvCxnSpPr>
          <p:nvPr/>
        </p:nvCxnSpPr>
        <p:spPr>
          <a:xfrm flipH="1">
            <a:off x="3841025" y="1827054"/>
            <a:ext cx="1937800" cy="34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" idx="2"/>
            <a:endCxn id="10" idx="0"/>
          </p:cNvCxnSpPr>
          <p:nvPr/>
        </p:nvCxnSpPr>
        <p:spPr>
          <a:xfrm>
            <a:off x="5778825" y="1827054"/>
            <a:ext cx="1937800" cy="3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" idx="2"/>
            <a:endCxn id="11" idx="0"/>
          </p:cNvCxnSpPr>
          <p:nvPr/>
        </p:nvCxnSpPr>
        <p:spPr>
          <a:xfrm>
            <a:off x="3841025" y="2702066"/>
            <a:ext cx="0" cy="34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2"/>
            <a:endCxn id="15" idx="0"/>
          </p:cNvCxnSpPr>
          <p:nvPr/>
        </p:nvCxnSpPr>
        <p:spPr>
          <a:xfrm>
            <a:off x="3841025" y="3577077"/>
            <a:ext cx="0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5" idx="2"/>
            <a:endCxn id="16" idx="0"/>
          </p:cNvCxnSpPr>
          <p:nvPr/>
        </p:nvCxnSpPr>
        <p:spPr>
          <a:xfrm>
            <a:off x="3841025" y="4536771"/>
            <a:ext cx="0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6" idx="2"/>
            <a:endCxn id="17" idx="0"/>
          </p:cNvCxnSpPr>
          <p:nvPr/>
        </p:nvCxnSpPr>
        <p:spPr>
          <a:xfrm>
            <a:off x="3841025" y="5496465"/>
            <a:ext cx="1937800" cy="34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05000" y="4034589"/>
            <a:ext cx="7620000" cy="64218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폭발 2 10"/>
          <p:cNvSpPr/>
          <p:nvPr/>
        </p:nvSpPr>
        <p:spPr>
          <a:xfrm>
            <a:off x="8483600" y="3854869"/>
            <a:ext cx="1270000" cy="925426"/>
          </a:xfrm>
          <a:prstGeom prst="irregularSeal2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012950" y="1922599"/>
            <a:ext cx="843666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사용 언어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Python(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Colab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, VS Code)</a:t>
            </a: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주요 라이브러리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Pytorch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,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Tkinter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학습 이미지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테스트 이미지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ORL Face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DataSet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학습 이미지 수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370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장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(37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*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10pic)</a:t>
            </a: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테스트 이미지 수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약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45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장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(6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  <a:p>
            <a:endParaRPr lang="en-US" altLang="ko-KR" sz="2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직접 프로그램 한 코드 비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중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전체 프로그램 중 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100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1921039"/>
            <a:ext cx="705236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구현 파트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1. Face id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판별 모델 생성</a:t>
            </a:r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id 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등록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과정</a:t>
            </a:r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Face id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확인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테스트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5207</Words>
  <Application>Microsoft Office PowerPoint</Application>
  <PresentationFormat>와이드스크린</PresentationFormat>
  <Paragraphs>639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Times New Roman</vt:lpstr>
      <vt:lpstr>나눔고딕 ExtraBold</vt:lpstr>
      <vt:lpstr>Consolas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rnldkvk12345@gmail.com</dc:creator>
  <cp:lastModifiedBy>rnldkvk12345@gmail.com</cp:lastModifiedBy>
  <cp:revision>165</cp:revision>
  <dcterms:created xsi:type="dcterms:W3CDTF">2023-10-26T06:46:49Z</dcterms:created>
  <dcterms:modified xsi:type="dcterms:W3CDTF">2023-12-16T05:29:16Z</dcterms:modified>
</cp:coreProperties>
</file>