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7" r:id="rId4"/>
    <p:sldId id="274" r:id="rId5"/>
    <p:sldId id="262" r:id="rId6"/>
    <p:sldId id="263" r:id="rId7"/>
    <p:sldId id="266" r:id="rId8"/>
    <p:sldId id="264" r:id="rId9"/>
    <p:sldId id="265" r:id="rId10"/>
    <p:sldId id="268" r:id="rId11"/>
    <p:sldId id="269" r:id="rId12"/>
    <p:sldId id="278" r:id="rId13"/>
    <p:sldId id="280" r:id="rId14"/>
    <p:sldId id="271" r:id="rId15"/>
    <p:sldId id="270" r:id="rId16"/>
    <p:sldId id="277" r:id="rId17"/>
    <p:sldId id="279" r:id="rId18"/>
    <p:sldId id="281" r:id="rId19"/>
    <p:sldId id="273" r:id="rId20"/>
    <p:sldId id="276" r:id="rId21"/>
    <p:sldId id="27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 userDrawn="1">
          <p15:clr>
            <a:srgbClr val="A4A3A4"/>
          </p15:clr>
        </p15:guide>
        <p15:guide id="2" pos="4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527C"/>
    <a:srgbClr val="FFFFFF"/>
    <a:srgbClr val="7F7F7F"/>
    <a:srgbClr val="F2F2F2"/>
    <a:srgbClr val="D9D9D9"/>
    <a:srgbClr val="E6E6E6"/>
    <a:srgbClr val="4C3D6C"/>
    <a:srgbClr val="EBE9E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280" autoAdjust="0"/>
  </p:normalViewPr>
  <p:slideViewPr>
    <p:cSldViewPr snapToGrid="0" showGuides="1">
      <p:cViewPr varScale="1">
        <p:scale>
          <a:sx n="65" d="100"/>
          <a:sy n="65" d="100"/>
        </p:scale>
        <p:origin x="768" y="60"/>
      </p:cViewPr>
      <p:guideLst>
        <p:guide orient="horz" pos="1911"/>
        <p:guide pos="4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7D8B-0ED7-4F80-822C-BAC1C74E2742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A7DE7-80CE-4373-9B71-7CDFE5EE6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20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7DE7-80CE-4373-9B71-7CDFE5EE6A0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3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7DE7-80CE-4373-9B71-7CDFE5EE6A0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8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5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87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3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9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36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5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19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26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04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9D17-97FB-43F2-965C-15A411039A34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D479-E38D-4DC6-A331-26883B8C7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78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massive 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2"/>
          <a:stretch/>
        </p:blipFill>
        <p:spPr bwMode="auto">
          <a:xfrm>
            <a:off x="0" y="0"/>
            <a:ext cx="12337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95084" y="2728686"/>
            <a:ext cx="11713029" cy="1429657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Teste do operador sample do </a:t>
            </a:r>
            <a:r>
              <a:rPr lang="pt-BR" sz="2400" dirty="0" err="1"/>
              <a:t>MonetDB</a:t>
            </a:r>
            <a:r>
              <a:rPr lang="pt-BR" sz="2400" dirty="0"/>
              <a:t> aplicado aos dados massivos do Bolsa Família</a:t>
            </a:r>
          </a:p>
          <a:p>
            <a:pPr algn="ctr"/>
            <a:r>
              <a:rPr lang="pt-BR" dirty="0"/>
              <a:t>Roberto Mourão, Igor </a:t>
            </a:r>
            <a:r>
              <a:rPr lang="pt-BR" dirty="0" err="1"/>
              <a:t>Stemler</a:t>
            </a:r>
            <a:r>
              <a:rPr lang="pt-BR" dirty="0"/>
              <a:t>, Filipe Guedes</a:t>
            </a:r>
          </a:p>
          <a:p>
            <a:pPr algn="ctr"/>
            <a:r>
              <a:rPr lang="pt-BR" dirty="0"/>
              <a:t>Orientadora: </a:t>
            </a:r>
            <a:r>
              <a:rPr lang="pt-BR" dirty="0" err="1"/>
              <a:t>Profª</a:t>
            </a:r>
            <a:r>
              <a:rPr lang="pt-BR" dirty="0"/>
              <a:t> Maristela Holanda </a:t>
            </a:r>
          </a:p>
        </p:txBody>
      </p:sp>
    </p:spTree>
    <p:extLst>
      <p:ext uri="{BB962C8B-B14F-4D97-AF65-F5344CB8AC3E}">
        <p14:creationId xmlns:p14="http://schemas.microsoft.com/office/powerpoint/2010/main" val="89912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505993" y="2928326"/>
            <a:ext cx="2593871" cy="300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Ajuste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separador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milhar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Ajuste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campo data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recebimento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variáveis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interesse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(data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pagamento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valor, CPF e UF)</a:t>
            </a:r>
          </a:p>
          <a:p>
            <a:pPr marL="285750" lvl="0" indent="-28575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334851" y="1907528"/>
            <a:ext cx="936155" cy="110799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412493" y="2928326"/>
            <a:ext cx="1864687" cy="78790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campo: entrada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saída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285750" lvl="0" indent="-285750" algn="l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8876759" y="1907528"/>
            <a:ext cx="936155" cy="1107996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defPPr>
              <a:defRPr lang="pt-BR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sz="4800" b="1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sz="7200" dirty="0"/>
              <a:t>02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77" y="4936458"/>
            <a:ext cx="900000" cy="90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4477" y="3656267"/>
            <a:ext cx="900000" cy="900000"/>
          </a:xfrm>
          <a:prstGeom prst="rect">
            <a:avLst/>
          </a:prstGeom>
        </p:spPr>
      </p:pic>
      <p:sp>
        <p:nvSpPr>
          <p:cNvPr id="14" name="Text Placeholder 3"/>
          <p:cNvSpPr txBox="1">
            <a:spLocks/>
          </p:cNvSpPr>
          <p:nvPr/>
        </p:nvSpPr>
        <p:spPr>
          <a:xfrm>
            <a:off x="8996772" y="3734686"/>
            <a:ext cx="1864687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Primeiro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mês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beneficiário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repasse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9149172" y="5004686"/>
            <a:ext cx="1864687" cy="7386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defTabSz="914400">
              <a:spcBef>
                <a:spcPct val="20000"/>
              </a:spcBef>
              <a:defRPr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Último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mês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beneficiário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recebe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repasse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3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167499" y="194962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A – 1 Docker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30242" y="194962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B – 7 </a:t>
            </a:r>
            <a:r>
              <a:rPr lang="pt-BR" sz="2800" b="1" dirty="0" err="1">
                <a:solidFill>
                  <a:schemeClr val="bg1">
                    <a:lumMod val="50000"/>
                  </a:schemeClr>
                </a:solidFill>
              </a:rPr>
              <a:t>Dockers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47799"/>
              </p:ext>
            </p:extLst>
          </p:nvPr>
        </p:nvGraphicFramePr>
        <p:xfrm>
          <a:off x="608640" y="3014362"/>
          <a:ext cx="5104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400">
                  <a:extLst>
                    <a:ext uri="{9D8B030D-6E8A-4147-A177-3AD203B41FA5}">
                      <a16:colId xmlns:a16="http://schemas.microsoft.com/office/drawing/2014/main" val="3586609974"/>
                    </a:ext>
                  </a:extLst>
                </a:gridCol>
                <a:gridCol w="2552400">
                  <a:extLst>
                    <a:ext uri="{9D8B030D-6E8A-4147-A177-3AD203B41FA5}">
                      <a16:colId xmlns:a16="http://schemas.microsoft.com/office/drawing/2014/main" val="18625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Amostra (nº de registros)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Tempo (minutos)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3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1.347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5.29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8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392.080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8.05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9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População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1.37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81834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47207"/>
              </p:ext>
            </p:extLst>
          </p:nvPr>
        </p:nvGraphicFramePr>
        <p:xfrm>
          <a:off x="6971680" y="3014362"/>
          <a:ext cx="510420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103">
                  <a:extLst>
                    <a:ext uri="{9D8B030D-6E8A-4147-A177-3AD203B41FA5}">
                      <a16:colId xmlns:a16="http://schemas.microsoft.com/office/drawing/2014/main" val="3586609974"/>
                    </a:ext>
                  </a:extLst>
                </a:gridCol>
                <a:gridCol w="2552103">
                  <a:extLst>
                    <a:ext uri="{9D8B030D-6E8A-4147-A177-3AD203B41FA5}">
                      <a16:colId xmlns:a16="http://schemas.microsoft.com/office/drawing/2014/main" val="18625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Amostra (nº de registros)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Tempo (minutos)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3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1.347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30.21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8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392.080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7F7F7F"/>
                          </a:solidFill>
                        </a:rPr>
                        <a:t>32.26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9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População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19.59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5017" y="2104683"/>
            <a:ext cx="491201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populacionais sobre o valor recebido: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Média: 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R$148,22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Desvio padrão: R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$ 83,27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t="40714" r="40464" b="45715"/>
          <a:stretch/>
        </p:blipFill>
        <p:spPr bwMode="auto">
          <a:xfrm>
            <a:off x="642616" y="3243457"/>
            <a:ext cx="4380494" cy="164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698996" y="5102664"/>
            <a:ext cx="5024634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Amostra suficiente: 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1.347</a:t>
            </a:r>
          </a:p>
          <a:p>
            <a:pPr>
              <a:spcAft>
                <a:spcPts val="600"/>
              </a:spcAft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 de confiança: 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(R$143,75, R$152,65)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152228" y="2108196"/>
            <a:ext cx="4912012" cy="14311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amostrais sobre o valor recebido: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Média: 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R$149,49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Desvio padrão: R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$ 2,30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Simulações</a:t>
            </a: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1.000</a:t>
            </a:r>
          </a:p>
        </p:txBody>
      </p:sp>
    </p:spTree>
    <p:extLst>
      <p:ext uri="{BB962C8B-B14F-4D97-AF65-F5344CB8AC3E}">
        <p14:creationId xmlns:p14="http://schemas.microsoft.com/office/powerpoint/2010/main" val="14712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50" y="922090"/>
            <a:ext cx="7376850" cy="586318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303640" y="5338918"/>
            <a:ext cx="8214852" cy="2654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0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das previsões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323340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Construção da série temporal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417666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002218" y="2044254"/>
            <a:ext cx="2519680" cy="548640"/>
          </a:xfrm>
          <a:prstGeom prst="rect">
            <a:avLst/>
          </a:prstGeom>
          <a:solidFill>
            <a:srgbClr val="605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Tamanho da amostra: 1.347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2545158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0" t="15395" r="29019" b="11250"/>
          <a:stretch/>
        </p:blipFill>
        <p:spPr bwMode="auto">
          <a:xfrm>
            <a:off x="1013823" y="1936854"/>
            <a:ext cx="5195247" cy="466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: Cantos Arredondados 12"/>
          <p:cNvSpPr/>
          <p:nvPr/>
        </p:nvSpPr>
        <p:spPr>
          <a:xfrm>
            <a:off x="4128470" y="1016046"/>
            <a:ext cx="3299548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Média mensal de valores pagos</a:t>
            </a:r>
          </a:p>
        </p:txBody>
      </p:sp>
    </p:spTree>
    <p:extLst>
      <p:ext uri="{BB962C8B-B14F-4D97-AF65-F5344CB8AC3E}">
        <p14:creationId xmlns:p14="http://schemas.microsoft.com/office/powerpoint/2010/main" val="399055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002218" y="2044254"/>
            <a:ext cx="2519680" cy="548640"/>
          </a:xfrm>
          <a:prstGeom prst="rect">
            <a:avLst/>
          </a:prstGeom>
          <a:solidFill>
            <a:srgbClr val="605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Tamanho da amostra: 392.080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2545158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 t="15355" r="28745" b="11977"/>
          <a:stretch/>
        </p:blipFill>
        <p:spPr bwMode="auto">
          <a:xfrm>
            <a:off x="1120499" y="2044254"/>
            <a:ext cx="5238077" cy="466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: Cantos Arredondados 7"/>
          <p:cNvSpPr/>
          <p:nvPr/>
        </p:nvSpPr>
        <p:spPr>
          <a:xfrm>
            <a:off x="4128470" y="1016046"/>
            <a:ext cx="3299548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Média mensal de valores pagos</a:t>
            </a:r>
          </a:p>
        </p:txBody>
      </p:sp>
    </p:spTree>
    <p:extLst>
      <p:ext uri="{BB962C8B-B14F-4D97-AF65-F5344CB8AC3E}">
        <p14:creationId xmlns:p14="http://schemas.microsoft.com/office/powerpoint/2010/main" val="395411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002218" y="2044254"/>
            <a:ext cx="2519680" cy="548640"/>
          </a:xfrm>
          <a:prstGeom prst="rect">
            <a:avLst/>
          </a:prstGeom>
          <a:solidFill>
            <a:srgbClr val="605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Tamanho da amostra: 392.080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2545158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128470" y="1016046"/>
            <a:ext cx="3299548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Variação mensal de usuários cadastrados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1" t="14436" r="29119" b="11072"/>
          <a:stretch/>
        </p:blipFill>
        <p:spPr bwMode="auto">
          <a:xfrm>
            <a:off x="1029219" y="1891309"/>
            <a:ext cx="5447012" cy="499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59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</p:spTree>
    <p:extLst>
      <p:ext uri="{BB962C8B-B14F-4D97-AF65-F5344CB8AC3E}">
        <p14:creationId xmlns:p14="http://schemas.microsoft.com/office/powerpoint/2010/main" val="212695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33120" y="1132114"/>
            <a:ext cx="4572000" cy="3309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Metodologia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Desenvolvimento do trabalho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Conclusões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Sugestões de trabalhos futuros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8083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CONCLUSÕES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16359" y="1305824"/>
            <a:ext cx="9838454" cy="3000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O operador sample do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</a:rPr>
              <a:t>MonetDB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 retorna registros com boa aleatoriedade, podendo ser utilizado para executar análises estatísticas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Não permite ainda fazer uma amostra estratificada diretamente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Demorou mais tempo para executar a consulta da amostra do que a base completa, não servindo como redutor de tempo</a:t>
            </a:r>
          </a:p>
        </p:txBody>
      </p:sp>
    </p:spTree>
    <p:extLst>
      <p:ext uri="{BB962C8B-B14F-4D97-AF65-F5344CB8AC3E}">
        <p14:creationId xmlns:p14="http://schemas.microsoft.com/office/powerpoint/2010/main" val="2985256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SUGESTÕES DE TRABALHOS FUTUROS</a:t>
            </a:r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1371600" y="1719725"/>
            <a:ext cx="0" cy="43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/>
          <p:cNvGrpSpPr/>
          <p:nvPr/>
        </p:nvGrpSpPr>
        <p:grpSpPr>
          <a:xfrm>
            <a:off x="1132840" y="3760180"/>
            <a:ext cx="11059161" cy="523220"/>
            <a:chOff x="1132840" y="2740674"/>
            <a:chExt cx="11059161" cy="523220"/>
          </a:xfrm>
        </p:grpSpPr>
        <p:sp>
          <p:nvSpPr>
            <p:cNvPr id="9" name="CaixaDeTexto 8"/>
            <p:cNvSpPr txBox="1"/>
            <p:nvPr/>
          </p:nvSpPr>
          <p:spPr>
            <a:xfrm>
              <a:off x="1849121" y="2740674"/>
              <a:ext cx="10342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rebuchet MS" panose="020B0603020202020204" pitchFamily="34" charset="0"/>
                </a:rPr>
                <a:t>Executar outros testes de aleatoriedade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132840" y="2763520"/>
              <a:ext cx="477520" cy="47752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1122680" y="2040376"/>
            <a:ext cx="10038807" cy="954107"/>
            <a:chOff x="1122680" y="1694936"/>
            <a:chExt cx="10038807" cy="954107"/>
          </a:xfrm>
        </p:grpSpPr>
        <p:sp>
          <p:nvSpPr>
            <p:cNvPr id="15" name="CaixaDeTexto 14"/>
            <p:cNvSpPr txBox="1"/>
            <p:nvPr/>
          </p:nvSpPr>
          <p:spPr>
            <a:xfrm>
              <a:off x="1838961" y="1694936"/>
              <a:ext cx="93225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2800">
                  <a:latin typeface="Trebuchet MS" panose="020B0603020202020204" pitchFamily="34" charset="0"/>
                </a:defRPr>
              </a:lvl1pPr>
            </a:lstStyle>
            <a:p>
              <a:r>
                <a:rPr lang="pt-BR" dirty="0"/>
                <a:t>Comparar performance do </a:t>
              </a:r>
              <a:r>
                <a:rPr lang="pt-BR" dirty="0" err="1"/>
                <a:t>MonetDB</a:t>
              </a:r>
              <a:r>
                <a:rPr lang="pt-BR" dirty="0"/>
                <a:t> com outros bancos de dados </a:t>
              </a:r>
              <a:r>
                <a:rPr lang="pt-BR" dirty="0" err="1"/>
                <a:t>noSQL</a:t>
              </a:r>
              <a:endParaRPr lang="pt-BR" dirty="0"/>
            </a:p>
          </p:txBody>
        </p:sp>
        <p:sp>
          <p:nvSpPr>
            <p:cNvPr id="16" name="Elipse 15"/>
            <p:cNvSpPr/>
            <p:nvPr/>
          </p:nvSpPr>
          <p:spPr>
            <a:xfrm>
              <a:off x="1122680" y="1938068"/>
              <a:ext cx="477520" cy="47752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1132840" y="5049098"/>
            <a:ext cx="11059161" cy="523220"/>
            <a:chOff x="1132840" y="2740674"/>
            <a:chExt cx="11059161" cy="523220"/>
          </a:xfrm>
        </p:grpSpPr>
        <p:sp>
          <p:nvSpPr>
            <p:cNvPr id="12" name="CaixaDeTexto 11"/>
            <p:cNvSpPr txBox="1"/>
            <p:nvPr/>
          </p:nvSpPr>
          <p:spPr>
            <a:xfrm>
              <a:off x="1849121" y="2740674"/>
              <a:ext cx="10342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Trebuchet MS" panose="020B0603020202020204" pitchFamily="34" charset="0"/>
                </a:rPr>
                <a:t>Construir modelos preditivos a partir das amostras geradas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1132840" y="2763520"/>
              <a:ext cx="477520" cy="477520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3998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OBJETIVOS DO TRABALHO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491198" y="2500444"/>
            <a:ext cx="7129462" cy="485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Tempo de processamento </a:t>
            </a:r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1175518" y="2449739"/>
            <a:ext cx="626085" cy="587005"/>
          </a:xfrm>
          <a:custGeom>
            <a:avLst/>
            <a:gdLst/>
            <a:ahLst/>
            <a:cxnLst>
              <a:cxn ang="0">
                <a:pos x="491" y="0"/>
              </a:cxn>
              <a:cxn ang="0">
                <a:pos x="982" y="492"/>
              </a:cxn>
              <a:cxn ang="0">
                <a:pos x="729" y="921"/>
              </a:cxn>
              <a:cxn ang="0">
                <a:pos x="253" y="921"/>
              </a:cxn>
              <a:cxn ang="0">
                <a:pos x="0" y="492"/>
              </a:cxn>
              <a:cxn ang="0">
                <a:pos x="491" y="0"/>
              </a:cxn>
              <a:cxn ang="0">
                <a:pos x="769" y="770"/>
              </a:cxn>
              <a:cxn ang="0">
                <a:pos x="885" y="492"/>
              </a:cxn>
              <a:cxn ang="0">
                <a:pos x="798" y="492"/>
              </a:cxn>
              <a:cxn ang="0">
                <a:pos x="798" y="430"/>
              </a:cxn>
              <a:cxn ang="0">
                <a:pos x="880" y="430"/>
              </a:cxn>
              <a:cxn ang="0">
                <a:pos x="839" y="307"/>
              </a:cxn>
              <a:cxn ang="0">
                <a:pos x="737" y="307"/>
              </a:cxn>
              <a:cxn ang="0">
                <a:pos x="737" y="246"/>
              </a:cxn>
              <a:cxn ang="0">
                <a:pos x="798" y="246"/>
              </a:cxn>
              <a:cxn ang="0">
                <a:pos x="769" y="214"/>
              </a:cxn>
              <a:cxn ang="0">
                <a:pos x="614" y="118"/>
              </a:cxn>
              <a:cxn ang="0">
                <a:pos x="614" y="185"/>
              </a:cxn>
              <a:cxn ang="0">
                <a:pos x="553" y="185"/>
              </a:cxn>
              <a:cxn ang="0">
                <a:pos x="553" y="103"/>
              </a:cxn>
              <a:cxn ang="0">
                <a:pos x="491" y="98"/>
              </a:cxn>
              <a:cxn ang="0">
                <a:pos x="430" y="103"/>
              </a:cxn>
              <a:cxn ang="0">
                <a:pos x="430" y="185"/>
              </a:cxn>
              <a:cxn ang="0">
                <a:pos x="368" y="185"/>
              </a:cxn>
              <a:cxn ang="0">
                <a:pos x="368" y="118"/>
              </a:cxn>
              <a:cxn ang="0">
                <a:pos x="213" y="214"/>
              </a:cxn>
              <a:cxn ang="0">
                <a:pos x="184" y="246"/>
              </a:cxn>
              <a:cxn ang="0">
                <a:pos x="246" y="246"/>
              </a:cxn>
              <a:cxn ang="0">
                <a:pos x="246" y="307"/>
              </a:cxn>
              <a:cxn ang="0">
                <a:pos x="143" y="307"/>
              </a:cxn>
              <a:cxn ang="0">
                <a:pos x="103" y="430"/>
              </a:cxn>
              <a:cxn ang="0">
                <a:pos x="184" y="430"/>
              </a:cxn>
              <a:cxn ang="0">
                <a:pos x="184" y="492"/>
              </a:cxn>
              <a:cxn ang="0">
                <a:pos x="98" y="492"/>
              </a:cxn>
              <a:cxn ang="0">
                <a:pos x="213" y="770"/>
              </a:cxn>
              <a:cxn ang="0">
                <a:pos x="245" y="799"/>
              </a:cxn>
              <a:cxn ang="0">
                <a:pos x="430" y="799"/>
              </a:cxn>
              <a:cxn ang="0">
                <a:pos x="465" y="307"/>
              </a:cxn>
              <a:cxn ang="0">
                <a:pos x="518" y="307"/>
              </a:cxn>
              <a:cxn ang="0">
                <a:pos x="553" y="799"/>
              </a:cxn>
              <a:cxn ang="0">
                <a:pos x="737" y="799"/>
              </a:cxn>
              <a:cxn ang="0">
                <a:pos x="769" y="770"/>
              </a:cxn>
              <a:cxn ang="0">
                <a:pos x="769" y="770"/>
              </a:cxn>
              <a:cxn ang="0">
                <a:pos x="769" y="770"/>
              </a:cxn>
            </a:cxnLst>
            <a:rect l="0" t="0" r="r" b="b"/>
            <a:pathLst>
              <a:path w="982" h="921">
                <a:moveTo>
                  <a:pt x="491" y="0"/>
                </a:moveTo>
                <a:cubicBezTo>
                  <a:pt x="762" y="0"/>
                  <a:pt x="982" y="220"/>
                  <a:pt x="982" y="492"/>
                </a:cubicBezTo>
                <a:cubicBezTo>
                  <a:pt x="982" y="677"/>
                  <a:pt x="880" y="838"/>
                  <a:pt x="729" y="921"/>
                </a:cubicBezTo>
                <a:cubicBezTo>
                  <a:pt x="253" y="921"/>
                  <a:pt x="253" y="921"/>
                  <a:pt x="253" y="921"/>
                </a:cubicBezTo>
                <a:cubicBezTo>
                  <a:pt x="102" y="838"/>
                  <a:pt x="0" y="677"/>
                  <a:pt x="0" y="492"/>
                </a:cubicBezTo>
                <a:cubicBezTo>
                  <a:pt x="0" y="220"/>
                  <a:pt x="220" y="0"/>
                  <a:pt x="491" y="0"/>
                </a:cubicBezTo>
                <a:close/>
                <a:moveTo>
                  <a:pt x="769" y="770"/>
                </a:moveTo>
                <a:cubicBezTo>
                  <a:pt x="844" y="696"/>
                  <a:pt x="885" y="597"/>
                  <a:pt x="885" y="492"/>
                </a:cubicBezTo>
                <a:cubicBezTo>
                  <a:pt x="798" y="492"/>
                  <a:pt x="798" y="492"/>
                  <a:pt x="798" y="492"/>
                </a:cubicBezTo>
                <a:cubicBezTo>
                  <a:pt x="798" y="430"/>
                  <a:pt x="798" y="430"/>
                  <a:pt x="798" y="430"/>
                </a:cubicBezTo>
                <a:cubicBezTo>
                  <a:pt x="880" y="430"/>
                  <a:pt x="880" y="430"/>
                  <a:pt x="880" y="430"/>
                </a:cubicBezTo>
                <a:cubicBezTo>
                  <a:pt x="873" y="387"/>
                  <a:pt x="859" y="346"/>
                  <a:pt x="839" y="307"/>
                </a:cubicBezTo>
                <a:cubicBezTo>
                  <a:pt x="737" y="307"/>
                  <a:pt x="737" y="307"/>
                  <a:pt x="737" y="307"/>
                </a:cubicBezTo>
                <a:cubicBezTo>
                  <a:pt x="737" y="246"/>
                  <a:pt x="737" y="246"/>
                  <a:pt x="737" y="246"/>
                </a:cubicBezTo>
                <a:cubicBezTo>
                  <a:pt x="798" y="246"/>
                  <a:pt x="798" y="246"/>
                  <a:pt x="798" y="246"/>
                </a:cubicBezTo>
                <a:cubicBezTo>
                  <a:pt x="789" y="235"/>
                  <a:pt x="780" y="224"/>
                  <a:pt x="769" y="214"/>
                </a:cubicBezTo>
                <a:cubicBezTo>
                  <a:pt x="725" y="169"/>
                  <a:pt x="672" y="137"/>
                  <a:pt x="614" y="118"/>
                </a:cubicBezTo>
                <a:cubicBezTo>
                  <a:pt x="614" y="185"/>
                  <a:pt x="614" y="185"/>
                  <a:pt x="614" y="185"/>
                </a:cubicBezTo>
                <a:cubicBezTo>
                  <a:pt x="553" y="185"/>
                  <a:pt x="553" y="185"/>
                  <a:pt x="553" y="185"/>
                </a:cubicBezTo>
                <a:cubicBezTo>
                  <a:pt x="553" y="103"/>
                  <a:pt x="553" y="103"/>
                  <a:pt x="553" y="103"/>
                </a:cubicBezTo>
                <a:cubicBezTo>
                  <a:pt x="532" y="100"/>
                  <a:pt x="512" y="98"/>
                  <a:pt x="491" y="98"/>
                </a:cubicBezTo>
                <a:cubicBezTo>
                  <a:pt x="470" y="98"/>
                  <a:pt x="450" y="100"/>
                  <a:pt x="430" y="103"/>
                </a:cubicBezTo>
                <a:cubicBezTo>
                  <a:pt x="430" y="185"/>
                  <a:pt x="430" y="185"/>
                  <a:pt x="430" y="185"/>
                </a:cubicBezTo>
                <a:cubicBezTo>
                  <a:pt x="368" y="185"/>
                  <a:pt x="368" y="185"/>
                  <a:pt x="368" y="185"/>
                </a:cubicBezTo>
                <a:cubicBezTo>
                  <a:pt x="368" y="118"/>
                  <a:pt x="368" y="118"/>
                  <a:pt x="368" y="118"/>
                </a:cubicBezTo>
                <a:cubicBezTo>
                  <a:pt x="310" y="137"/>
                  <a:pt x="257" y="169"/>
                  <a:pt x="213" y="214"/>
                </a:cubicBezTo>
                <a:cubicBezTo>
                  <a:pt x="203" y="224"/>
                  <a:pt x="193" y="235"/>
                  <a:pt x="184" y="246"/>
                </a:cubicBezTo>
                <a:cubicBezTo>
                  <a:pt x="246" y="246"/>
                  <a:pt x="246" y="246"/>
                  <a:pt x="246" y="246"/>
                </a:cubicBezTo>
                <a:cubicBezTo>
                  <a:pt x="246" y="307"/>
                  <a:pt x="246" y="307"/>
                  <a:pt x="246" y="307"/>
                </a:cubicBezTo>
                <a:cubicBezTo>
                  <a:pt x="143" y="307"/>
                  <a:pt x="143" y="307"/>
                  <a:pt x="143" y="307"/>
                </a:cubicBezTo>
                <a:cubicBezTo>
                  <a:pt x="123" y="346"/>
                  <a:pt x="109" y="387"/>
                  <a:pt x="103" y="430"/>
                </a:cubicBezTo>
                <a:cubicBezTo>
                  <a:pt x="184" y="430"/>
                  <a:pt x="184" y="430"/>
                  <a:pt x="184" y="430"/>
                </a:cubicBezTo>
                <a:cubicBezTo>
                  <a:pt x="184" y="492"/>
                  <a:pt x="184" y="492"/>
                  <a:pt x="184" y="492"/>
                </a:cubicBezTo>
                <a:cubicBezTo>
                  <a:pt x="98" y="492"/>
                  <a:pt x="98" y="492"/>
                  <a:pt x="98" y="492"/>
                </a:cubicBezTo>
                <a:cubicBezTo>
                  <a:pt x="98" y="597"/>
                  <a:pt x="139" y="696"/>
                  <a:pt x="213" y="770"/>
                </a:cubicBezTo>
                <a:cubicBezTo>
                  <a:pt x="223" y="780"/>
                  <a:pt x="234" y="790"/>
                  <a:pt x="245" y="799"/>
                </a:cubicBezTo>
                <a:cubicBezTo>
                  <a:pt x="430" y="799"/>
                  <a:pt x="430" y="799"/>
                  <a:pt x="430" y="799"/>
                </a:cubicBezTo>
                <a:cubicBezTo>
                  <a:pt x="465" y="307"/>
                  <a:pt x="465" y="307"/>
                  <a:pt x="465" y="307"/>
                </a:cubicBezTo>
                <a:cubicBezTo>
                  <a:pt x="518" y="307"/>
                  <a:pt x="518" y="307"/>
                  <a:pt x="518" y="307"/>
                </a:cubicBezTo>
                <a:cubicBezTo>
                  <a:pt x="553" y="799"/>
                  <a:pt x="553" y="799"/>
                  <a:pt x="553" y="799"/>
                </a:cubicBezTo>
                <a:cubicBezTo>
                  <a:pt x="737" y="799"/>
                  <a:pt x="737" y="799"/>
                  <a:pt x="737" y="799"/>
                </a:cubicBezTo>
                <a:cubicBezTo>
                  <a:pt x="748" y="790"/>
                  <a:pt x="759" y="780"/>
                  <a:pt x="769" y="770"/>
                </a:cubicBezTo>
                <a:close/>
                <a:moveTo>
                  <a:pt x="769" y="770"/>
                </a:moveTo>
                <a:cubicBezTo>
                  <a:pt x="769" y="770"/>
                  <a:pt x="769" y="770"/>
                  <a:pt x="769" y="770"/>
                </a:cubicBezTo>
              </a:path>
            </a:pathLst>
          </a:custGeom>
          <a:solidFill>
            <a:srgbClr val="60527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0527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07" y="3838327"/>
            <a:ext cx="650296" cy="65029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33120" y="1148375"/>
            <a:ext cx="8787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Analisar a performance do operador sample do </a:t>
            </a:r>
            <a:r>
              <a:rPr lang="pt-BR" sz="2000" dirty="0" err="1"/>
              <a:t>MonetDB</a:t>
            </a:r>
            <a:r>
              <a:rPr lang="pt-BR" sz="2000" dirty="0"/>
              <a:t> com um ou mais clusters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91198" y="3942751"/>
            <a:ext cx="7129462" cy="441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Aderência da amostra à população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61837"/>
              </p:ext>
            </p:extLst>
          </p:nvPr>
        </p:nvGraphicFramePr>
        <p:xfrm>
          <a:off x="2295371" y="5200337"/>
          <a:ext cx="7896225" cy="640080"/>
        </p:xfrm>
        <a:graphic>
          <a:graphicData uri="http://schemas.openxmlformats.org/drawingml/2006/table">
            <a:tbl>
              <a:tblPr/>
              <a:tblGrid>
                <a:gridCol w="7896225">
                  <a:extLst>
                    <a:ext uri="{9D8B030D-6E8A-4147-A177-3AD203B41FA5}">
                      <a16:colId xmlns:a16="http://schemas.microsoft.com/office/drawing/2014/main" val="1933741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i="1" u="none" strike="noStrike" dirty="0" err="1">
                          <a:effectLst/>
                        </a:rPr>
                        <a:t>sample_column</a:t>
                      </a:r>
                      <a:r>
                        <a:rPr lang="en-US" dirty="0">
                          <a:effectLst/>
                        </a:rPr>
                        <a:t>: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    SELECT ... FROM ... WHERE ... [ UNIFORM ] SAMPLE &lt;expr&gt;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20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95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TRABALHOS RELACIONADOS</a:t>
            </a:r>
          </a:p>
        </p:txBody>
      </p:sp>
    </p:spTree>
    <p:extLst>
      <p:ext uri="{BB962C8B-B14F-4D97-AF65-F5344CB8AC3E}">
        <p14:creationId xmlns:p14="http://schemas.microsoft.com/office/powerpoint/2010/main" val="327570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/>
        </p:nvSpPr>
        <p:spPr>
          <a:xfrm>
            <a:off x="809446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809446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cxnSp>
        <p:nvCxnSpPr>
          <p:cNvPr id="9" name="Conector de Seta Reta 8"/>
          <p:cNvCxnSpPr>
            <a:cxnSpLocks/>
            <a:stCxn id="7" idx="3"/>
            <a:endCxn id="14" idx="1"/>
          </p:cNvCxnSpPr>
          <p:nvPr/>
        </p:nvCxnSpPr>
        <p:spPr>
          <a:xfrm flipV="1">
            <a:off x="2282096" y="2971800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  <a:stCxn id="6" idx="3"/>
            <a:endCxn id="14" idx="1"/>
          </p:cNvCxnSpPr>
          <p:nvPr/>
        </p:nvCxnSpPr>
        <p:spPr>
          <a:xfrm>
            <a:off x="2282096" y="1995714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3136579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074236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7069950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7069950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Construção da série temporal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9183664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Análise das previsões</a:t>
            </a:r>
          </a:p>
        </p:txBody>
      </p:sp>
      <p:cxnSp>
        <p:nvCxnSpPr>
          <p:cNvPr id="26" name="Conector de Seta Reta 10"/>
          <p:cNvCxnSpPr>
            <a:cxnSpLocks/>
            <a:stCxn id="22" idx="3"/>
            <a:endCxn id="24" idx="1"/>
          </p:cNvCxnSpPr>
          <p:nvPr/>
        </p:nvCxnSpPr>
        <p:spPr>
          <a:xfrm flipV="1">
            <a:off x="6546886" y="1995714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8"/>
          <p:cNvCxnSpPr>
            <a:cxnSpLocks/>
            <a:stCxn id="22" idx="3"/>
            <a:endCxn id="23" idx="1"/>
          </p:cNvCxnSpPr>
          <p:nvPr/>
        </p:nvCxnSpPr>
        <p:spPr>
          <a:xfrm>
            <a:off x="6546886" y="2971800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9183664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cxnSp>
        <p:nvCxnSpPr>
          <p:cNvPr id="33" name="Conector de Seta Reta 10"/>
          <p:cNvCxnSpPr>
            <a:cxnSpLocks/>
            <a:stCxn id="14" idx="3"/>
            <a:endCxn id="22" idx="1"/>
          </p:cNvCxnSpPr>
          <p:nvPr/>
        </p:nvCxnSpPr>
        <p:spPr>
          <a:xfrm>
            <a:off x="4609229" y="2971800"/>
            <a:ext cx="4650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0"/>
          <p:cNvCxnSpPr>
            <a:cxnSpLocks/>
            <a:stCxn id="24" idx="3"/>
            <a:endCxn id="25" idx="1"/>
          </p:cNvCxnSpPr>
          <p:nvPr/>
        </p:nvCxnSpPr>
        <p:spPr>
          <a:xfrm>
            <a:off x="8542600" y="1995714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10"/>
          <p:cNvCxnSpPr>
            <a:cxnSpLocks/>
            <a:stCxn id="23" idx="3"/>
            <a:endCxn id="32" idx="1"/>
          </p:cNvCxnSpPr>
          <p:nvPr/>
        </p:nvCxnSpPr>
        <p:spPr>
          <a:xfrm>
            <a:off x="8542600" y="3947886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26700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/>
          <p:cNvSpPr/>
          <p:nvPr/>
        </p:nvSpPr>
        <p:spPr>
          <a:xfrm>
            <a:off x="809446" y="153851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809446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cxnSp>
        <p:nvCxnSpPr>
          <p:cNvPr id="9" name="Conector de Seta Reta 8"/>
          <p:cNvCxnSpPr>
            <a:cxnSpLocks/>
            <a:stCxn id="7" idx="3"/>
            <a:endCxn id="14" idx="1"/>
          </p:cNvCxnSpPr>
          <p:nvPr/>
        </p:nvCxnSpPr>
        <p:spPr>
          <a:xfrm flipV="1">
            <a:off x="2282096" y="2971800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cxnSpLocks/>
            <a:stCxn id="6" idx="3"/>
            <a:endCxn id="14" idx="1"/>
          </p:cNvCxnSpPr>
          <p:nvPr/>
        </p:nvCxnSpPr>
        <p:spPr>
          <a:xfrm>
            <a:off x="2282096" y="1995714"/>
            <a:ext cx="854483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3136579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Pré-processamento da base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074236" y="251460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Geração das amostras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7069950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Cálculo do intervalo de confiança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7069950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Construção da série temporal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9183664" y="1538514"/>
            <a:ext cx="147265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Análise das previsões</a:t>
            </a:r>
          </a:p>
        </p:txBody>
      </p:sp>
      <p:cxnSp>
        <p:nvCxnSpPr>
          <p:cNvPr id="26" name="Conector de Seta Reta 10"/>
          <p:cNvCxnSpPr>
            <a:cxnSpLocks/>
            <a:stCxn id="22" idx="3"/>
            <a:endCxn id="24" idx="1"/>
          </p:cNvCxnSpPr>
          <p:nvPr/>
        </p:nvCxnSpPr>
        <p:spPr>
          <a:xfrm flipV="1">
            <a:off x="6546886" y="1995714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8"/>
          <p:cNvCxnSpPr>
            <a:cxnSpLocks/>
            <a:stCxn id="22" idx="3"/>
            <a:endCxn id="23" idx="1"/>
          </p:cNvCxnSpPr>
          <p:nvPr/>
        </p:nvCxnSpPr>
        <p:spPr>
          <a:xfrm>
            <a:off x="6546886" y="2971800"/>
            <a:ext cx="523064" cy="9760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9183664" y="3490686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Análise do intervalo de confiança</a:t>
            </a:r>
          </a:p>
        </p:txBody>
      </p:sp>
      <p:cxnSp>
        <p:nvCxnSpPr>
          <p:cNvPr id="33" name="Conector de Seta Reta 10"/>
          <p:cNvCxnSpPr>
            <a:cxnSpLocks/>
            <a:stCxn id="14" idx="3"/>
            <a:endCxn id="22" idx="1"/>
          </p:cNvCxnSpPr>
          <p:nvPr/>
        </p:nvCxnSpPr>
        <p:spPr>
          <a:xfrm>
            <a:off x="4609229" y="2971800"/>
            <a:ext cx="4650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0"/>
          <p:cNvCxnSpPr>
            <a:cxnSpLocks/>
            <a:stCxn id="24" idx="3"/>
            <a:endCxn id="25" idx="1"/>
          </p:cNvCxnSpPr>
          <p:nvPr/>
        </p:nvCxnSpPr>
        <p:spPr>
          <a:xfrm>
            <a:off x="8542600" y="1995714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10"/>
          <p:cNvCxnSpPr>
            <a:cxnSpLocks/>
            <a:stCxn id="23" idx="3"/>
            <a:endCxn id="32" idx="1"/>
          </p:cNvCxnSpPr>
          <p:nvPr/>
        </p:nvCxnSpPr>
        <p:spPr>
          <a:xfrm>
            <a:off x="8542600" y="3947886"/>
            <a:ext cx="641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Resultado de imagem para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69" y="1019628"/>
            <a:ext cx="1071910" cy="9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esultado de imagem para sp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38" y="3819832"/>
            <a:ext cx="1456288" cy="7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Resultado de imagem para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32" y="4656244"/>
            <a:ext cx="2327737" cy="78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Resultado de imagem para bas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43" y="1760439"/>
            <a:ext cx="1413389" cy="59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m para 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181" y="2125905"/>
            <a:ext cx="1541102" cy="154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m para monetd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04" y="1881966"/>
            <a:ext cx="1119878" cy="47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Resultado de imagem para githu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322" y="5442485"/>
            <a:ext cx="4216678" cy="15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41817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>
            <a:cxnSpLocks/>
          </p:cNvCxnSpPr>
          <p:nvPr/>
        </p:nvCxnSpPr>
        <p:spPr>
          <a:xfrm flipH="1">
            <a:off x="3936000" y="3815080"/>
            <a:ext cx="4680000" cy="0"/>
          </a:xfrm>
          <a:prstGeom prst="line">
            <a:avLst/>
          </a:prstGeom>
          <a:ln w="38100">
            <a:solidFill>
              <a:srgbClr val="6052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cxnSpLocks/>
          </p:cNvCxnSpPr>
          <p:nvPr/>
        </p:nvCxnSpPr>
        <p:spPr>
          <a:xfrm rot="5400000" flipH="1">
            <a:off x="3936000" y="3791210"/>
            <a:ext cx="4680000" cy="0"/>
          </a:xfrm>
          <a:prstGeom prst="line">
            <a:avLst/>
          </a:prstGeom>
          <a:ln w="38100">
            <a:solidFill>
              <a:srgbClr val="6052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ESPECIFICAÇÃO DA MÁQUINA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5196000" y="2711210"/>
            <a:ext cx="2160000" cy="2160000"/>
            <a:chOff x="5103518" y="2565012"/>
            <a:chExt cx="2160000" cy="2160000"/>
          </a:xfrm>
        </p:grpSpPr>
        <p:sp>
          <p:nvSpPr>
            <p:cNvPr id="11" name="Elipse 10"/>
            <p:cNvSpPr/>
            <p:nvPr/>
          </p:nvSpPr>
          <p:spPr>
            <a:xfrm>
              <a:off x="5103518" y="2565012"/>
              <a:ext cx="2160000" cy="216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6052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518" y="2835012"/>
              <a:ext cx="1620000" cy="1620000"/>
            </a:xfrm>
            <a:prstGeom prst="rect">
              <a:avLst/>
            </a:prstGeom>
          </p:spPr>
        </p:pic>
      </p:grpSp>
      <p:sp>
        <p:nvSpPr>
          <p:cNvPr id="51" name="Retângulo: Cantos Arredondados 50"/>
          <p:cNvSpPr/>
          <p:nvPr/>
        </p:nvSpPr>
        <p:spPr>
          <a:xfrm>
            <a:off x="5237838" y="1451210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AMD FX ™ - 8350</a:t>
            </a:r>
          </a:p>
        </p:txBody>
      </p:sp>
      <p:sp>
        <p:nvSpPr>
          <p:cNvPr id="53" name="Retângulo: Cantos Arredondados 52"/>
          <p:cNvSpPr/>
          <p:nvPr/>
        </p:nvSpPr>
        <p:spPr>
          <a:xfrm>
            <a:off x="8008618" y="3382445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 núcleos</a:t>
            </a:r>
          </a:p>
        </p:txBody>
      </p:sp>
      <p:sp>
        <p:nvSpPr>
          <p:cNvPr id="54" name="Retângulo: Cantos Arredondados 53"/>
          <p:cNvSpPr/>
          <p:nvPr/>
        </p:nvSpPr>
        <p:spPr>
          <a:xfrm>
            <a:off x="5237838" y="5265940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16GB RAM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2563349" y="3382445"/>
            <a:ext cx="2076323" cy="865270"/>
          </a:xfrm>
          <a:prstGeom prst="roundRect">
            <a:avLst/>
          </a:prstGeom>
          <a:solidFill>
            <a:srgbClr val="605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4.0 GHz</a:t>
            </a:r>
          </a:p>
        </p:txBody>
      </p:sp>
    </p:spTree>
    <p:extLst>
      <p:ext uri="{BB962C8B-B14F-4D97-AF65-F5344CB8AC3E}">
        <p14:creationId xmlns:p14="http://schemas.microsoft.com/office/powerpoint/2010/main" val="214259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/>
          <p:cNvSpPr/>
          <p:nvPr/>
        </p:nvSpPr>
        <p:spPr>
          <a:xfrm>
            <a:off x="964798" y="894970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Extração da base do bolsa família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91" y="2070614"/>
            <a:ext cx="5325218" cy="8478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459700" y="1329876"/>
            <a:ext cx="29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60527C"/>
                </a:solidFill>
              </a:rPr>
              <a:t>Dados de 2011 a 2017</a:t>
            </a:r>
          </a:p>
        </p:txBody>
      </p:sp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27" y="3570416"/>
            <a:ext cx="3391373" cy="1133633"/>
          </a:xfrm>
          <a:prstGeom prst="rect">
            <a:avLst/>
          </a:prstGeom>
        </p:spPr>
      </p:pic>
      <p:sp>
        <p:nvSpPr>
          <p:cNvPr id="12" name="Sinal de Multiplicação 11"/>
          <p:cNvSpPr/>
          <p:nvPr/>
        </p:nvSpPr>
        <p:spPr>
          <a:xfrm>
            <a:off x="4459700" y="2776849"/>
            <a:ext cx="2802193" cy="2720766"/>
          </a:xfrm>
          <a:prstGeom prst="mathMultiply">
            <a:avLst>
              <a:gd name="adj1" fmla="val 1381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459700" y="5497615"/>
            <a:ext cx="29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60527C"/>
                </a:solidFill>
              </a:rPr>
              <a:t>37 Gb de dados</a:t>
            </a:r>
          </a:p>
        </p:txBody>
      </p:sp>
    </p:spTree>
    <p:extLst>
      <p:ext uri="{BB962C8B-B14F-4D97-AF65-F5344CB8AC3E}">
        <p14:creationId xmlns:p14="http://schemas.microsoft.com/office/powerpoint/2010/main" val="307480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961846" y="894624"/>
            <a:ext cx="147265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Preparação do </a:t>
            </a:r>
            <a:r>
              <a:rPr lang="pt-BR" sz="1600" dirty="0" err="1"/>
              <a:t>Doker</a:t>
            </a:r>
            <a:r>
              <a:rPr lang="pt-BR" sz="1600" dirty="0"/>
              <a:t>/</a:t>
            </a:r>
            <a:r>
              <a:rPr lang="pt-BR" sz="1600" dirty="0" err="1"/>
              <a:t>MonetDB</a:t>
            </a:r>
            <a:endParaRPr lang="pt-BR" sz="1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3120" y="267063"/>
            <a:ext cx="85407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4C3D6C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dirty="0">
                <a:latin typeface="Trebuchet MS" panose="020B0603020202020204" pitchFamily="34" charset="0"/>
              </a:rPr>
              <a:t>DESENVOLVIMENTO DO TRABALHO</a:t>
            </a:r>
          </a:p>
        </p:txBody>
      </p:sp>
      <p:cxnSp>
        <p:nvCxnSpPr>
          <p:cNvPr id="23" name="Conector reto 22"/>
          <p:cNvCxnSpPr>
            <a:cxnSpLocks/>
          </p:cNvCxnSpPr>
          <p:nvPr/>
        </p:nvCxnSpPr>
        <p:spPr>
          <a:xfrm>
            <a:off x="6096000" y="1816270"/>
            <a:ext cx="0" cy="5041730"/>
          </a:xfrm>
          <a:prstGeom prst="line">
            <a:avLst/>
          </a:prstGeom>
          <a:ln w="28575">
            <a:solidFill>
              <a:srgbClr val="4C3D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730901" y="181627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A – 1 Docker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087794" y="1816270"/>
            <a:ext cx="398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50000"/>
                  </a:schemeClr>
                </a:solidFill>
              </a:rPr>
              <a:t>Cenário B – 7 </a:t>
            </a:r>
            <a:r>
              <a:rPr lang="pt-BR" sz="2800" b="1" dirty="0" err="1">
                <a:solidFill>
                  <a:schemeClr val="bg1">
                    <a:lumMod val="50000"/>
                  </a:schemeClr>
                </a:solidFill>
              </a:rPr>
              <a:t>Dockers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m 4" descr="Uma imagem contendo captura de tela&#10;&#10;Descrição gerada com muito alta confianç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24" y="2339490"/>
            <a:ext cx="3425437" cy="4428000"/>
          </a:xfrm>
          <a:prstGeom prst="rect">
            <a:avLst/>
          </a:prstGeom>
        </p:spPr>
      </p:pic>
      <p:pic>
        <p:nvPicPr>
          <p:cNvPr id="16" name="Imagem 15" descr="Uma imagem contendo texto, mapa&#10;&#10;Descrição gerada com muito alta confianç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17" y="2339490"/>
            <a:ext cx="3425437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97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528</Words>
  <Application>Microsoft Office PowerPoint</Application>
  <PresentationFormat>Widescreen</PresentationFormat>
  <Paragraphs>123</Paragraphs>
  <Slides>21</Slides>
  <Notes>2</Notes>
  <HiddenSlides>4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Trebuchet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EloGroup BSB</dc:creator>
  <cp:lastModifiedBy>EloGroup BSB</cp:lastModifiedBy>
  <cp:revision>38</cp:revision>
  <dcterms:created xsi:type="dcterms:W3CDTF">2017-05-09T21:14:53Z</dcterms:created>
  <dcterms:modified xsi:type="dcterms:W3CDTF">2017-05-12T12:18:51Z</dcterms:modified>
</cp:coreProperties>
</file>