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7" r:id="rId4"/>
    <p:sldId id="274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0" r:id="rId13"/>
    <p:sldId id="272" r:id="rId14"/>
    <p:sldId id="276" r:id="rId15"/>
    <p:sldId id="278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11" userDrawn="1">
          <p15:clr>
            <a:srgbClr val="A4A3A4"/>
          </p15:clr>
        </p15:guide>
        <p15:guide id="2" pos="4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27C"/>
    <a:srgbClr val="FFFFFF"/>
    <a:srgbClr val="7F7F7F"/>
    <a:srgbClr val="F2F2F2"/>
    <a:srgbClr val="D9D9D9"/>
    <a:srgbClr val="E6E6E6"/>
    <a:srgbClr val="4C3D6C"/>
    <a:srgbClr val="EBE9E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280" autoAdjust="0"/>
  </p:normalViewPr>
  <p:slideViewPr>
    <p:cSldViewPr snapToGrid="0" showGuides="1">
      <p:cViewPr>
        <p:scale>
          <a:sx n="73" d="100"/>
          <a:sy n="73" d="100"/>
        </p:scale>
        <p:origin x="-450" y="60"/>
      </p:cViewPr>
      <p:guideLst>
        <p:guide orient="horz" pos="1911"/>
        <p:guide pos="4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7D8B-0ED7-4F80-822C-BAC1C74E2742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7DE7-80CE-4373-9B71-7CDFE5EE6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2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7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massive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2"/>
          <a:stretch/>
        </p:blipFill>
        <p:spPr bwMode="auto">
          <a:xfrm>
            <a:off x="0" y="0"/>
            <a:ext cx="1233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95084" y="2728686"/>
            <a:ext cx="11713029" cy="1429657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do operador sample do </a:t>
            </a:r>
            <a:r>
              <a:rPr lang="pt-BR" sz="2400" dirty="0" err="1"/>
              <a:t>MonetDB</a:t>
            </a:r>
            <a:r>
              <a:rPr lang="pt-BR" sz="2400" dirty="0"/>
              <a:t> aplicado aos dados massivos do Bolsa Família</a:t>
            </a:r>
          </a:p>
          <a:p>
            <a:pPr algn="ctr"/>
            <a:r>
              <a:rPr lang="pt-BR" dirty="0"/>
              <a:t>Roberto Mourão, Igor </a:t>
            </a:r>
            <a:r>
              <a:rPr lang="pt-BR" dirty="0" err="1"/>
              <a:t>Stemler</a:t>
            </a:r>
            <a:r>
              <a:rPr lang="pt-BR" dirty="0"/>
              <a:t>, Filipe Guedes</a:t>
            </a:r>
          </a:p>
          <a:p>
            <a:pPr algn="ctr"/>
            <a:r>
              <a:rPr lang="pt-BR" dirty="0"/>
              <a:t>Orientadora: </a:t>
            </a:r>
            <a:r>
              <a:rPr lang="pt-BR" dirty="0" err="1"/>
              <a:t>Profª</a:t>
            </a:r>
            <a:r>
              <a:rPr lang="pt-BR" dirty="0"/>
              <a:t> Maristela </a:t>
            </a:r>
            <a:r>
              <a:rPr lang="pt-BR" dirty="0" err="1"/>
              <a:t>Hollanda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12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05993" y="2928326"/>
            <a:ext cx="2593871" cy="300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separador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milhar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 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recebimento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variáveis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valor e UF)</a:t>
            </a: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34851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412493" y="2928326"/>
            <a:ext cx="1864687" cy="7879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campo: entrada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876759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sz="4800" b="1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sz="7200" dirty="0"/>
              <a:t>02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77" y="4936458"/>
            <a:ext cx="900000" cy="9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4477" y="3656267"/>
            <a:ext cx="900000" cy="900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8996772" y="373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9149172" y="500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Último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67499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30242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7799"/>
              </p:ext>
            </p:extLst>
          </p:nvPr>
        </p:nvGraphicFramePr>
        <p:xfrm>
          <a:off x="608640" y="3014362"/>
          <a:ext cx="5104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00">
                  <a:extLst>
                    <a:ext uri="{9D8B030D-6E8A-4147-A177-3AD203B41FA5}">
                      <a16:colId xmlns:a16="http://schemas.microsoft.com/office/drawing/2014/main" xmlns="" val="3586609974"/>
                    </a:ext>
                  </a:extLst>
                </a:gridCol>
                <a:gridCol w="2552400">
                  <a:extLst>
                    <a:ext uri="{9D8B030D-6E8A-4147-A177-3AD203B41FA5}">
                      <a16:colId xmlns:a16="http://schemas.microsoft.com/office/drawing/2014/main" xmlns="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5.29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8.05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81834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47207"/>
              </p:ext>
            </p:extLst>
          </p:nvPr>
        </p:nvGraphicFramePr>
        <p:xfrm>
          <a:off x="6971680" y="3014362"/>
          <a:ext cx="51042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03">
                  <a:extLst>
                    <a:ext uri="{9D8B030D-6E8A-4147-A177-3AD203B41FA5}">
                      <a16:colId xmlns:a16="http://schemas.microsoft.com/office/drawing/2014/main" xmlns="" val="3586609974"/>
                    </a:ext>
                  </a:extLst>
                </a:gridCol>
                <a:gridCol w="2552103">
                  <a:extLst>
                    <a:ext uri="{9D8B030D-6E8A-4147-A177-3AD203B41FA5}">
                      <a16:colId xmlns:a16="http://schemas.microsoft.com/office/drawing/2014/main" xmlns="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30.21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32.26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19.59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705018" y="894623"/>
            <a:ext cx="10359222" cy="8949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Comparação dos resultados</a:t>
            </a:r>
          </a:p>
          <a:p>
            <a:pPr algn="ctr"/>
            <a:r>
              <a:rPr lang="pt-BR" sz="2800" dirty="0" smtClean="0"/>
              <a:t>População X amostra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 smtClean="0">
                <a:latin typeface="Trebuchet MS" panose="020B0603020202020204" pitchFamily="34" charset="0"/>
              </a:rPr>
              <a:t>Resultados obtidos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5017" y="2104683"/>
            <a:ext cx="491201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populacionais sobre o valor recebido: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Média: 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R$148,22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Desvio padrão: R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$ 83,27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40714" r="40464" b="45715"/>
          <a:stretch/>
        </p:blipFill>
        <p:spPr bwMode="auto">
          <a:xfrm>
            <a:off x="642616" y="3243457"/>
            <a:ext cx="4380494" cy="164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98996" y="5102664"/>
            <a:ext cx="5024634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Amostra suficiente: 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1.347</a:t>
            </a:r>
          </a:p>
          <a:p>
            <a:pPr>
              <a:spcAft>
                <a:spcPts val="600"/>
              </a:spcAft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 de confiança: 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(R$143,75, R$152,65)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52228" y="1901716"/>
            <a:ext cx="4912012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amostrais sobre o valor recebido: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Média: 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R$149,49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Desvio padrão: R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$ 2,30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Simulações</a:t>
            </a:r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1.000</a:t>
            </a:r>
          </a:p>
        </p:txBody>
      </p:sp>
    </p:spTree>
    <p:extLst>
      <p:ext uri="{BB962C8B-B14F-4D97-AF65-F5344CB8AC3E}">
        <p14:creationId xmlns:p14="http://schemas.microsoft.com/office/powerpoint/2010/main" val="417666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 smtClean="0">
                <a:latin typeface="Trebuchet MS" panose="020B0603020202020204" pitchFamily="34" charset="0"/>
              </a:rPr>
              <a:t>RESULTADOS DO </a:t>
            </a:r>
            <a:r>
              <a:rPr lang="pt-BR" dirty="0">
                <a:latin typeface="Trebuchet MS" panose="020B0603020202020204" pitchFamily="34" charset="0"/>
              </a:rPr>
              <a:t>TRABALHO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833120" y="808688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Média mensal de valores pagos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15395" r="29019" b="11250"/>
          <a:stretch/>
        </p:blipFill>
        <p:spPr bwMode="auto">
          <a:xfrm>
            <a:off x="202663" y="1240688"/>
            <a:ext cx="5969726" cy="536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779245" y="1817079"/>
            <a:ext cx="3814732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 </a:t>
            </a:r>
            <a:r>
              <a:rPr lang="pt-BR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pt-BR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simulações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valores fora do intervalo de confiança</a:t>
            </a:r>
          </a:p>
        </p:txBody>
      </p:sp>
    </p:spTree>
    <p:extLst>
      <p:ext uri="{BB962C8B-B14F-4D97-AF65-F5344CB8AC3E}">
        <p14:creationId xmlns:p14="http://schemas.microsoft.com/office/powerpoint/2010/main" val="68246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RESULTADOS DO </a:t>
            </a:r>
            <a:r>
              <a:rPr lang="pt-BR" dirty="0" smtClean="0">
                <a:latin typeface="Trebuchet MS" panose="020B0603020202020204" pitchFamily="34" charset="0"/>
              </a:rPr>
              <a:t>TRABALHO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2" y="838775"/>
            <a:ext cx="7872153" cy="600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25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 smtClean="0">
                <a:latin typeface="Trebuchet MS" panose="020B0603020202020204" pitchFamily="34" charset="0"/>
              </a:rPr>
              <a:t>RESULTADOS DO </a:t>
            </a:r>
            <a:r>
              <a:rPr lang="pt-BR" dirty="0">
                <a:latin typeface="Trebuchet MS" panose="020B0603020202020204" pitchFamily="34" charset="0"/>
              </a:rPr>
              <a:t>TRABALHO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1345474" y="894624"/>
            <a:ext cx="2672334" cy="457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1345474" y="1432953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Média mensal de valores pagos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6354447" y="1414953"/>
            <a:ext cx="4429952" cy="46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Variação mensal de usuários cadastrados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601121" y="851838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392.080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1" t="14436" r="29119" b="11072"/>
          <a:stretch/>
        </p:blipFill>
        <p:spPr bwMode="auto">
          <a:xfrm>
            <a:off x="5969925" y="1861812"/>
            <a:ext cx="5447012" cy="499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2230" r="29119" b="19107"/>
          <a:stretch/>
        </p:blipFill>
        <p:spPr bwMode="auto">
          <a:xfrm>
            <a:off x="934100" y="1969458"/>
            <a:ext cx="4923924" cy="444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15355" r="28745" b="11977"/>
          <a:stretch/>
        </p:blipFill>
        <p:spPr bwMode="auto">
          <a:xfrm>
            <a:off x="471569" y="1864954"/>
            <a:ext cx="5437658" cy="484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04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SUGESTÕES DE TRABALHOS FUTUROS</a:t>
            </a:r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1371600" y="1719725"/>
            <a:ext cx="0" cy="32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/>
          <p:cNvGrpSpPr/>
          <p:nvPr/>
        </p:nvGrpSpPr>
        <p:grpSpPr>
          <a:xfrm>
            <a:off x="1132840" y="3703164"/>
            <a:ext cx="11059161" cy="954107"/>
            <a:chOff x="1132840" y="2578446"/>
            <a:chExt cx="11059161" cy="954107"/>
          </a:xfrm>
        </p:grpSpPr>
        <p:sp>
          <p:nvSpPr>
            <p:cNvPr id="9" name="CaixaDeTexto 8"/>
            <p:cNvSpPr txBox="1"/>
            <p:nvPr/>
          </p:nvSpPr>
          <p:spPr>
            <a:xfrm>
              <a:off x="1849121" y="2578446"/>
              <a:ext cx="10342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rebuchet MS" panose="020B0603020202020204" pitchFamily="34" charset="0"/>
                </a:rPr>
                <a:t>Verificar eficiência na previsão do volume de entradas e saídas de usuários na base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132840" y="2763520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1122680" y="2040376"/>
            <a:ext cx="10038807" cy="954107"/>
            <a:chOff x="1122680" y="1694936"/>
            <a:chExt cx="10038807" cy="954107"/>
          </a:xfrm>
        </p:grpSpPr>
        <p:sp>
          <p:nvSpPr>
            <p:cNvPr id="15" name="CaixaDeTexto 14"/>
            <p:cNvSpPr txBox="1"/>
            <p:nvPr/>
          </p:nvSpPr>
          <p:spPr>
            <a:xfrm>
              <a:off x="1838961" y="1694936"/>
              <a:ext cx="9322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800">
                  <a:latin typeface="Trebuchet MS" panose="020B0603020202020204" pitchFamily="34" charset="0"/>
                </a:defRPr>
              </a:lvl1pPr>
            </a:lstStyle>
            <a:p>
              <a:r>
                <a:rPr lang="pt-BR" dirty="0"/>
                <a:t>Comparar performance do </a:t>
              </a:r>
              <a:r>
                <a:rPr lang="pt-BR" dirty="0" err="1"/>
                <a:t>MonetDB</a:t>
              </a:r>
              <a:r>
                <a:rPr lang="pt-BR" dirty="0"/>
                <a:t> com outros bancos de dados </a:t>
              </a:r>
              <a:r>
                <a:rPr lang="pt-BR" dirty="0" err="1"/>
                <a:t>noSQL</a:t>
              </a:r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22680" y="1938068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3998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3120" y="1132114"/>
            <a:ext cx="4572000" cy="330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Desenvolvimento do trabalho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Sugestões de trabalhos futuros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808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OBJETIVOS DO TRABALHO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91198" y="2500444"/>
            <a:ext cx="7129462" cy="485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Tempo de processamento </a:t>
            </a: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175518" y="2449739"/>
            <a:ext cx="626085" cy="587005"/>
          </a:xfrm>
          <a:custGeom>
            <a:avLst/>
            <a:gdLst/>
            <a:ahLst/>
            <a:cxnLst>
              <a:cxn ang="0">
                <a:pos x="491" y="0"/>
              </a:cxn>
              <a:cxn ang="0">
                <a:pos x="982" y="492"/>
              </a:cxn>
              <a:cxn ang="0">
                <a:pos x="729" y="921"/>
              </a:cxn>
              <a:cxn ang="0">
                <a:pos x="253" y="921"/>
              </a:cxn>
              <a:cxn ang="0">
                <a:pos x="0" y="492"/>
              </a:cxn>
              <a:cxn ang="0">
                <a:pos x="491" y="0"/>
              </a:cxn>
              <a:cxn ang="0">
                <a:pos x="769" y="770"/>
              </a:cxn>
              <a:cxn ang="0">
                <a:pos x="885" y="492"/>
              </a:cxn>
              <a:cxn ang="0">
                <a:pos x="798" y="492"/>
              </a:cxn>
              <a:cxn ang="0">
                <a:pos x="798" y="430"/>
              </a:cxn>
              <a:cxn ang="0">
                <a:pos x="880" y="430"/>
              </a:cxn>
              <a:cxn ang="0">
                <a:pos x="839" y="307"/>
              </a:cxn>
              <a:cxn ang="0">
                <a:pos x="737" y="307"/>
              </a:cxn>
              <a:cxn ang="0">
                <a:pos x="737" y="246"/>
              </a:cxn>
              <a:cxn ang="0">
                <a:pos x="798" y="246"/>
              </a:cxn>
              <a:cxn ang="0">
                <a:pos x="769" y="214"/>
              </a:cxn>
              <a:cxn ang="0">
                <a:pos x="614" y="118"/>
              </a:cxn>
              <a:cxn ang="0">
                <a:pos x="614" y="185"/>
              </a:cxn>
              <a:cxn ang="0">
                <a:pos x="553" y="185"/>
              </a:cxn>
              <a:cxn ang="0">
                <a:pos x="553" y="103"/>
              </a:cxn>
              <a:cxn ang="0">
                <a:pos x="491" y="98"/>
              </a:cxn>
              <a:cxn ang="0">
                <a:pos x="430" y="103"/>
              </a:cxn>
              <a:cxn ang="0">
                <a:pos x="430" y="185"/>
              </a:cxn>
              <a:cxn ang="0">
                <a:pos x="368" y="185"/>
              </a:cxn>
              <a:cxn ang="0">
                <a:pos x="368" y="118"/>
              </a:cxn>
              <a:cxn ang="0">
                <a:pos x="213" y="214"/>
              </a:cxn>
              <a:cxn ang="0">
                <a:pos x="184" y="246"/>
              </a:cxn>
              <a:cxn ang="0">
                <a:pos x="246" y="246"/>
              </a:cxn>
              <a:cxn ang="0">
                <a:pos x="246" y="307"/>
              </a:cxn>
              <a:cxn ang="0">
                <a:pos x="143" y="307"/>
              </a:cxn>
              <a:cxn ang="0">
                <a:pos x="103" y="430"/>
              </a:cxn>
              <a:cxn ang="0">
                <a:pos x="184" y="430"/>
              </a:cxn>
              <a:cxn ang="0">
                <a:pos x="184" y="492"/>
              </a:cxn>
              <a:cxn ang="0">
                <a:pos x="98" y="492"/>
              </a:cxn>
              <a:cxn ang="0">
                <a:pos x="213" y="770"/>
              </a:cxn>
              <a:cxn ang="0">
                <a:pos x="245" y="799"/>
              </a:cxn>
              <a:cxn ang="0">
                <a:pos x="430" y="799"/>
              </a:cxn>
              <a:cxn ang="0">
                <a:pos x="465" y="307"/>
              </a:cxn>
              <a:cxn ang="0">
                <a:pos x="518" y="307"/>
              </a:cxn>
              <a:cxn ang="0">
                <a:pos x="553" y="799"/>
              </a:cxn>
              <a:cxn ang="0">
                <a:pos x="737" y="799"/>
              </a:cxn>
              <a:cxn ang="0">
                <a:pos x="769" y="770"/>
              </a:cxn>
              <a:cxn ang="0">
                <a:pos x="769" y="770"/>
              </a:cxn>
              <a:cxn ang="0">
                <a:pos x="769" y="770"/>
              </a:cxn>
            </a:cxnLst>
            <a:rect l="0" t="0" r="r" b="b"/>
            <a:pathLst>
              <a:path w="982" h="921">
                <a:moveTo>
                  <a:pt x="491" y="0"/>
                </a:moveTo>
                <a:cubicBezTo>
                  <a:pt x="762" y="0"/>
                  <a:pt x="982" y="220"/>
                  <a:pt x="982" y="492"/>
                </a:cubicBezTo>
                <a:cubicBezTo>
                  <a:pt x="982" y="677"/>
                  <a:pt x="880" y="838"/>
                  <a:pt x="729" y="921"/>
                </a:cubicBezTo>
                <a:cubicBezTo>
                  <a:pt x="253" y="921"/>
                  <a:pt x="253" y="921"/>
                  <a:pt x="253" y="921"/>
                </a:cubicBezTo>
                <a:cubicBezTo>
                  <a:pt x="102" y="838"/>
                  <a:pt x="0" y="677"/>
                  <a:pt x="0" y="492"/>
                </a:cubicBezTo>
                <a:cubicBezTo>
                  <a:pt x="0" y="220"/>
                  <a:pt x="220" y="0"/>
                  <a:pt x="491" y="0"/>
                </a:cubicBezTo>
                <a:close/>
                <a:moveTo>
                  <a:pt x="769" y="770"/>
                </a:moveTo>
                <a:cubicBezTo>
                  <a:pt x="844" y="696"/>
                  <a:pt x="885" y="597"/>
                  <a:pt x="885" y="492"/>
                </a:cubicBezTo>
                <a:cubicBezTo>
                  <a:pt x="798" y="492"/>
                  <a:pt x="798" y="492"/>
                  <a:pt x="798" y="492"/>
                </a:cubicBezTo>
                <a:cubicBezTo>
                  <a:pt x="798" y="430"/>
                  <a:pt x="798" y="430"/>
                  <a:pt x="798" y="430"/>
                </a:cubicBezTo>
                <a:cubicBezTo>
                  <a:pt x="880" y="430"/>
                  <a:pt x="880" y="430"/>
                  <a:pt x="880" y="430"/>
                </a:cubicBezTo>
                <a:cubicBezTo>
                  <a:pt x="873" y="387"/>
                  <a:pt x="859" y="346"/>
                  <a:pt x="839" y="307"/>
                </a:cubicBezTo>
                <a:cubicBezTo>
                  <a:pt x="737" y="307"/>
                  <a:pt x="737" y="307"/>
                  <a:pt x="737" y="307"/>
                </a:cubicBezTo>
                <a:cubicBezTo>
                  <a:pt x="737" y="246"/>
                  <a:pt x="737" y="246"/>
                  <a:pt x="737" y="246"/>
                </a:cubicBezTo>
                <a:cubicBezTo>
                  <a:pt x="798" y="246"/>
                  <a:pt x="798" y="246"/>
                  <a:pt x="798" y="246"/>
                </a:cubicBezTo>
                <a:cubicBezTo>
                  <a:pt x="789" y="235"/>
                  <a:pt x="780" y="224"/>
                  <a:pt x="769" y="214"/>
                </a:cubicBezTo>
                <a:cubicBezTo>
                  <a:pt x="725" y="169"/>
                  <a:pt x="672" y="137"/>
                  <a:pt x="614" y="118"/>
                </a:cubicBezTo>
                <a:cubicBezTo>
                  <a:pt x="614" y="185"/>
                  <a:pt x="614" y="185"/>
                  <a:pt x="614" y="185"/>
                </a:cubicBezTo>
                <a:cubicBezTo>
                  <a:pt x="553" y="185"/>
                  <a:pt x="553" y="185"/>
                  <a:pt x="553" y="185"/>
                </a:cubicBezTo>
                <a:cubicBezTo>
                  <a:pt x="553" y="103"/>
                  <a:pt x="553" y="103"/>
                  <a:pt x="553" y="103"/>
                </a:cubicBezTo>
                <a:cubicBezTo>
                  <a:pt x="532" y="100"/>
                  <a:pt x="512" y="98"/>
                  <a:pt x="491" y="98"/>
                </a:cubicBezTo>
                <a:cubicBezTo>
                  <a:pt x="470" y="98"/>
                  <a:pt x="450" y="100"/>
                  <a:pt x="430" y="103"/>
                </a:cubicBezTo>
                <a:cubicBezTo>
                  <a:pt x="430" y="185"/>
                  <a:pt x="430" y="185"/>
                  <a:pt x="430" y="185"/>
                </a:cubicBezTo>
                <a:cubicBezTo>
                  <a:pt x="368" y="185"/>
                  <a:pt x="368" y="185"/>
                  <a:pt x="368" y="185"/>
                </a:cubicBezTo>
                <a:cubicBezTo>
                  <a:pt x="368" y="118"/>
                  <a:pt x="368" y="118"/>
                  <a:pt x="368" y="118"/>
                </a:cubicBezTo>
                <a:cubicBezTo>
                  <a:pt x="310" y="137"/>
                  <a:pt x="257" y="169"/>
                  <a:pt x="213" y="214"/>
                </a:cubicBezTo>
                <a:cubicBezTo>
                  <a:pt x="203" y="224"/>
                  <a:pt x="193" y="235"/>
                  <a:pt x="184" y="246"/>
                </a:cubicBezTo>
                <a:cubicBezTo>
                  <a:pt x="246" y="246"/>
                  <a:pt x="246" y="246"/>
                  <a:pt x="246" y="246"/>
                </a:cubicBezTo>
                <a:cubicBezTo>
                  <a:pt x="246" y="307"/>
                  <a:pt x="246" y="307"/>
                  <a:pt x="246" y="307"/>
                </a:cubicBezTo>
                <a:cubicBezTo>
                  <a:pt x="143" y="307"/>
                  <a:pt x="143" y="307"/>
                  <a:pt x="143" y="307"/>
                </a:cubicBezTo>
                <a:cubicBezTo>
                  <a:pt x="123" y="346"/>
                  <a:pt x="109" y="387"/>
                  <a:pt x="103" y="430"/>
                </a:cubicBezTo>
                <a:cubicBezTo>
                  <a:pt x="184" y="430"/>
                  <a:pt x="184" y="430"/>
                  <a:pt x="184" y="430"/>
                </a:cubicBezTo>
                <a:cubicBezTo>
                  <a:pt x="184" y="492"/>
                  <a:pt x="184" y="492"/>
                  <a:pt x="184" y="492"/>
                </a:cubicBezTo>
                <a:cubicBezTo>
                  <a:pt x="98" y="492"/>
                  <a:pt x="98" y="492"/>
                  <a:pt x="98" y="492"/>
                </a:cubicBezTo>
                <a:cubicBezTo>
                  <a:pt x="98" y="597"/>
                  <a:pt x="139" y="696"/>
                  <a:pt x="213" y="770"/>
                </a:cubicBezTo>
                <a:cubicBezTo>
                  <a:pt x="223" y="780"/>
                  <a:pt x="234" y="790"/>
                  <a:pt x="245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65" y="307"/>
                  <a:pt x="465" y="307"/>
                  <a:pt x="465" y="307"/>
                </a:cubicBezTo>
                <a:cubicBezTo>
                  <a:pt x="518" y="307"/>
                  <a:pt x="518" y="307"/>
                  <a:pt x="518" y="307"/>
                </a:cubicBezTo>
                <a:cubicBezTo>
                  <a:pt x="553" y="799"/>
                  <a:pt x="553" y="799"/>
                  <a:pt x="553" y="799"/>
                </a:cubicBezTo>
                <a:cubicBezTo>
                  <a:pt x="737" y="799"/>
                  <a:pt x="737" y="799"/>
                  <a:pt x="737" y="799"/>
                </a:cubicBezTo>
                <a:cubicBezTo>
                  <a:pt x="748" y="790"/>
                  <a:pt x="759" y="780"/>
                  <a:pt x="769" y="770"/>
                </a:cubicBezTo>
                <a:close/>
                <a:moveTo>
                  <a:pt x="769" y="770"/>
                </a:moveTo>
                <a:cubicBezTo>
                  <a:pt x="769" y="770"/>
                  <a:pt x="769" y="770"/>
                  <a:pt x="769" y="770"/>
                </a:cubicBezTo>
              </a:path>
            </a:pathLst>
          </a:custGeom>
          <a:solidFill>
            <a:srgbClr val="60527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0527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07" y="3838327"/>
            <a:ext cx="650296" cy="65029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3120" y="1148375"/>
            <a:ext cx="878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Analisar a performance do operador sample do </a:t>
            </a:r>
            <a:r>
              <a:rPr lang="pt-BR" sz="2000" dirty="0" err="1"/>
              <a:t>MonetDB</a:t>
            </a:r>
            <a:r>
              <a:rPr lang="pt-BR" sz="2000" dirty="0"/>
              <a:t> com um ou mais clusters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91198" y="3942751"/>
            <a:ext cx="7129462" cy="44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Aderência da amostra à população</a:t>
            </a:r>
          </a:p>
        </p:txBody>
      </p:sp>
    </p:spTree>
    <p:extLst>
      <p:ext uri="{BB962C8B-B14F-4D97-AF65-F5344CB8AC3E}">
        <p14:creationId xmlns:p14="http://schemas.microsoft.com/office/powerpoint/2010/main" val="18519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TRABALHOS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327570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67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Resultado de imagem para do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69" y="1019628"/>
            <a:ext cx="1071910" cy="9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m para sp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38" y="3819832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sultado de imagem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32" y="4656244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esultado de imagem para bas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43" y="1760439"/>
            <a:ext cx="1413389" cy="5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m para 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81" y="2125905"/>
            <a:ext cx="1541102" cy="15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monet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4" y="1881966"/>
            <a:ext cx="1119878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Resultado de imagem para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22" y="5442485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1817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>
            <a:cxnSpLocks/>
          </p:cNvCxnSpPr>
          <p:nvPr/>
        </p:nvCxnSpPr>
        <p:spPr>
          <a:xfrm flipH="1">
            <a:off x="3936000" y="381508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/>
          </p:cNvCxnSpPr>
          <p:nvPr/>
        </p:nvCxnSpPr>
        <p:spPr>
          <a:xfrm rot="5400000" flipH="1">
            <a:off x="3936000" y="379121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ESPECIFICAÇÃO DA MÁQUINA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5196000" y="2711210"/>
            <a:ext cx="2160000" cy="2160000"/>
            <a:chOff x="5103518" y="2565012"/>
            <a:chExt cx="2160000" cy="2160000"/>
          </a:xfrm>
        </p:grpSpPr>
        <p:sp>
          <p:nvSpPr>
            <p:cNvPr id="11" name="Elipse 10"/>
            <p:cNvSpPr/>
            <p:nvPr/>
          </p:nvSpPr>
          <p:spPr>
            <a:xfrm>
              <a:off x="5103518" y="256501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05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18" y="2835012"/>
              <a:ext cx="1620000" cy="1620000"/>
            </a:xfrm>
            <a:prstGeom prst="rect">
              <a:avLst/>
            </a:prstGeom>
          </p:spPr>
        </p:pic>
      </p:grpSp>
      <p:sp>
        <p:nvSpPr>
          <p:cNvPr id="51" name="Retângulo: Cantos Arredondados 50"/>
          <p:cNvSpPr/>
          <p:nvPr/>
        </p:nvSpPr>
        <p:spPr>
          <a:xfrm>
            <a:off x="5237838" y="145121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AMD FX ™ - 8350</a:t>
            </a:r>
          </a:p>
        </p:txBody>
      </p:sp>
      <p:sp>
        <p:nvSpPr>
          <p:cNvPr id="53" name="Retângulo: Cantos Arredondados 52"/>
          <p:cNvSpPr/>
          <p:nvPr/>
        </p:nvSpPr>
        <p:spPr>
          <a:xfrm>
            <a:off x="8008618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 núcleos</a:t>
            </a:r>
          </a:p>
        </p:txBody>
      </p:sp>
      <p:sp>
        <p:nvSpPr>
          <p:cNvPr id="54" name="Retângulo: Cantos Arredondados 53"/>
          <p:cNvSpPr/>
          <p:nvPr/>
        </p:nvSpPr>
        <p:spPr>
          <a:xfrm>
            <a:off x="5237838" y="526594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16GB RAM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2563349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4.0 GHz</a:t>
            </a:r>
          </a:p>
        </p:txBody>
      </p:sp>
    </p:spTree>
    <p:extLst>
      <p:ext uri="{BB962C8B-B14F-4D97-AF65-F5344CB8AC3E}">
        <p14:creationId xmlns:p14="http://schemas.microsoft.com/office/powerpoint/2010/main" val="21425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/>
          <p:cNvSpPr/>
          <p:nvPr/>
        </p:nvSpPr>
        <p:spPr>
          <a:xfrm>
            <a:off x="964798" y="89497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91" y="2070614"/>
            <a:ext cx="5325218" cy="847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59700" y="1329876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0527C"/>
                </a:solidFill>
              </a:rPr>
              <a:t>Dados de 2011 a 2017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27" y="3570416"/>
            <a:ext cx="3391373" cy="1133633"/>
          </a:xfrm>
          <a:prstGeom prst="rect">
            <a:avLst/>
          </a:prstGeom>
        </p:spPr>
      </p:pic>
      <p:sp>
        <p:nvSpPr>
          <p:cNvPr id="12" name="Sinal de Multiplicação 11"/>
          <p:cNvSpPr/>
          <p:nvPr/>
        </p:nvSpPr>
        <p:spPr>
          <a:xfrm>
            <a:off x="4459700" y="2776849"/>
            <a:ext cx="2802193" cy="2720766"/>
          </a:xfrm>
          <a:prstGeom prst="mathMultiply">
            <a:avLst>
              <a:gd name="adj1" fmla="val 138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59700" y="5497615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0527C"/>
                </a:solidFill>
              </a:rPr>
              <a:t>37 Gb de dados</a:t>
            </a:r>
          </a:p>
        </p:txBody>
      </p:sp>
    </p:spTree>
    <p:extLst>
      <p:ext uri="{BB962C8B-B14F-4D97-AF65-F5344CB8AC3E}">
        <p14:creationId xmlns:p14="http://schemas.microsoft.com/office/powerpoint/2010/main" val="307480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096000" y="1816270"/>
            <a:ext cx="0" cy="5041730"/>
          </a:xfrm>
          <a:prstGeom prst="line">
            <a:avLst/>
          </a:prstGeom>
          <a:ln w="28575">
            <a:solidFill>
              <a:srgbClr val="4C3D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30901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087794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 descr="Uma imagem contendo captura de tela&#10;&#10;Descrição gerada com muito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24" y="2339490"/>
            <a:ext cx="3425437" cy="4428000"/>
          </a:xfrm>
          <a:prstGeom prst="rect">
            <a:avLst/>
          </a:prstGeom>
        </p:spPr>
      </p:pic>
      <p:pic>
        <p:nvPicPr>
          <p:cNvPr id="16" name="Imagem 15" descr="Uma imagem contendo texto, mapa&#10;&#10;Descrição gerada com muito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17" y="2339490"/>
            <a:ext cx="3425437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412</Words>
  <Application>Microsoft Office PowerPoint</Application>
  <PresentationFormat>Personalizar</PresentationFormat>
  <Paragraphs>104</Paragraphs>
  <Slides>16</Slides>
  <Notes>2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EloGroup BSB</dc:creator>
  <cp:lastModifiedBy>Igorst</cp:lastModifiedBy>
  <cp:revision>41</cp:revision>
  <dcterms:created xsi:type="dcterms:W3CDTF">2017-05-09T21:14:53Z</dcterms:created>
  <dcterms:modified xsi:type="dcterms:W3CDTF">2017-05-12T10:24:28Z</dcterms:modified>
</cp:coreProperties>
</file>