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65" r:id="rId6"/>
    <p:sldId id="266" r:id="rId7"/>
    <p:sldId id="267" r:id="rId8"/>
    <p:sldId id="268" r:id="rId9"/>
    <p:sldId id="269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E20"/>
    <a:srgbClr val="231E20"/>
    <a:srgbClr val="58D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20190313012629_1200_6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-1270"/>
            <a:ext cx="12219305" cy="6872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/home/mourao/Imagens/software-development-team-structure20181025.jpgsoftware-development-team-structure2018102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97485" y="-13652"/>
            <a:ext cx="12586970" cy="68853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3335"/>
            <a:ext cx="4554220" cy="2209165"/>
          </a:xfrm>
          <a:ln>
            <a:noFill/>
          </a:ln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marL="0" indent="0" algn="ctr">
              <a:buNone/>
            </a:pPr>
            <a:r>
              <a:rPr lang="" altLang="en-US" sz="6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+</a:t>
            </a:r>
            <a:r>
              <a:rPr lang="en-US" altLang="en-US" sz="6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 6400 </a:t>
            </a:r>
            <a:endParaRPr lang="en-US" altLang="en-US" sz="6600" b="1">
              <a:ln>
                <a:noFill/>
              </a:ln>
              <a:solidFill>
                <a:schemeClr val="bg1"/>
              </a:solidFill>
              <a:effectLst>
                <a:outerShdw dist="114300" dir="18900000" algn="bl" rotWithShape="0">
                  <a:srgbClr val="221E20">
                    <a:alpha val="100000"/>
                  </a:srgbClr>
                </a:outerShdw>
              </a:effectLst>
              <a:latin typeface="Ubuntu" panose="020B0604030602030204" charset="0"/>
              <a:ea typeface="Ubuntu" panose="020B0604030602030204" charset="0"/>
            </a:endParaRPr>
          </a:p>
          <a:p>
            <a:pPr marL="0" indent="0" algn="ctr">
              <a:buNone/>
            </a:pPr>
            <a:r>
              <a:rPr lang="en-US" altLang="en-US" sz="6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EVENTOS</a:t>
            </a:r>
            <a:endParaRPr lang="en-US" altLang="en-US" sz="6600" b="1">
              <a:ln>
                <a:noFill/>
              </a:ln>
              <a:solidFill>
                <a:schemeClr val="bg1"/>
              </a:solidFill>
              <a:effectLst>
                <a:outerShdw dist="114300" dir="18900000" algn="bl" rotWithShape="0">
                  <a:srgbClr val="221E20">
                    <a:alpha val="100000"/>
                  </a:srgbClr>
                </a:outerShdw>
              </a:effectLst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2" name="Content Placeholder 2"/>
          <p:cNvSpPr>
            <a:spLocks noGrp="1"/>
          </p:cNvSpPr>
          <p:nvPr/>
        </p:nvSpPr>
        <p:spPr>
          <a:xfrm>
            <a:off x="8261350" y="-13335"/>
            <a:ext cx="3930650" cy="42157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6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EM </a:t>
            </a:r>
            <a:endParaRPr lang="" altLang="en-US" sz="6600" b="1">
              <a:ln>
                <a:noFill/>
              </a:ln>
              <a:solidFill>
                <a:schemeClr val="bg1"/>
              </a:solidFill>
              <a:effectLst>
                <a:outerShdw dist="114300" dir="18900000" algn="bl" rotWithShape="0">
                  <a:srgbClr val="221E20">
                    <a:alpha val="100000"/>
                  </a:srgbClr>
                </a:outerShdw>
              </a:effectLst>
              <a:latin typeface="Ubuntu" panose="020B0604030602030204" charset="0"/>
              <a:ea typeface="Ubuntu" panose="020B0604030602030204" charset="0"/>
            </a:endParaRPr>
          </a:p>
          <a:p>
            <a:pPr marL="0" indent="0" algn="ctr">
              <a:buNone/>
            </a:pPr>
            <a:r>
              <a:rPr lang="" altLang="en-US" sz="6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10 DIAS</a:t>
            </a:r>
            <a:endParaRPr lang="" altLang="en-US" sz="6600" b="1">
              <a:ln>
                <a:noFill/>
              </a:ln>
              <a:solidFill>
                <a:schemeClr val="bg1"/>
              </a:solidFill>
              <a:effectLst>
                <a:outerShdw dist="114300" dir="18900000" algn="bl" rotWithShape="0">
                  <a:srgbClr val="221E20">
                    <a:alpha val="100000"/>
                  </a:srgbClr>
                </a:outerShdw>
              </a:effectLst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0" y="4662805"/>
            <a:ext cx="4554220" cy="22091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6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COMO ESCOLHER</a:t>
            </a:r>
            <a:endParaRPr lang="" altLang="en-US" sz="6600" b="1">
              <a:ln>
                <a:noFill/>
              </a:ln>
              <a:solidFill>
                <a:schemeClr val="bg1"/>
              </a:solidFill>
              <a:effectLst>
                <a:outerShdw dist="114300" dir="18900000" algn="bl" rotWithShape="0">
                  <a:srgbClr val="221E20">
                    <a:alpha val="100000"/>
                  </a:srgbClr>
                </a:outerShdw>
              </a:effectLst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7637780" y="4662805"/>
            <a:ext cx="4554220" cy="22091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" altLang="en-US" sz="6600" b="1">
                <a:ln>
                  <a:noFill/>
                </a:ln>
                <a:solidFill>
                  <a:schemeClr val="bg1"/>
                </a:solidFill>
                <a:effectLst>
                  <a:outerShdw dist="114300" dir="18900000" algn="bl" rotWithShape="0">
                    <a:srgbClr val="221E20">
                      <a:alpha val="100000"/>
                    </a:srgbClr>
                  </a:outerShdw>
                </a:effectLst>
                <a:latin typeface="Ubuntu" panose="020B0604030602030204" charset="0"/>
                <a:ea typeface="Ubuntu" panose="020B0604030602030204" charset="0"/>
              </a:rPr>
              <a:t>PRA ONDE IR?</a:t>
            </a:r>
            <a:endParaRPr lang="" altLang="en-US" sz="6600" b="1">
              <a:ln>
                <a:noFill/>
              </a:ln>
              <a:solidFill>
                <a:schemeClr val="bg1"/>
              </a:solidFill>
              <a:effectLst>
                <a:outerShdw dist="114300" dir="18900000" algn="bl" rotWithShape="0">
                  <a:srgbClr val="221E20">
                    <a:alpha val="100000"/>
                  </a:srgbClr>
                </a:outerShdw>
              </a:effectLst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ea typeface="Ubuntu" panose="020B0604030602030204" charset="0"/>
              </a:rPr>
              <a:t>Etapas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en-US" sz="3600">
                <a:latin typeface="Ubuntu" panose="020B0604030602030204" charset="0"/>
                <a:ea typeface="Ubuntu" panose="020B0604030602030204" charset="0"/>
              </a:rPr>
              <a:t>Preparação do Ambiente</a:t>
            </a:r>
            <a:endParaRPr lang="en-US" altLang="en-US" sz="3600">
              <a:latin typeface="Ubuntu" panose="020B0604030602030204" charset="0"/>
              <a:ea typeface="Ubuntu" panose="020B0604030602030204" charset="0"/>
            </a:endParaRPr>
          </a:p>
          <a:p>
            <a:pPr marL="514350" indent="-514350">
              <a:buAutoNum type="arabicPeriod"/>
            </a:pPr>
            <a:r>
              <a:rPr lang="en-US" altLang="en-US" sz="3600">
                <a:latin typeface="Ubuntu" panose="020B0604030602030204" charset="0"/>
                <a:ea typeface="Ubuntu" panose="020B0604030602030204" charset="0"/>
              </a:rPr>
              <a:t>Raspagem de Site (web scraping)</a:t>
            </a:r>
            <a:endParaRPr lang="en-US" altLang="en-US" sz="3600">
              <a:latin typeface="Ubuntu" panose="020B0604030602030204" charset="0"/>
              <a:ea typeface="Ubuntu" panose="020B0604030602030204" charset="0"/>
            </a:endParaRPr>
          </a:p>
          <a:p>
            <a:pPr marL="514350" indent="-514350">
              <a:buAutoNum type="arabicPeriod"/>
            </a:pPr>
            <a:r>
              <a:rPr lang="en-US" altLang="en-US" sz="3600">
                <a:latin typeface="Ubuntu" panose="020B0604030602030204" charset="0"/>
                <a:ea typeface="Ubuntu" panose="020B0604030602030204" charset="0"/>
              </a:rPr>
              <a:t>Mineração de Dados (text mining)</a:t>
            </a:r>
            <a:endParaRPr lang="en-US" altLang="en-US" sz="3600">
              <a:latin typeface="Ubuntu" panose="020B0604030602030204" charset="0"/>
              <a:ea typeface="Ubuntu" panose="020B0604030602030204" charset="0"/>
            </a:endParaRPr>
          </a:p>
          <a:p>
            <a:pPr marL="514350" indent="-514350">
              <a:buAutoNum type="arabicPeriod"/>
            </a:pPr>
            <a:r>
              <a:rPr lang="en-US" altLang="en-US" sz="3600">
                <a:latin typeface="Ubuntu" panose="020B0604030602030204" charset="0"/>
                <a:ea typeface="Ubuntu" panose="020B0604030602030204" charset="0"/>
              </a:rPr>
              <a:t>Montagem da Agenda (função de custo)</a:t>
            </a:r>
            <a:endParaRPr lang="en-US" altLang="en-US" sz="3600">
              <a:latin typeface="Ubuntu" panose="020B0604030602030204" charset="0"/>
              <a:ea typeface="Ubuntu" panose="020B0604030602030204" charset="0"/>
            </a:endParaRPr>
          </a:p>
        </p:txBody>
      </p:sp>
      <p:pic>
        <p:nvPicPr>
          <p:cNvPr id="5" name="Picture 4" descr="Machine-Learning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8280" y="3980180"/>
            <a:ext cx="3291840" cy="3016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ea typeface="Ubuntu" panose="020B0604030602030204" charset="0"/>
              </a:rPr>
              <a:t>1. Preparação do Ambiente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</p:txBody>
      </p:sp>
      <p:pic>
        <p:nvPicPr>
          <p:cNvPr id="5" name="Picture 4" descr="virtualen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6705" y="2104073"/>
            <a:ext cx="6498590" cy="2649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ea typeface="Ubuntu" panose="020B0604030602030204" charset="0"/>
                <a:sym typeface="+mn-ea"/>
              </a:rPr>
              <a:t>2. Raspagem de Site (web scraping)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</p:txBody>
      </p:sp>
      <p:pic>
        <p:nvPicPr>
          <p:cNvPr id="5" name="Picture 4" descr="scraper-cetes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385" y="1575118"/>
            <a:ext cx="8571230" cy="3707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Ubuntu" panose="020B0604030602030204" charset="0"/>
                <a:ea typeface="Ubuntu" panose="020B0604030602030204" charset="0"/>
                <a:sym typeface="+mn-ea"/>
              </a:rPr>
              <a:t>3. Mineração de Dados (text mining)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68775" y="1997075"/>
            <a:ext cx="0" cy="2905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8775" y="4902200"/>
            <a:ext cx="38544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27225" y="1997075"/>
            <a:ext cx="1983740" cy="37973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en-US" sz="2000">
                <a:latin typeface="Ubuntu" panose="020B0604030602030204" charset="0"/>
                <a:ea typeface="Ubuntu" panose="020B0604030602030204" charset="0"/>
              </a:rPr>
              <a:t>Alta Ocorrência</a:t>
            </a:r>
            <a:endParaRPr lang="en-US" altLang="en-US" sz="20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0" name="Content Placeholder 8"/>
          <p:cNvSpPr>
            <a:spLocks noGrp="1"/>
          </p:cNvSpPr>
          <p:nvPr/>
        </p:nvSpPr>
        <p:spPr>
          <a:xfrm>
            <a:off x="1927225" y="4522470"/>
            <a:ext cx="1983740" cy="379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>
                <a:latin typeface="Ubuntu" panose="020B0604030602030204" charset="0"/>
                <a:ea typeface="Ubuntu" panose="020B0604030602030204" charset="0"/>
              </a:rPr>
              <a:t>Baixa Ocorrência</a:t>
            </a:r>
            <a:endParaRPr lang="en-US" altLang="en-US" sz="20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1" name="Content Placeholder 8"/>
          <p:cNvSpPr>
            <a:spLocks noGrp="1"/>
          </p:cNvSpPr>
          <p:nvPr/>
        </p:nvSpPr>
        <p:spPr>
          <a:xfrm>
            <a:off x="4168775" y="5045075"/>
            <a:ext cx="850900" cy="7607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>
                <a:latin typeface="Ubuntu" panose="020B0604030602030204" charset="0"/>
                <a:ea typeface="Ubuntu" panose="020B0604030602030204" charset="0"/>
              </a:rPr>
              <a:t>Baixo</a:t>
            </a:r>
            <a:endParaRPr lang="en-US" altLang="en-US" sz="1800">
              <a:latin typeface="Ubuntu" panose="020B0604030602030204" charset="0"/>
              <a:ea typeface="Ubuntu" panose="020B0604030602030204" charset="0"/>
            </a:endParaRPr>
          </a:p>
          <a:p>
            <a:pPr marL="0" indent="0" algn="ctr">
              <a:buNone/>
            </a:pPr>
            <a:r>
              <a:rPr lang="en-US" altLang="en-US" sz="1800">
                <a:latin typeface="Ubuntu" panose="020B0604030602030204" charset="0"/>
                <a:ea typeface="Ubuntu" panose="020B0604030602030204" charset="0"/>
              </a:rPr>
              <a:t>Valor</a:t>
            </a:r>
            <a:endParaRPr lang="en-US" altLang="en-US" sz="1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2" name="Content Placeholder 8"/>
          <p:cNvSpPr>
            <a:spLocks noGrp="1"/>
          </p:cNvSpPr>
          <p:nvPr/>
        </p:nvSpPr>
        <p:spPr>
          <a:xfrm>
            <a:off x="7172325" y="5045075"/>
            <a:ext cx="850900" cy="7607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1800">
                <a:latin typeface="Ubuntu" panose="020B0604030602030204" charset="0"/>
                <a:ea typeface="Ubuntu" panose="020B0604030602030204" charset="0"/>
              </a:rPr>
              <a:t>Alto</a:t>
            </a:r>
            <a:endParaRPr lang="en-US" altLang="en-US" sz="1800">
              <a:latin typeface="Ubuntu" panose="020B0604030602030204" charset="0"/>
              <a:ea typeface="Ubuntu" panose="020B0604030602030204" charset="0"/>
            </a:endParaRPr>
          </a:p>
          <a:p>
            <a:pPr marL="0" indent="0" algn="ctr">
              <a:buNone/>
            </a:pPr>
            <a:r>
              <a:rPr lang="en-US" altLang="en-US" sz="1800">
                <a:latin typeface="Ubuntu" panose="020B0604030602030204" charset="0"/>
                <a:ea typeface="Ubuntu" panose="020B0604030602030204" charset="0"/>
              </a:rPr>
              <a:t>Valor</a:t>
            </a:r>
            <a:endParaRPr lang="en-US" altLang="en-US" sz="1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3" name="Content Placeholder 8"/>
          <p:cNvSpPr>
            <a:spLocks noGrp="1"/>
          </p:cNvSpPr>
          <p:nvPr/>
        </p:nvSpPr>
        <p:spPr>
          <a:xfrm>
            <a:off x="4241165" y="2147570"/>
            <a:ext cx="1484630" cy="33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>
                <a:latin typeface="Ubuntu" panose="020B0604030602030204" charset="0"/>
                <a:ea typeface="Ubuntu" panose="020B0604030602030204" charset="0"/>
              </a:rPr>
              <a:t>Stop Words</a:t>
            </a:r>
            <a:endParaRPr lang="en-US" altLang="en-US" sz="1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4" name="Content Placeholder 8"/>
          <p:cNvSpPr>
            <a:spLocks noGrp="1"/>
          </p:cNvSpPr>
          <p:nvPr/>
        </p:nvSpPr>
        <p:spPr>
          <a:xfrm>
            <a:off x="5019675" y="3003550"/>
            <a:ext cx="1484630" cy="739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>
                <a:latin typeface="Ubuntu" panose="020B0604030602030204" charset="0"/>
                <a:ea typeface="Ubuntu" panose="020B0604030602030204" charset="0"/>
              </a:rPr>
              <a:t>Palavras</a:t>
            </a:r>
            <a:endParaRPr lang="en-US" altLang="en-US" sz="1800">
              <a:latin typeface="Ubuntu" panose="020B0604030602030204" charset="0"/>
              <a:ea typeface="Ubuntu" panose="020B06040306020302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Ubuntu" panose="020B0604030602030204" charset="0"/>
                <a:ea typeface="Ubuntu" panose="020B0604030602030204" charset="0"/>
              </a:rPr>
              <a:t>Frequentes</a:t>
            </a:r>
            <a:endParaRPr lang="en-US" altLang="en-US" sz="1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5" name="Content Placeholder 8"/>
          <p:cNvSpPr>
            <a:spLocks noGrp="1"/>
          </p:cNvSpPr>
          <p:nvPr/>
        </p:nvSpPr>
        <p:spPr>
          <a:xfrm>
            <a:off x="6877050" y="4048125"/>
            <a:ext cx="1146175" cy="739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>
                <a:latin typeface="Ubuntu" panose="020B0604030602030204" charset="0"/>
                <a:ea typeface="Ubuntu" panose="020B0604030602030204" charset="0"/>
              </a:rPr>
              <a:t>Palavras</a:t>
            </a:r>
            <a:endParaRPr lang="en-US" altLang="en-US" sz="1800">
              <a:latin typeface="Ubuntu" panose="020B0604030602030204" charset="0"/>
              <a:ea typeface="Ubuntu" panose="020B06040306020302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Ubuntu" panose="020B0604030602030204" charset="0"/>
                <a:ea typeface="Ubuntu" panose="020B0604030602030204" charset="0"/>
              </a:rPr>
              <a:t>Raras</a:t>
            </a:r>
            <a:endParaRPr lang="en-US" altLang="en-US" sz="1800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16" name="Content Placeholder 8"/>
          <p:cNvSpPr>
            <a:spLocks noGrp="1"/>
          </p:cNvSpPr>
          <p:nvPr/>
        </p:nvSpPr>
        <p:spPr>
          <a:xfrm>
            <a:off x="2749550" y="5805805"/>
            <a:ext cx="6026785" cy="4229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solidFill>
                  <a:srgbClr val="FF0000"/>
                </a:solidFill>
                <a:latin typeface="Ubuntu" panose="020B0604030602030204" charset="0"/>
                <a:ea typeface="Ubuntu" panose="020B0604030602030204" charset="0"/>
              </a:rPr>
              <a:t>TF-IDF:          0                             1.5                            3.0</a:t>
            </a:r>
            <a:endParaRPr lang="en-US" altLang="en-US" sz="1800">
              <a:solidFill>
                <a:srgbClr val="FF0000"/>
              </a:solidFill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latin typeface="Ubuntu" panose="020B0604030602030204" charset="0"/>
                <a:ea typeface="Ubuntu" panose="020B0604030602030204" charset="0"/>
                <a:sym typeface="+mn-ea"/>
              </a:rPr>
              <a:t>4. Montagem da Agenda (função de custo)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46530" y="3075623"/>
            <a:ext cx="9298940" cy="7067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US" sz="4000" i="1">
                <a:latin typeface="Ubuntu" panose="020B0604030602030204" charset="0"/>
                <a:ea typeface="Ubuntu" panose="020B0604030602030204" charset="0"/>
              </a:rPr>
              <a:t>Custo = Ranking + Acesso + Distância</a:t>
            </a:r>
            <a:endParaRPr lang="en-US" altLang="en-US" sz="4000" i="1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D1A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Content Placeholder 8"/>
          <p:cNvSpPr>
            <a:spLocks noGrp="1"/>
          </p:cNvSpPr>
          <p:nvPr/>
        </p:nvSpPr>
        <p:spPr>
          <a:xfrm>
            <a:off x="902335" y="3075940"/>
            <a:ext cx="10387330" cy="706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000" i="1">
                <a:latin typeface="Ubuntu" panose="020B0604030602030204" charset="0"/>
                <a:ea typeface="Ubuntu" panose="020B0604030602030204" charset="0"/>
              </a:rPr>
              <a:t>https://github.com/rnmourao/sxsw-ai-roster</a:t>
            </a:r>
            <a:endParaRPr lang="en-US" altLang="en-US" sz="4000" i="1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Presentation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Ubuntu</vt:lpstr>
      <vt:lpstr>微软雅黑</vt:lpstr>
      <vt:lpstr>Droid Sans Fallback</vt:lpstr>
      <vt:lpstr/>
      <vt:lpstr>Arial Unicode MS</vt:lpstr>
      <vt:lpstr>Calibri Light</vt:lpstr>
      <vt:lpstr>Calibri</vt:lpstr>
      <vt:lpstr>Webdings</vt:lpstr>
      <vt:lpstr>Gubbi</vt:lpstr>
      <vt:lpstr>Times New Roman</vt:lpstr>
      <vt:lpstr>Office Theme</vt:lpstr>
      <vt:lpstr>PowerPoint 演示文稿</vt:lpstr>
      <vt:lpstr>PowerPoint 演示文稿</vt:lpstr>
      <vt:lpstr>Etapas</vt:lpstr>
      <vt:lpstr>1. Preparação do Ambiente</vt:lpstr>
      <vt:lpstr>2. Raspagem de Site (web scraping)</vt:lpstr>
      <vt:lpstr>3. Mineração de Dados (text mining)</vt:lpstr>
      <vt:lpstr>4. Montagem da Agenda (função de custo)</vt:lpstr>
      <vt:lpstr>4. Montagem da Agenda (função de custo)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mourao</dc:creator>
  <cp:lastModifiedBy>f8676628</cp:lastModifiedBy>
  <cp:revision>22</cp:revision>
  <dcterms:created xsi:type="dcterms:W3CDTF">2019-04-08T12:40:49Z</dcterms:created>
  <dcterms:modified xsi:type="dcterms:W3CDTF">2019-04-08T12:40:49Z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