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6" r:id="rId3"/>
    <p:sldId id="285" r:id="rId4"/>
    <p:sldId id="290" r:id="rId5"/>
    <p:sldId id="284" r:id="rId6"/>
    <p:sldId id="291" r:id="rId7"/>
    <p:sldId id="292" r:id="rId8"/>
    <p:sldId id="293" r:id="rId9"/>
    <p:sldId id="287" r:id="rId10"/>
    <p:sldId id="286" r:id="rId11"/>
    <p:sldId id="288" r:id="rId12"/>
    <p:sldId id="296" r:id="rId13"/>
    <p:sldId id="295" r:id="rId14"/>
    <p:sldId id="297" r:id="rId15"/>
    <p:sldId id="298" r:id="rId16"/>
    <p:sldId id="299" r:id="rId17"/>
    <p:sldId id="30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38"/>
    <p:restoredTop sz="96208"/>
  </p:normalViewPr>
  <p:slideViewPr>
    <p:cSldViewPr snapToGrid="0" snapToObjects="1" showGuides="1">
      <p:cViewPr>
        <p:scale>
          <a:sx n="119" d="100"/>
          <a:sy n="119" d="100"/>
        </p:scale>
        <p:origin x="112" y="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6E3C9-71DA-D64F-B8F6-93A06C77A25C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FE47D-282B-314D-BB58-01A0CB81F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84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FE47D-282B-314D-BB58-01A0CB81FA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90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https://</a:t>
            </a:r>
            <a:r>
              <a:rPr lang="en-US" dirty="0" err="1"/>
              <a:t>www.sciencenewsforstudents.org</a:t>
            </a:r>
            <a:r>
              <a:rPr lang="en-US" dirty="0"/>
              <a:t>/article/what-are-antibodies-explainer</a:t>
            </a:r>
          </a:p>
          <a:p>
            <a:pPr marL="171450" indent="-171450">
              <a:buFontTx/>
              <a:buChar char="-"/>
            </a:pPr>
            <a:r>
              <a:rPr lang="en-US" dirty="0"/>
              <a:t>https://</a:t>
            </a:r>
            <a:r>
              <a:rPr lang="en-US" dirty="0" err="1"/>
              <a:t>alliedscientificpro.com</a:t>
            </a:r>
            <a:r>
              <a:rPr lang="en-US" dirty="0"/>
              <a:t>/shop/product/respiratory-ventilator-icu-s1100-24417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6A6A0-A2FF-B64F-8F9A-84DAAFED35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73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https://</a:t>
            </a:r>
            <a:r>
              <a:rPr lang="en-US" dirty="0" err="1"/>
              <a:t>www.sciencenewsforstudents.org</a:t>
            </a:r>
            <a:r>
              <a:rPr lang="en-US" dirty="0"/>
              <a:t>/article/what-are-antibodies-explainer</a:t>
            </a:r>
          </a:p>
          <a:p>
            <a:pPr marL="171450" indent="-171450">
              <a:buFontTx/>
              <a:buChar char="-"/>
            </a:pPr>
            <a:r>
              <a:rPr lang="en-US" dirty="0"/>
              <a:t>https://</a:t>
            </a:r>
            <a:r>
              <a:rPr lang="en-US" dirty="0" err="1"/>
              <a:t>alljiedscientificpro.com</a:t>
            </a:r>
            <a:r>
              <a:rPr lang="en-US" dirty="0"/>
              <a:t>/shop/product/respiratory-ventilator-icu-s1100-24417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6A6A0-A2FF-B64F-8F9A-84DAAFED35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34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BLACK BOX</a:t>
            </a:r>
          </a:p>
          <a:p>
            <a:pPr marL="0" indent="0">
              <a:buFontTx/>
              <a:buNone/>
            </a:pPr>
            <a:r>
              <a:rPr lang="en-US" dirty="0"/>
              <a:t>ANAMOLOUS </a:t>
            </a:r>
          </a:p>
          <a:p>
            <a:pPr marL="0" indent="0">
              <a:buFontTx/>
              <a:buNone/>
            </a:pPr>
            <a:r>
              <a:rPr lang="en-US" dirty="0"/>
              <a:t>LONG TERM </a:t>
            </a:r>
          </a:p>
          <a:p>
            <a:pPr marL="0" indent="0">
              <a:buFontTx/>
              <a:buNone/>
            </a:pPr>
            <a:r>
              <a:rPr lang="en-US" dirty="0"/>
              <a:t>PARALLEL</a:t>
            </a:r>
          </a:p>
          <a:p>
            <a:pPr marL="0" indent="0">
              <a:buFontTx/>
              <a:buNone/>
            </a:pPr>
            <a:r>
              <a:rPr lang="en-US" dirty="0"/>
              <a:t>OPTIMIZATION 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Sensor testing important 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can think of sensor as black box for my seminar </a:t>
            </a:r>
          </a:p>
          <a:p>
            <a:pPr marL="171450" indent="-171450">
              <a:buFontTx/>
              <a:buChar char="-"/>
            </a:pPr>
            <a:r>
              <a:rPr lang="en-US" dirty="0"/>
              <a:t>Anomalous behavior</a:t>
            </a:r>
          </a:p>
          <a:p>
            <a:pPr marL="171450" indent="-171450">
              <a:buFontTx/>
              <a:buChar char="-"/>
            </a:pPr>
            <a:r>
              <a:rPr lang="en-US" dirty="0"/>
              <a:t>Long term behavior </a:t>
            </a:r>
          </a:p>
          <a:p>
            <a:pPr marL="171450" indent="-171450">
              <a:buFontTx/>
              <a:buChar char="-"/>
            </a:pPr>
            <a:r>
              <a:rPr lang="en-US" dirty="0"/>
              <a:t>Large systems useful for physical findings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sensors work in parallel</a:t>
            </a:r>
          </a:p>
          <a:p>
            <a:pPr marL="171450" indent="-171450">
              <a:buFontTx/>
              <a:buChar char="-"/>
            </a:pPr>
            <a:r>
              <a:rPr lang="en-US" dirty="0"/>
              <a:t>Super well optimized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6A6A0-A2FF-B64F-8F9A-84DAAFED35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11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https://</a:t>
            </a:r>
            <a:r>
              <a:rPr lang="en-US" dirty="0" err="1"/>
              <a:t>www.sciencenewsforstudents.org</a:t>
            </a:r>
            <a:r>
              <a:rPr lang="en-US" dirty="0"/>
              <a:t>/article/what-are-antibodies-explainer</a:t>
            </a:r>
          </a:p>
          <a:p>
            <a:pPr marL="171450" indent="-171450">
              <a:buFontTx/>
              <a:buChar char="-"/>
            </a:pPr>
            <a:r>
              <a:rPr lang="en-US" dirty="0"/>
              <a:t>https://</a:t>
            </a:r>
            <a:r>
              <a:rPr lang="en-US" dirty="0" err="1"/>
              <a:t>alljiedscientificpro.com</a:t>
            </a:r>
            <a:r>
              <a:rPr lang="en-US" dirty="0"/>
              <a:t>/shop/product/respiratory-ventilator-icu-s1100-24417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6A6A0-A2FF-B64F-8F9A-84DAAFED35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14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https://</a:t>
            </a:r>
            <a:r>
              <a:rPr lang="en-US" dirty="0" err="1"/>
              <a:t>www.sciencenewsforstudents.org</a:t>
            </a:r>
            <a:r>
              <a:rPr lang="en-US" dirty="0"/>
              <a:t>/article/what-are-antibodies-explainer</a:t>
            </a:r>
          </a:p>
          <a:p>
            <a:pPr marL="171450" indent="-171450">
              <a:buFontTx/>
              <a:buChar char="-"/>
            </a:pPr>
            <a:r>
              <a:rPr lang="en-US" dirty="0"/>
              <a:t>https://</a:t>
            </a:r>
            <a:r>
              <a:rPr lang="en-US" dirty="0" err="1"/>
              <a:t>alliedscientificpro.com</a:t>
            </a:r>
            <a:r>
              <a:rPr lang="en-US" dirty="0"/>
              <a:t>/shop/product/respiratory-ventilator-icu-s1100-24417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6A6A0-A2FF-B64F-8F9A-84DAAFED35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9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BLACK BOX</a:t>
            </a:r>
          </a:p>
          <a:p>
            <a:pPr marL="0" indent="0">
              <a:buFontTx/>
              <a:buNone/>
            </a:pPr>
            <a:r>
              <a:rPr lang="en-US" dirty="0"/>
              <a:t>ANAMOLOUS </a:t>
            </a:r>
          </a:p>
          <a:p>
            <a:pPr marL="0" indent="0">
              <a:buFontTx/>
              <a:buNone/>
            </a:pPr>
            <a:r>
              <a:rPr lang="en-US" dirty="0"/>
              <a:t>LONG TERM </a:t>
            </a:r>
          </a:p>
          <a:p>
            <a:pPr marL="0" indent="0">
              <a:buFontTx/>
              <a:buNone/>
            </a:pPr>
            <a:r>
              <a:rPr lang="en-US" dirty="0"/>
              <a:t>PARALLEL</a:t>
            </a:r>
          </a:p>
          <a:p>
            <a:pPr marL="0" indent="0">
              <a:buFontTx/>
              <a:buNone/>
            </a:pPr>
            <a:r>
              <a:rPr lang="en-US" dirty="0"/>
              <a:t>OPTIMIZATION 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Sensor testing important 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can think of sensor as black box for my seminar </a:t>
            </a:r>
          </a:p>
          <a:p>
            <a:pPr marL="171450" indent="-171450">
              <a:buFontTx/>
              <a:buChar char="-"/>
            </a:pPr>
            <a:r>
              <a:rPr lang="en-US" dirty="0"/>
              <a:t>Anomalous behavior</a:t>
            </a:r>
          </a:p>
          <a:p>
            <a:pPr marL="171450" indent="-171450">
              <a:buFontTx/>
              <a:buChar char="-"/>
            </a:pPr>
            <a:r>
              <a:rPr lang="en-US" dirty="0"/>
              <a:t>Long term behavior </a:t>
            </a:r>
          </a:p>
          <a:p>
            <a:pPr marL="171450" indent="-171450">
              <a:buFontTx/>
              <a:buChar char="-"/>
            </a:pPr>
            <a:r>
              <a:rPr lang="en-US" dirty="0"/>
              <a:t>Large systems useful for physical findings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sensors work in parallel</a:t>
            </a:r>
          </a:p>
          <a:p>
            <a:pPr marL="171450" indent="-171450">
              <a:buFontTx/>
              <a:buChar char="-"/>
            </a:pPr>
            <a:r>
              <a:rPr lang="en-US" dirty="0"/>
              <a:t>Super well optimized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6A6A0-A2FF-B64F-8F9A-84DAAFED35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54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BLACK BOX</a:t>
            </a:r>
          </a:p>
          <a:p>
            <a:pPr marL="0" indent="0">
              <a:buFontTx/>
              <a:buNone/>
            </a:pPr>
            <a:r>
              <a:rPr lang="en-US" dirty="0"/>
              <a:t>ANAMOLOUS </a:t>
            </a:r>
          </a:p>
          <a:p>
            <a:pPr marL="0" indent="0">
              <a:buFontTx/>
              <a:buNone/>
            </a:pPr>
            <a:r>
              <a:rPr lang="en-US" dirty="0"/>
              <a:t>LONG TERM </a:t>
            </a:r>
          </a:p>
          <a:p>
            <a:pPr marL="0" indent="0">
              <a:buFontTx/>
              <a:buNone/>
            </a:pPr>
            <a:r>
              <a:rPr lang="en-US" dirty="0"/>
              <a:t>PARALLEL</a:t>
            </a:r>
          </a:p>
          <a:p>
            <a:pPr marL="0" indent="0">
              <a:buFontTx/>
              <a:buNone/>
            </a:pPr>
            <a:r>
              <a:rPr lang="en-US" dirty="0"/>
              <a:t>OPTIMIZATION 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Sensor testing important 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can think of sensor as black box for my seminar </a:t>
            </a:r>
          </a:p>
          <a:p>
            <a:pPr marL="171450" indent="-171450">
              <a:buFontTx/>
              <a:buChar char="-"/>
            </a:pPr>
            <a:r>
              <a:rPr lang="en-US" dirty="0"/>
              <a:t>Anomalous behavior</a:t>
            </a:r>
          </a:p>
          <a:p>
            <a:pPr marL="171450" indent="-171450">
              <a:buFontTx/>
              <a:buChar char="-"/>
            </a:pPr>
            <a:r>
              <a:rPr lang="en-US" dirty="0"/>
              <a:t>Long term behavior </a:t>
            </a:r>
          </a:p>
          <a:p>
            <a:pPr marL="171450" indent="-171450">
              <a:buFontTx/>
              <a:buChar char="-"/>
            </a:pPr>
            <a:r>
              <a:rPr lang="en-US" dirty="0"/>
              <a:t>Large systems useful for physical findings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sensors work in parallel</a:t>
            </a:r>
          </a:p>
          <a:p>
            <a:pPr marL="171450" indent="-171450">
              <a:buFontTx/>
              <a:buChar char="-"/>
            </a:pPr>
            <a:r>
              <a:rPr lang="en-US" dirty="0"/>
              <a:t>Super well optimized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6A6A0-A2FF-B64F-8F9A-84DAAFED35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3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BLACK BOX</a:t>
            </a:r>
          </a:p>
          <a:p>
            <a:pPr marL="0" indent="0">
              <a:buFontTx/>
              <a:buNone/>
            </a:pPr>
            <a:r>
              <a:rPr lang="en-US" dirty="0"/>
              <a:t>ANAMOLOUS </a:t>
            </a:r>
          </a:p>
          <a:p>
            <a:pPr marL="0" indent="0">
              <a:buFontTx/>
              <a:buNone/>
            </a:pPr>
            <a:r>
              <a:rPr lang="en-US" dirty="0"/>
              <a:t>LONG TERM </a:t>
            </a:r>
          </a:p>
          <a:p>
            <a:pPr marL="0" indent="0">
              <a:buFontTx/>
              <a:buNone/>
            </a:pPr>
            <a:r>
              <a:rPr lang="en-US" dirty="0"/>
              <a:t>PARALLEL</a:t>
            </a:r>
          </a:p>
          <a:p>
            <a:pPr marL="0" indent="0">
              <a:buFontTx/>
              <a:buNone/>
            </a:pPr>
            <a:r>
              <a:rPr lang="en-US" dirty="0"/>
              <a:t>OPTIMIZATION 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Sensor testing important 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can think of sensor as black box for my seminar </a:t>
            </a:r>
          </a:p>
          <a:p>
            <a:pPr marL="171450" indent="-171450">
              <a:buFontTx/>
              <a:buChar char="-"/>
            </a:pPr>
            <a:r>
              <a:rPr lang="en-US" dirty="0"/>
              <a:t>Anomalous behavior</a:t>
            </a:r>
          </a:p>
          <a:p>
            <a:pPr marL="171450" indent="-171450">
              <a:buFontTx/>
              <a:buChar char="-"/>
            </a:pPr>
            <a:r>
              <a:rPr lang="en-US" dirty="0"/>
              <a:t>Long term behavior </a:t>
            </a:r>
          </a:p>
          <a:p>
            <a:pPr marL="171450" indent="-171450">
              <a:buFontTx/>
              <a:buChar char="-"/>
            </a:pPr>
            <a:r>
              <a:rPr lang="en-US" dirty="0"/>
              <a:t>Large systems useful for physical findings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sensors work in parallel</a:t>
            </a:r>
          </a:p>
          <a:p>
            <a:pPr marL="171450" indent="-171450">
              <a:buFontTx/>
              <a:buChar char="-"/>
            </a:pPr>
            <a:r>
              <a:rPr lang="en-US" dirty="0"/>
              <a:t>Super well optimized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6A6A0-A2FF-B64F-8F9A-84DAAFED35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38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BLACK BOX</a:t>
            </a:r>
          </a:p>
          <a:p>
            <a:pPr marL="0" indent="0">
              <a:buFontTx/>
              <a:buNone/>
            </a:pPr>
            <a:r>
              <a:rPr lang="en-US" dirty="0"/>
              <a:t>ANAMOLOUS </a:t>
            </a:r>
          </a:p>
          <a:p>
            <a:pPr marL="0" indent="0">
              <a:buFontTx/>
              <a:buNone/>
            </a:pPr>
            <a:r>
              <a:rPr lang="en-US" dirty="0"/>
              <a:t>LONG TERM </a:t>
            </a:r>
          </a:p>
          <a:p>
            <a:pPr marL="0" indent="0">
              <a:buFontTx/>
              <a:buNone/>
            </a:pPr>
            <a:r>
              <a:rPr lang="en-US" dirty="0"/>
              <a:t>PARALLEL</a:t>
            </a:r>
          </a:p>
          <a:p>
            <a:pPr marL="0" indent="0">
              <a:buFontTx/>
              <a:buNone/>
            </a:pPr>
            <a:r>
              <a:rPr lang="en-US" dirty="0"/>
              <a:t>OPTIMIZATION 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Sensor testing important 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can think of sensor as black box for my seminar </a:t>
            </a:r>
          </a:p>
          <a:p>
            <a:pPr marL="171450" indent="-171450">
              <a:buFontTx/>
              <a:buChar char="-"/>
            </a:pPr>
            <a:r>
              <a:rPr lang="en-US" dirty="0"/>
              <a:t>Anomalous behavior</a:t>
            </a:r>
          </a:p>
          <a:p>
            <a:pPr marL="171450" indent="-171450">
              <a:buFontTx/>
              <a:buChar char="-"/>
            </a:pPr>
            <a:r>
              <a:rPr lang="en-US" dirty="0"/>
              <a:t>Long term behavior </a:t>
            </a:r>
          </a:p>
          <a:p>
            <a:pPr marL="171450" indent="-171450">
              <a:buFontTx/>
              <a:buChar char="-"/>
            </a:pPr>
            <a:r>
              <a:rPr lang="en-US" dirty="0"/>
              <a:t>Large systems useful for physical findings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sensors work in parallel</a:t>
            </a:r>
          </a:p>
          <a:p>
            <a:pPr marL="171450" indent="-171450">
              <a:buFontTx/>
              <a:buChar char="-"/>
            </a:pPr>
            <a:r>
              <a:rPr lang="en-US" dirty="0"/>
              <a:t>Super well optimized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6A6A0-A2FF-B64F-8F9A-84DAAFED35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40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BLACK BOX</a:t>
            </a:r>
          </a:p>
          <a:p>
            <a:pPr marL="0" indent="0">
              <a:buFontTx/>
              <a:buNone/>
            </a:pPr>
            <a:r>
              <a:rPr lang="en-US" dirty="0"/>
              <a:t>ANAMOLOUS </a:t>
            </a:r>
          </a:p>
          <a:p>
            <a:pPr marL="0" indent="0">
              <a:buFontTx/>
              <a:buNone/>
            </a:pPr>
            <a:r>
              <a:rPr lang="en-US" dirty="0"/>
              <a:t>LONG TERM </a:t>
            </a:r>
          </a:p>
          <a:p>
            <a:pPr marL="0" indent="0">
              <a:buFontTx/>
              <a:buNone/>
            </a:pPr>
            <a:r>
              <a:rPr lang="en-US" dirty="0"/>
              <a:t>PARALLEL</a:t>
            </a:r>
          </a:p>
          <a:p>
            <a:pPr marL="0" indent="0">
              <a:buFontTx/>
              <a:buNone/>
            </a:pPr>
            <a:r>
              <a:rPr lang="en-US" dirty="0"/>
              <a:t>OPTIMIZATION 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Sensor testing important 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can think of sensor as black box for my seminar </a:t>
            </a:r>
          </a:p>
          <a:p>
            <a:pPr marL="171450" indent="-171450">
              <a:buFontTx/>
              <a:buChar char="-"/>
            </a:pPr>
            <a:r>
              <a:rPr lang="en-US" dirty="0"/>
              <a:t>Anomalous behavior</a:t>
            </a:r>
          </a:p>
          <a:p>
            <a:pPr marL="171450" indent="-171450">
              <a:buFontTx/>
              <a:buChar char="-"/>
            </a:pPr>
            <a:r>
              <a:rPr lang="en-US" dirty="0"/>
              <a:t>Long term behavior </a:t>
            </a:r>
          </a:p>
          <a:p>
            <a:pPr marL="171450" indent="-171450">
              <a:buFontTx/>
              <a:buChar char="-"/>
            </a:pPr>
            <a:r>
              <a:rPr lang="en-US" dirty="0"/>
              <a:t>Large systems useful for physical findings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sensors work in parallel</a:t>
            </a:r>
          </a:p>
          <a:p>
            <a:pPr marL="171450" indent="-171450">
              <a:buFontTx/>
              <a:buChar char="-"/>
            </a:pPr>
            <a:r>
              <a:rPr lang="en-US" dirty="0"/>
              <a:t>Super well optimized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6A6A0-A2FF-B64F-8F9A-84DAAFED35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33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BLACK BOX</a:t>
            </a:r>
          </a:p>
          <a:p>
            <a:pPr marL="0" indent="0">
              <a:buFontTx/>
              <a:buNone/>
            </a:pPr>
            <a:r>
              <a:rPr lang="en-US" dirty="0"/>
              <a:t>ANAMOLOUS </a:t>
            </a:r>
          </a:p>
          <a:p>
            <a:pPr marL="0" indent="0">
              <a:buFontTx/>
              <a:buNone/>
            </a:pPr>
            <a:r>
              <a:rPr lang="en-US" dirty="0"/>
              <a:t>LONG TERM </a:t>
            </a:r>
          </a:p>
          <a:p>
            <a:pPr marL="0" indent="0">
              <a:buFontTx/>
              <a:buNone/>
            </a:pPr>
            <a:r>
              <a:rPr lang="en-US" dirty="0"/>
              <a:t>PARALLEL</a:t>
            </a:r>
          </a:p>
          <a:p>
            <a:pPr marL="0" indent="0">
              <a:buFontTx/>
              <a:buNone/>
            </a:pPr>
            <a:r>
              <a:rPr lang="en-US" dirty="0"/>
              <a:t>OPTIMIZATION 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Sensor testing important 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can think of sensor as black box for my seminar </a:t>
            </a:r>
          </a:p>
          <a:p>
            <a:pPr marL="171450" indent="-171450">
              <a:buFontTx/>
              <a:buChar char="-"/>
            </a:pPr>
            <a:r>
              <a:rPr lang="en-US" dirty="0"/>
              <a:t>Anomalous behavior</a:t>
            </a:r>
          </a:p>
          <a:p>
            <a:pPr marL="171450" indent="-171450">
              <a:buFontTx/>
              <a:buChar char="-"/>
            </a:pPr>
            <a:r>
              <a:rPr lang="en-US" dirty="0"/>
              <a:t>Long term behavior </a:t>
            </a:r>
          </a:p>
          <a:p>
            <a:pPr marL="171450" indent="-171450">
              <a:buFontTx/>
              <a:buChar char="-"/>
            </a:pPr>
            <a:r>
              <a:rPr lang="en-US" dirty="0"/>
              <a:t>Large systems useful for physical findings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sensors work in parallel</a:t>
            </a:r>
          </a:p>
          <a:p>
            <a:pPr marL="171450" indent="-171450">
              <a:buFontTx/>
              <a:buChar char="-"/>
            </a:pPr>
            <a:r>
              <a:rPr lang="en-US" dirty="0"/>
              <a:t>Super well optimized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6A6A0-A2FF-B64F-8F9A-84DAAFED35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89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6A6A0-A2FF-B64F-8F9A-84DAAFED35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01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4791-251C-F44E-96EB-194093080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E753D-1D9B-CA4D-8798-A381A9B8C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E2039-40E4-0C45-88E5-6A08BB09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7A49-DBA5-CF45-9A05-3D6071EF2E14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926F2-A2F5-374F-BDF9-F27571E7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F3D22-E8DF-7047-899B-376489B9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5EFB-ED7B-E744-BE4E-D6D3E27C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0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0568-B6FC-854A-AA81-C5F811C5C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C708F-5DB4-9A4D-B445-261E3019E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19B0A-93FE-0149-8722-DD524E69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7A49-DBA5-CF45-9A05-3D6071EF2E14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5B276-8509-9B4F-BE34-261091C55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20698-CDEA-7048-9BF6-139C7F83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5EFB-ED7B-E744-BE4E-D6D3E27C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1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B80D5-8A29-0F40-AC78-84CDA3D8B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ECF23-6801-1042-87DF-32ACEEE18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BE70E-2EE2-C746-87CD-29111CAE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7A49-DBA5-CF45-9A05-3D6071EF2E14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B2094-CF5C-C243-BB99-9C4D8C9A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5DCDA-B916-BF47-8BEA-BC9D3985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5EFB-ED7B-E744-BE4E-D6D3E27C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9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5257-5823-834E-84A2-462565B7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F1B2-6E99-1549-8CFD-E7AB6F181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F4DD2-4FA3-E04B-994B-E95E53DC2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7A49-DBA5-CF45-9A05-3D6071EF2E14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659A7-F2F5-D944-88F7-E48AEAF3E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ECF37-A853-294B-8ECE-5848E29E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5EFB-ED7B-E744-BE4E-D6D3E27C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5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D00D-FFAE-0E44-A757-B34A0E4D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52FE5-81A3-7F40-AC5C-856844CB5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4ADBF-65CC-5746-AD27-3749E5B3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7A49-DBA5-CF45-9A05-3D6071EF2E14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F112E-5352-1645-9C5E-F3D8DE32D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68F6F-FFC8-8B4F-85A1-68314586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5EFB-ED7B-E744-BE4E-D6D3E27C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5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98D1-320D-2148-BCEC-419DE1E4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D6D46-D2A4-9740-B81E-6EE3E4555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A2698-6A76-AA48-898C-C8ECFC44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7E125-08BE-A744-B604-F1E12E3B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7A49-DBA5-CF45-9A05-3D6071EF2E14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EE383-B4B6-C04B-A9DA-3E55DFE43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EC201-EA5D-AF44-BD6A-6E0153B6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5EFB-ED7B-E744-BE4E-D6D3E27C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8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3457-8A50-5E42-A73E-76247FB5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2E1EF-2888-A540-B490-B78808855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3BA43-697F-DF42-8884-118A22793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E6F0AE-EAA8-2F45-88FA-221DE3E40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E0C37-3FDE-CA46-A89D-26BF4FB47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98275C-F341-964A-BA68-46D024D3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7A49-DBA5-CF45-9A05-3D6071EF2E14}" type="datetimeFigureOut">
              <a:rPr lang="en-US" smtClean="0"/>
              <a:t>2/11/21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7A79E-7386-A44F-9B18-87379475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69CD3C-ABAB-094A-ABE1-C0C4A033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5EFB-ED7B-E744-BE4E-D6D3E27C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4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7DEB-FDF7-E44F-8617-D462ED69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322DEF-9965-1743-8CCB-AAF7C705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7A49-DBA5-CF45-9A05-3D6071EF2E14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4FB68-BDCC-914E-B4B7-D9B19025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290C4-C15A-CF41-9657-AEE555E8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5EFB-ED7B-E744-BE4E-D6D3E27C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110E7-4056-EE42-8963-2B47BF271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7A49-DBA5-CF45-9A05-3D6071EF2E14}" type="datetimeFigureOut">
              <a:rPr lang="en-US" smtClean="0"/>
              <a:t>2/11/21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45CCA-9A7A-D744-8073-0EC621A6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CF51D-0E2C-014E-8776-A3B126A5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5EFB-ED7B-E744-BE4E-D6D3E27C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8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1822-EC00-964E-B32B-C41E0E9B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D14E2-9E2A-1343-B0D9-F716161B1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2FF1B-F49B-D44C-A0F2-A0ED738AC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AEC5C-D3B0-2F45-A8D8-C9B532BAE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7A49-DBA5-CF45-9A05-3D6071EF2E14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9BBBE-1473-D849-A157-6FE957A6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EAFFE-F0E1-494D-9F79-E8AF60D7C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5EFB-ED7B-E744-BE4E-D6D3E27C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4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7CF0-2316-EF45-953B-4F3F71B4B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0F0E04-C0AB-A347-9155-7A56CA08B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13042-808C-6B40-83E3-95A5A3193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F6BBC-0EFB-0945-9273-10F27BB6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7A49-DBA5-CF45-9A05-3D6071EF2E14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400B3-60AB-C545-9FA2-7E7DBC13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A5D96-1EFF-594D-8C46-35C731C6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55EFB-ED7B-E744-BE4E-D6D3E27C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3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C6138-10EF-4840-BE40-CC13DDA42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C328A-A006-184D-9809-4D5BB4EF4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7790A-8E89-6A40-AC7D-38D7D85AB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17A49-DBA5-CF45-9A05-3D6071EF2E14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E02FA-EF0B-0D4D-9300-AC40A39FD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2155F-EB63-3440-AE8B-2FDF98448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55EFB-ED7B-E744-BE4E-D6D3E27C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C351-3046-804E-AC39-092B89C8D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221" y="1932781"/>
            <a:ext cx="11889779" cy="299243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Methods</a:t>
            </a:r>
            <a:br>
              <a:rPr lang="en-US" dirty="0"/>
            </a:br>
            <a:r>
              <a:rPr lang="en-US" sz="8900" dirty="0"/>
              <a:t>Extended SIR: Considering different Sources of Immunity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CA371-E160-734B-8696-F37B6A5CE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51445"/>
            <a:ext cx="9144000" cy="1655762"/>
          </a:xfrm>
        </p:spPr>
        <p:txBody>
          <a:bodyPr/>
          <a:lstStyle/>
          <a:p>
            <a:r>
              <a:rPr lang="en-US" sz="3200" dirty="0"/>
              <a:t>Rebecca </a:t>
            </a:r>
            <a:r>
              <a:rPr lang="en-US" sz="3200" dirty="0" err="1"/>
              <a:t>Nishide</a:t>
            </a:r>
            <a:endParaRPr lang="en-US" sz="3200" dirty="0"/>
          </a:p>
          <a:p>
            <a:r>
              <a:rPr lang="en-US" sz="2000" dirty="0"/>
              <a:t>Partner: Katherine La</a:t>
            </a:r>
          </a:p>
          <a:p>
            <a:r>
              <a:rPr lang="en-US" sz="2000" dirty="0"/>
              <a:t>Physics 128L, Winter 2021</a:t>
            </a:r>
          </a:p>
        </p:txBody>
      </p:sp>
    </p:spTree>
    <p:extLst>
      <p:ext uri="{BB962C8B-B14F-4D97-AF65-F5344CB8AC3E}">
        <p14:creationId xmlns:p14="http://schemas.microsoft.com/office/powerpoint/2010/main" val="3994222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8D84-E182-ED46-8506-7823C746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How does death rate and temporary immunity change the model?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0C1AD-73DB-5446-88B4-0B33D81E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3931-2148-1046-B9DF-9769571EF1A4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B6206-445F-7144-A075-4A7CD21366D9}"/>
              </a:ext>
            </a:extLst>
          </p:cNvPr>
          <p:cNvSpPr txBox="1"/>
          <p:nvPr/>
        </p:nvSpPr>
        <p:spPr>
          <a:xfrm>
            <a:off x="55230" y="6356350"/>
            <a:ext cx="3671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bg1">
                    <a:lumMod val="50000"/>
                  </a:schemeClr>
                </a:solidFill>
              </a:rPr>
              <a:t>Final Product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CB1D8-BC49-B345-8F0B-7261B03C63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75000"/>
                    </a14:imgEffect>
                  </a14:imgLayer>
                </a14:imgProps>
              </a:ext>
            </a:extLst>
          </a:blip>
          <a:srcRect t="25716" b="27180"/>
          <a:stretch/>
        </p:blipFill>
        <p:spPr>
          <a:xfrm>
            <a:off x="-164893" y="1325562"/>
            <a:ext cx="7516798" cy="503078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CFB9A2A-AA07-9448-BC01-412101235ABD}"/>
              </a:ext>
            </a:extLst>
          </p:cNvPr>
          <p:cNvSpPr txBox="1">
            <a:spLocks/>
          </p:cNvSpPr>
          <p:nvPr/>
        </p:nvSpPr>
        <p:spPr>
          <a:xfrm>
            <a:off x="7269673" y="1559893"/>
            <a:ext cx="5067311" cy="389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875" indent="-460375"/>
            <a:r>
              <a:rPr lang="en-US" sz="3600" dirty="0"/>
              <a:t>Infections is wider</a:t>
            </a:r>
          </a:p>
          <a:p>
            <a:pPr marL="523875" indent="-460375"/>
            <a:r>
              <a:rPr lang="en-US" sz="3600" dirty="0"/>
              <a:t>S reaches local minimum and grows again </a:t>
            </a:r>
          </a:p>
          <a:p>
            <a:pPr marL="523875" indent="-460375"/>
            <a:r>
              <a:rPr lang="en-US" sz="3600" dirty="0"/>
              <a:t>Dead population is high </a:t>
            </a:r>
            <a:r>
              <a:rPr lang="en-US" sz="3600" dirty="0">
                <a:sym typeface="Wingdings" pitchFamily="2" charset="2"/>
              </a:rPr>
              <a:t></a:t>
            </a:r>
            <a:endParaRPr lang="en-US" sz="40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07912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8D84-E182-ED46-8506-7823C746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Adding in Vaccinations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0C1AD-73DB-5446-88B4-0B33D81E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3931-2148-1046-B9DF-9769571EF1A4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B6206-445F-7144-A075-4A7CD21366D9}"/>
              </a:ext>
            </a:extLst>
          </p:cNvPr>
          <p:cNvSpPr txBox="1"/>
          <p:nvPr/>
        </p:nvSpPr>
        <p:spPr>
          <a:xfrm>
            <a:off x="55230" y="6356350"/>
            <a:ext cx="3671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bg1">
                    <a:lumMod val="50000"/>
                  </a:schemeClr>
                </a:solidFill>
              </a:rPr>
              <a:t>Final Product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CB1D8-BC49-B345-8F0B-7261B03C63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75000"/>
                    </a14:imgEffect>
                  </a14:imgLayer>
                </a14:imgProps>
              </a:ext>
            </a:extLst>
          </a:blip>
          <a:srcRect t="1874" b="75563"/>
          <a:stretch/>
        </p:blipFill>
        <p:spPr>
          <a:xfrm>
            <a:off x="-186524" y="1071846"/>
            <a:ext cx="6535566" cy="209522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CFB9A2A-AA07-9448-BC01-412101235ABD}"/>
              </a:ext>
            </a:extLst>
          </p:cNvPr>
          <p:cNvSpPr txBox="1">
            <a:spLocks/>
          </p:cNvSpPr>
          <p:nvPr/>
        </p:nvSpPr>
        <p:spPr>
          <a:xfrm>
            <a:off x="6416732" y="996408"/>
            <a:ext cx="5288027" cy="3121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875" indent="-460375"/>
            <a:r>
              <a:rPr lang="en-US" sz="3600" dirty="0"/>
              <a:t>Vaccination forces infections to go to zero</a:t>
            </a:r>
          </a:p>
          <a:p>
            <a:pPr marL="523875" indent="-460375"/>
            <a:r>
              <a:rPr lang="en-US" sz="3600" dirty="0"/>
              <a:t>SIRHD useful tool to build off as we get more info</a:t>
            </a:r>
            <a:endParaRPr lang="en-US" sz="4000" dirty="0"/>
          </a:p>
          <a:p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FC2A2C-FF45-464D-A72C-BE061281E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75000"/>
                    </a14:imgEffect>
                  </a14:imgLayer>
                </a14:imgProps>
              </a:ext>
            </a:extLst>
          </a:blip>
          <a:srcRect t="74302" b="459"/>
          <a:stretch/>
        </p:blipFill>
        <p:spPr>
          <a:xfrm>
            <a:off x="1545313" y="3788737"/>
            <a:ext cx="8559409" cy="30692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D3BD01-D23B-8842-B5CC-B8B140A96058}"/>
              </a:ext>
            </a:extLst>
          </p:cNvPr>
          <p:cNvSpPr txBox="1"/>
          <p:nvPr/>
        </p:nvSpPr>
        <p:spPr>
          <a:xfrm>
            <a:off x="2514058" y="4022396"/>
            <a:ext cx="343998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/>
              <a:t>I  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F448EE-17D7-C640-BF70-739EFD3D5917}"/>
              </a:ext>
            </a:extLst>
          </p:cNvPr>
          <p:cNvSpPr txBox="1"/>
          <p:nvPr/>
        </p:nvSpPr>
        <p:spPr>
          <a:xfrm>
            <a:off x="487241" y="1960093"/>
            <a:ext cx="343998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/>
              <a:t>SIRHD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80C1FE-2A1D-E544-AD61-9D9BC70F76B2}"/>
              </a:ext>
            </a:extLst>
          </p:cNvPr>
          <p:cNvSpPr txBox="1"/>
          <p:nvPr/>
        </p:nvSpPr>
        <p:spPr>
          <a:xfrm>
            <a:off x="2133600" y="203200"/>
            <a:ext cx="184731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266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EBE50-7358-3640-A2F2-E8DC3F6B5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Acknowledgements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97843-2D6E-274F-8F05-3F22C5B2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5043" y="6334125"/>
            <a:ext cx="2743200" cy="365125"/>
          </a:xfrm>
        </p:spPr>
        <p:txBody>
          <a:bodyPr/>
          <a:lstStyle/>
          <a:p>
            <a:fld id="{85DE3931-2148-1046-B9DF-9769571EF1A4}" type="slidenum">
              <a:rPr lang="en-US" smtClean="0"/>
              <a:t>12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4CBE33-66E0-704B-9E2D-DFD87F4961D3}"/>
              </a:ext>
            </a:extLst>
          </p:cNvPr>
          <p:cNvSpPr txBox="1"/>
          <p:nvPr/>
        </p:nvSpPr>
        <p:spPr>
          <a:xfrm>
            <a:off x="55230" y="6356350"/>
            <a:ext cx="3671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>
                <a:solidFill>
                  <a:schemeClr val="bg1">
                    <a:lumMod val="50000"/>
                  </a:schemeClr>
                </a:solidFill>
              </a:rPr>
              <a:t>Methods</a:t>
            </a:r>
            <a:endParaRPr lang="en-US" sz="20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8ECA78-24B7-D04E-A719-6940FBA15F31}"/>
              </a:ext>
            </a:extLst>
          </p:cNvPr>
          <p:cNvSpPr txBox="1"/>
          <p:nvPr/>
        </p:nvSpPr>
        <p:spPr>
          <a:xfrm>
            <a:off x="579120" y="1255812"/>
            <a:ext cx="108591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Katherine La: partner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Ari Kaplan: 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Xiao Luo: Professor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6B4E4C-B9CC-8345-9D44-0A422E137A36}"/>
              </a:ext>
            </a:extLst>
          </p:cNvPr>
          <p:cNvSpPr txBox="1"/>
          <p:nvPr/>
        </p:nvSpPr>
        <p:spPr>
          <a:xfrm>
            <a:off x="4211320" y="3362614"/>
            <a:ext cx="819212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1" dirty="0"/>
              <a:t>Thank you for listening!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31871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8D84-E182-ED46-8506-7823C746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SIRHD plot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0C1AD-73DB-5446-88B4-0B33D81E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3931-2148-1046-B9DF-9769571EF1A4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B6206-445F-7144-A075-4A7CD21366D9}"/>
              </a:ext>
            </a:extLst>
          </p:cNvPr>
          <p:cNvSpPr txBox="1"/>
          <p:nvPr/>
        </p:nvSpPr>
        <p:spPr>
          <a:xfrm>
            <a:off x="55230" y="6356350"/>
            <a:ext cx="3671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bg1">
                    <a:lumMod val="50000"/>
                  </a:schemeClr>
                </a:solidFill>
              </a:rPr>
              <a:t>Backup Slides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80C1FE-2A1D-E544-AD61-9D9BC70F76B2}"/>
              </a:ext>
            </a:extLst>
          </p:cNvPr>
          <p:cNvSpPr txBox="1"/>
          <p:nvPr/>
        </p:nvSpPr>
        <p:spPr>
          <a:xfrm>
            <a:off x="2133600" y="203200"/>
            <a:ext cx="184731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ABF50C9-725E-4743-B2DF-42CA92038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33" y="1092199"/>
            <a:ext cx="11535833" cy="516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349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F778-4F74-9C48-B380-AC1182D66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827" y="901152"/>
            <a:ext cx="2188780" cy="3560489"/>
          </a:xfrm>
        </p:spPr>
        <p:txBody>
          <a:bodyPr/>
          <a:lstStyle/>
          <a:p>
            <a:br>
              <a:rPr lang="en-US" dirty="0"/>
            </a:br>
            <a:r>
              <a:rPr lang="en-US" b="1" dirty="0"/>
              <a:t>Varied k</a:t>
            </a:r>
            <a:br>
              <a:rPr lang="en-US" b="1" dirty="0"/>
            </a:br>
            <a:br>
              <a:rPr lang="en-US" b="1" dirty="0"/>
            </a:br>
            <a:r>
              <a:rPr lang="en-US" sz="2800" u="sng" dirty="0"/>
              <a:t>constants</a:t>
            </a:r>
            <a:br>
              <a:rPr lang="en-US" sz="2800" b="1" dirty="0"/>
            </a:br>
            <a:r>
              <a:rPr lang="en-US" sz="2800" dirty="0"/>
              <a:t>lag = 8, </a:t>
            </a:r>
            <a:br>
              <a:rPr lang="en-US" sz="2800" dirty="0"/>
            </a:br>
            <a:r>
              <a:rPr lang="en-US" sz="2800" dirty="0"/>
              <a:t>v = N*0.01</a:t>
            </a:r>
            <a:br>
              <a:rPr lang="en-US" sz="2800" dirty="0"/>
            </a:br>
            <a:r>
              <a:rPr lang="en-US" sz="2800" dirty="0"/>
              <a:t>r = 50 </a:t>
            </a:r>
            <a:br>
              <a:rPr lang="en-US" sz="2800" dirty="0"/>
            </a:br>
            <a:r>
              <a:rPr lang="en-US" sz="2800" dirty="0"/>
              <a:t>A =0.01</a:t>
            </a:r>
            <a:endParaRPr lang="en-US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60F4086E-934B-4F4C-AD24-1F37307ADD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73" b="16747"/>
          <a:stretch/>
        </p:blipFill>
        <p:spPr bwMode="auto">
          <a:xfrm>
            <a:off x="2886783" y="129842"/>
            <a:ext cx="9047713" cy="659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BA24A3-73C2-8A47-815A-1268A87FE6DA}"/>
              </a:ext>
            </a:extLst>
          </p:cNvPr>
          <p:cNvSpPr txBox="1"/>
          <p:nvPr/>
        </p:nvSpPr>
        <p:spPr>
          <a:xfrm>
            <a:off x="55230" y="6356350"/>
            <a:ext cx="3671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bg1">
                    <a:lumMod val="50000"/>
                  </a:schemeClr>
                </a:solidFill>
              </a:rPr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744110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F778-4F74-9C48-B380-AC1182D66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33" y="901152"/>
            <a:ext cx="2530074" cy="3560489"/>
          </a:xfrm>
        </p:spPr>
        <p:txBody>
          <a:bodyPr/>
          <a:lstStyle/>
          <a:p>
            <a:br>
              <a:rPr lang="en-US" dirty="0"/>
            </a:br>
            <a:r>
              <a:rPr lang="en-US" b="1" dirty="0"/>
              <a:t>Varied lag</a:t>
            </a:r>
            <a:br>
              <a:rPr lang="en-US" b="1" dirty="0"/>
            </a:br>
            <a:br>
              <a:rPr lang="en-US" b="1" dirty="0"/>
            </a:br>
            <a:r>
              <a:rPr lang="en-US" sz="2800" u="sng" dirty="0"/>
              <a:t>constants</a:t>
            </a:r>
            <a:br>
              <a:rPr lang="en-US" sz="2800" b="1" dirty="0"/>
            </a:br>
            <a:r>
              <a:rPr lang="en-US" sz="2800" dirty="0"/>
              <a:t>A = 0.01</a:t>
            </a:r>
            <a:br>
              <a:rPr lang="en-US" sz="2800" dirty="0"/>
            </a:br>
            <a:r>
              <a:rPr lang="en-US" sz="2800" dirty="0"/>
              <a:t>v = N*0.01</a:t>
            </a:r>
            <a:br>
              <a:rPr lang="en-US" sz="2800" dirty="0"/>
            </a:br>
            <a:r>
              <a:rPr lang="en-US" sz="2800" dirty="0"/>
              <a:t>r = 50</a:t>
            </a:r>
            <a:br>
              <a:rPr lang="en-US" sz="2800" dirty="0"/>
            </a:br>
            <a:r>
              <a:rPr lang="en-US" sz="2800" dirty="0"/>
              <a:t>k = 0.17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BA24A3-73C2-8A47-815A-1268A87FE6DA}"/>
              </a:ext>
            </a:extLst>
          </p:cNvPr>
          <p:cNvSpPr txBox="1"/>
          <p:nvPr/>
        </p:nvSpPr>
        <p:spPr>
          <a:xfrm>
            <a:off x="55230" y="6356350"/>
            <a:ext cx="3671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bg1">
                    <a:lumMod val="50000"/>
                  </a:schemeClr>
                </a:solidFill>
              </a:rPr>
              <a:t>Backup Slides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6BC4C8C5-D600-264F-A16C-77D0067ED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607" y="468780"/>
            <a:ext cx="9424860" cy="588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494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F778-4F74-9C48-B380-AC1182D66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33" y="901152"/>
            <a:ext cx="2530074" cy="3560489"/>
          </a:xfrm>
        </p:spPr>
        <p:txBody>
          <a:bodyPr/>
          <a:lstStyle/>
          <a:p>
            <a:br>
              <a:rPr lang="en-US" dirty="0"/>
            </a:br>
            <a:r>
              <a:rPr lang="en-US" b="1" dirty="0"/>
              <a:t>Varied v</a:t>
            </a:r>
            <a:br>
              <a:rPr lang="en-US" b="1" dirty="0"/>
            </a:br>
            <a:br>
              <a:rPr lang="en-US" b="1" dirty="0"/>
            </a:br>
            <a:r>
              <a:rPr lang="en-US" sz="2800" u="sng" dirty="0"/>
              <a:t>constants</a:t>
            </a:r>
            <a:br>
              <a:rPr lang="en-US" sz="2800" b="1" dirty="0"/>
            </a:br>
            <a:r>
              <a:rPr lang="en-US" sz="2800" dirty="0"/>
              <a:t>A = 0.01</a:t>
            </a:r>
            <a:br>
              <a:rPr lang="en-US" sz="2800" dirty="0"/>
            </a:br>
            <a:r>
              <a:rPr lang="en-US" sz="2800" dirty="0"/>
              <a:t>lag = 100</a:t>
            </a:r>
            <a:br>
              <a:rPr lang="en-US" sz="2800" dirty="0"/>
            </a:br>
            <a:r>
              <a:rPr lang="en-US" sz="2800" dirty="0"/>
              <a:t>r = 50</a:t>
            </a:r>
            <a:br>
              <a:rPr lang="en-US" sz="2800" dirty="0"/>
            </a:br>
            <a:r>
              <a:rPr lang="en-US" sz="2800" dirty="0"/>
              <a:t>k = 0.17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BA24A3-73C2-8A47-815A-1268A87FE6DA}"/>
              </a:ext>
            </a:extLst>
          </p:cNvPr>
          <p:cNvSpPr txBox="1"/>
          <p:nvPr/>
        </p:nvSpPr>
        <p:spPr>
          <a:xfrm>
            <a:off x="55230" y="6356350"/>
            <a:ext cx="3671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bg1">
                    <a:lumMod val="50000"/>
                  </a:schemeClr>
                </a:solidFill>
              </a:rPr>
              <a:t>Backup Slides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0E256255-69DB-EF46-A55A-1C4A3F6F5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915" y="231513"/>
            <a:ext cx="9550551" cy="596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230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F778-4F74-9C48-B380-AC1182D66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33" y="901152"/>
            <a:ext cx="2530074" cy="3560489"/>
          </a:xfrm>
        </p:spPr>
        <p:txBody>
          <a:bodyPr/>
          <a:lstStyle/>
          <a:p>
            <a:br>
              <a:rPr lang="en-US" dirty="0"/>
            </a:br>
            <a:r>
              <a:rPr lang="en-US" b="1" dirty="0"/>
              <a:t>Varied r</a:t>
            </a:r>
            <a:br>
              <a:rPr lang="en-US" b="1" dirty="0"/>
            </a:br>
            <a:br>
              <a:rPr lang="en-US" b="1" dirty="0"/>
            </a:br>
            <a:r>
              <a:rPr lang="en-US" sz="2800" u="sng" dirty="0"/>
              <a:t>constants</a:t>
            </a:r>
            <a:br>
              <a:rPr lang="en-US" sz="2800" b="1" dirty="0"/>
            </a:br>
            <a:r>
              <a:rPr lang="en-US" sz="2800" dirty="0"/>
              <a:t>A = 0.01</a:t>
            </a:r>
            <a:br>
              <a:rPr lang="en-US" sz="2800" dirty="0"/>
            </a:br>
            <a:r>
              <a:rPr lang="en-US" sz="2800" dirty="0"/>
              <a:t>lag = 100</a:t>
            </a:r>
            <a:br>
              <a:rPr lang="en-US" sz="2800" dirty="0"/>
            </a:br>
            <a:r>
              <a:rPr lang="en-US" sz="2800" dirty="0"/>
              <a:t>v = 0.01*N</a:t>
            </a:r>
            <a:br>
              <a:rPr lang="en-US" sz="2800" dirty="0"/>
            </a:br>
            <a:r>
              <a:rPr lang="en-US" sz="2800" dirty="0"/>
              <a:t>k = 0.17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BA24A3-73C2-8A47-815A-1268A87FE6DA}"/>
              </a:ext>
            </a:extLst>
          </p:cNvPr>
          <p:cNvSpPr txBox="1"/>
          <p:nvPr/>
        </p:nvSpPr>
        <p:spPr>
          <a:xfrm>
            <a:off x="55230" y="6356350"/>
            <a:ext cx="3671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bg1">
                    <a:lumMod val="50000"/>
                  </a:schemeClr>
                </a:solidFill>
              </a:rPr>
              <a:t>Backup Slides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F3F79EFB-7FC8-8B41-ACC7-0233BD163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267" y="257205"/>
            <a:ext cx="9728200" cy="629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413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8D84-E182-ED46-8506-7823C746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What makes an individual not susceptible?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0C1AD-73DB-5446-88B4-0B33D81E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3931-2148-1046-B9DF-9769571EF1A4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B6206-445F-7144-A075-4A7CD21366D9}"/>
              </a:ext>
            </a:extLst>
          </p:cNvPr>
          <p:cNvSpPr txBox="1"/>
          <p:nvPr/>
        </p:nvSpPr>
        <p:spPr>
          <a:xfrm>
            <a:off x="55230" y="6356350"/>
            <a:ext cx="3671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bg1">
                    <a:lumMod val="50000"/>
                  </a:schemeClr>
                </a:solidFill>
              </a:rPr>
              <a:t>Concepts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E3B289-C39A-2841-9002-0C509BCE99FA}"/>
              </a:ext>
            </a:extLst>
          </p:cNvPr>
          <p:cNvSpPr txBox="1"/>
          <p:nvPr/>
        </p:nvSpPr>
        <p:spPr>
          <a:xfrm>
            <a:off x="4752275" y="6473307"/>
            <a:ext cx="634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Images from iStock, Science News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rStudents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Allied Scientific Pro</a:t>
            </a:r>
          </a:p>
        </p:txBody>
      </p:sp>
      <p:pic>
        <p:nvPicPr>
          <p:cNvPr id="1030" name="Picture 6" descr="Respiratory Ventilator  ICU  S1100">
            <a:extLst>
              <a:ext uri="{FF2B5EF4-FFF2-40B4-BE49-F238E27FC236}">
                <a16:creationId xmlns:a16="http://schemas.microsoft.com/office/drawing/2014/main" id="{93779FC1-3825-7140-BEF8-3C8875CA2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709" y="1340952"/>
            <a:ext cx="3611336" cy="361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ronavirus vaccine">
            <a:extLst>
              <a:ext uri="{FF2B5EF4-FFF2-40B4-BE49-F238E27FC236}">
                <a16:creationId xmlns:a16="http://schemas.microsoft.com/office/drawing/2014/main" id="{FFCEE2F7-E0C0-2E4B-91FF-31964B812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841" y="2927350"/>
            <a:ext cx="51466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DD416EA-7625-1D4D-8825-45E9108BE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55" y="1325563"/>
            <a:ext cx="4749252" cy="267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6BFE9FC-0FB2-B948-B1FC-E42DC8715257}"/>
              </a:ext>
            </a:extLst>
          </p:cNvPr>
          <p:cNvSpPr txBox="1"/>
          <p:nvPr/>
        </p:nvSpPr>
        <p:spPr>
          <a:xfrm>
            <a:off x="5537342" y="1090440"/>
            <a:ext cx="39514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/>
              <a:t>Basic SIR far-off from real life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95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2096D5B-070F-2F4B-A047-BB7F0F537A8B}"/>
              </a:ext>
            </a:extLst>
          </p:cNvPr>
          <p:cNvSpPr/>
          <p:nvPr/>
        </p:nvSpPr>
        <p:spPr>
          <a:xfrm>
            <a:off x="228678" y="1325563"/>
            <a:ext cx="11734644" cy="4585698"/>
          </a:xfrm>
          <a:prstGeom prst="roundRect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="1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EBE50-7358-3640-A2F2-E8DC3F6B5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Extension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EE6B3F-FE1E-EA40-818B-828A2625398B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>
            <a:off x="6158411" y="3270528"/>
            <a:ext cx="33342" cy="13015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97843-2D6E-274F-8F05-3F22C5B2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5043" y="6334125"/>
            <a:ext cx="2743200" cy="365125"/>
          </a:xfrm>
        </p:spPr>
        <p:txBody>
          <a:bodyPr/>
          <a:lstStyle/>
          <a:p>
            <a:fld id="{85DE3931-2148-1046-B9DF-9769571EF1A4}" type="slidenum">
              <a:rPr lang="en-US" smtClean="0"/>
              <a:t>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4CBE33-66E0-704B-9E2D-DFD87F4961D3}"/>
              </a:ext>
            </a:extLst>
          </p:cNvPr>
          <p:cNvSpPr txBox="1"/>
          <p:nvPr/>
        </p:nvSpPr>
        <p:spPr>
          <a:xfrm>
            <a:off x="55230" y="6356350"/>
            <a:ext cx="3671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bg1">
                    <a:lumMod val="50000"/>
                  </a:schemeClr>
                </a:solidFill>
              </a:rPr>
              <a:t>Concepts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CE629-0C40-7A4A-B46D-2B55F18E9E9E}"/>
              </a:ext>
            </a:extLst>
          </p:cNvPr>
          <p:cNvSpPr txBox="1"/>
          <p:nvPr/>
        </p:nvSpPr>
        <p:spPr>
          <a:xfrm>
            <a:off x="460903" y="1405708"/>
            <a:ext cx="6743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Population of N people</a:t>
            </a:r>
          </a:p>
          <a:p>
            <a:endParaRPr lang="en-US" sz="1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08A2111-A4D1-6149-8CE7-FAF6DEC31B4A}"/>
              </a:ext>
            </a:extLst>
          </p:cNvPr>
          <p:cNvSpPr/>
          <p:nvPr/>
        </p:nvSpPr>
        <p:spPr>
          <a:xfrm>
            <a:off x="4652079" y="2422222"/>
            <a:ext cx="3012664" cy="848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/>
              <a:t>Infected (I)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CFB14D-5051-9B47-9D1C-DECA20CEB622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159213" y="2846375"/>
            <a:ext cx="2492866" cy="191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8344056-32D5-084E-A0F0-6308C2CD87C3}"/>
              </a:ext>
            </a:extLst>
          </p:cNvPr>
          <p:cNvSpPr/>
          <p:nvPr/>
        </p:nvSpPr>
        <p:spPr>
          <a:xfrm>
            <a:off x="2301258" y="2285643"/>
            <a:ext cx="2009779" cy="115978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Exposure resulting in infection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8CAC962-0A81-C749-A319-B168C5E8371A}"/>
              </a:ext>
            </a:extLst>
          </p:cNvPr>
          <p:cNvSpPr/>
          <p:nvPr/>
        </p:nvSpPr>
        <p:spPr>
          <a:xfrm>
            <a:off x="10038203" y="2270320"/>
            <a:ext cx="1787102" cy="119043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/>
              <a:t>Deceased (D)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DE8FEE8-33D5-424E-9DC4-27DF193DCC4A}"/>
              </a:ext>
            </a:extLst>
          </p:cNvPr>
          <p:cNvSpPr/>
          <p:nvPr/>
        </p:nvSpPr>
        <p:spPr>
          <a:xfrm>
            <a:off x="606834" y="4952802"/>
            <a:ext cx="2009779" cy="79571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/>
              <a:t>Immune by vaccination (H)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A5FF93-7854-0743-A300-F0B731B6A883}"/>
              </a:ext>
            </a:extLst>
          </p:cNvPr>
          <p:cNvCxnSpPr>
            <a:cxnSpLocks/>
          </p:cNvCxnSpPr>
          <p:nvPr/>
        </p:nvCxnSpPr>
        <p:spPr>
          <a:xfrm>
            <a:off x="7664743" y="2846375"/>
            <a:ext cx="237346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BA0ABFB-B8EA-C847-890D-2D5300952744}"/>
              </a:ext>
            </a:extLst>
          </p:cNvPr>
          <p:cNvSpPr/>
          <p:nvPr/>
        </p:nvSpPr>
        <p:spPr>
          <a:xfrm>
            <a:off x="7826061" y="2419629"/>
            <a:ext cx="1897716" cy="7991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Death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D8B0BEA-8EC9-A245-8A74-9BAEC9A3AA91}"/>
              </a:ext>
            </a:extLst>
          </p:cNvPr>
          <p:cNvSpPr/>
          <p:nvPr/>
        </p:nvSpPr>
        <p:spPr>
          <a:xfrm>
            <a:off x="5194378" y="3460269"/>
            <a:ext cx="1994750" cy="84830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Recovery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062FCC-F6AD-A041-8E14-737A9BF46B2C}"/>
              </a:ext>
            </a:extLst>
          </p:cNvPr>
          <p:cNvCxnSpPr>
            <a:cxnSpLocks/>
          </p:cNvCxnSpPr>
          <p:nvPr/>
        </p:nvCxnSpPr>
        <p:spPr>
          <a:xfrm flipH="1" flipV="1">
            <a:off x="2159213" y="3529122"/>
            <a:ext cx="3190902" cy="16996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131592B-971D-2944-80A8-1E2E1C576888}"/>
              </a:ext>
            </a:extLst>
          </p:cNvPr>
          <p:cNvSpPr/>
          <p:nvPr/>
        </p:nvSpPr>
        <p:spPr>
          <a:xfrm>
            <a:off x="2687299" y="3718273"/>
            <a:ext cx="2028723" cy="10475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 of antibodies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F038F64-898A-774C-8D73-1C9D42B3FF27}"/>
              </a:ext>
            </a:extLst>
          </p:cNvPr>
          <p:cNvCxnSpPr>
            <a:cxnSpLocks/>
          </p:cNvCxnSpPr>
          <p:nvPr/>
        </p:nvCxnSpPr>
        <p:spPr>
          <a:xfrm flipH="1">
            <a:off x="2576992" y="5533632"/>
            <a:ext cx="272120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58BB2AA5-619E-3341-A700-059F307B4BFA}"/>
              </a:ext>
            </a:extLst>
          </p:cNvPr>
          <p:cNvSpPr/>
          <p:nvPr/>
        </p:nvSpPr>
        <p:spPr>
          <a:xfrm>
            <a:off x="3026898" y="5336514"/>
            <a:ext cx="2028723" cy="4488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Vaccination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42C9E66-B58A-AF43-A094-46586B9D23A2}"/>
              </a:ext>
            </a:extLst>
          </p:cNvPr>
          <p:cNvCxnSpPr>
            <a:cxnSpLocks/>
          </p:cNvCxnSpPr>
          <p:nvPr/>
        </p:nvCxnSpPr>
        <p:spPr>
          <a:xfrm>
            <a:off x="1265662" y="3978577"/>
            <a:ext cx="374452" cy="9848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99D499A-F162-EE48-965D-F11EEBA092C3}"/>
              </a:ext>
            </a:extLst>
          </p:cNvPr>
          <p:cNvSpPr/>
          <p:nvPr/>
        </p:nvSpPr>
        <p:spPr>
          <a:xfrm>
            <a:off x="394533" y="4081064"/>
            <a:ext cx="2028723" cy="4488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Vaccination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E23377A-6228-4F43-9DB4-5633B7A9D4FA}"/>
              </a:ext>
            </a:extLst>
          </p:cNvPr>
          <p:cNvSpPr txBox="1"/>
          <p:nvPr/>
        </p:nvSpPr>
        <p:spPr>
          <a:xfrm>
            <a:off x="7189128" y="6020442"/>
            <a:ext cx="454450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N = S + I + R + D + H</a:t>
            </a:r>
          </a:p>
          <a:p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9DF4C4D-6CC4-3D4C-A44C-7B192D6BB9B8}"/>
              </a:ext>
            </a:extLst>
          </p:cNvPr>
          <p:cNvSpPr/>
          <p:nvPr/>
        </p:nvSpPr>
        <p:spPr>
          <a:xfrm>
            <a:off x="5298202" y="4572103"/>
            <a:ext cx="1787102" cy="119043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/>
              <a:t>Recovered, temporarily immune (R)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B4FABED-BE3B-8D46-BC31-605820CE796C}"/>
              </a:ext>
            </a:extLst>
          </p:cNvPr>
          <p:cNvSpPr/>
          <p:nvPr/>
        </p:nvSpPr>
        <p:spPr>
          <a:xfrm>
            <a:off x="372111" y="2033694"/>
            <a:ext cx="1787102" cy="1944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/>
              <a:t>Susceptible (S)</a:t>
            </a:r>
          </a:p>
        </p:txBody>
      </p:sp>
    </p:spTree>
    <p:extLst>
      <p:ext uri="{BB962C8B-B14F-4D97-AF65-F5344CB8AC3E}">
        <p14:creationId xmlns:p14="http://schemas.microsoft.com/office/powerpoint/2010/main" val="285260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EBE50-7358-3640-A2F2-E8DC3F6B5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Introducing new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97843-2D6E-274F-8F05-3F22C5B2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5043" y="6334125"/>
            <a:ext cx="2743200" cy="365125"/>
          </a:xfrm>
        </p:spPr>
        <p:txBody>
          <a:bodyPr/>
          <a:lstStyle/>
          <a:p>
            <a:fld id="{85DE3931-2148-1046-B9DF-9769571EF1A4}" type="slidenum">
              <a:rPr lang="en-US" smtClean="0"/>
              <a:t>4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4CBE33-66E0-704B-9E2D-DFD87F4961D3}"/>
              </a:ext>
            </a:extLst>
          </p:cNvPr>
          <p:cNvSpPr txBox="1"/>
          <p:nvPr/>
        </p:nvSpPr>
        <p:spPr>
          <a:xfrm>
            <a:off x="55230" y="6356350"/>
            <a:ext cx="3671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bg1">
                    <a:lumMod val="50000"/>
                  </a:schemeClr>
                </a:solidFill>
              </a:rPr>
              <a:t>Technical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38B3F39-6713-3040-B31B-7E94F8C49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233662"/>
              </p:ext>
            </p:extLst>
          </p:nvPr>
        </p:nvGraphicFramePr>
        <p:xfrm>
          <a:off x="150030" y="1081674"/>
          <a:ext cx="1189194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774">
                  <a:extLst>
                    <a:ext uri="{9D8B030D-6E8A-4147-A177-3AD203B41FA5}">
                      <a16:colId xmlns:a16="http://schemas.microsoft.com/office/drawing/2014/main" val="1599450816"/>
                    </a:ext>
                  </a:extLst>
                </a:gridCol>
                <a:gridCol w="10836166">
                  <a:extLst>
                    <a:ext uri="{9D8B030D-6E8A-4147-A177-3AD203B41FA5}">
                      <a16:colId xmlns:a16="http://schemas.microsoft.com/office/drawing/2014/main" val="4036997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400" b="1" i="1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Upper limit for number of vaccines given per day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02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b="1" i="1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r</a:t>
                      </a:r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Number of days since first vaccine it takes to reach half of capacity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946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b="1" i="1" dirty="0">
                          <a:solidFill>
                            <a:schemeClr val="tx1"/>
                          </a:solidFill>
                        </a:rPr>
                        <a:t>lag</a:t>
                      </a:r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Number of days from start of epidemic to administration of first vaccine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95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b="1" i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Percent of infected people who pass away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097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4400" b="1" i="1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sz="4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Number of days after infection that a person loses temporary immunity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9594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4400" b="1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Percent of population that will not be effectively vaccinated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31805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233D88-E5A8-5145-BF77-58BB9C7A7BA1}"/>
                  </a:ext>
                </a:extLst>
              </p:cNvPr>
              <p:cNvSpPr txBox="1"/>
              <p:nvPr/>
            </p:nvSpPr>
            <p:spPr>
              <a:xfrm>
                <a:off x="1139772" y="5709235"/>
                <a:ext cx="3905039" cy="990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233D88-E5A8-5145-BF77-58BB9C7A7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772" y="5709235"/>
                <a:ext cx="3905039" cy="990015"/>
              </a:xfrm>
              <a:prstGeom prst="rect">
                <a:avLst/>
              </a:prstGeom>
              <a:blipFill>
                <a:blip r:embed="rId3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CC7D350-D1B9-F742-930D-3E7DA6CBD106}"/>
              </a:ext>
            </a:extLst>
          </p:cNvPr>
          <p:cNvSpPr txBox="1"/>
          <p:nvPr/>
        </p:nvSpPr>
        <p:spPr>
          <a:xfrm>
            <a:off x="5299617" y="5751985"/>
            <a:ext cx="5719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Vaccination administration ramps up exponentially to simulate real life</a:t>
            </a:r>
          </a:p>
        </p:txBody>
      </p:sp>
    </p:spTree>
    <p:extLst>
      <p:ext uri="{BB962C8B-B14F-4D97-AF65-F5344CB8AC3E}">
        <p14:creationId xmlns:p14="http://schemas.microsoft.com/office/powerpoint/2010/main" val="150452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EBE50-7358-3640-A2F2-E8DC3F6B5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Solving Differentials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97843-2D6E-274F-8F05-3F22C5B2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5043" y="6334125"/>
            <a:ext cx="2743200" cy="365125"/>
          </a:xfrm>
        </p:spPr>
        <p:txBody>
          <a:bodyPr/>
          <a:lstStyle/>
          <a:p>
            <a:fld id="{85DE3931-2148-1046-B9DF-9769571EF1A4}" type="slidenum">
              <a:rPr lang="en-US" smtClean="0"/>
              <a:t>5</a:t>
            </a:fld>
            <a:endParaRPr lang="en-US"/>
          </a:p>
        </p:txBody>
      </p:sp>
      <p:pic>
        <p:nvPicPr>
          <p:cNvPr id="8" name="Content Placeholder 7" descr="Text, letter&#10;&#10;Description automatically generated">
            <a:extLst>
              <a:ext uri="{FF2B5EF4-FFF2-40B4-BE49-F238E27FC236}">
                <a16:creationId xmlns:a16="http://schemas.microsoft.com/office/drawing/2014/main" id="{84BFEED4-4669-CE4B-89A8-A426A5610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1643" y="1325563"/>
            <a:ext cx="8153400" cy="24003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4CBE33-66E0-704B-9E2D-DFD87F4961D3}"/>
              </a:ext>
            </a:extLst>
          </p:cNvPr>
          <p:cNvSpPr txBox="1"/>
          <p:nvPr/>
        </p:nvSpPr>
        <p:spPr>
          <a:xfrm>
            <a:off x="55230" y="6356350"/>
            <a:ext cx="3671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bg1">
                    <a:lumMod val="50000"/>
                  </a:schemeClr>
                </a:solidFill>
              </a:rPr>
              <a:t>Technical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C5F689D-8D4E-474E-B044-599EE0C6BC99}"/>
              </a:ext>
            </a:extLst>
          </p:cNvPr>
          <p:cNvSpPr txBox="1">
            <a:spLocks/>
          </p:cNvSpPr>
          <p:nvPr/>
        </p:nvSpPr>
        <p:spPr>
          <a:xfrm>
            <a:off x="-209114" y="3664549"/>
            <a:ext cx="11647357" cy="231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82713" indent="-454025"/>
            <a:r>
              <a:rPr lang="en-US" sz="3600" dirty="0"/>
              <a:t>Simple iterative approach </a:t>
            </a:r>
          </a:p>
          <a:p>
            <a:pPr marL="1382713" indent="-454025"/>
            <a:r>
              <a:rPr lang="en-US" sz="3600" dirty="0"/>
              <a:t>Tested against radioactive decay differential equation</a:t>
            </a:r>
          </a:p>
          <a:p>
            <a:pPr marL="1382713" indent="-454025"/>
            <a:r>
              <a:rPr lang="en-US" sz="3600" dirty="0"/>
              <a:t>Systematic unit testing shows slight dependence on timestep </a:t>
            </a:r>
            <a:r>
              <a:rPr lang="en-US" sz="3600" i="1" dirty="0"/>
              <a:t>dt </a:t>
            </a:r>
            <a:r>
              <a:rPr lang="en-US" sz="3600" dirty="0"/>
              <a:t>only at large values, e.g. </a:t>
            </a:r>
            <a:r>
              <a:rPr lang="en-US" sz="3600" i="1" dirty="0"/>
              <a:t>dt</a:t>
            </a:r>
            <a:r>
              <a:rPr lang="en-US" sz="3600" dirty="0"/>
              <a:t> &gt; 0.1</a:t>
            </a:r>
          </a:p>
        </p:txBody>
      </p:sp>
    </p:spTree>
    <p:extLst>
      <p:ext uri="{BB962C8B-B14F-4D97-AF65-F5344CB8AC3E}">
        <p14:creationId xmlns:p14="http://schemas.microsoft.com/office/powerpoint/2010/main" val="129224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EBE50-7358-3640-A2F2-E8DC3F6B5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How to Incorporate real data?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97843-2D6E-274F-8F05-3F22C5B2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5043" y="6334125"/>
            <a:ext cx="2743200" cy="365125"/>
          </a:xfrm>
        </p:spPr>
        <p:txBody>
          <a:bodyPr/>
          <a:lstStyle/>
          <a:p>
            <a:fld id="{85DE3931-2148-1046-B9DF-9769571EF1A4}" type="slidenum">
              <a:rPr lang="en-US" smtClean="0"/>
              <a:t>6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4CBE33-66E0-704B-9E2D-DFD87F4961D3}"/>
              </a:ext>
            </a:extLst>
          </p:cNvPr>
          <p:cNvSpPr txBox="1"/>
          <p:nvPr/>
        </p:nvSpPr>
        <p:spPr>
          <a:xfrm>
            <a:off x="55230" y="6356350"/>
            <a:ext cx="3671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bg1">
                    <a:lumMod val="50000"/>
                  </a:schemeClr>
                </a:solidFill>
              </a:rPr>
              <a:t>Initial Conditions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C5F689D-8D4E-474E-B044-599EE0C6BC99}"/>
              </a:ext>
            </a:extLst>
          </p:cNvPr>
          <p:cNvSpPr txBox="1">
            <a:spLocks/>
          </p:cNvSpPr>
          <p:nvPr/>
        </p:nvSpPr>
        <p:spPr>
          <a:xfrm>
            <a:off x="-448956" y="2275160"/>
            <a:ext cx="12816603" cy="2389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82713" indent="-454025"/>
            <a:r>
              <a:rPr lang="en-US" sz="3600" dirty="0"/>
              <a:t>Death rate can be calculated as average: d = 0.0016</a:t>
            </a:r>
          </a:p>
          <a:p>
            <a:pPr marL="1382713" indent="-454025"/>
            <a:r>
              <a:rPr lang="en-US" sz="3600" dirty="0"/>
              <a:t>Population of CA: N = 39.5 million</a:t>
            </a:r>
          </a:p>
          <a:p>
            <a:pPr marL="1382713" indent="-454025"/>
            <a:r>
              <a:rPr lang="en-US" sz="3600" dirty="0"/>
              <a:t>I</a:t>
            </a:r>
            <a:r>
              <a:rPr lang="en-US" sz="3600" baseline="-25000" dirty="0"/>
              <a:t>0</a:t>
            </a:r>
            <a:r>
              <a:rPr lang="en-US" sz="3600" dirty="0"/>
              <a:t> = 53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01AFA9-1144-2941-AE92-BC034CC3020D}"/>
              </a:ext>
            </a:extLst>
          </p:cNvPr>
          <p:cNvSpPr txBox="1"/>
          <p:nvPr/>
        </p:nvSpPr>
        <p:spPr>
          <a:xfrm>
            <a:off x="314795" y="949597"/>
            <a:ext cx="917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Using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Neher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Lab CA dataset</a:t>
            </a: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658CE-7022-3A42-901A-27D5A85F30E9}"/>
              </a:ext>
            </a:extLst>
          </p:cNvPr>
          <p:cNvSpPr txBox="1"/>
          <p:nvPr/>
        </p:nvSpPr>
        <p:spPr>
          <a:xfrm>
            <a:off x="85212" y="1592612"/>
            <a:ext cx="917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Some initial conditions are clear... </a:t>
            </a:r>
          </a:p>
          <a:p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A9A4F-08D0-9F40-98AA-DBA9725FFADC}"/>
              </a:ext>
            </a:extLst>
          </p:cNvPr>
          <p:cNvSpPr txBox="1"/>
          <p:nvPr/>
        </p:nvSpPr>
        <p:spPr>
          <a:xfrm>
            <a:off x="85212" y="4018893"/>
            <a:ext cx="917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Value of k requires more in depth analysis.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06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879DA17-5FAF-2C4C-A005-14886A69B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33" y="2924132"/>
            <a:ext cx="10007600" cy="393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7F98C1-F646-284F-B6B1-AC0329161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39" y="1284058"/>
            <a:ext cx="622300" cy="1765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DEBE50-7358-3640-A2F2-E8DC3F6B5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Try 1: Slicing into bins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97843-2D6E-274F-8F05-3F22C5B2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5043" y="6334125"/>
            <a:ext cx="2743200" cy="365125"/>
          </a:xfrm>
        </p:spPr>
        <p:txBody>
          <a:bodyPr/>
          <a:lstStyle/>
          <a:p>
            <a:fld id="{85DE3931-2148-1046-B9DF-9769571EF1A4}" type="slidenum">
              <a:rPr lang="en-US" smtClean="0"/>
              <a:t>7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4CBE33-66E0-704B-9E2D-DFD87F4961D3}"/>
              </a:ext>
            </a:extLst>
          </p:cNvPr>
          <p:cNvSpPr txBox="1"/>
          <p:nvPr/>
        </p:nvSpPr>
        <p:spPr>
          <a:xfrm>
            <a:off x="55230" y="6356350"/>
            <a:ext cx="3671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bg1">
                    <a:lumMod val="50000"/>
                  </a:schemeClr>
                </a:solidFill>
              </a:rPr>
              <a:t>Initial Conditions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C5F689D-8D4E-474E-B044-599EE0C6BC99}"/>
              </a:ext>
            </a:extLst>
          </p:cNvPr>
          <p:cNvSpPr txBox="1">
            <a:spLocks/>
          </p:cNvSpPr>
          <p:nvPr/>
        </p:nvSpPr>
        <p:spPr>
          <a:xfrm>
            <a:off x="-209114" y="3605136"/>
            <a:ext cx="11647357" cy="2319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82713" indent="-454025"/>
            <a:r>
              <a:rPr lang="en-US" dirty="0"/>
              <a:t>Log of cases over time sliced into bins </a:t>
            </a:r>
          </a:p>
          <a:p>
            <a:pPr marL="1382713" indent="-454025"/>
            <a:r>
              <a:rPr lang="en-US" dirty="0"/>
              <a:t>Each bin fit to line, slope is k of that bin. </a:t>
            </a:r>
          </a:p>
          <a:p>
            <a:pPr marL="1382713" indent="-454025"/>
            <a:r>
              <a:rPr lang="en-US" dirty="0"/>
              <a:t>Algorithm automates: </a:t>
            </a:r>
          </a:p>
          <a:p>
            <a:pPr marL="1839913" lvl="1" indent="-454025"/>
            <a:r>
              <a:rPr lang="en-US" dirty="0"/>
              <a:t>rejects some bins</a:t>
            </a:r>
          </a:p>
          <a:p>
            <a:pPr marL="1839913" lvl="1" indent="-454025"/>
            <a:r>
              <a:rPr lang="en-US" dirty="0"/>
              <a:t>Gives chi-square </a:t>
            </a:r>
          </a:p>
          <a:p>
            <a:pPr marL="1839913" lvl="1" indent="-454025"/>
            <a:r>
              <a:rPr lang="en-US" dirty="0"/>
              <a:t>Tries different bin sizes </a:t>
            </a:r>
          </a:p>
        </p:txBody>
      </p:sp>
      <p:pic>
        <p:nvPicPr>
          <p:cNvPr id="5" name="Picture 4" descr="Diagram, line chart&#10;&#10;Description automatically generated">
            <a:extLst>
              <a:ext uri="{FF2B5EF4-FFF2-40B4-BE49-F238E27FC236}">
                <a16:creationId xmlns:a16="http://schemas.microsoft.com/office/drawing/2014/main" id="{637DFFF3-4197-764E-B870-ECE2BDA527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80" t="4577" r="4971" b="51494"/>
          <a:stretch/>
        </p:blipFill>
        <p:spPr>
          <a:xfrm>
            <a:off x="1143001" y="1398966"/>
            <a:ext cx="9209372" cy="1650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FD6D72C-786B-D844-BBD9-E96AD7964E4D}"/>
              </a:ext>
            </a:extLst>
          </p:cNvPr>
          <p:cNvSpPr txBox="1"/>
          <p:nvPr/>
        </p:nvSpPr>
        <p:spPr>
          <a:xfrm>
            <a:off x="7486812" y="3648832"/>
            <a:ext cx="395143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/>
              <a:t>Consistently gives k values that are too low, and break SIR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8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EBE50-7358-3640-A2F2-E8DC3F6B5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Try 2: First and Last point approx.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97843-2D6E-274F-8F05-3F22C5B2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5043" y="6334125"/>
            <a:ext cx="2743200" cy="365125"/>
          </a:xfrm>
        </p:spPr>
        <p:txBody>
          <a:bodyPr/>
          <a:lstStyle/>
          <a:p>
            <a:fld id="{85DE3931-2148-1046-B9DF-9769571EF1A4}" type="slidenum">
              <a:rPr lang="en-US" smtClean="0"/>
              <a:t>8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4CBE33-66E0-704B-9E2D-DFD87F4961D3}"/>
              </a:ext>
            </a:extLst>
          </p:cNvPr>
          <p:cNvSpPr txBox="1"/>
          <p:nvPr/>
        </p:nvSpPr>
        <p:spPr>
          <a:xfrm>
            <a:off x="55230" y="6356350"/>
            <a:ext cx="3671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bg1">
                    <a:lumMod val="50000"/>
                  </a:schemeClr>
                </a:solidFill>
              </a:rPr>
              <a:t>Initial Conditions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D6D72C-786B-D844-BBD9-E96AD7964E4D}"/>
              </a:ext>
            </a:extLst>
          </p:cNvPr>
          <p:cNvSpPr txBox="1"/>
          <p:nvPr/>
        </p:nvSpPr>
        <p:spPr>
          <a:xfrm>
            <a:off x="3246120" y="5389609"/>
            <a:ext cx="81921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/>
              <a:t>k values still too low. This is clearly a bad approximation</a:t>
            </a:r>
          </a:p>
          <a:p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0552AFC-DF03-4544-B44A-C2BBDD981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04" y="1079653"/>
            <a:ext cx="6898017" cy="418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F2A8C6FD-8668-7B4C-A7C6-693E9000D9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47588" y="1202148"/>
                <a:ext cx="5366508" cy="39424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382713" indent="-454025"/>
                <a:r>
                  <a:rPr lang="en-US" dirty="0"/>
                  <a:t>Attempt to get my model to predict where we will go in future </a:t>
                </a:r>
              </a:p>
              <a:p>
                <a:pPr marL="1382713" indent="-454025"/>
                <a:r>
                  <a:rPr lang="en-US" dirty="0"/>
                  <a:t>First and last data point fed to exponential growth</a:t>
                </a:r>
              </a:p>
              <a:p>
                <a:pPr marL="1382713" indent="-454025"/>
                <a:endParaRPr lang="en-US" dirty="0"/>
              </a:p>
              <a:p>
                <a:pPr marL="928688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endParaRPr lang="en-US" dirty="0"/>
              </a:p>
              <a:p>
                <a:pPr marL="1382713" indent="-454025"/>
                <a:endParaRPr lang="en-US" dirty="0"/>
              </a:p>
              <a:p>
                <a:pPr marL="1839913" lvl="1" indent="-454025"/>
                <a:endParaRPr lang="en-US" sz="3200" dirty="0"/>
              </a:p>
              <a:p>
                <a:endParaRPr lang="en-US" sz="3600" dirty="0"/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F2A8C6FD-8668-7B4C-A7C6-693E9000D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588" y="1202148"/>
                <a:ext cx="5366508" cy="3942470"/>
              </a:xfrm>
              <a:prstGeom prst="rect">
                <a:avLst/>
              </a:prstGeom>
              <a:blipFill>
                <a:blip r:embed="rId4"/>
                <a:stretch>
                  <a:fillRect t="-2564" r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64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EBE50-7358-3640-A2F2-E8DC3F6B5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Try 3: Initial Steady State (ISS)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97843-2D6E-274F-8F05-3F22C5B2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5043" y="6334125"/>
            <a:ext cx="2743200" cy="365125"/>
          </a:xfrm>
        </p:spPr>
        <p:txBody>
          <a:bodyPr/>
          <a:lstStyle/>
          <a:p>
            <a:fld id="{85DE3931-2148-1046-B9DF-9769571EF1A4}" type="slidenum">
              <a:rPr lang="en-US" smtClean="0"/>
              <a:t>9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4CBE33-66E0-704B-9E2D-DFD87F4961D3}"/>
              </a:ext>
            </a:extLst>
          </p:cNvPr>
          <p:cNvSpPr txBox="1"/>
          <p:nvPr/>
        </p:nvSpPr>
        <p:spPr>
          <a:xfrm>
            <a:off x="55230" y="6356350"/>
            <a:ext cx="3671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bg1">
                    <a:lumMod val="50000"/>
                  </a:schemeClr>
                </a:solidFill>
              </a:rPr>
              <a:t>Initial Conditions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28408E5-3C3D-C24C-B10C-610929D15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9166"/>
            <a:ext cx="8695043" cy="522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8BF4066-28D7-214D-884E-25CF5F27B7DF}"/>
              </a:ext>
            </a:extLst>
          </p:cNvPr>
          <p:cNvSpPr txBox="1">
            <a:spLocks/>
          </p:cNvSpPr>
          <p:nvPr/>
        </p:nvSpPr>
        <p:spPr>
          <a:xfrm>
            <a:off x="7746521" y="1325563"/>
            <a:ext cx="4445479" cy="2949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82713" indent="-454025"/>
            <a:r>
              <a:rPr lang="en-US" dirty="0"/>
              <a:t>Checking goodness of fit between real data and I(t)</a:t>
            </a:r>
          </a:p>
          <a:p>
            <a:pPr marL="1382713" indent="-454025"/>
            <a:r>
              <a:rPr lang="en-US" dirty="0"/>
              <a:t>ISS = 14 days</a:t>
            </a:r>
          </a:p>
          <a:p>
            <a:pPr marL="1382713" indent="-454025"/>
            <a:r>
              <a:rPr lang="en-US" dirty="0"/>
              <a:t>K = 0.17</a:t>
            </a:r>
            <a:endParaRPr lang="en-US" sz="3200" dirty="0"/>
          </a:p>
          <a:p>
            <a:endParaRPr lang="en-US" sz="3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17F904-98BB-6A45-A892-A77F9C95BF14}"/>
              </a:ext>
            </a:extLst>
          </p:cNvPr>
          <p:cNvSpPr txBox="1"/>
          <p:nvPr/>
        </p:nvSpPr>
        <p:spPr>
          <a:xfrm>
            <a:off x="8752019" y="4000282"/>
            <a:ext cx="343998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/>
              <a:t>This is a good method for finding 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27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985</Words>
  <Application>Microsoft Macintosh PowerPoint</Application>
  <PresentationFormat>Widescreen</PresentationFormat>
  <Paragraphs>226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Office Theme</vt:lpstr>
      <vt:lpstr>Methods Extended SIR: Considering different Sources of Immunity</vt:lpstr>
      <vt:lpstr>What makes an individual not susceptible? </vt:lpstr>
      <vt:lpstr>Extension</vt:lpstr>
      <vt:lpstr>Introducing new parameters</vt:lpstr>
      <vt:lpstr>Solving Differentials </vt:lpstr>
      <vt:lpstr>How to Incorporate real data? </vt:lpstr>
      <vt:lpstr>Try 1: Slicing into bins</vt:lpstr>
      <vt:lpstr>Try 2: First and Last point approx.</vt:lpstr>
      <vt:lpstr>Try 3: Initial Steady State (ISS)</vt:lpstr>
      <vt:lpstr>How does death rate and temporary immunity change the model? </vt:lpstr>
      <vt:lpstr>Adding in Vaccinations</vt:lpstr>
      <vt:lpstr>Acknowledgements</vt:lpstr>
      <vt:lpstr>SIRHD plot</vt:lpstr>
      <vt:lpstr> Varied k  constants lag = 8,  v = N*0.01 r = 50  A =0.01</vt:lpstr>
      <vt:lpstr> Varied lag  constants A = 0.01 v = N*0.01 r = 50 k = 0.17</vt:lpstr>
      <vt:lpstr> Varied v  constants A = 0.01 lag = 100 r = 50 k = 0.17</vt:lpstr>
      <vt:lpstr> Varied r  constants A = 0.01 lag = 100 v = 0.01*N k = 0.17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Extended SIR Model: Improvement and Consideration of Herd Immunity</dc:title>
  <dc:creator>Rebecca Nishide</dc:creator>
  <cp:lastModifiedBy>Rebecca Nishide</cp:lastModifiedBy>
  <cp:revision>25</cp:revision>
  <dcterms:created xsi:type="dcterms:W3CDTF">2021-02-12T05:57:56Z</dcterms:created>
  <dcterms:modified xsi:type="dcterms:W3CDTF">2021-02-12T23:02:12Z</dcterms:modified>
</cp:coreProperties>
</file>