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orbel-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rbel-bold.fntdata"/><Relationship Id="rId6" Type="http://schemas.openxmlformats.org/officeDocument/2006/relationships/slide" Target="slides/slide2.xml"/><Relationship Id="rId18" Type="http://schemas.openxmlformats.org/officeDocument/2006/relationships/font" Target="fonts/Corbel-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2c8b27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2c8b271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5d2c8b271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d2c8b271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d2c8b271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5d2c8b271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d2c8b271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d2c8b2717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5d2c8b2717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2" name="Shape 22"/>
        <p:cNvGrpSpPr/>
        <p:nvPr/>
      </p:nvGrpSpPr>
      <p:grpSpPr>
        <a:xfrm>
          <a:off x="0" y="0"/>
          <a:ext cx="0" cy="0"/>
          <a:chOff x="0" y="0"/>
          <a:chExt cx="0" cy="0"/>
        </a:xfrm>
      </p:grpSpPr>
      <p:sp>
        <p:nvSpPr>
          <p:cNvPr id="23" name="Google Shape;23;p2"/>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25" name="Google Shape;25;p2"/>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26" name="Google Shape;26;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9" name="Google Shape;89;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3" name="Shape 93"/>
        <p:cNvGrpSpPr/>
        <p:nvPr/>
      </p:nvGrpSpPr>
      <p:grpSpPr>
        <a:xfrm>
          <a:off x="0" y="0"/>
          <a:ext cx="0" cy="0"/>
          <a:chOff x="0" y="0"/>
          <a:chExt cx="0" cy="0"/>
        </a:xfrm>
      </p:grpSpPr>
      <p:sp>
        <p:nvSpPr>
          <p:cNvPr id="94" name="Google Shape;94;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101" name="Google Shape;101;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102" name="Google Shape;102;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8" name="Shape 108"/>
        <p:cNvGrpSpPr/>
        <p:nvPr/>
      </p:nvGrpSpPr>
      <p:grpSpPr>
        <a:xfrm>
          <a:off x="0" y="0"/>
          <a:ext cx="0" cy="0"/>
          <a:chOff x="0" y="0"/>
          <a:chExt cx="0" cy="0"/>
        </a:xfrm>
      </p:grpSpPr>
      <p:sp>
        <p:nvSpPr>
          <p:cNvPr id="109" name="Google Shape;109;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4" name="Shape 114"/>
        <p:cNvGrpSpPr/>
        <p:nvPr/>
      </p:nvGrpSpPr>
      <p:grpSpPr>
        <a:xfrm>
          <a:off x="0" y="0"/>
          <a:ext cx="0" cy="0"/>
          <a:chOff x="0" y="0"/>
          <a:chExt cx="0" cy="0"/>
        </a:xfrm>
      </p:grpSpPr>
      <p:sp>
        <p:nvSpPr>
          <p:cNvPr id="115" name="Google Shape;115;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116" name="Google Shape;116;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117" name="Google Shape;117;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3" name="Shape 123"/>
        <p:cNvGrpSpPr/>
        <p:nvPr/>
      </p:nvGrpSpPr>
      <p:grpSpPr>
        <a:xfrm>
          <a:off x="0" y="0"/>
          <a:ext cx="0" cy="0"/>
          <a:chOff x="0" y="0"/>
          <a:chExt cx="0" cy="0"/>
        </a:xfrm>
      </p:grpSpPr>
      <p:sp>
        <p:nvSpPr>
          <p:cNvPr id="124" name="Google Shape;124;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sp>
        <p:nvSpPr>
          <p:cNvPr id="131" name="Google Shape;131;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18"/>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2" name="Google Shape;32;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sp>
        <p:nvSpPr>
          <p:cNvPr id="36" name="Google Shape;36;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4" name="Shape 44"/>
        <p:cNvGrpSpPr/>
        <p:nvPr/>
      </p:nvGrpSpPr>
      <p:grpSpPr>
        <a:xfrm>
          <a:off x="0" y="0"/>
          <a:ext cx="0" cy="0"/>
          <a:chOff x="0" y="0"/>
          <a:chExt cx="0" cy="0"/>
        </a:xfrm>
      </p:grpSpPr>
      <p:grpSp>
        <p:nvGrpSpPr>
          <p:cNvPr id="45" name="Google Shape;45;p6"/>
          <p:cNvGrpSpPr/>
          <p:nvPr/>
        </p:nvGrpSpPr>
        <p:grpSpPr>
          <a:xfrm>
            <a:off x="546100" y="-4763"/>
            <a:ext cx="5014912" cy="6862763"/>
            <a:chOff x="2928938" y="-4763"/>
            <a:chExt cx="5014912" cy="6862763"/>
          </a:xfrm>
        </p:grpSpPr>
        <p:sp>
          <p:nvSpPr>
            <p:cNvPr id="46" name="Google Shape;46;p6"/>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47" name="Google Shape;47;p6"/>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8" name="Google Shape;48;p6"/>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49" name="Google Shape;49;p6"/>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50" name="Google Shape;50;p6"/>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51" name="Google Shape;51;p6"/>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52" name="Google Shape;52;p6"/>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54" name="Google Shape;54;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7"/>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60" name="Google Shape;60;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3" name="Shape 63"/>
        <p:cNvGrpSpPr/>
        <p:nvPr/>
      </p:nvGrpSpPr>
      <p:grpSpPr>
        <a:xfrm>
          <a:off x="0" y="0"/>
          <a:ext cx="0" cy="0"/>
          <a:chOff x="0" y="0"/>
          <a:chExt cx="0" cy="0"/>
        </a:xfrm>
      </p:grpSpPr>
      <p:sp>
        <p:nvSpPr>
          <p:cNvPr id="64" name="Google Shape;64;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6" name="Google Shape;66;p8"/>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7" name="Google Shape;67;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73" name="Google Shape;73;p9"/>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74" name="Google Shape;74;p9"/>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75" name="Google Shape;75;p9"/>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76" name="Google Shape;76;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82" name="Google Shape;82;p10"/>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0812" y="0"/>
            <a:ext cx="2436813" cy="6858001"/>
            <a:chOff x="1320800" y="0"/>
            <a:chExt cx="2436813" cy="6858001"/>
          </a:xfrm>
        </p:grpSpPr>
        <p:sp>
          <p:nvSpPr>
            <p:cNvPr id="11" name="Google Shape;11;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462127" y="391886"/>
            <a:ext cx="5426158" cy="221415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7200"/>
              <a:buFont typeface="Corbel"/>
              <a:buNone/>
            </a:pPr>
            <a:r>
              <a:rPr b="1" lang="en-IN" sz="7200"/>
              <a:t>INSURANCE BOT</a:t>
            </a:r>
            <a:endParaRPr sz="7200"/>
          </a:p>
        </p:txBody>
      </p:sp>
      <p:pic>
        <p:nvPicPr>
          <p:cNvPr id="148" name="Google Shape;148;p19"/>
          <p:cNvPicPr preferRelativeResize="0"/>
          <p:nvPr>
            <p:ph idx="2" type="pic"/>
          </p:nvPr>
        </p:nvPicPr>
        <p:blipFill rotWithShape="1">
          <a:blip r:embed="rId3">
            <a:alphaModFix/>
          </a:blip>
          <a:srcRect b="0" l="26076" r="26076" t="0"/>
          <a:stretch/>
        </p:blipFill>
        <p:spPr>
          <a:xfrm>
            <a:off x="7797882" y="1056640"/>
            <a:ext cx="3280974" cy="4572000"/>
          </a:xfrm>
          <a:prstGeom prst="roundRect">
            <a:avLst>
              <a:gd fmla="val 4280" name="adj"/>
            </a:avLst>
          </a:prstGeom>
          <a:noFill/>
          <a:ln cap="flat" cmpd="sng" w="38100">
            <a:solidFill>
              <a:schemeClr val="lt2"/>
            </a:solidFill>
            <a:prstDash val="solid"/>
            <a:round/>
            <a:headEnd len="sm" w="sm" type="none"/>
            <a:tailEnd len="sm" w="sm" type="none"/>
          </a:ln>
        </p:spPr>
      </p:pic>
      <p:sp>
        <p:nvSpPr>
          <p:cNvPr id="149" name="Google Shape;149;p19"/>
          <p:cNvSpPr txBox="1"/>
          <p:nvPr>
            <p:ph idx="1" type="body"/>
          </p:nvPr>
        </p:nvSpPr>
        <p:spPr>
          <a:xfrm>
            <a:off x="1553844" y="3550919"/>
            <a:ext cx="5426158" cy="1828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4060"/>
              <a:buNone/>
            </a:pPr>
            <a:r>
              <a:rPr b="1" lang="en-IN" sz="2800"/>
              <a:t>TEAM #9:</a:t>
            </a:r>
            <a:endParaRPr/>
          </a:p>
          <a:p>
            <a:pPr indent="0" lvl="0" marL="0" rtl="0" algn="ctr">
              <a:spcBef>
                <a:spcPts val="1160"/>
              </a:spcBef>
              <a:spcAft>
                <a:spcPts val="0"/>
              </a:spcAft>
              <a:buSzPts val="4060"/>
              <a:buNone/>
            </a:pPr>
            <a:r>
              <a:rPr b="1" lang="en-IN" sz="2800"/>
              <a:t>NANDINI.D</a:t>
            </a:r>
            <a:endParaRPr/>
          </a:p>
          <a:p>
            <a:pPr indent="0" lvl="0" marL="0" rtl="0" algn="ctr">
              <a:spcBef>
                <a:spcPts val="1160"/>
              </a:spcBef>
              <a:spcAft>
                <a:spcPts val="0"/>
              </a:spcAft>
              <a:buSzPts val="4060"/>
              <a:buNone/>
            </a:pPr>
            <a:r>
              <a:rPr b="1" lang="en-IN" sz="2800"/>
              <a:t>NIVEDHA.S</a:t>
            </a:r>
            <a:endParaRPr/>
          </a:p>
          <a:p>
            <a:pPr indent="0" lvl="0" marL="0" rtl="0" algn="ctr">
              <a:spcBef>
                <a:spcPts val="1160"/>
              </a:spcBef>
              <a:spcAft>
                <a:spcPts val="0"/>
              </a:spcAft>
              <a:buSzPts val="4060"/>
              <a:buNone/>
            </a:pPr>
            <a:r>
              <a:rPr b="1" lang="en-IN" sz="2800"/>
              <a:t>RAJASRI.N</a:t>
            </a:r>
            <a:endParaRPr/>
          </a:p>
          <a:p>
            <a:pPr indent="0" lvl="0" marL="0" rtl="0" algn="ctr">
              <a:spcBef>
                <a:spcPts val="1160"/>
              </a:spcBef>
              <a:spcAft>
                <a:spcPts val="0"/>
              </a:spcAft>
              <a:buSzPts val="4060"/>
              <a:buNone/>
            </a:pPr>
            <a:r>
              <a:rPr b="1" lang="en-IN" sz="2800"/>
              <a:t>MENTOR: Dr.S.P.MANIKANDAN</a:t>
            </a:r>
            <a:endParaRPr b="1"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5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5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500"/>
                                        <p:tgtEl>
                                          <p:spTgt spid="14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Corbel"/>
              <a:buNone/>
            </a:pPr>
            <a:r>
              <a:rPr b="1" lang="en-IN" sz="4800"/>
              <a:t>PYTHON Platform</a:t>
            </a:r>
            <a:endParaRPr/>
          </a:p>
        </p:txBody>
      </p:sp>
      <p:pic>
        <p:nvPicPr>
          <p:cNvPr id="201" name="Google Shape;201;p28"/>
          <p:cNvPicPr preferRelativeResize="0"/>
          <p:nvPr/>
        </p:nvPicPr>
        <p:blipFill rotWithShape="1">
          <a:blip r:embed="rId3">
            <a:alphaModFix/>
          </a:blip>
          <a:srcRect b="0" l="0" r="0" t="0"/>
          <a:stretch/>
        </p:blipFill>
        <p:spPr>
          <a:xfrm>
            <a:off x="531845" y="2102477"/>
            <a:ext cx="11370906" cy="37646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484311" y="685800"/>
            <a:ext cx="10018800" cy="1752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What our insurance bot does?</a:t>
            </a:r>
            <a:endParaRPr b="1"/>
          </a:p>
        </p:txBody>
      </p:sp>
      <p:sp>
        <p:nvSpPr>
          <p:cNvPr id="208" name="Google Shape;208;p29"/>
          <p:cNvSpPr txBox="1"/>
          <p:nvPr/>
        </p:nvSpPr>
        <p:spPr>
          <a:xfrm>
            <a:off x="1900400" y="2644075"/>
            <a:ext cx="9518700" cy="11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rbel"/>
              <a:ea typeface="Corbel"/>
              <a:cs typeface="Corbel"/>
              <a:sym typeface="Corbel"/>
            </a:endParaRPr>
          </a:p>
        </p:txBody>
      </p:sp>
      <p:sp>
        <p:nvSpPr>
          <p:cNvPr id="209" name="Google Shape;209;p29"/>
          <p:cNvSpPr txBox="1"/>
          <p:nvPr/>
        </p:nvSpPr>
        <p:spPr>
          <a:xfrm>
            <a:off x="1322025" y="2364775"/>
            <a:ext cx="8593200" cy="3485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Corbel"/>
              <a:buAutoNum type="arabicPeriod"/>
            </a:pPr>
            <a:r>
              <a:rPr lang="en-IN" sz="3000">
                <a:latin typeface="Corbel"/>
                <a:ea typeface="Corbel"/>
                <a:cs typeface="Corbel"/>
                <a:sym typeface="Corbel"/>
              </a:rPr>
              <a:t>Basically it starts with formal greetings.Then based on client’s query it either replies or asks question to get more clarification.</a:t>
            </a:r>
            <a:endParaRPr sz="3000">
              <a:latin typeface="Corbel"/>
              <a:ea typeface="Corbel"/>
              <a:cs typeface="Corbel"/>
              <a:sym typeface="Corbel"/>
            </a:endParaRPr>
          </a:p>
          <a:p>
            <a:pPr indent="-419100" lvl="0" marL="457200" rtl="0" algn="l">
              <a:spcBef>
                <a:spcPts val="0"/>
              </a:spcBef>
              <a:spcAft>
                <a:spcPts val="0"/>
              </a:spcAft>
              <a:buSzPts val="3000"/>
              <a:buFont typeface="Corbel"/>
              <a:buAutoNum type="arabicPeriod"/>
            </a:pPr>
            <a:r>
              <a:rPr lang="en-IN" sz="3000">
                <a:latin typeface="Corbel"/>
                <a:ea typeface="Corbel"/>
                <a:cs typeface="Corbel"/>
                <a:sym typeface="Corbel"/>
              </a:rPr>
              <a:t>Then it provides a form to fill up by the clients.</a:t>
            </a:r>
            <a:endParaRPr sz="3000">
              <a:latin typeface="Corbel"/>
              <a:ea typeface="Corbel"/>
              <a:cs typeface="Corbel"/>
              <a:sym typeface="Corbel"/>
            </a:endParaRPr>
          </a:p>
          <a:p>
            <a:pPr indent="-419100" lvl="0" marL="457200" rtl="0" algn="l">
              <a:spcBef>
                <a:spcPts val="0"/>
              </a:spcBef>
              <a:spcAft>
                <a:spcPts val="0"/>
              </a:spcAft>
              <a:buSzPts val="3000"/>
              <a:buFont typeface="Corbel"/>
              <a:buAutoNum type="arabicPeriod"/>
            </a:pPr>
            <a:r>
              <a:rPr lang="en-IN" sz="3000">
                <a:latin typeface="Corbel"/>
                <a:ea typeface="Corbel"/>
                <a:cs typeface="Corbel"/>
                <a:sym typeface="Corbel"/>
              </a:rPr>
              <a:t>In case of query that bot cannot answer, it directs them to a physical agent.</a:t>
            </a:r>
            <a:endParaRPr sz="3000">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1446825" y="329775"/>
            <a:ext cx="6722700" cy="1281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Sample Image of the bot.</a:t>
            </a:r>
            <a:endParaRPr b="1"/>
          </a:p>
        </p:txBody>
      </p:sp>
      <p:pic>
        <p:nvPicPr>
          <p:cNvPr id="216" name="Google Shape;216;p30"/>
          <p:cNvPicPr preferRelativeResize="0"/>
          <p:nvPr/>
        </p:nvPicPr>
        <p:blipFill>
          <a:blip r:embed="rId3">
            <a:alphaModFix/>
          </a:blip>
          <a:stretch>
            <a:fillRect/>
          </a:stretch>
        </p:blipFill>
        <p:spPr>
          <a:xfrm>
            <a:off x="1851025" y="1480300"/>
            <a:ext cx="8652099" cy="4866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nvSpPr>
        <p:spPr>
          <a:xfrm>
            <a:off x="1667650" y="786975"/>
            <a:ext cx="7888500" cy="15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4800">
                <a:latin typeface="Corbel"/>
                <a:ea typeface="Corbel"/>
                <a:cs typeface="Corbel"/>
                <a:sym typeface="Corbel"/>
              </a:rPr>
              <a:t>Thank You!!</a:t>
            </a:r>
            <a:endParaRPr b="1" sz="4800">
              <a:latin typeface="Corbel"/>
              <a:ea typeface="Corbel"/>
              <a:cs typeface="Corbel"/>
              <a:sym typeface="Corbel"/>
            </a:endParaRPr>
          </a:p>
        </p:txBody>
      </p:sp>
      <p:pic>
        <p:nvPicPr>
          <p:cNvPr id="223" name="Google Shape;223;p31"/>
          <p:cNvPicPr preferRelativeResize="0"/>
          <p:nvPr/>
        </p:nvPicPr>
        <p:blipFill>
          <a:blip r:embed="rId3">
            <a:alphaModFix/>
          </a:blip>
          <a:stretch>
            <a:fillRect/>
          </a:stretch>
        </p:blipFill>
        <p:spPr>
          <a:xfrm>
            <a:off x="6129725" y="1510975"/>
            <a:ext cx="4382125" cy="438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600"/>
              <a:buFont typeface="Corbel"/>
              <a:buNone/>
            </a:pPr>
            <a:r>
              <a:rPr b="1" lang="en-IN" sz="6600"/>
              <a:t>PROBLEM STATEMENT:</a:t>
            </a:r>
            <a:endParaRPr/>
          </a:p>
        </p:txBody>
      </p:sp>
      <p:sp>
        <p:nvSpPr>
          <p:cNvPr id="155" name="Google Shape;155;p2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94640" lvl="0" marL="285750" rtl="0" algn="l">
              <a:spcBef>
                <a:spcPts val="0"/>
              </a:spcBef>
              <a:spcAft>
                <a:spcPts val="0"/>
              </a:spcAft>
              <a:buSzPts val="4640"/>
              <a:buChar char="•"/>
            </a:pPr>
            <a:r>
              <a:rPr lang="en-IN" sz="3200"/>
              <a:t>Design an Insurance voice Bot to sell insurance products.</a:t>
            </a:r>
            <a:endParaRPr/>
          </a:p>
          <a:p>
            <a:pPr indent="-294640" lvl="0" marL="285750" rtl="0" algn="l">
              <a:spcBef>
                <a:spcPts val="1240"/>
              </a:spcBef>
              <a:spcAft>
                <a:spcPts val="0"/>
              </a:spcAft>
              <a:buSzPts val="4640"/>
              <a:buChar char="•"/>
            </a:pPr>
            <a:r>
              <a:rPr lang="en-IN" sz="3200"/>
              <a:t>Pick up an insurance company. Identify the insurance products. Market the insurance products with the necessary details.</a:t>
            </a:r>
            <a:endParaRPr sz="3200"/>
          </a:p>
          <a:p>
            <a:pPr indent="-64770" lvl="0" marL="285750" rtl="0" algn="l">
              <a:spcBef>
                <a:spcPts val="1080"/>
              </a:spcBef>
              <a:spcAft>
                <a:spcPts val="0"/>
              </a:spcAft>
              <a:buSzPts val="34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484310"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000"/>
              <a:buFont typeface="Corbel"/>
              <a:buNone/>
            </a:pPr>
            <a:r>
              <a:rPr b="1" lang="en-IN" sz="6000"/>
              <a:t>AUTO INSURANCE</a:t>
            </a:r>
            <a:endParaRPr/>
          </a:p>
        </p:txBody>
      </p:sp>
      <p:sp>
        <p:nvSpPr>
          <p:cNvPr id="161" name="Google Shape;161;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94640" lvl="0" marL="285750" rtl="0" algn="l">
              <a:spcBef>
                <a:spcPts val="0"/>
              </a:spcBef>
              <a:spcAft>
                <a:spcPts val="0"/>
              </a:spcAft>
              <a:buSzPts val="4640"/>
              <a:buChar char="•"/>
            </a:pPr>
            <a:r>
              <a:rPr lang="en-IN" sz="3200"/>
              <a:t>Vehicle insurance is insurance for cars, trucks, motorcycles, and other road vehicles.</a:t>
            </a:r>
            <a:endParaRPr/>
          </a:p>
          <a:p>
            <a:pPr indent="-294640" lvl="0" marL="285750" rtl="0" algn="l">
              <a:spcBef>
                <a:spcPts val="1240"/>
              </a:spcBef>
              <a:spcAft>
                <a:spcPts val="0"/>
              </a:spcAft>
              <a:buSzPts val="4640"/>
              <a:buChar char="•"/>
            </a:pPr>
            <a:r>
              <a:rPr lang="en-IN" sz="3200"/>
              <a:t>Its primary use is to provide financial protection against physical damage or bodily injury resulting from traffic collisions and against liability that could also arise from incidents in a vehicle.</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000"/>
              <a:buFont typeface="Corbel"/>
              <a:buNone/>
            </a:pPr>
            <a:r>
              <a:rPr b="1" lang="en-IN" sz="6000"/>
              <a:t>AI IN INSURANCE</a:t>
            </a:r>
            <a:endParaRPr/>
          </a:p>
        </p:txBody>
      </p:sp>
      <p:sp>
        <p:nvSpPr>
          <p:cNvPr id="167" name="Google Shape;167;p2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94640" lvl="0" marL="285750" rtl="0" algn="l">
              <a:spcBef>
                <a:spcPts val="0"/>
              </a:spcBef>
              <a:spcAft>
                <a:spcPts val="0"/>
              </a:spcAft>
              <a:buSzPts val="4640"/>
              <a:buChar char="•"/>
            </a:pPr>
            <a:r>
              <a:rPr lang="en-IN" sz="3200"/>
              <a:t>Today, chatbots or virtual assistants, are the most visible form of AI applications in the financial services space. With the evolution of natural language processing (NLP), chatbots are capable of answering queries, responding to voice commands and making recommendations.</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blip>
          <a:srcRect b="0" l="0" r="0" t="0"/>
          <a:stretch/>
        </p:blipFill>
        <p:spPr>
          <a:xfrm>
            <a:off x="2395537" y="660401"/>
            <a:ext cx="8526463" cy="5547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5940"/>
              <a:buFont typeface="Corbel"/>
              <a:buNone/>
            </a:pPr>
            <a:r>
              <a:rPr b="1" lang="en-IN" sz="5940"/>
              <a:t>WORKING ENVIRONMENT</a:t>
            </a:r>
            <a:endParaRPr/>
          </a:p>
        </p:txBody>
      </p:sp>
      <p:pic>
        <p:nvPicPr>
          <p:cNvPr id="178" name="Google Shape;178;p24"/>
          <p:cNvPicPr preferRelativeResize="0"/>
          <p:nvPr/>
        </p:nvPicPr>
        <p:blipFill rotWithShape="1">
          <a:blip r:embed="rId3">
            <a:alphaModFix/>
          </a:blip>
          <a:srcRect b="0" l="0" r="0" t="0"/>
          <a:stretch/>
        </p:blipFill>
        <p:spPr>
          <a:xfrm>
            <a:off x="4124960" y="2720340"/>
            <a:ext cx="4216400" cy="26949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1285975" y="1179725"/>
            <a:ext cx="10018800" cy="3596100"/>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b="1" lang="en-IN"/>
              <a:t>ANACONDA.</a:t>
            </a:r>
            <a:r>
              <a:rPr lang="en-IN"/>
              <a:t> - The data science platform</a:t>
            </a:r>
            <a:endParaRPr/>
          </a:p>
          <a:p>
            <a:pPr indent="-285750" lvl="0" marL="285750" rtl="0" algn="l">
              <a:spcBef>
                <a:spcPts val="1080"/>
              </a:spcBef>
              <a:spcAft>
                <a:spcPts val="0"/>
              </a:spcAft>
              <a:buSzPts val="3480"/>
              <a:buChar char="•"/>
            </a:pPr>
            <a:r>
              <a:rPr b="1" lang="en-IN"/>
              <a:t>TENSORFLOW</a:t>
            </a:r>
            <a:r>
              <a:rPr lang="en-IN"/>
              <a:t> - An open source machine learning framework </a:t>
            </a:r>
            <a:endParaRPr/>
          </a:p>
          <a:p>
            <a:pPr indent="-285750" lvl="0" marL="285750" rtl="0" algn="l">
              <a:spcBef>
                <a:spcPts val="1080"/>
              </a:spcBef>
              <a:spcAft>
                <a:spcPts val="0"/>
              </a:spcAft>
              <a:buSzPts val="3480"/>
              <a:buChar char="•"/>
            </a:pPr>
            <a:r>
              <a:rPr b="1" lang="en-IN"/>
              <a:t>JUPYTER</a:t>
            </a:r>
            <a:r>
              <a:rPr lang="en-IN"/>
              <a:t> - Web based computing notebook environment</a:t>
            </a:r>
            <a:endParaRPr/>
          </a:p>
          <a:p>
            <a:pPr indent="-285750" lvl="0" marL="285750" rtl="0" algn="l">
              <a:spcBef>
                <a:spcPts val="1080"/>
              </a:spcBef>
              <a:spcAft>
                <a:spcPts val="0"/>
              </a:spcAft>
              <a:buSzPts val="3480"/>
              <a:buChar char="•"/>
            </a:pPr>
            <a:r>
              <a:rPr b="1" lang="en-IN"/>
              <a:t>PYTHON </a:t>
            </a:r>
            <a:r>
              <a:rPr lang="en-IN"/>
              <a:t>–</a:t>
            </a:r>
            <a:r>
              <a:rPr b="1" lang="en-IN"/>
              <a:t> </a:t>
            </a:r>
            <a:r>
              <a:rPr lang="en-IN"/>
              <a:t>The language used</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10"/>
              <a:buFont typeface="Corbel"/>
              <a:buNone/>
            </a:pPr>
            <a:r>
              <a:rPr b="1" lang="en-IN" sz="4410"/>
              <a:t>ANACONDA. - The data science platform</a:t>
            </a:r>
            <a:br>
              <a:rPr b="1" lang="en-IN" sz="5400"/>
            </a:br>
            <a:endParaRPr b="1" sz="5400"/>
          </a:p>
        </p:txBody>
      </p:sp>
      <p:pic>
        <p:nvPicPr>
          <p:cNvPr id="189" name="Google Shape;189;p26"/>
          <p:cNvPicPr preferRelativeResize="0"/>
          <p:nvPr/>
        </p:nvPicPr>
        <p:blipFill rotWithShape="1">
          <a:blip r:embed="rId3">
            <a:alphaModFix/>
          </a:blip>
          <a:srcRect b="0" l="0" r="0" t="0"/>
          <a:stretch/>
        </p:blipFill>
        <p:spPr>
          <a:xfrm>
            <a:off x="2854960" y="2203031"/>
            <a:ext cx="7756202" cy="41571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orbel"/>
              <a:buNone/>
            </a:pPr>
            <a:r>
              <a:rPr b="1" lang="en-IN" sz="4400"/>
              <a:t>JUPYTER - Web based computing notebook environment</a:t>
            </a:r>
            <a:br>
              <a:rPr b="1" lang="en-IN" sz="4400"/>
            </a:br>
            <a:endParaRPr b="1" sz="4400"/>
          </a:p>
        </p:txBody>
      </p:sp>
      <p:pic>
        <p:nvPicPr>
          <p:cNvPr id="195" name="Google Shape;195;p27"/>
          <p:cNvPicPr preferRelativeResize="0"/>
          <p:nvPr>
            <p:ph idx="1" type="body"/>
          </p:nvPr>
        </p:nvPicPr>
        <p:blipFill rotWithShape="1">
          <a:blip r:embed="rId3">
            <a:alphaModFix/>
          </a:blip>
          <a:srcRect b="0" l="0" r="0" t="0"/>
          <a:stretch/>
        </p:blipFill>
        <p:spPr>
          <a:xfrm>
            <a:off x="3526803" y="2667000"/>
            <a:ext cx="5933731" cy="312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