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1"/>
  </p:notesMasterIdLst>
  <p:sldIdLst>
    <p:sldId id="279" r:id="rId2"/>
    <p:sldId id="314" r:id="rId3"/>
    <p:sldId id="320" r:id="rId4"/>
    <p:sldId id="350" r:id="rId5"/>
    <p:sldId id="315" r:id="rId6"/>
    <p:sldId id="316" r:id="rId7"/>
    <p:sldId id="321" r:id="rId8"/>
    <p:sldId id="322" r:id="rId9"/>
    <p:sldId id="317" r:id="rId10"/>
    <p:sldId id="324" r:id="rId11"/>
    <p:sldId id="362" r:id="rId12"/>
    <p:sldId id="355" r:id="rId13"/>
    <p:sldId id="328" r:id="rId14"/>
    <p:sldId id="329" r:id="rId15"/>
    <p:sldId id="330" r:id="rId16"/>
    <p:sldId id="331" r:id="rId17"/>
    <p:sldId id="332" r:id="rId18"/>
    <p:sldId id="333" r:id="rId19"/>
    <p:sldId id="334" r:id="rId20"/>
    <p:sldId id="335" r:id="rId21"/>
    <p:sldId id="336" r:id="rId22"/>
    <p:sldId id="337" r:id="rId23"/>
    <p:sldId id="338" r:id="rId24"/>
    <p:sldId id="339" r:id="rId25"/>
    <p:sldId id="340" r:id="rId26"/>
    <p:sldId id="341" r:id="rId27"/>
    <p:sldId id="342" r:id="rId28"/>
    <p:sldId id="343" r:id="rId29"/>
    <p:sldId id="344" r:id="rId30"/>
    <p:sldId id="345" r:id="rId31"/>
    <p:sldId id="346" r:id="rId32"/>
    <p:sldId id="347" r:id="rId33"/>
    <p:sldId id="348" r:id="rId34"/>
    <p:sldId id="363" r:id="rId35"/>
    <p:sldId id="356" r:id="rId36"/>
    <p:sldId id="361" r:id="rId37"/>
    <p:sldId id="351" r:id="rId38"/>
    <p:sldId id="352" r:id="rId39"/>
    <p:sldId id="353" r:id="rId40"/>
    <p:sldId id="359" r:id="rId41"/>
    <p:sldId id="364" r:id="rId42"/>
    <p:sldId id="357" r:id="rId43"/>
    <p:sldId id="327" r:id="rId44"/>
    <p:sldId id="318" r:id="rId45"/>
    <p:sldId id="325" r:id="rId46"/>
    <p:sldId id="326" r:id="rId47"/>
    <p:sldId id="360" r:id="rId48"/>
    <p:sldId id="358" r:id="rId49"/>
    <p:sldId id="365" r:id="rId5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3">
          <p15:clr>
            <a:srgbClr val="A4A3A4"/>
          </p15:clr>
        </p15:guide>
        <p15:guide id="2" pos="25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vsh561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12830"/>
    <a:srgbClr val="00AB39"/>
    <a:srgbClr val="008000"/>
    <a:srgbClr val="FFE512"/>
    <a:srgbClr val="FFC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3" d="100"/>
          <a:sy n="123" d="100"/>
        </p:scale>
        <p:origin x="1254" y="114"/>
      </p:cViewPr>
      <p:guideLst>
        <p:guide orient="horz" pos="113"/>
        <p:guide pos="25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 b="0"/>
            </a:lvl1pPr>
          </a:lstStyle>
          <a:p>
            <a:pPr>
              <a:defRPr/>
            </a:pPr>
            <a:fld id="{DF3E4026-F0F2-4C09-B7CF-8EFA2CD85C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862A336-1E4E-4DB1-BC8D-43142412FA7F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/>
              <a:t>Template version: 11/20/2012, for PowerPoint 2007 &amp; 2010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8E7747C-FD9D-4589-96E7-49C072FE027D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1725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56517AA-C759-4937-9637-92A8F8FAB7C5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0628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56517AA-C759-4937-9637-92A8F8FAB7C5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GB"/>
              <a:t>Most of this is beyond the scope of being</a:t>
            </a:r>
            <a:r>
              <a:rPr lang="en-GB" baseline="0"/>
              <a:t> covered in the next 10 minutes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0658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3E4026-F0F2-4C09-B7CF-8EFA2CD85CC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6790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56517AA-C759-4937-9637-92A8F8FAB7C5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6390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3E4026-F0F2-4C09-B7CF-8EFA2CD85CC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2691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3E4026-F0F2-4C09-B7CF-8EFA2CD85CC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6123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On the flip side, it’s not a good idea to create complicated code with too many functions calling one another, as this can be hard to debug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3E4026-F0F2-4C09-B7CF-8EFA2CD85CC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5721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3E4026-F0F2-4C09-B7CF-8EFA2CD85CC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454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56517AA-C759-4937-9637-92A8F8FAB7C5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3267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8E7747C-FD9D-4589-96E7-49C072FE027D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641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0"/>
          <p:cNvSpPr txBox="1">
            <a:spLocks noChangeArrowheads="1"/>
          </p:cNvSpPr>
          <p:nvPr/>
        </p:nvSpPr>
        <p:spPr bwMode="auto">
          <a:xfrm>
            <a:off x="1828800" y="6446838"/>
            <a:ext cx="5486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en-US" sz="1000" b="0" dirty="0"/>
              <a:t>Public</a:t>
            </a:r>
          </a:p>
        </p:txBody>
      </p:sp>
      <p:pic>
        <p:nvPicPr>
          <p:cNvPr id="5" name="Picture 21" descr="C1_Core_G_RGB_R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16063" y="588963"/>
            <a:ext cx="3784600" cy="1316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83" name="Rectangle 11"/>
          <p:cNvSpPr>
            <a:spLocks noGrp="1" noChangeArrowheads="1"/>
          </p:cNvSpPr>
          <p:nvPr>
            <p:ph type="ctrTitle"/>
          </p:nvPr>
        </p:nvSpPr>
        <p:spPr bwMode="auto">
          <a:xfrm>
            <a:off x="1438275" y="2428875"/>
            <a:ext cx="7400925" cy="950913"/>
          </a:xfrm>
        </p:spPr>
        <p:txBody>
          <a:bodyPr/>
          <a:lstStyle>
            <a:lvl1pPr>
              <a:spcBef>
                <a:spcPts val="0"/>
              </a:spcBef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084" name="Rectangle 12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438275" y="3657600"/>
            <a:ext cx="6400800" cy="2438400"/>
          </a:xfrm>
        </p:spPr>
        <p:txBody>
          <a:bodyPr/>
          <a:lstStyle>
            <a:lvl1pPr marL="0" indent="0">
              <a:buFontTx/>
              <a:buNone/>
              <a:defRPr sz="1600"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058863"/>
            <a:ext cx="4191000" cy="4960937"/>
          </a:xfrm>
        </p:spPr>
        <p:txBody>
          <a:bodyPr/>
          <a:lstStyle>
            <a:lvl1pPr>
              <a:spcBef>
                <a:spcPts val="0"/>
              </a:spcBef>
              <a:defRPr sz="1600"/>
            </a:lvl1pPr>
            <a:lvl2pPr>
              <a:spcBef>
                <a:spcPts val="0"/>
              </a:spcBef>
              <a:defRPr sz="1400"/>
            </a:lvl2pPr>
            <a:lvl3pPr>
              <a:spcBef>
                <a:spcPts val="0"/>
              </a:spcBef>
              <a:defRPr sz="1200"/>
            </a:lvl3pPr>
            <a:lvl4pPr>
              <a:spcBef>
                <a:spcPts val="0"/>
              </a:spcBef>
              <a:defRPr sz="1200"/>
            </a:lvl4pPr>
            <a:lvl5pPr>
              <a:spcBef>
                <a:spcPts val="0"/>
              </a:spcBef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58863"/>
            <a:ext cx="4191000" cy="4960937"/>
          </a:xfrm>
        </p:spPr>
        <p:txBody>
          <a:bodyPr/>
          <a:lstStyle>
            <a:lvl1pPr>
              <a:spcBef>
                <a:spcPts val="0"/>
              </a:spcBef>
              <a:defRPr sz="1600"/>
            </a:lvl1pPr>
            <a:lvl2pPr>
              <a:spcBef>
                <a:spcPts val="0"/>
              </a:spcBef>
              <a:defRPr sz="1400"/>
            </a:lvl2pPr>
            <a:lvl3pPr>
              <a:spcBef>
                <a:spcPts val="0"/>
              </a:spcBef>
              <a:defRPr sz="1200"/>
            </a:lvl3pPr>
            <a:lvl4pPr>
              <a:spcBef>
                <a:spcPts val="0"/>
              </a:spcBef>
              <a:defRPr sz="1200"/>
            </a:lvl4pPr>
            <a:lvl5pPr>
              <a:spcBef>
                <a:spcPts val="0"/>
              </a:spcBef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9"/>
          <p:cNvSpPr>
            <a:spLocks noGrp="1" noChangeArrowheads="1"/>
          </p:cNvSpPr>
          <p:nvPr>
            <p:ph type="title"/>
          </p:nvPr>
        </p:nvSpPr>
        <p:spPr bwMode="gray">
          <a:xfrm>
            <a:off x="304800" y="76200"/>
            <a:ext cx="8534400" cy="703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10"/>
          <p:cNvSpPr>
            <a:spLocks noGrp="1" noChangeArrowheads="1"/>
          </p:cNvSpPr>
          <p:nvPr>
            <p:ph type="body" idx="1"/>
          </p:nvPr>
        </p:nvSpPr>
        <p:spPr bwMode="gray">
          <a:xfrm>
            <a:off x="304800" y="1058863"/>
            <a:ext cx="8534400" cy="4960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35" name="Text Box 11"/>
          <p:cNvSpPr txBox="1">
            <a:spLocks noChangeArrowheads="1"/>
          </p:cNvSpPr>
          <p:nvPr/>
        </p:nvSpPr>
        <p:spPr bwMode="gray">
          <a:xfrm>
            <a:off x="8501063" y="6446838"/>
            <a:ext cx="414337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0" hangingPunct="0">
              <a:defRPr/>
            </a:pPr>
            <a:fld id="{7FF9A1F4-64AA-44F0-9CF9-9F4BF196AB76}" type="slidenum">
              <a:rPr lang="en-US" sz="1000" b="0"/>
              <a:pPr algn="r" eaLnBrk="0" hangingPunct="0">
                <a:defRPr/>
              </a:pPr>
              <a:t>‹#›</a:t>
            </a:fld>
            <a:endParaRPr lang="en-US" sz="1000" b="0"/>
          </a:p>
        </p:txBody>
      </p:sp>
      <p:sp>
        <p:nvSpPr>
          <p:cNvPr id="1036" name="Text Box 12"/>
          <p:cNvSpPr txBox="1">
            <a:spLocks noChangeArrowheads="1"/>
          </p:cNvSpPr>
          <p:nvPr/>
        </p:nvSpPr>
        <p:spPr bwMode="gray">
          <a:xfrm>
            <a:off x="1828800" y="6446838"/>
            <a:ext cx="5486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en-GB" sz="1000" b="0" dirty="0"/>
              <a:t>Public</a:t>
            </a:r>
            <a:endParaRPr lang="en-US" sz="1000" b="0" dirty="0"/>
          </a:p>
        </p:txBody>
      </p:sp>
      <p:pic>
        <p:nvPicPr>
          <p:cNvPr id="1030" name="Picture 19" descr="C1_Core_G_RGB_R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04800" y="6370638"/>
            <a:ext cx="105092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58" r:id="rId3"/>
    <p:sldLayoutId id="2147483656" r:id="rId4"/>
    <p:sldLayoutId id="2147483662" r:id="rId5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9pPr>
    </p:titleStyle>
    <p:bodyStyle>
      <a:lvl1pPr marL="234950" indent="-234950" algn="l" rtl="0" eaLnBrk="1" fontAlgn="base" hangingPunct="1">
        <a:lnSpc>
          <a:spcPct val="120000"/>
        </a:lnSpc>
        <a:spcBef>
          <a:spcPts val="20"/>
        </a:spcBef>
        <a:spcAft>
          <a:spcPct val="0"/>
        </a:spcAft>
        <a:buChar char="•"/>
        <a:defRPr sz="1800" b="1">
          <a:solidFill>
            <a:schemeClr val="tx1"/>
          </a:solidFill>
          <a:latin typeface="+mn-lt"/>
          <a:ea typeface="+mn-ea"/>
          <a:cs typeface="+mn-cs"/>
        </a:defRPr>
      </a:lvl1pPr>
      <a:lvl2pPr marL="568325" indent="-219075" algn="l" rtl="0" eaLnBrk="1" fontAlgn="base" hangingPunct="1">
        <a:lnSpc>
          <a:spcPct val="120000"/>
        </a:lnSpc>
        <a:spcBef>
          <a:spcPts val="2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2pPr>
      <a:lvl3pPr marL="908050" indent="-215900" algn="l" rtl="0" eaLnBrk="1" fontAlgn="base" hangingPunct="1">
        <a:lnSpc>
          <a:spcPct val="120000"/>
        </a:lnSpc>
        <a:spcBef>
          <a:spcPts val="2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3pPr>
      <a:lvl4pPr marL="1257300" indent="-234950" algn="l" rtl="0" eaLnBrk="1" fontAlgn="base" hangingPunct="1">
        <a:lnSpc>
          <a:spcPct val="120000"/>
        </a:lnSpc>
        <a:spcBef>
          <a:spcPts val="20"/>
        </a:spcBef>
        <a:spcAft>
          <a:spcPct val="0"/>
        </a:spcAft>
        <a:buChar char="–"/>
        <a:defRPr sz="1200">
          <a:solidFill>
            <a:schemeClr val="tx1"/>
          </a:solidFill>
          <a:latin typeface="+mn-lt"/>
        </a:defRPr>
      </a:lvl4pPr>
      <a:lvl5pPr marL="1612900" indent="-241300" algn="l" rtl="0" eaLnBrk="1" fontAlgn="base" hangingPunct="1">
        <a:lnSpc>
          <a:spcPct val="120000"/>
        </a:lnSpc>
        <a:spcBef>
          <a:spcPts val="20"/>
        </a:spcBef>
        <a:spcAft>
          <a:spcPct val="0"/>
        </a:spcAft>
        <a:buChar char="•"/>
        <a:defRPr sz="1200">
          <a:solidFill>
            <a:schemeClr val="tx1"/>
          </a:solidFill>
          <a:latin typeface="+mn-lt"/>
        </a:defRPr>
      </a:lvl5pPr>
      <a:lvl6pPr marL="2070100" indent="-2413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har char="•"/>
        <a:defRPr sz="1200">
          <a:solidFill>
            <a:schemeClr val="tx1"/>
          </a:solidFill>
          <a:latin typeface="+mn-lt"/>
        </a:defRPr>
      </a:lvl6pPr>
      <a:lvl7pPr marL="2527300" indent="-2413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har char="•"/>
        <a:defRPr sz="1200">
          <a:solidFill>
            <a:schemeClr val="tx1"/>
          </a:solidFill>
          <a:latin typeface="+mn-lt"/>
        </a:defRPr>
      </a:lvl7pPr>
      <a:lvl8pPr marL="2984500" indent="-2413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har char="•"/>
        <a:defRPr sz="1200">
          <a:solidFill>
            <a:schemeClr val="tx1"/>
          </a:solidFill>
          <a:latin typeface="+mn-lt"/>
        </a:defRPr>
      </a:lvl8pPr>
      <a:lvl9pPr marL="3441700" indent="-2413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har char="•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cran.r-project.org/web/packages/roxygen2/vignettes/formatting.html" TargetMode="External"/><Relationship Id="rId2" Type="http://schemas.openxmlformats.org/officeDocument/2006/relationships/hyperlink" Target="https://cran.r-project.org/web/packages/roxygen2/vignettes/rd.ht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r-pkgs.had.co.nz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hyperlink" Target="https://hilaryparker.com/2014/04/29/writing-an-r-package-from-scratch/" TargetMode="External"/><Relationship Id="rId4" Type="http://schemas.openxmlformats.org/officeDocument/2006/relationships/hyperlink" Target="https://www.amazon.co.uk/R-Packages-Hadley-Wickham/dp/1491910593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journal.r-project.org/archive/2011-1/RJournal_2011-1_Wickham.pdf" TargetMode="External"/><Relationship Id="rId2" Type="http://schemas.openxmlformats.org/officeDocument/2006/relationships/hyperlink" Target="http://r-pkgs.had.co.nz/tests.html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rstudio.github.io/rstudioaddins/demo/demo-subset.gif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hyperlink" Target="http://adv-r.had.co.nz/" TargetMode="Externa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hyperlink" Target="https://cran.r-project.org/" TargetMode="Externa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://r-pkgs.had.co.nz/tests.html" TargetMode="External"/><Relationship Id="rId2" Type="http://schemas.openxmlformats.org/officeDocument/2006/relationships/hyperlink" Target="https://www.rstudio.com/wp-content/uploads/2015/03/devtools-cheatsheet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rnobleeddy/buildAnRPackage" TargetMode="External"/><Relationship Id="rId4" Type="http://schemas.openxmlformats.org/officeDocument/2006/relationships/hyperlink" Target="https://cran.r-project.org/web/packages/roxygen2/vignettes/roxygen2.html" TargetMode="Externa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3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/>
              <a:t>R Meetup April 2017 - Package Workshop </a:t>
            </a: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438275" y="3886200"/>
            <a:ext cx="6400800" cy="1752600"/>
          </a:xfrm>
        </p:spPr>
        <p:txBody>
          <a:bodyPr/>
          <a:lstStyle/>
          <a:p>
            <a:pPr eaLnBrk="1" hangingPunct="1"/>
            <a:r>
              <a:rPr lang="en-US">
                <a:latin typeface="+mj-lt"/>
              </a:rPr>
              <a:t>Sarah Pollicott, Sarah Johnston &amp; Rob Noble-Eddy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of </a:t>
            </a:r>
            <a:r>
              <a:rPr lang="en-GB" dirty="0" err="1">
                <a:latin typeface="Lucida Console" panose="020B0609040504020204" pitchFamily="49" charset="0"/>
              </a:rPr>
              <a:t>ROxygen</a:t>
            </a:r>
            <a:r>
              <a:rPr lang="en-GB" dirty="0"/>
              <a:t> 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>
                <a:latin typeface="Lucida Console" panose="020B0609040504020204" pitchFamily="49" charset="0"/>
              </a:rPr>
              <a:t>Roxygen</a:t>
            </a:r>
            <a:r>
              <a:rPr lang="en-GB" dirty="0"/>
              <a:t> provides a very rich feature set for documentation – some of the most useful are</a:t>
            </a:r>
          </a:p>
          <a:p>
            <a:pPr lvl="1"/>
            <a:r>
              <a:rPr lang="en-GB" b="1" dirty="0"/>
              <a:t>Functions</a:t>
            </a:r>
            <a:r>
              <a:rPr lang="en-GB" dirty="0"/>
              <a:t> includes descriptions, parameters and outputs, including examples (note, these are run by default, so must work!) - see </a:t>
            </a:r>
            <a:r>
              <a:rPr lang="en-GB" dirty="0">
                <a:hlinkClick r:id="rId2"/>
              </a:rPr>
              <a:t>https://cran.r-project.org/web/packages/roxygen2/vignettes/rd.html</a:t>
            </a:r>
            <a:endParaRPr lang="en-GB" dirty="0"/>
          </a:p>
          <a:p>
            <a:pPr marL="349250" lvl="1" indent="0">
              <a:buNone/>
            </a:pPr>
            <a:endParaRPr lang="en-GB" dirty="0"/>
          </a:p>
          <a:p>
            <a:pPr lvl="1"/>
            <a:r>
              <a:rPr lang="en-GB" b="1" dirty="0"/>
              <a:t>Formatting</a:t>
            </a:r>
            <a:r>
              <a:rPr lang="en-GB" dirty="0"/>
              <a:t> including internal links to functions and external links to websites – see </a:t>
            </a:r>
            <a:r>
              <a:rPr lang="en-GB" dirty="0">
                <a:hlinkClick r:id="rId3"/>
              </a:rPr>
              <a:t>https://cran.r-project.org/web/packages/roxygen2/vignettes/formatting.html</a:t>
            </a:r>
            <a:endParaRPr lang="en-GB" dirty="0"/>
          </a:p>
          <a:p>
            <a:pPr lvl="1"/>
            <a:endParaRPr lang="en-GB" dirty="0"/>
          </a:p>
          <a:p>
            <a:pPr lvl="1"/>
            <a:r>
              <a:rPr lang="en-GB" b="1" dirty="0"/>
              <a:t>Inheritance</a:t>
            </a:r>
            <a:r>
              <a:rPr lang="en-GB" dirty="0"/>
              <a:t> where many functions are similar, the </a:t>
            </a:r>
            <a:r>
              <a:rPr lang="en-US" dirty="0"/>
              <a:t>@inherit </a:t>
            </a:r>
            <a:r>
              <a:rPr lang="en-US" dirty="0" err="1"/>
              <a:t>source_function</a:t>
            </a:r>
            <a:r>
              <a:rPr lang="en-US" dirty="0"/>
              <a:t> syntax saves you repeating yourself</a:t>
            </a:r>
          </a:p>
          <a:p>
            <a:pPr lvl="1"/>
            <a:endParaRPr lang="en-GB" dirty="0"/>
          </a:p>
          <a:p>
            <a:pPr lvl="1"/>
            <a:r>
              <a:rPr lang="en-GB" b="1" dirty="0"/>
              <a:t>Export</a:t>
            </a:r>
            <a:r>
              <a:rPr lang="en-GB" dirty="0"/>
              <a:t> functions from your package</a:t>
            </a:r>
          </a:p>
          <a:p>
            <a:pPr lvl="1"/>
            <a:endParaRPr lang="en-GB" dirty="0"/>
          </a:p>
          <a:p>
            <a:pPr lvl="1"/>
            <a:r>
              <a:rPr lang="en-GB" b="1" dirty="0"/>
              <a:t>Dependencies</a:t>
            </a:r>
            <a:r>
              <a:rPr lang="en-GB" dirty="0"/>
              <a:t> - document other packages that your package needs to work</a:t>
            </a:r>
            <a:endParaRPr lang="en-US" dirty="0"/>
          </a:p>
          <a:p>
            <a:pPr lvl="1"/>
            <a:endParaRPr lang="en-GB" dirty="0"/>
          </a:p>
          <a:p>
            <a:r>
              <a:rPr lang="en-GB" dirty="0"/>
              <a:t>Create documentation files using </a:t>
            </a:r>
            <a:r>
              <a:rPr lang="en-GB" dirty="0">
                <a:latin typeface="Lucida Console" panose="020B0609040504020204" pitchFamily="49" charset="0"/>
              </a:rPr>
              <a:t>devtools::document()</a:t>
            </a:r>
          </a:p>
        </p:txBody>
      </p:sp>
    </p:spTree>
    <p:extLst>
      <p:ext uri="{BB962C8B-B14F-4D97-AF65-F5344CB8AC3E}">
        <p14:creationId xmlns:p14="http://schemas.microsoft.com/office/powerpoint/2010/main" val="2345016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6914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plan…</a:t>
            </a:r>
            <a:endParaRPr lang="en-US" dirty="0"/>
          </a:p>
        </p:txBody>
      </p:sp>
      <p:sp>
        <p:nvSpPr>
          <p:cNvPr id="3789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100000"/>
              </a:spcBef>
              <a:tabLst>
                <a:tab pos="6865938" algn="l"/>
              </a:tabLst>
            </a:pPr>
            <a:r>
              <a:rPr lang="en-US" sz="1800"/>
              <a:t>Introduction to R Packages</a:t>
            </a:r>
          </a:p>
          <a:p>
            <a:pPr eaLnBrk="1" hangingPunct="1">
              <a:spcBef>
                <a:spcPct val="100000"/>
              </a:spcBef>
              <a:tabLst>
                <a:tab pos="6865938" algn="l"/>
              </a:tabLst>
            </a:pPr>
            <a:r>
              <a:rPr lang="en-US" sz="1800"/>
              <a:t>Unit testing</a:t>
            </a:r>
          </a:p>
          <a:p>
            <a:pPr lvl="1">
              <a:spcBef>
                <a:spcPct val="100000"/>
              </a:spcBef>
              <a:tabLst>
                <a:tab pos="6865938" algn="l"/>
              </a:tabLst>
            </a:pPr>
            <a:r>
              <a:rPr lang="en-US"/>
              <a:t>Introduction to unit testing</a:t>
            </a:r>
          </a:p>
          <a:p>
            <a:pPr lvl="1">
              <a:spcBef>
                <a:spcPct val="100000"/>
              </a:spcBef>
              <a:tabLst>
                <a:tab pos="6865938" algn="l"/>
              </a:tabLst>
            </a:pPr>
            <a:r>
              <a:rPr lang="en-US"/>
              <a:t>Practical examples with testthat	</a:t>
            </a:r>
          </a:p>
          <a:p>
            <a:pPr eaLnBrk="1" hangingPunct="1">
              <a:spcBef>
                <a:spcPct val="100000"/>
              </a:spcBef>
              <a:tabLst>
                <a:tab pos="6865938" algn="l"/>
              </a:tabLst>
            </a:pPr>
            <a:r>
              <a:rPr lang="en-US" sz="1800"/>
              <a:t>RStudio Add Ins	</a:t>
            </a:r>
          </a:p>
          <a:p>
            <a:pPr>
              <a:spcBef>
                <a:spcPct val="100000"/>
              </a:spcBef>
              <a:tabLst>
                <a:tab pos="6865938" algn="l"/>
              </a:tabLst>
            </a:pPr>
            <a:r>
              <a:rPr lang="en-GB"/>
              <a:t>Handy hints &amp; next steps</a:t>
            </a:r>
            <a:endParaRPr lang="en-US"/>
          </a:p>
          <a:p>
            <a:pPr marL="0" indent="0" eaLnBrk="1" hangingPunct="1">
              <a:spcBef>
                <a:spcPct val="100000"/>
              </a:spcBef>
              <a:buNone/>
              <a:tabLst>
                <a:tab pos="6865938" algn="l"/>
              </a:tabLst>
            </a:pPr>
            <a:endParaRPr lang="en-US" sz="1800"/>
          </a:p>
        </p:txBody>
      </p:sp>
      <p:sp>
        <p:nvSpPr>
          <p:cNvPr id="37892" name="Rectangle 5"/>
          <p:cNvSpPr>
            <a:spLocks noChangeArrowheads="1"/>
          </p:cNvSpPr>
          <p:nvPr/>
        </p:nvSpPr>
        <p:spPr bwMode="auto">
          <a:xfrm>
            <a:off x="233362" y="1700808"/>
            <a:ext cx="8227069" cy="1584176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lnSpc>
                <a:spcPct val="120000"/>
              </a:lnSpc>
              <a:spcBef>
                <a:spcPct val="20000"/>
              </a:spcBef>
            </a:pP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21643955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/>
          <p:cNvSpPr>
            <a:spLocks noChangeArrowheads="1"/>
          </p:cNvSpPr>
          <p:nvPr/>
        </p:nvSpPr>
        <p:spPr bwMode="gray">
          <a:xfrm>
            <a:off x="381000" y="1220788"/>
            <a:ext cx="2616200" cy="1066800"/>
          </a:xfrm>
          <a:prstGeom prst="rect">
            <a:avLst/>
          </a:prstGeom>
          <a:solidFill>
            <a:srgbClr val="003A6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45720" rIns="45720" anchor="ctr"/>
          <a:lstStyle/>
          <a:p>
            <a:pPr algn="ctr"/>
            <a:r>
              <a:rPr lang="en-GB" sz="1800">
                <a:solidFill>
                  <a:schemeClr val="bg1"/>
                </a:solidFill>
              </a:rPr>
              <a:t>Efficiency</a:t>
            </a:r>
            <a:endParaRPr lang="en-US" sz="1800">
              <a:solidFill>
                <a:schemeClr val="bg1"/>
              </a:solidFill>
            </a:endParaRPr>
          </a:p>
        </p:txBody>
      </p:sp>
      <p:sp>
        <p:nvSpPr>
          <p:cNvPr id="44034" name="Rectangle 3"/>
          <p:cNvSpPr>
            <a:spLocks noChangeArrowheads="1"/>
          </p:cNvSpPr>
          <p:nvPr/>
        </p:nvSpPr>
        <p:spPr bwMode="auto">
          <a:xfrm>
            <a:off x="381000" y="2973388"/>
            <a:ext cx="2616200" cy="1066800"/>
          </a:xfrm>
          <a:prstGeom prst="rect">
            <a:avLst/>
          </a:prstGeom>
          <a:solidFill>
            <a:srgbClr val="003A6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45720" rIns="45720" anchor="ctr"/>
          <a:lstStyle/>
          <a:p>
            <a:pPr algn="ctr"/>
            <a:r>
              <a:rPr lang="en-US" sz="1800">
                <a:solidFill>
                  <a:schemeClr val="bg1"/>
                </a:solidFill>
              </a:rPr>
              <a:t>Documentation</a:t>
            </a:r>
          </a:p>
        </p:txBody>
      </p:sp>
      <p:sp>
        <p:nvSpPr>
          <p:cNvPr id="44035" name="Rectangle 4"/>
          <p:cNvSpPr>
            <a:spLocks noChangeArrowheads="1"/>
          </p:cNvSpPr>
          <p:nvPr/>
        </p:nvSpPr>
        <p:spPr bwMode="auto">
          <a:xfrm>
            <a:off x="381000" y="4725988"/>
            <a:ext cx="2616200" cy="1066800"/>
          </a:xfrm>
          <a:prstGeom prst="rect">
            <a:avLst/>
          </a:prstGeom>
          <a:solidFill>
            <a:srgbClr val="003A6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45720" rIns="45720" anchor="ctr"/>
          <a:lstStyle/>
          <a:p>
            <a:pPr algn="ctr"/>
            <a:r>
              <a:rPr lang="en-US" sz="1800">
                <a:solidFill>
                  <a:schemeClr val="bg1"/>
                </a:solidFill>
              </a:rPr>
              <a:t>Code Quality</a:t>
            </a:r>
          </a:p>
        </p:txBody>
      </p:sp>
      <p:sp>
        <p:nvSpPr>
          <p:cNvPr id="44036" name="Rectangle 5"/>
          <p:cNvSpPr>
            <a:spLocks noGrp="1" noChangeArrowheads="1"/>
          </p:cNvSpPr>
          <p:nvPr>
            <p:ph type="title"/>
          </p:nvPr>
        </p:nvSpPr>
        <p:spPr>
          <a:xfrm>
            <a:off x="304800" y="71438"/>
            <a:ext cx="8443664" cy="703262"/>
          </a:xfrm>
        </p:spPr>
        <p:txBody>
          <a:bodyPr/>
          <a:lstStyle/>
          <a:p>
            <a:pPr eaLnBrk="1" hangingPunct="1"/>
            <a:r>
              <a:rPr lang="en-US"/>
              <a:t>There are several benefits to using an automated testing framework instead of only manual/informal tests</a:t>
            </a:r>
          </a:p>
        </p:txBody>
      </p:sp>
      <p:sp>
        <p:nvSpPr>
          <p:cNvPr id="44037" name="Rectangle 6"/>
          <p:cNvSpPr>
            <a:spLocks noGrp="1" noChangeArrowheads="1"/>
          </p:cNvSpPr>
          <p:nvPr>
            <p:ph idx="1"/>
          </p:nvPr>
        </p:nvSpPr>
        <p:spPr>
          <a:xfrm>
            <a:off x="3352800" y="1124744"/>
            <a:ext cx="5486400" cy="1296144"/>
          </a:xfrm>
        </p:spPr>
        <p:txBody>
          <a:bodyPr/>
          <a:lstStyle/>
          <a:p>
            <a:pPr eaLnBrk="1" hangingPunct="1"/>
            <a:r>
              <a:rPr lang="en-GB" sz="1600"/>
              <a:t>You don’t have to manually keep track of what you need to look out for every time you make a change.</a:t>
            </a:r>
          </a:p>
          <a:p>
            <a:r>
              <a:rPr lang="en-US" sz="1600"/>
              <a:t>Once tests are written, testing is simply a matter of running a piece of code.</a:t>
            </a:r>
          </a:p>
        </p:txBody>
      </p:sp>
      <p:sp>
        <p:nvSpPr>
          <p:cNvPr id="44038" name="Rectangle 7"/>
          <p:cNvSpPr>
            <a:spLocks noChangeArrowheads="1"/>
          </p:cNvSpPr>
          <p:nvPr/>
        </p:nvSpPr>
        <p:spPr bwMode="gray">
          <a:xfrm>
            <a:off x="3352800" y="2770932"/>
            <a:ext cx="5486400" cy="1522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34950" indent="-234950">
              <a:lnSpc>
                <a:spcPct val="120000"/>
              </a:lnSpc>
              <a:spcBef>
                <a:spcPts val="20"/>
              </a:spcBef>
              <a:buFontTx/>
              <a:buChar char="•"/>
            </a:pPr>
            <a:r>
              <a:rPr lang="en-US"/>
              <a:t>The expected </a:t>
            </a:r>
            <a:r>
              <a:rPr lang="en-US" err="1"/>
              <a:t>behaviour</a:t>
            </a:r>
            <a:r>
              <a:rPr lang="en-US"/>
              <a:t> of the code is explicitly written out in unit tests.</a:t>
            </a:r>
          </a:p>
          <a:p>
            <a:pPr marL="234950" indent="-234950">
              <a:lnSpc>
                <a:spcPct val="120000"/>
              </a:lnSpc>
              <a:spcBef>
                <a:spcPts val="20"/>
              </a:spcBef>
              <a:buFontTx/>
              <a:buChar char="•"/>
            </a:pPr>
            <a:r>
              <a:rPr lang="en-GB"/>
              <a:t>Unlike comments, when the behaviour documented in a test is no longer applicable, it will be apparent in the tests.</a:t>
            </a:r>
            <a:endParaRPr lang="en-US"/>
          </a:p>
          <a:p>
            <a:pPr marL="234950" indent="-234950">
              <a:lnSpc>
                <a:spcPct val="120000"/>
              </a:lnSpc>
              <a:spcBef>
                <a:spcPts val="20"/>
              </a:spcBef>
              <a:buFontTx/>
              <a:buChar char="•"/>
            </a:pPr>
            <a:endParaRPr lang="en-US"/>
          </a:p>
          <a:p>
            <a:pPr marL="234950" indent="-234950">
              <a:lnSpc>
                <a:spcPct val="120000"/>
              </a:lnSpc>
              <a:spcBef>
                <a:spcPts val="20"/>
              </a:spcBef>
              <a:buFontTx/>
              <a:buChar char="•"/>
            </a:pPr>
            <a:endParaRPr lang="en-US"/>
          </a:p>
        </p:txBody>
      </p:sp>
      <p:sp>
        <p:nvSpPr>
          <p:cNvPr id="44039" name="Rectangle 8"/>
          <p:cNvSpPr>
            <a:spLocks noChangeArrowheads="1"/>
          </p:cNvSpPr>
          <p:nvPr/>
        </p:nvSpPr>
        <p:spPr bwMode="gray">
          <a:xfrm>
            <a:off x="3352800" y="4592688"/>
            <a:ext cx="5486400" cy="14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34950" indent="-234950">
              <a:lnSpc>
                <a:spcPct val="120000"/>
              </a:lnSpc>
              <a:spcBef>
                <a:spcPts val="20"/>
              </a:spcBef>
              <a:buFontTx/>
              <a:buChar char="•"/>
            </a:pPr>
            <a:r>
              <a:rPr lang="en-US"/>
              <a:t>Automated testing typically forces you to write modular code.</a:t>
            </a:r>
          </a:p>
          <a:p>
            <a:pPr marL="234950" indent="-234950">
              <a:lnSpc>
                <a:spcPct val="120000"/>
              </a:lnSpc>
              <a:spcBef>
                <a:spcPts val="20"/>
              </a:spcBef>
              <a:buFontTx/>
              <a:buChar char="•"/>
            </a:pPr>
            <a:r>
              <a:rPr lang="en-GB"/>
              <a:t>Unit testing at a more granular level using modular code makes it easier to debug, since the issues are more isolated.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4071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/>
          <p:cNvSpPr>
            <a:spLocks noChangeArrowheads="1"/>
          </p:cNvSpPr>
          <p:nvPr/>
        </p:nvSpPr>
        <p:spPr bwMode="gray">
          <a:xfrm>
            <a:off x="381399" y="1988840"/>
            <a:ext cx="2616200" cy="1066800"/>
          </a:xfrm>
          <a:prstGeom prst="rect">
            <a:avLst/>
          </a:prstGeom>
          <a:solidFill>
            <a:srgbClr val="003A6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45720" rIns="45720" anchor="ctr"/>
          <a:lstStyle/>
          <a:p>
            <a:pPr algn="ctr"/>
            <a:r>
              <a:rPr lang="en-GB" sz="1800" err="1">
                <a:solidFill>
                  <a:schemeClr val="bg1"/>
                </a:solidFill>
              </a:rPr>
              <a:t>testthat</a:t>
            </a:r>
            <a:endParaRPr lang="en-US" sz="1800">
              <a:solidFill>
                <a:schemeClr val="bg1"/>
              </a:solidFill>
            </a:endParaRPr>
          </a:p>
        </p:txBody>
      </p:sp>
      <p:sp>
        <p:nvSpPr>
          <p:cNvPr id="44034" name="Rectangle 3"/>
          <p:cNvSpPr>
            <a:spLocks noChangeArrowheads="1"/>
          </p:cNvSpPr>
          <p:nvPr/>
        </p:nvSpPr>
        <p:spPr bwMode="auto">
          <a:xfrm>
            <a:off x="381000" y="3933056"/>
            <a:ext cx="2616200" cy="1066800"/>
          </a:xfrm>
          <a:prstGeom prst="rect">
            <a:avLst/>
          </a:prstGeom>
          <a:solidFill>
            <a:srgbClr val="003A6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45720" rIns="45720" anchor="ctr"/>
          <a:lstStyle/>
          <a:p>
            <a:pPr algn="ctr"/>
            <a:r>
              <a:rPr lang="en-US" sz="1800" err="1">
                <a:solidFill>
                  <a:schemeClr val="bg1"/>
                </a:solidFill>
              </a:rPr>
              <a:t>covr</a:t>
            </a:r>
            <a:endParaRPr lang="en-US" sz="1800">
              <a:solidFill>
                <a:schemeClr val="bg1"/>
              </a:solidFill>
            </a:endParaRPr>
          </a:p>
        </p:txBody>
      </p:sp>
      <p:sp>
        <p:nvSpPr>
          <p:cNvPr id="44036" name="Rectangle 5"/>
          <p:cNvSpPr>
            <a:spLocks noGrp="1" noChangeArrowheads="1"/>
          </p:cNvSpPr>
          <p:nvPr>
            <p:ph type="title"/>
          </p:nvPr>
        </p:nvSpPr>
        <p:spPr>
          <a:xfrm>
            <a:off x="304800" y="71438"/>
            <a:ext cx="8443664" cy="703262"/>
          </a:xfrm>
        </p:spPr>
        <p:txBody>
          <a:bodyPr/>
          <a:lstStyle/>
          <a:p>
            <a:r>
              <a:rPr lang="en-GB"/>
              <a:t>There are two packages that are particularly useful for testing when developing an R package: ‘</a:t>
            </a:r>
            <a:r>
              <a:rPr lang="en-GB" err="1"/>
              <a:t>testthat</a:t>
            </a:r>
            <a:r>
              <a:rPr lang="en-GB"/>
              <a:t>’ and ‘</a:t>
            </a:r>
            <a:r>
              <a:rPr lang="en-GB" err="1"/>
              <a:t>covr</a:t>
            </a:r>
            <a:r>
              <a:rPr lang="en-GB"/>
              <a:t>’</a:t>
            </a:r>
            <a:endParaRPr lang="en-US"/>
          </a:p>
        </p:txBody>
      </p:sp>
      <p:sp>
        <p:nvSpPr>
          <p:cNvPr id="44037" name="Rectangle 6"/>
          <p:cNvSpPr>
            <a:spLocks noGrp="1" noChangeArrowheads="1"/>
          </p:cNvSpPr>
          <p:nvPr>
            <p:ph idx="1"/>
          </p:nvPr>
        </p:nvSpPr>
        <p:spPr>
          <a:xfrm>
            <a:off x="3352800" y="1766156"/>
            <a:ext cx="5486400" cy="1512168"/>
          </a:xfrm>
        </p:spPr>
        <p:txBody>
          <a:bodyPr/>
          <a:lstStyle/>
          <a:p>
            <a:pPr eaLnBrk="1" hangingPunct="1"/>
            <a:r>
              <a:rPr lang="en-GB" sz="1600"/>
              <a:t>This is used for creating a suite of automated unit tests.</a:t>
            </a:r>
          </a:p>
          <a:p>
            <a:r>
              <a:rPr lang="en-GB" sz="1600"/>
              <a:t>If you’re using </a:t>
            </a:r>
            <a:r>
              <a:rPr lang="en-GB" sz="1600" err="1"/>
              <a:t>devtools</a:t>
            </a:r>
            <a:r>
              <a:rPr lang="en-GB" sz="1600"/>
              <a:t> (highly recommended), it has built-in functions that set up and run </a:t>
            </a:r>
            <a:r>
              <a:rPr lang="en-GB" sz="1600" err="1"/>
              <a:t>testthat</a:t>
            </a:r>
            <a:r>
              <a:rPr lang="en-GB" sz="1600"/>
              <a:t> test suites for your package.</a:t>
            </a:r>
            <a:endParaRPr lang="en-US" sz="1600"/>
          </a:p>
        </p:txBody>
      </p:sp>
      <p:sp>
        <p:nvSpPr>
          <p:cNvPr id="44038" name="Rectangle 7"/>
          <p:cNvSpPr>
            <a:spLocks noChangeArrowheads="1"/>
          </p:cNvSpPr>
          <p:nvPr/>
        </p:nvSpPr>
        <p:spPr bwMode="gray">
          <a:xfrm>
            <a:off x="3352800" y="3813386"/>
            <a:ext cx="5486400" cy="1306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34950" indent="-234950">
              <a:lnSpc>
                <a:spcPct val="120000"/>
              </a:lnSpc>
              <a:spcBef>
                <a:spcPts val="20"/>
              </a:spcBef>
              <a:buFontTx/>
              <a:buChar char="•"/>
            </a:pPr>
            <a:r>
              <a:rPr lang="en-GB"/>
              <a:t>The </a:t>
            </a:r>
            <a:r>
              <a:rPr lang="en-GB" err="1"/>
              <a:t>covr</a:t>
            </a:r>
            <a:r>
              <a:rPr lang="en-GB"/>
              <a:t> package provides a way to measure how much of your code is being exercised by your tests, which may help you identify areas where you may need to have more testing</a:t>
            </a:r>
            <a:endParaRPr lang="en-US"/>
          </a:p>
          <a:p>
            <a:pPr marL="234950" indent="-234950">
              <a:lnSpc>
                <a:spcPct val="120000"/>
              </a:lnSpc>
              <a:spcBef>
                <a:spcPts val="20"/>
              </a:spcBef>
              <a:buFontTx/>
              <a:buChar char="•"/>
            </a:pPr>
            <a:endParaRPr lang="en-US"/>
          </a:p>
          <a:p>
            <a:pPr marL="234950" indent="-234950">
              <a:lnSpc>
                <a:spcPct val="120000"/>
              </a:lnSpc>
              <a:spcBef>
                <a:spcPts val="20"/>
              </a:spcBef>
              <a:buFontTx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1395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The </a:t>
            </a:r>
            <a:r>
              <a:rPr lang="en-GB" err="1"/>
              <a:t>testthat</a:t>
            </a:r>
            <a:r>
              <a:rPr lang="en-GB"/>
              <a:t> package uses a hierarchical structure for its test files</a:t>
            </a:r>
            <a:endParaRPr lang="en-US"/>
          </a:p>
        </p:txBody>
      </p:sp>
      <p:pic>
        <p:nvPicPr>
          <p:cNvPr id="11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39952" y="1052736"/>
            <a:ext cx="4570653" cy="4960937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67544" y="3518017"/>
            <a:ext cx="3600400" cy="5847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/>
              <a:t>A single test file will have one context.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3835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534400" cy="976535"/>
          </a:xfrm>
        </p:spPr>
        <p:txBody>
          <a:bodyPr/>
          <a:lstStyle/>
          <a:p>
            <a:r>
              <a:rPr lang="en-GB"/>
              <a:t>An ‘expectation’ looks at whether or not a specific outcome is as you expect using various expectation functions, which start with ‘expect_’</a:t>
            </a:r>
            <a:br>
              <a:rPr lang="en-US"/>
            </a:br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48202" y="1052736"/>
            <a:ext cx="4673220" cy="496093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39552" y="3551530"/>
            <a:ext cx="3907160" cy="58477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expect_equal</a:t>
            </a:r>
            <a:r>
              <a:rPr lang="en-US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sum</a:t>
            </a:r>
            <a:r>
              <a:rPr lang="en-US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</a:t>
            </a:r>
            <a:r>
              <a:rPr lang="en-US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4</a:t>
            </a:r>
            <a:r>
              <a:rPr lang="en-US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b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expect_error</a:t>
            </a:r>
            <a:r>
              <a:rPr lang="en-US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sum</a:t>
            </a:r>
            <a:r>
              <a:rPr lang="en-US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b="0">
                <a:solidFill>
                  <a:schemeClr val="accent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“</a:t>
            </a:r>
            <a:r>
              <a:rPr lang="en-US" b="0" err="1">
                <a:solidFill>
                  <a:schemeClr val="accent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cat”</a:t>
            </a:r>
            <a:r>
              <a:rPr lang="en-US" b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b="0" err="1">
                <a:solidFill>
                  <a:schemeClr val="accent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”dog</a:t>
            </a:r>
            <a:r>
              <a:rPr lang="en-US" b="0">
                <a:solidFill>
                  <a:schemeClr val="accent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”</a:t>
            </a:r>
            <a:r>
              <a:rPr lang="en-US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))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9552" y="3212976"/>
            <a:ext cx="14622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For example: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4120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 test should look at a single piece of functionality by including multiple expectations of its outcomes.</a:t>
            </a:r>
            <a:br>
              <a:rPr lang="en-US"/>
            </a:br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39952" y="1052736"/>
            <a:ext cx="4596034" cy="496093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95536" y="3370565"/>
            <a:ext cx="4176464" cy="76944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110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test_that</a:t>
            </a:r>
            <a:r>
              <a:rPr lang="en-GB" sz="110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GB" sz="1100" b="0">
                <a:solidFill>
                  <a:schemeClr val="accent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"sum errors on bad input"</a:t>
            </a:r>
            <a:r>
              <a:rPr lang="en-GB" sz="1100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GB" sz="110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endParaRPr lang="en-GB" sz="1100" b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100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</a:t>
            </a:r>
            <a:r>
              <a:rPr lang="en-US" sz="1100" b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expect_error</a:t>
            </a:r>
            <a:r>
              <a:rPr lang="en-US" sz="110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100" b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sum</a:t>
            </a:r>
            <a:r>
              <a:rPr lang="en-US" sz="110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100" b="0">
                <a:solidFill>
                  <a:schemeClr val="accent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sz="1100" b="0" err="1">
                <a:solidFill>
                  <a:schemeClr val="accent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cat"</a:t>
            </a:r>
            <a:r>
              <a:rPr lang="en-US" sz="1100" b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1100" b="0" err="1">
                <a:solidFill>
                  <a:schemeClr val="accent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"dog</a:t>
            </a:r>
            <a:r>
              <a:rPr lang="en-US" sz="1100" b="0">
                <a:solidFill>
                  <a:schemeClr val="accent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sz="110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))</a:t>
            </a:r>
            <a:endParaRPr lang="en-US" sz="1100" b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100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</a:t>
            </a:r>
            <a:r>
              <a:rPr lang="en-US" sz="1100" b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expect_error</a:t>
            </a:r>
            <a:r>
              <a:rPr lang="en-US" sz="110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100" b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sum</a:t>
            </a:r>
            <a:r>
              <a:rPr lang="en-US" sz="110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100" b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as.factor</a:t>
            </a:r>
            <a:r>
              <a:rPr lang="en-US" sz="110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100" b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</a:t>
            </a:r>
            <a:r>
              <a:rPr lang="en-US" sz="110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en-US" sz="1100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1100" b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as.factor</a:t>
            </a:r>
            <a:r>
              <a:rPr lang="en-US" sz="110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100" b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3</a:t>
            </a:r>
            <a:r>
              <a:rPr lang="en-US" sz="110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)))</a:t>
            </a:r>
            <a:endParaRPr lang="en-US" sz="1100" b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10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})</a:t>
            </a:r>
            <a:endParaRPr lang="en-US" sz="1100" b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4800" y="3032011"/>
            <a:ext cx="14622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For example: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3345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 context is a group of related tests. The test suite results are organised by context.</a:t>
            </a:r>
            <a:br>
              <a:rPr lang="en-US"/>
            </a:br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39952" y="1052736"/>
            <a:ext cx="4570653" cy="496093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79512" y="2203933"/>
            <a:ext cx="4536504" cy="230832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context</a:t>
            </a:r>
            <a:r>
              <a:rPr lang="en-US" sz="120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200" b="0">
                <a:solidFill>
                  <a:schemeClr val="accent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"Sums"</a:t>
            </a:r>
            <a:r>
              <a:rPr lang="en-US" sz="120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en-US" sz="1200" b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endParaRPr lang="en-US" sz="1200" b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GB" sz="1200" b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test_that</a:t>
            </a:r>
            <a:r>
              <a:rPr lang="en-GB" sz="120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GB" sz="1200" b="0">
                <a:solidFill>
                  <a:schemeClr val="accent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"sum produces accurate sums"</a:t>
            </a:r>
            <a:r>
              <a:rPr lang="en-GB" sz="1200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GB" sz="120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endParaRPr lang="en-GB" sz="1200" b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200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</a:t>
            </a:r>
            <a:r>
              <a:rPr lang="en-US" sz="1200" b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expect_equal</a:t>
            </a:r>
            <a:r>
              <a:rPr lang="en-US" sz="120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200" b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sum</a:t>
            </a:r>
            <a:r>
              <a:rPr lang="en-US" sz="120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200" b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</a:t>
            </a:r>
            <a:r>
              <a:rPr lang="en-US" sz="1200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1200" b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</a:t>
            </a:r>
            <a:r>
              <a:rPr lang="en-US" sz="120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en-US" sz="1200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1200" b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4</a:t>
            </a:r>
            <a:r>
              <a:rPr lang="en-US" sz="120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en-US" sz="1200" b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200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</a:t>
            </a:r>
            <a:r>
              <a:rPr lang="en-US" sz="1200" b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expect_equal</a:t>
            </a:r>
            <a:r>
              <a:rPr lang="en-US" sz="120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200" b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sum</a:t>
            </a:r>
            <a:r>
              <a:rPr lang="en-US" sz="120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(-</a:t>
            </a:r>
            <a:r>
              <a:rPr lang="en-US" sz="1200" b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</a:t>
            </a:r>
            <a:r>
              <a:rPr lang="en-US" sz="1200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1200" b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</a:t>
            </a:r>
            <a:r>
              <a:rPr lang="en-US" sz="120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en-US" sz="1200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1200" b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</a:t>
            </a:r>
            <a:r>
              <a:rPr lang="en-US" sz="120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en-US" sz="1200" b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200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</a:t>
            </a:r>
            <a:r>
              <a:rPr lang="en-US" sz="1200" b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expect_equal</a:t>
            </a:r>
            <a:r>
              <a:rPr lang="en-US" sz="120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200" b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sum</a:t>
            </a:r>
            <a:r>
              <a:rPr lang="en-US" sz="120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200" b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.25</a:t>
            </a:r>
            <a:r>
              <a:rPr lang="en-US" sz="1200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120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-</a:t>
            </a:r>
            <a:r>
              <a:rPr lang="en-US" sz="1200" b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</a:t>
            </a:r>
            <a:r>
              <a:rPr lang="en-US" sz="120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en-US" sz="1200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sz="120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-</a:t>
            </a:r>
            <a:r>
              <a:rPr lang="en-US" sz="1200" b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.75</a:t>
            </a:r>
            <a:r>
              <a:rPr lang="en-US" sz="120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en-US" sz="1200" b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20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})</a:t>
            </a:r>
            <a:endParaRPr lang="en-US" sz="1200" b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endParaRPr lang="en-US" sz="1200" b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GB" sz="1200" b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test_that</a:t>
            </a:r>
            <a:r>
              <a:rPr lang="en-GB" sz="120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GB" sz="1200" b="0">
                <a:solidFill>
                  <a:schemeClr val="accent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"sum errors on bad input"</a:t>
            </a:r>
            <a:r>
              <a:rPr lang="en-GB" sz="1200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GB" sz="120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endParaRPr lang="en-GB" sz="1200" b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200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</a:t>
            </a:r>
            <a:r>
              <a:rPr lang="en-US" sz="1200" b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expect_error</a:t>
            </a:r>
            <a:r>
              <a:rPr lang="en-US" sz="120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200" b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sum</a:t>
            </a:r>
            <a:r>
              <a:rPr lang="en-US" sz="120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200" b="0">
                <a:solidFill>
                  <a:schemeClr val="accent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sz="1200" b="0" err="1">
                <a:solidFill>
                  <a:schemeClr val="accent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cat"</a:t>
            </a:r>
            <a:r>
              <a:rPr lang="en-US" sz="1200" b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1200" b="0" err="1">
                <a:solidFill>
                  <a:schemeClr val="accent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"dog</a:t>
            </a:r>
            <a:r>
              <a:rPr lang="en-US" sz="1200" b="0">
                <a:solidFill>
                  <a:schemeClr val="accent5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US" sz="120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))</a:t>
            </a:r>
            <a:endParaRPr lang="en-US" sz="1200" b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200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</a:t>
            </a:r>
            <a:r>
              <a:rPr lang="en-US" sz="1200" b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expect_error</a:t>
            </a:r>
            <a:r>
              <a:rPr lang="en-US" sz="120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200" b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sum</a:t>
            </a:r>
            <a:r>
              <a:rPr lang="en-US" sz="120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200" b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as.factor</a:t>
            </a:r>
            <a:r>
              <a:rPr lang="en-US" sz="120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200" b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</a:t>
            </a:r>
            <a:r>
              <a:rPr lang="en-US" sz="120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en-US" sz="1200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1200" b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as.factor</a:t>
            </a:r>
            <a:r>
              <a:rPr lang="en-US" sz="120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200" b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3</a:t>
            </a:r>
            <a:r>
              <a:rPr lang="en-US" sz="120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)))</a:t>
            </a:r>
            <a:endParaRPr lang="en-US" sz="1200" b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20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})</a:t>
            </a:r>
            <a:endParaRPr lang="en-US" sz="1200"/>
          </a:p>
        </p:txBody>
      </p:sp>
      <p:sp>
        <p:nvSpPr>
          <p:cNvPr id="7" name="TextBox 6"/>
          <p:cNvSpPr txBox="1"/>
          <p:nvPr/>
        </p:nvSpPr>
        <p:spPr>
          <a:xfrm>
            <a:off x="35496" y="1865379"/>
            <a:ext cx="14622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For example: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0909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An example of a single context for our package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475656" y="980728"/>
            <a:ext cx="6696744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library</a:t>
            </a:r>
            <a:r>
              <a:rPr lang="en-US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b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primeFactors</a:t>
            </a:r>
            <a:r>
              <a:rPr lang="en-US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context</a:t>
            </a:r>
            <a:r>
              <a:rPr lang="en-US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"Get factors"</a:t>
            </a:r>
            <a:r>
              <a:rPr lang="en-US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GB" b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test_that</a:t>
            </a:r>
            <a:r>
              <a:rPr lang="en-GB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GB" b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GB" b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getFactors</a:t>
            </a:r>
            <a:r>
              <a:rPr lang="en-GB" b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returns the correct number of factors"</a:t>
            </a:r>
            <a:r>
              <a:rPr lang="en-GB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GB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endParaRPr lang="en-GB" b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b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expect_length</a:t>
            </a:r>
            <a:r>
              <a:rPr lang="en-US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b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getFactors</a:t>
            </a:r>
            <a:r>
              <a:rPr lang="en-US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</a:t>
            </a:r>
            <a:r>
              <a:rPr lang="en-US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</a:t>
            </a:r>
            <a:r>
              <a:rPr lang="en-US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b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expect_length</a:t>
            </a:r>
            <a:r>
              <a:rPr lang="en-US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b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getFactors</a:t>
            </a:r>
            <a:r>
              <a:rPr lang="en-US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</a:t>
            </a:r>
            <a:r>
              <a:rPr lang="en-US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</a:t>
            </a:r>
            <a:r>
              <a:rPr lang="en-US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b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expect_length</a:t>
            </a:r>
            <a:r>
              <a:rPr lang="en-US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b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getFactors</a:t>
            </a:r>
            <a:r>
              <a:rPr lang="en-US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12</a:t>
            </a:r>
            <a:r>
              <a:rPr lang="en-US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6</a:t>
            </a:r>
            <a:r>
              <a:rPr lang="en-US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})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GB" b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test_that</a:t>
            </a:r>
            <a:r>
              <a:rPr lang="en-GB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GB" b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GB" b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getFactors</a:t>
            </a:r>
            <a:r>
              <a:rPr lang="en-GB" b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returns the correct factors"</a:t>
            </a:r>
            <a:r>
              <a:rPr lang="en-GB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GB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endParaRPr lang="en-GB" b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b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expect_equal</a:t>
            </a:r>
            <a:r>
              <a:rPr lang="en-US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sort</a:t>
            </a:r>
            <a:r>
              <a:rPr lang="en-US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b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getFactors</a:t>
            </a:r>
            <a:r>
              <a:rPr lang="en-US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10</a:t>
            </a:r>
            <a:r>
              <a:rPr lang="en-US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))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</a:t>
            </a:r>
            <a:r>
              <a:rPr lang="en-US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5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10</a:t>
            </a:r>
            <a:r>
              <a:rPr lang="en-US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))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b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expect_equal</a:t>
            </a:r>
            <a:r>
              <a:rPr lang="en-US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sort</a:t>
            </a:r>
            <a:r>
              <a:rPr lang="en-US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b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getFactors</a:t>
            </a:r>
            <a:r>
              <a:rPr lang="en-US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</a:t>
            </a:r>
            <a:r>
              <a:rPr lang="en-US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))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</a:t>
            </a:r>
            <a:r>
              <a:rPr lang="en-US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</a:t>
            </a:r>
            <a:r>
              <a:rPr lang="en-US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))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b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expect_equal</a:t>
            </a:r>
            <a:r>
              <a:rPr lang="en-US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sort</a:t>
            </a:r>
            <a:r>
              <a:rPr lang="en-US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b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getFactors</a:t>
            </a:r>
            <a:r>
              <a:rPr lang="en-US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</a:t>
            </a:r>
            <a:r>
              <a:rPr lang="en-US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))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</a:t>
            </a:r>
            <a:r>
              <a:rPr lang="en-US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</a:t>
            </a:r>
            <a:r>
              <a:rPr lang="en-US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))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})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GB" b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test_that</a:t>
            </a:r>
            <a:r>
              <a:rPr lang="en-GB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GB" b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GB" b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getFactors</a:t>
            </a:r>
            <a:r>
              <a:rPr lang="en-GB" b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errors at bad input"</a:t>
            </a:r>
            <a:r>
              <a:rPr lang="en-GB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GB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endParaRPr lang="en-GB" b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b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expect_error</a:t>
            </a:r>
            <a:r>
              <a:rPr lang="en-US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b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getFactors</a:t>
            </a:r>
            <a:r>
              <a:rPr lang="en-US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"hello"</a:t>
            </a:r>
            <a:r>
              <a:rPr lang="en-US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))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b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expect_error</a:t>
            </a:r>
            <a:r>
              <a:rPr lang="en-US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b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getFactors</a:t>
            </a:r>
            <a:r>
              <a:rPr lang="en-US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b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as.factor</a:t>
            </a:r>
            <a:r>
              <a:rPr lang="en-US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</a:t>
            </a:r>
            <a:r>
              <a:rPr lang="en-US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)))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38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We’ll cover the basics of creating your own package today – for more thorough coverage see Hadley Wickham’s ‘R Packages’ book</a:t>
            </a:r>
            <a:endParaRPr lang="en-US"/>
          </a:p>
        </p:txBody>
      </p:sp>
      <p:pic>
        <p:nvPicPr>
          <p:cNvPr id="1026" name="Picture 2" descr="Cover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124744"/>
            <a:ext cx="3622353" cy="4752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355976" y="1124744"/>
            <a:ext cx="4483224" cy="4895056"/>
          </a:xfrm>
        </p:spPr>
        <p:txBody>
          <a:bodyPr/>
          <a:lstStyle/>
          <a:p>
            <a:pPr marL="0" indent="0">
              <a:buNone/>
            </a:pPr>
            <a:r>
              <a:rPr lang="en-GB" sz="1600"/>
              <a:t>Available online for free </a:t>
            </a:r>
          </a:p>
          <a:p>
            <a:pPr marL="0" indent="0">
              <a:buNone/>
            </a:pPr>
            <a:r>
              <a:rPr lang="en-GB" sz="1600">
                <a:hlinkClick r:id="rId3"/>
              </a:rPr>
              <a:t>http://r-pkgs.had.co.nz/</a:t>
            </a:r>
            <a:r>
              <a:rPr lang="en-GB" sz="1600"/>
              <a:t> </a:t>
            </a:r>
          </a:p>
          <a:p>
            <a:pPr marL="0" indent="0">
              <a:buNone/>
            </a:pPr>
            <a:endParaRPr lang="en-GB" sz="1600"/>
          </a:p>
          <a:p>
            <a:pPr marL="0" indent="0">
              <a:buNone/>
            </a:pPr>
            <a:r>
              <a:rPr lang="en-GB" sz="1600"/>
              <a:t>Or on Amazon </a:t>
            </a:r>
          </a:p>
          <a:p>
            <a:pPr marL="0" indent="0">
              <a:buNone/>
            </a:pPr>
            <a:r>
              <a:rPr lang="en-GB" sz="1600">
                <a:hlinkClick r:id="rId4"/>
              </a:rPr>
              <a:t>https://www.amazon.co.uk/R-Packages-Hadley-Wickham/dp/1491910593</a:t>
            </a:r>
            <a:endParaRPr lang="en-GB" sz="1600"/>
          </a:p>
          <a:p>
            <a:pPr marL="0" indent="0">
              <a:buNone/>
            </a:pPr>
            <a:endParaRPr lang="en-GB" sz="1600"/>
          </a:p>
          <a:p>
            <a:pPr marL="0" indent="0">
              <a:buNone/>
            </a:pPr>
            <a:r>
              <a:rPr lang="en-GB" sz="1600"/>
              <a:t>Or for a quicker guide, the ‘Not So Standard </a:t>
            </a:r>
            <a:r>
              <a:rPr lang="en-GB" sz="1600" err="1"/>
              <a:t>Devations</a:t>
            </a:r>
            <a:r>
              <a:rPr lang="en-GB" sz="1600"/>
              <a:t>’ blog by Hilary Parker </a:t>
            </a:r>
          </a:p>
          <a:p>
            <a:pPr marL="0" indent="0">
              <a:buNone/>
            </a:pPr>
            <a:r>
              <a:rPr lang="en-GB" sz="1600">
                <a:hlinkClick r:id="rId5"/>
              </a:rPr>
              <a:t>https://hilaryparker.com/2014/04/29/writing-an-r-package-from-scratch/</a:t>
            </a:r>
            <a:endParaRPr lang="en-GB" sz="1600"/>
          </a:p>
          <a:p>
            <a:pPr marL="0" indent="0">
              <a:buNone/>
            </a:pPr>
            <a:endParaRPr lang="en-GB" sz="16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8665" y="5927278"/>
            <a:ext cx="2524125" cy="29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1988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An example of a single context for our package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475656" y="980728"/>
            <a:ext cx="6696744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library</a:t>
            </a:r>
            <a:r>
              <a:rPr lang="en-US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b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primeFactors</a:t>
            </a:r>
            <a:r>
              <a:rPr lang="en-US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context</a:t>
            </a:r>
            <a:r>
              <a:rPr lang="en-US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"Get factors"</a:t>
            </a:r>
            <a:r>
              <a:rPr lang="en-US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GB" b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test_that</a:t>
            </a:r>
            <a:r>
              <a:rPr lang="en-GB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GB" b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GB" b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getFactors</a:t>
            </a:r>
            <a:r>
              <a:rPr lang="en-GB" b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returns the correct number of factors"</a:t>
            </a:r>
            <a:r>
              <a:rPr lang="en-GB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GB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endParaRPr lang="en-GB" b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b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expect_length</a:t>
            </a:r>
            <a:r>
              <a:rPr lang="en-US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b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getFactors</a:t>
            </a:r>
            <a:r>
              <a:rPr lang="en-US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</a:t>
            </a:r>
            <a:r>
              <a:rPr lang="en-US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</a:t>
            </a:r>
            <a:r>
              <a:rPr lang="en-US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b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expect_length</a:t>
            </a:r>
            <a:r>
              <a:rPr lang="en-US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b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getFactors</a:t>
            </a:r>
            <a:r>
              <a:rPr lang="en-US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</a:t>
            </a:r>
            <a:r>
              <a:rPr lang="en-US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</a:t>
            </a:r>
            <a:r>
              <a:rPr lang="en-US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b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expect_length</a:t>
            </a:r>
            <a:r>
              <a:rPr lang="en-US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b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getFactors</a:t>
            </a:r>
            <a:r>
              <a:rPr lang="en-US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12</a:t>
            </a:r>
            <a:r>
              <a:rPr lang="en-US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6</a:t>
            </a:r>
            <a:r>
              <a:rPr lang="en-US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})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GB" b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test_that</a:t>
            </a:r>
            <a:r>
              <a:rPr lang="en-GB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GB" b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GB" b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getFactors</a:t>
            </a:r>
            <a:r>
              <a:rPr lang="en-GB" b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returns the correct factors"</a:t>
            </a:r>
            <a:r>
              <a:rPr lang="en-GB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GB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endParaRPr lang="en-GB" b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b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expect_equal</a:t>
            </a:r>
            <a:r>
              <a:rPr lang="en-US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sort</a:t>
            </a:r>
            <a:r>
              <a:rPr lang="en-US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b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getFactors</a:t>
            </a:r>
            <a:r>
              <a:rPr lang="en-US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10</a:t>
            </a:r>
            <a:r>
              <a:rPr lang="en-US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))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</a:t>
            </a:r>
            <a:r>
              <a:rPr lang="en-US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5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10</a:t>
            </a:r>
            <a:r>
              <a:rPr lang="en-US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))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b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expect_equal</a:t>
            </a:r>
            <a:r>
              <a:rPr lang="en-US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sort</a:t>
            </a:r>
            <a:r>
              <a:rPr lang="en-US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b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getFactors</a:t>
            </a:r>
            <a:r>
              <a:rPr lang="en-US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</a:t>
            </a:r>
            <a:r>
              <a:rPr lang="en-US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))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</a:t>
            </a:r>
            <a:r>
              <a:rPr lang="en-US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</a:t>
            </a:r>
            <a:r>
              <a:rPr lang="en-US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))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b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expect_equal</a:t>
            </a:r>
            <a:r>
              <a:rPr lang="en-US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sort</a:t>
            </a:r>
            <a:r>
              <a:rPr lang="en-US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b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getFactors</a:t>
            </a:r>
            <a:r>
              <a:rPr lang="en-US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</a:t>
            </a:r>
            <a:r>
              <a:rPr lang="en-US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))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</a:t>
            </a:r>
            <a:r>
              <a:rPr lang="en-US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</a:t>
            </a:r>
            <a:r>
              <a:rPr lang="en-US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))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})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GB" b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test_that</a:t>
            </a:r>
            <a:r>
              <a:rPr lang="en-GB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GB" b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GB" b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getFactors</a:t>
            </a:r>
            <a:r>
              <a:rPr lang="en-GB" b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errors at bad input"</a:t>
            </a:r>
            <a:r>
              <a:rPr lang="en-GB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GB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endParaRPr lang="en-GB" b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b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expect_error</a:t>
            </a:r>
            <a:r>
              <a:rPr lang="en-US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b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getFactors</a:t>
            </a:r>
            <a:r>
              <a:rPr lang="en-US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"hello"</a:t>
            </a:r>
            <a:r>
              <a:rPr lang="en-US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))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b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expect_error</a:t>
            </a:r>
            <a:r>
              <a:rPr lang="en-US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b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getFactors</a:t>
            </a:r>
            <a:r>
              <a:rPr lang="en-US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b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as.factor</a:t>
            </a:r>
            <a:r>
              <a:rPr lang="en-US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</a:t>
            </a:r>
            <a:r>
              <a:rPr lang="en-US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)))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})</a:t>
            </a:r>
            <a:endParaRPr lang="en-US"/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auto">
          <a:xfrm>
            <a:off x="4572000" y="728700"/>
            <a:ext cx="1440160" cy="504056"/>
          </a:xfrm>
          <a:prstGeom prst="wedgeRoundRectCallout">
            <a:avLst>
              <a:gd name="adj1" fmla="val -78559"/>
              <a:gd name="adj2" fmla="val 32907"/>
              <a:gd name="adj3" fmla="val 16667"/>
            </a:avLst>
          </a:prstGeom>
          <a:solidFill>
            <a:schemeClr val="accent4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spcBef>
                <a:spcPct val="20000"/>
              </a:spcBef>
              <a:defRPr/>
            </a:pPr>
            <a:r>
              <a:rPr lang="en-GB" sz="1400"/>
              <a:t>Load in your package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34524480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An example of a single context for our package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475656" y="980728"/>
            <a:ext cx="6696744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library</a:t>
            </a:r>
            <a:r>
              <a:rPr lang="en-US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b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primeFactors</a:t>
            </a:r>
            <a:r>
              <a:rPr lang="en-US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context</a:t>
            </a:r>
            <a:r>
              <a:rPr lang="en-US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"Get factors"</a:t>
            </a:r>
            <a:r>
              <a:rPr lang="en-US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GB" b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test_that</a:t>
            </a:r>
            <a:r>
              <a:rPr lang="en-GB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GB" b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GB" b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getFactors</a:t>
            </a:r>
            <a:r>
              <a:rPr lang="en-GB" b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returns the correct number of factors"</a:t>
            </a:r>
            <a:r>
              <a:rPr lang="en-GB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GB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endParaRPr lang="en-GB" b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b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expect_length</a:t>
            </a:r>
            <a:r>
              <a:rPr lang="en-US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b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getFactors</a:t>
            </a:r>
            <a:r>
              <a:rPr lang="en-US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</a:t>
            </a:r>
            <a:r>
              <a:rPr lang="en-US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</a:t>
            </a:r>
            <a:r>
              <a:rPr lang="en-US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b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expect_length</a:t>
            </a:r>
            <a:r>
              <a:rPr lang="en-US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b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getFactors</a:t>
            </a:r>
            <a:r>
              <a:rPr lang="en-US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</a:t>
            </a:r>
            <a:r>
              <a:rPr lang="en-US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</a:t>
            </a:r>
            <a:r>
              <a:rPr lang="en-US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b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expect_length</a:t>
            </a:r>
            <a:r>
              <a:rPr lang="en-US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b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getFactors</a:t>
            </a:r>
            <a:r>
              <a:rPr lang="en-US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12</a:t>
            </a:r>
            <a:r>
              <a:rPr lang="en-US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6</a:t>
            </a:r>
            <a:r>
              <a:rPr lang="en-US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})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GB" b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test_that</a:t>
            </a:r>
            <a:r>
              <a:rPr lang="en-GB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GB" b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GB" b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getFactors</a:t>
            </a:r>
            <a:r>
              <a:rPr lang="en-GB" b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returns the correct factors"</a:t>
            </a:r>
            <a:r>
              <a:rPr lang="en-GB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GB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endParaRPr lang="en-GB" b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b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expect_equal</a:t>
            </a:r>
            <a:r>
              <a:rPr lang="en-US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sort</a:t>
            </a:r>
            <a:r>
              <a:rPr lang="en-US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b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getFactors</a:t>
            </a:r>
            <a:r>
              <a:rPr lang="en-US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10</a:t>
            </a:r>
            <a:r>
              <a:rPr lang="en-US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))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</a:t>
            </a:r>
            <a:r>
              <a:rPr lang="en-US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5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10</a:t>
            </a:r>
            <a:r>
              <a:rPr lang="en-US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))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b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expect_equal</a:t>
            </a:r>
            <a:r>
              <a:rPr lang="en-US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sort</a:t>
            </a:r>
            <a:r>
              <a:rPr lang="en-US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b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getFactors</a:t>
            </a:r>
            <a:r>
              <a:rPr lang="en-US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</a:t>
            </a:r>
            <a:r>
              <a:rPr lang="en-US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))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</a:t>
            </a:r>
            <a:r>
              <a:rPr lang="en-US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</a:t>
            </a:r>
            <a:r>
              <a:rPr lang="en-US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))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b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expect_equal</a:t>
            </a:r>
            <a:r>
              <a:rPr lang="en-US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sort</a:t>
            </a:r>
            <a:r>
              <a:rPr lang="en-US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b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getFactors</a:t>
            </a:r>
            <a:r>
              <a:rPr lang="en-US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</a:t>
            </a:r>
            <a:r>
              <a:rPr lang="en-US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))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</a:t>
            </a:r>
            <a:r>
              <a:rPr lang="en-US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</a:t>
            </a:r>
            <a:r>
              <a:rPr lang="en-US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))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})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GB" b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test_that</a:t>
            </a:r>
            <a:r>
              <a:rPr lang="en-GB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GB" b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GB" b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getFactors</a:t>
            </a:r>
            <a:r>
              <a:rPr lang="en-GB" b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errors at bad input"</a:t>
            </a:r>
            <a:r>
              <a:rPr lang="en-GB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GB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endParaRPr lang="en-GB" b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b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expect_error</a:t>
            </a:r>
            <a:r>
              <a:rPr lang="en-US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b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getFactors</a:t>
            </a:r>
            <a:r>
              <a:rPr lang="en-US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"hello"</a:t>
            </a:r>
            <a:r>
              <a:rPr lang="en-US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))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b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expect_error</a:t>
            </a:r>
            <a:r>
              <a:rPr lang="en-US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b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getFactors</a:t>
            </a:r>
            <a:r>
              <a:rPr lang="en-US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b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as.factor</a:t>
            </a:r>
            <a:r>
              <a:rPr lang="en-US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</a:t>
            </a:r>
            <a:r>
              <a:rPr lang="en-US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)))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})</a:t>
            </a:r>
            <a:endParaRPr lang="en-US"/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auto">
          <a:xfrm>
            <a:off x="4572000" y="728700"/>
            <a:ext cx="1440160" cy="504056"/>
          </a:xfrm>
          <a:prstGeom prst="wedgeRoundRectCallout">
            <a:avLst>
              <a:gd name="adj1" fmla="val -78559"/>
              <a:gd name="adj2" fmla="val 32907"/>
              <a:gd name="adj3" fmla="val 16667"/>
            </a:avLst>
          </a:prstGeom>
          <a:solidFill>
            <a:schemeClr val="accent4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spcBef>
                <a:spcPct val="20000"/>
              </a:spcBef>
              <a:defRPr/>
            </a:pPr>
            <a:r>
              <a:rPr lang="en-GB" sz="1400"/>
              <a:t>Load in your package</a:t>
            </a:r>
            <a:endParaRPr lang="en-US" sz="1400"/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6876256" y="1052736"/>
            <a:ext cx="1440160" cy="504056"/>
          </a:xfrm>
          <a:prstGeom prst="wedgeRoundRectCallout">
            <a:avLst>
              <a:gd name="adj1" fmla="val -224491"/>
              <a:gd name="adj2" fmla="val 21203"/>
              <a:gd name="adj3" fmla="val 16667"/>
            </a:avLst>
          </a:prstGeom>
          <a:solidFill>
            <a:schemeClr val="accent4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spcBef>
                <a:spcPct val="20000"/>
              </a:spcBef>
              <a:defRPr/>
            </a:pPr>
            <a:r>
              <a:rPr lang="en-GB" sz="1400"/>
              <a:t>Define context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32974253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An example of a single context for our package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475656" y="980728"/>
            <a:ext cx="6696744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library</a:t>
            </a:r>
            <a:r>
              <a:rPr lang="en-US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b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primeFactors</a:t>
            </a:r>
            <a:r>
              <a:rPr lang="en-US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context</a:t>
            </a:r>
            <a:r>
              <a:rPr lang="en-US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"Get factors"</a:t>
            </a:r>
            <a:r>
              <a:rPr lang="en-US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GB" b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test_that</a:t>
            </a:r>
            <a:r>
              <a:rPr lang="en-GB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GB" b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GB" b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getFactors</a:t>
            </a:r>
            <a:r>
              <a:rPr lang="en-GB" b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returns the correct number of factors"</a:t>
            </a:r>
            <a:r>
              <a:rPr lang="en-GB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GB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endParaRPr lang="en-GB" b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b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expect_length</a:t>
            </a:r>
            <a:r>
              <a:rPr lang="en-US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b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getFactors</a:t>
            </a:r>
            <a:r>
              <a:rPr lang="en-US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</a:t>
            </a:r>
            <a:r>
              <a:rPr lang="en-US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</a:t>
            </a:r>
            <a:r>
              <a:rPr lang="en-US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b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expect_length</a:t>
            </a:r>
            <a:r>
              <a:rPr lang="en-US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b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getFactors</a:t>
            </a:r>
            <a:r>
              <a:rPr lang="en-US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</a:t>
            </a:r>
            <a:r>
              <a:rPr lang="en-US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</a:t>
            </a:r>
            <a:r>
              <a:rPr lang="en-US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b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expect_length</a:t>
            </a:r>
            <a:r>
              <a:rPr lang="en-US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b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getFactors</a:t>
            </a:r>
            <a:r>
              <a:rPr lang="en-US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12</a:t>
            </a:r>
            <a:r>
              <a:rPr lang="en-US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6</a:t>
            </a:r>
            <a:r>
              <a:rPr lang="en-US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})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GB" b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test_that</a:t>
            </a:r>
            <a:r>
              <a:rPr lang="en-GB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GB" b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GB" b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getFactors</a:t>
            </a:r>
            <a:r>
              <a:rPr lang="en-GB" b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returns the correct factors"</a:t>
            </a:r>
            <a:r>
              <a:rPr lang="en-GB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GB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endParaRPr lang="en-GB" b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b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expect_equal</a:t>
            </a:r>
            <a:r>
              <a:rPr lang="en-US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sort</a:t>
            </a:r>
            <a:r>
              <a:rPr lang="en-US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b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getFactors</a:t>
            </a:r>
            <a:r>
              <a:rPr lang="en-US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10</a:t>
            </a:r>
            <a:r>
              <a:rPr lang="en-US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))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</a:t>
            </a:r>
            <a:r>
              <a:rPr lang="en-US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5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10</a:t>
            </a:r>
            <a:r>
              <a:rPr lang="en-US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))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b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expect_equal</a:t>
            </a:r>
            <a:r>
              <a:rPr lang="en-US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sort</a:t>
            </a:r>
            <a:r>
              <a:rPr lang="en-US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b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getFactors</a:t>
            </a:r>
            <a:r>
              <a:rPr lang="en-US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</a:t>
            </a:r>
            <a:r>
              <a:rPr lang="en-US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))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</a:t>
            </a:r>
            <a:r>
              <a:rPr lang="en-US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</a:t>
            </a:r>
            <a:r>
              <a:rPr lang="en-US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))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b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expect_equal</a:t>
            </a:r>
            <a:r>
              <a:rPr lang="en-US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sort</a:t>
            </a:r>
            <a:r>
              <a:rPr lang="en-US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b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getFactors</a:t>
            </a:r>
            <a:r>
              <a:rPr lang="en-US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</a:t>
            </a:r>
            <a:r>
              <a:rPr lang="en-US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))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</a:t>
            </a:r>
            <a:r>
              <a:rPr lang="en-US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</a:t>
            </a:r>
            <a:r>
              <a:rPr lang="en-US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))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})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GB" b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test_that</a:t>
            </a:r>
            <a:r>
              <a:rPr lang="en-GB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GB" b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GB" b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getFactors</a:t>
            </a:r>
            <a:r>
              <a:rPr lang="en-GB" b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errors at bad input"</a:t>
            </a:r>
            <a:r>
              <a:rPr lang="en-GB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GB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endParaRPr lang="en-GB" b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b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expect_error</a:t>
            </a:r>
            <a:r>
              <a:rPr lang="en-US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b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getFactors</a:t>
            </a:r>
            <a:r>
              <a:rPr lang="en-US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"hello"</a:t>
            </a:r>
            <a:r>
              <a:rPr lang="en-US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))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b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expect_error</a:t>
            </a:r>
            <a:r>
              <a:rPr lang="en-US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b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getFactors</a:t>
            </a:r>
            <a:r>
              <a:rPr lang="en-US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b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as.factor</a:t>
            </a:r>
            <a:r>
              <a:rPr lang="en-US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</a:t>
            </a:r>
            <a:r>
              <a:rPr lang="en-US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)))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})</a:t>
            </a:r>
            <a:endParaRPr lang="en-US"/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auto">
          <a:xfrm>
            <a:off x="4572000" y="728700"/>
            <a:ext cx="1440160" cy="504056"/>
          </a:xfrm>
          <a:prstGeom prst="wedgeRoundRectCallout">
            <a:avLst>
              <a:gd name="adj1" fmla="val -78559"/>
              <a:gd name="adj2" fmla="val 32907"/>
              <a:gd name="adj3" fmla="val 16667"/>
            </a:avLst>
          </a:prstGeom>
          <a:solidFill>
            <a:schemeClr val="accent4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spcBef>
                <a:spcPct val="20000"/>
              </a:spcBef>
              <a:defRPr/>
            </a:pPr>
            <a:r>
              <a:rPr lang="en-GB" sz="1400"/>
              <a:t>Load in your package</a:t>
            </a:r>
            <a:endParaRPr lang="en-US" sz="1400"/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6876256" y="1052736"/>
            <a:ext cx="1440160" cy="504056"/>
          </a:xfrm>
          <a:prstGeom prst="wedgeRoundRectCallout">
            <a:avLst>
              <a:gd name="adj1" fmla="val -224491"/>
              <a:gd name="adj2" fmla="val 21203"/>
              <a:gd name="adj3" fmla="val 16667"/>
            </a:avLst>
          </a:prstGeom>
          <a:solidFill>
            <a:schemeClr val="accent4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spcBef>
                <a:spcPct val="20000"/>
              </a:spcBef>
              <a:defRPr/>
            </a:pPr>
            <a:r>
              <a:rPr lang="en-GB" sz="1400"/>
              <a:t>Define context</a:t>
            </a:r>
            <a:endParaRPr lang="en-US" sz="1400"/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6737654" y="2204864"/>
            <a:ext cx="1783432" cy="1056318"/>
          </a:xfrm>
          <a:prstGeom prst="wedgeRoundRectCallout">
            <a:avLst>
              <a:gd name="adj1" fmla="val -76233"/>
              <a:gd name="adj2" fmla="val -62115"/>
              <a:gd name="adj3" fmla="val 16667"/>
            </a:avLst>
          </a:prstGeom>
          <a:solidFill>
            <a:schemeClr val="accent4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spcBef>
                <a:spcPct val="20000"/>
              </a:spcBef>
              <a:defRPr/>
            </a:pPr>
            <a:r>
              <a:rPr lang="en-GB" sz="1400"/>
              <a:t>Test description should complete the sentence ‘Test that...’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4715632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An example of a single context for our package 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475656" y="980728"/>
            <a:ext cx="6696744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library</a:t>
            </a:r>
            <a:r>
              <a:rPr lang="en-US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b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primeFactors</a:t>
            </a:r>
            <a:r>
              <a:rPr lang="en-US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context</a:t>
            </a:r>
            <a:r>
              <a:rPr lang="en-US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"Get factors"</a:t>
            </a:r>
            <a:r>
              <a:rPr lang="en-US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GB" b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test_that</a:t>
            </a:r>
            <a:r>
              <a:rPr lang="en-GB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GB" b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GB" b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getFactors</a:t>
            </a:r>
            <a:r>
              <a:rPr lang="en-GB" b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returns the correct number of factors"</a:t>
            </a:r>
            <a:r>
              <a:rPr lang="en-GB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GB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endParaRPr lang="en-GB" b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b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expect_length</a:t>
            </a:r>
            <a:r>
              <a:rPr lang="en-US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b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getFactors</a:t>
            </a:r>
            <a:r>
              <a:rPr lang="en-US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</a:t>
            </a:r>
            <a:r>
              <a:rPr lang="en-US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</a:t>
            </a:r>
            <a:r>
              <a:rPr lang="en-US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b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expect_length</a:t>
            </a:r>
            <a:r>
              <a:rPr lang="en-US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b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getFactors</a:t>
            </a:r>
            <a:r>
              <a:rPr lang="en-US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</a:t>
            </a:r>
            <a:r>
              <a:rPr lang="en-US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</a:t>
            </a:r>
            <a:r>
              <a:rPr lang="en-US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b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expect_length</a:t>
            </a:r>
            <a:r>
              <a:rPr lang="en-US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b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getFactors</a:t>
            </a:r>
            <a:r>
              <a:rPr lang="en-US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12</a:t>
            </a:r>
            <a:r>
              <a:rPr lang="en-US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6</a:t>
            </a:r>
            <a:r>
              <a:rPr lang="en-US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})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GB" b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test_that</a:t>
            </a:r>
            <a:r>
              <a:rPr lang="en-GB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GB" b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GB" b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getFactors</a:t>
            </a:r>
            <a:r>
              <a:rPr lang="en-GB" b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returns the correct factors"</a:t>
            </a:r>
            <a:r>
              <a:rPr lang="en-GB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GB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endParaRPr lang="en-GB" b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b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expect_equal</a:t>
            </a:r>
            <a:r>
              <a:rPr lang="en-US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sort</a:t>
            </a:r>
            <a:r>
              <a:rPr lang="en-US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b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getFactors</a:t>
            </a:r>
            <a:r>
              <a:rPr lang="en-US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10</a:t>
            </a:r>
            <a:r>
              <a:rPr lang="en-US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))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</a:t>
            </a:r>
            <a:r>
              <a:rPr lang="en-US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5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10</a:t>
            </a:r>
            <a:r>
              <a:rPr lang="en-US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))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b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expect_equal</a:t>
            </a:r>
            <a:r>
              <a:rPr lang="en-US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sort</a:t>
            </a:r>
            <a:r>
              <a:rPr lang="en-US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b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getFactors</a:t>
            </a:r>
            <a:r>
              <a:rPr lang="en-US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</a:t>
            </a:r>
            <a:r>
              <a:rPr lang="en-US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))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</a:t>
            </a:r>
            <a:r>
              <a:rPr lang="en-US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</a:t>
            </a:r>
            <a:r>
              <a:rPr lang="en-US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))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b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expect_equal</a:t>
            </a:r>
            <a:r>
              <a:rPr lang="en-US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sort</a:t>
            </a:r>
            <a:r>
              <a:rPr lang="en-US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b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getFactors</a:t>
            </a:r>
            <a:r>
              <a:rPr lang="en-US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</a:t>
            </a:r>
            <a:r>
              <a:rPr lang="en-US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))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b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</a:t>
            </a:r>
            <a:r>
              <a:rPr lang="en-US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</a:t>
            </a:r>
            <a:r>
              <a:rPr lang="en-US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))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})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GB" b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test_that</a:t>
            </a:r>
            <a:r>
              <a:rPr lang="en-GB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GB" b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GB" b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getFactors</a:t>
            </a:r>
            <a:r>
              <a:rPr lang="en-GB" b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errors at bad input"</a:t>
            </a:r>
            <a:r>
              <a:rPr lang="en-GB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GB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endParaRPr lang="en-GB" b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b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expect_error</a:t>
            </a:r>
            <a:r>
              <a:rPr lang="en-US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b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getFactors</a:t>
            </a:r>
            <a:r>
              <a:rPr lang="en-US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b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"hello"</a:t>
            </a:r>
            <a:r>
              <a:rPr lang="en-US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))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b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expect_error</a:t>
            </a:r>
            <a:r>
              <a:rPr lang="en-US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b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getFactors</a:t>
            </a:r>
            <a:r>
              <a:rPr lang="en-US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b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as.factor</a:t>
            </a:r>
            <a:r>
              <a:rPr lang="en-US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b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</a:t>
            </a:r>
            <a:r>
              <a:rPr lang="en-US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)))</a:t>
            </a:r>
            <a:endParaRPr lang="en-US" b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})</a:t>
            </a:r>
            <a:endParaRPr lang="en-US"/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auto">
          <a:xfrm>
            <a:off x="4572000" y="728700"/>
            <a:ext cx="1440160" cy="504056"/>
          </a:xfrm>
          <a:prstGeom prst="wedgeRoundRectCallout">
            <a:avLst>
              <a:gd name="adj1" fmla="val -78559"/>
              <a:gd name="adj2" fmla="val 32907"/>
              <a:gd name="adj3" fmla="val 16667"/>
            </a:avLst>
          </a:prstGeom>
          <a:solidFill>
            <a:schemeClr val="accent4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spcBef>
                <a:spcPct val="20000"/>
              </a:spcBef>
              <a:defRPr/>
            </a:pPr>
            <a:r>
              <a:rPr lang="en-GB" sz="1400"/>
              <a:t>Load in your package</a:t>
            </a:r>
            <a:endParaRPr lang="en-US" sz="1400"/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6876256" y="1052736"/>
            <a:ext cx="1440160" cy="504056"/>
          </a:xfrm>
          <a:prstGeom prst="wedgeRoundRectCallout">
            <a:avLst>
              <a:gd name="adj1" fmla="val -224491"/>
              <a:gd name="adj2" fmla="val 21203"/>
              <a:gd name="adj3" fmla="val 16667"/>
            </a:avLst>
          </a:prstGeom>
          <a:solidFill>
            <a:schemeClr val="accent4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spcBef>
                <a:spcPct val="20000"/>
              </a:spcBef>
              <a:defRPr/>
            </a:pPr>
            <a:r>
              <a:rPr lang="en-GB" sz="1400"/>
              <a:t>Define context</a:t>
            </a:r>
            <a:endParaRPr lang="en-US" sz="1400"/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6737654" y="2204864"/>
            <a:ext cx="1783432" cy="1056318"/>
          </a:xfrm>
          <a:prstGeom prst="wedgeRoundRectCallout">
            <a:avLst>
              <a:gd name="adj1" fmla="val -76233"/>
              <a:gd name="adj2" fmla="val -62115"/>
              <a:gd name="adj3" fmla="val 16667"/>
            </a:avLst>
          </a:prstGeom>
          <a:solidFill>
            <a:schemeClr val="accent4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spcBef>
                <a:spcPct val="20000"/>
              </a:spcBef>
              <a:defRPr/>
            </a:pPr>
            <a:r>
              <a:rPr lang="en-GB" sz="1400"/>
              <a:t>Test description should complete the sentence ‘Test that...’</a:t>
            </a:r>
            <a:endParaRPr lang="en-US" sz="1400"/>
          </a:p>
        </p:txBody>
      </p:sp>
      <p:sp>
        <p:nvSpPr>
          <p:cNvPr id="8" name="AutoShape 4"/>
          <p:cNvSpPr>
            <a:spLocks noChangeArrowheads="1"/>
          </p:cNvSpPr>
          <p:nvPr/>
        </p:nvSpPr>
        <p:spPr bwMode="auto">
          <a:xfrm>
            <a:off x="6156176" y="5787131"/>
            <a:ext cx="2493640" cy="504056"/>
          </a:xfrm>
          <a:prstGeom prst="wedgeRoundRectCallout">
            <a:avLst>
              <a:gd name="adj1" fmla="val -76522"/>
              <a:gd name="adj2" fmla="val -59261"/>
              <a:gd name="adj3" fmla="val 16667"/>
            </a:avLst>
          </a:prstGeom>
          <a:solidFill>
            <a:schemeClr val="accent4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spcBef>
                <a:spcPct val="20000"/>
              </a:spcBef>
              <a:defRPr/>
            </a:pPr>
            <a:r>
              <a:rPr lang="en-GB" sz="1400"/>
              <a:t>Multiple expectations for different scenarios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10008901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The </a:t>
            </a:r>
            <a:r>
              <a:rPr lang="en-GB" err="1"/>
              <a:t>devtools</a:t>
            </a:r>
            <a:r>
              <a:rPr lang="en-GB"/>
              <a:t> package makes it easy to set up and run the tests within your package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7624" y="1700808"/>
            <a:ext cx="7651576" cy="1728192"/>
          </a:xfrm>
        </p:spPr>
        <p:txBody>
          <a:bodyPr/>
          <a:lstStyle/>
          <a:p>
            <a:r>
              <a:rPr lang="en-GB"/>
              <a:t>Running this command once in your package root will set up everything you need to run </a:t>
            </a:r>
            <a:r>
              <a:rPr lang="en-GB" err="1"/>
              <a:t>testthat</a:t>
            </a:r>
            <a:r>
              <a:rPr lang="en-GB"/>
              <a:t> tests within your package</a:t>
            </a:r>
          </a:p>
          <a:p>
            <a:pPr lvl="1"/>
            <a:r>
              <a:rPr lang="en-GB"/>
              <a:t>Creates tests/</a:t>
            </a:r>
            <a:r>
              <a:rPr lang="en-GB" err="1"/>
              <a:t>testthat</a:t>
            </a:r>
            <a:r>
              <a:rPr lang="en-GB"/>
              <a:t> directory</a:t>
            </a:r>
          </a:p>
          <a:p>
            <a:pPr lvl="1"/>
            <a:r>
              <a:rPr lang="en-GB"/>
              <a:t>Edits the DESCRIPTION file to suggest </a:t>
            </a:r>
            <a:r>
              <a:rPr lang="en-GB" err="1"/>
              <a:t>testthat</a:t>
            </a:r>
            <a:endParaRPr lang="en-GB"/>
          </a:p>
          <a:p>
            <a:pPr lvl="1"/>
            <a:r>
              <a:rPr lang="en-GB"/>
              <a:t>Creates a </a:t>
            </a:r>
            <a:r>
              <a:rPr lang="en-GB" err="1"/>
              <a:t>testthat.R</a:t>
            </a:r>
            <a:r>
              <a:rPr lang="en-GB"/>
              <a:t> file for running the tests in an R CMD check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67544" y="1268760"/>
            <a:ext cx="314701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devtools</a:t>
            </a:r>
            <a:r>
              <a:rPr lang="en-US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::</a:t>
            </a:r>
            <a:r>
              <a:rPr lang="en-US" b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use_testthat</a:t>
            </a:r>
            <a:r>
              <a:rPr lang="en-US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67544" y="3573016"/>
            <a:ext cx="215956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devtools</a:t>
            </a:r>
            <a:r>
              <a:rPr lang="en-US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::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test</a:t>
            </a:r>
            <a:r>
              <a:rPr lang="en-US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</a:t>
            </a:r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gray">
          <a:xfrm>
            <a:off x="1259632" y="4056862"/>
            <a:ext cx="7651576" cy="956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34950" indent="-234950" algn="l" rtl="0" eaLnBrk="1" fontAlgn="base" hangingPunct="1">
              <a:lnSpc>
                <a:spcPct val="120000"/>
              </a:lnSpc>
              <a:spcBef>
                <a:spcPts val="20"/>
              </a:spcBef>
              <a:spcAft>
                <a:spcPct val="0"/>
              </a:spcAft>
              <a:buChar char="•"/>
              <a:defRPr sz="1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68325" indent="-219075" algn="l" rtl="0" eaLnBrk="1" fontAlgn="base" hangingPunct="1">
              <a:lnSpc>
                <a:spcPct val="120000"/>
              </a:lnSpc>
              <a:spcBef>
                <a:spcPts val="2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</a:defRPr>
            </a:lvl2pPr>
            <a:lvl3pPr marL="908050" indent="-215900" algn="l" rtl="0" eaLnBrk="1" fontAlgn="base" hangingPunct="1">
              <a:lnSpc>
                <a:spcPct val="120000"/>
              </a:lnSpc>
              <a:spcBef>
                <a:spcPts val="2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lt"/>
              </a:defRPr>
            </a:lvl3pPr>
            <a:lvl4pPr marL="1257300" indent="-234950" algn="l" rtl="0" eaLnBrk="1" fontAlgn="base" hangingPunct="1">
              <a:lnSpc>
                <a:spcPct val="120000"/>
              </a:lnSpc>
              <a:spcBef>
                <a:spcPts val="20"/>
              </a:spcBef>
              <a:spcAft>
                <a:spcPct val="0"/>
              </a:spcAft>
              <a:buChar char="–"/>
              <a:defRPr sz="1200">
                <a:solidFill>
                  <a:schemeClr val="tx1"/>
                </a:solidFill>
                <a:latin typeface="+mn-lt"/>
              </a:defRPr>
            </a:lvl4pPr>
            <a:lvl5pPr marL="1612900" indent="-241300" algn="l" rtl="0" eaLnBrk="1" fontAlgn="base" hangingPunct="1">
              <a:lnSpc>
                <a:spcPct val="120000"/>
              </a:lnSpc>
              <a:spcBef>
                <a:spcPts val="20"/>
              </a:spcBef>
              <a:spcAft>
                <a:spcPct val="0"/>
              </a:spcAft>
              <a:buChar char="•"/>
              <a:defRPr sz="1200">
                <a:solidFill>
                  <a:schemeClr val="tx1"/>
                </a:solidFill>
                <a:latin typeface="+mn-lt"/>
              </a:defRPr>
            </a:lvl5pPr>
            <a:lvl6pPr marL="2070100" indent="-2413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•"/>
              <a:defRPr sz="1200">
                <a:solidFill>
                  <a:schemeClr val="tx1"/>
                </a:solidFill>
                <a:latin typeface="+mn-lt"/>
              </a:defRPr>
            </a:lvl6pPr>
            <a:lvl7pPr marL="2527300" indent="-2413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•"/>
              <a:defRPr sz="1200">
                <a:solidFill>
                  <a:schemeClr val="tx1"/>
                </a:solidFill>
                <a:latin typeface="+mn-lt"/>
              </a:defRPr>
            </a:lvl7pPr>
            <a:lvl8pPr marL="2984500" indent="-2413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•"/>
              <a:defRPr sz="1200">
                <a:solidFill>
                  <a:schemeClr val="tx1"/>
                </a:solidFill>
                <a:latin typeface="+mn-lt"/>
              </a:defRPr>
            </a:lvl8pPr>
            <a:lvl9pPr marL="3441700" indent="-2413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•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GB" kern="0"/>
              <a:t>Run this any time you modify your code or your tests  </a:t>
            </a:r>
          </a:p>
          <a:p>
            <a:pPr lvl="1"/>
            <a:r>
              <a:rPr lang="en-GB" b="0" kern="0"/>
              <a:t>You can also press Ctrl/</a:t>
            </a:r>
            <a:r>
              <a:rPr lang="en-GB" b="0" kern="0" err="1"/>
              <a:t>Cmd</a:t>
            </a:r>
            <a:r>
              <a:rPr lang="en-GB" b="0" kern="0"/>
              <a:t> + Shift + T</a:t>
            </a:r>
            <a:endParaRPr lang="en-US" b="0" kern="0"/>
          </a:p>
        </p:txBody>
      </p:sp>
      <p:sp>
        <p:nvSpPr>
          <p:cNvPr id="7" name="TextBox 6"/>
          <p:cNvSpPr txBox="1"/>
          <p:nvPr/>
        </p:nvSpPr>
        <p:spPr>
          <a:xfrm>
            <a:off x="1475656" y="5257207"/>
            <a:ext cx="6048672" cy="5847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/>
              <a:t>Note that all test files need to be stored in </a:t>
            </a:r>
            <a:r>
              <a:rPr lang="en-GB" i="1"/>
              <a:t>tests/</a:t>
            </a:r>
            <a:r>
              <a:rPr lang="en-GB" i="1" err="1"/>
              <a:t>testthat</a:t>
            </a:r>
            <a:r>
              <a:rPr lang="en-GB"/>
              <a:t> and have ‘test’ at the beginning of the file name.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2812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The </a:t>
            </a:r>
            <a:r>
              <a:rPr lang="en-GB" err="1"/>
              <a:t>testthat</a:t>
            </a:r>
            <a:r>
              <a:rPr lang="en-GB"/>
              <a:t> output is organised by context and shows the results of each of the expectations within that context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420888"/>
            <a:ext cx="8534400" cy="3598912"/>
          </a:xfrm>
        </p:spPr>
        <p:txBody>
          <a:bodyPr/>
          <a:lstStyle/>
          <a:p>
            <a:r>
              <a:rPr lang="en-GB"/>
              <a:t>A full stop indicates that the outcome was as expected</a:t>
            </a:r>
          </a:p>
          <a:p>
            <a:r>
              <a:rPr lang="en-GB"/>
              <a:t>A numeric value indicates a failure, with the specific number corresponding to a detailed note of that failure, which follows below</a:t>
            </a:r>
          </a:p>
          <a:p>
            <a:r>
              <a:rPr lang="en-GB"/>
              <a:t>A ‘W’ indicates that a warning was produced which is also included in the </a:t>
            </a:r>
            <a:r>
              <a:rPr lang="en-GB" err="1"/>
              <a:t>testthat</a:t>
            </a:r>
            <a:r>
              <a:rPr lang="en-GB"/>
              <a:t> output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059832" y="1449114"/>
            <a:ext cx="27767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Get factors</a:t>
            </a:r>
            <a:r>
              <a:rPr lang="en-US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r>
              <a:rPr lang="en-US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0">
                <a:highlight>
                  <a:srgbClr val="FFFFFF"/>
                </a:highlight>
                <a:latin typeface="Courier New" panose="02070309020205020404" pitchFamily="49" charset="0"/>
              </a:rPr>
              <a:t>12..34..</a:t>
            </a:r>
          </a:p>
        </p:txBody>
      </p:sp>
    </p:spTree>
    <p:extLst>
      <p:ext uri="{BB962C8B-B14F-4D97-AF65-F5344CB8AC3E}">
        <p14:creationId xmlns:p14="http://schemas.microsoft.com/office/powerpoint/2010/main" val="8116830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Output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33653" y="548680"/>
            <a:ext cx="8076694" cy="581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r>
              <a:rPr lang="en-US" sz="1200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200" b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devtools</a:t>
            </a:r>
            <a:r>
              <a:rPr lang="en-US" sz="120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::</a:t>
            </a:r>
            <a:r>
              <a:rPr lang="en-US" sz="1200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test</a:t>
            </a:r>
            <a:r>
              <a:rPr lang="en-US" sz="120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</a:t>
            </a:r>
            <a:endParaRPr lang="en-US" sz="1200" b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200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Loading </a:t>
            </a:r>
            <a:r>
              <a:rPr lang="en-US" sz="1200" b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primeFactors</a:t>
            </a:r>
            <a:endParaRPr lang="en-US" sz="1200" b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200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Testing </a:t>
            </a:r>
            <a:r>
              <a:rPr lang="en-US" sz="1200" b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primeFactors</a:t>
            </a:r>
            <a:endParaRPr lang="en-US" sz="1200" b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200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Get factors</a:t>
            </a:r>
            <a:r>
              <a:rPr lang="en-US" sz="120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r>
              <a:rPr lang="en-US" sz="1200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200" b="0">
                <a:highlight>
                  <a:srgbClr val="FFFFFF"/>
                </a:highlight>
                <a:latin typeface="Courier New" panose="02070309020205020404" pitchFamily="49" charset="0"/>
              </a:rPr>
              <a:t>12..34..</a:t>
            </a:r>
          </a:p>
          <a:p>
            <a:r>
              <a:rPr lang="en-US" sz="1200" b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getLargestPrimeFactor</a:t>
            </a:r>
            <a:r>
              <a:rPr lang="en-US" sz="120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r>
              <a:rPr lang="en-US" sz="1200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.....</a:t>
            </a:r>
          </a:p>
          <a:p>
            <a:r>
              <a:rPr lang="en-US" sz="1200" b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getPrimeFactors</a:t>
            </a:r>
            <a:r>
              <a:rPr lang="en-US" sz="120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r>
              <a:rPr lang="en-US" sz="1200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.....</a:t>
            </a:r>
          </a:p>
          <a:p>
            <a:r>
              <a:rPr lang="en-US" sz="1200" b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isPrime</a:t>
            </a:r>
            <a:r>
              <a:rPr lang="en-US" sz="120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r>
              <a:rPr lang="en-US" sz="1200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..........W.</a:t>
            </a:r>
          </a:p>
          <a:p>
            <a:endParaRPr lang="en-US" sz="1200" b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200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Warnings </a:t>
            </a:r>
            <a:r>
              <a:rPr lang="en-US" sz="120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------------------------------------------------------------------</a:t>
            </a:r>
            <a:endParaRPr lang="en-US" sz="1200" b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GB" sz="1200" b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</a:t>
            </a:r>
            <a:r>
              <a:rPr lang="en-GB" sz="1200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 </a:t>
            </a:r>
            <a:r>
              <a:rPr lang="en-GB" sz="1200" b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isPrime</a:t>
            </a:r>
            <a:r>
              <a:rPr lang="en-GB" sz="1200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errors on bad input </a:t>
            </a:r>
            <a:r>
              <a:rPr lang="en-GB" sz="120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GB" sz="1200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@test_isPrime.R</a:t>
            </a:r>
            <a:r>
              <a:rPr lang="en-GB" sz="1200" b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#21) - ‘&lt;=’ not meaningful for factors</a:t>
            </a:r>
            <a:endParaRPr lang="en-GB" sz="1200" b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endParaRPr lang="en-US" sz="1200" b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200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Failed </a:t>
            </a:r>
            <a:r>
              <a:rPr lang="en-US" sz="120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--------------------------------------------------------------------</a:t>
            </a:r>
            <a:endParaRPr lang="en-US" sz="1200" b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GB" sz="1200" b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</a:t>
            </a:r>
            <a:r>
              <a:rPr lang="en-GB" sz="1200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 Failure</a:t>
            </a:r>
            <a:r>
              <a:rPr lang="en-GB" sz="120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r>
              <a:rPr lang="en-GB" sz="1200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GB" sz="1200" b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getFactors</a:t>
            </a:r>
            <a:r>
              <a:rPr lang="en-GB" sz="1200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returns the correct number of factors </a:t>
            </a:r>
            <a:r>
              <a:rPr lang="en-GB" sz="120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GB" sz="1200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@test_getFactors.R</a:t>
            </a:r>
            <a:r>
              <a:rPr lang="en-GB" sz="1200" b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#5) </a:t>
            </a:r>
            <a:endParaRPr lang="en-GB" sz="1200" b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GB" sz="1200" b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getFactors</a:t>
            </a:r>
            <a:r>
              <a:rPr lang="en-GB" sz="120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GB" sz="1200" b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</a:t>
            </a:r>
            <a:r>
              <a:rPr lang="en-GB" sz="120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en-GB" sz="1200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has </a:t>
            </a:r>
            <a:r>
              <a:rPr lang="en-GB" sz="1200" b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length</a:t>
            </a:r>
            <a:r>
              <a:rPr lang="en-GB" sz="1200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GB" sz="1200" b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4</a:t>
            </a:r>
            <a:r>
              <a:rPr lang="en-GB" sz="1200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not </a:t>
            </a:r>
            <a:r>
              <a:rPr lang="en-GB" sz="1200" b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length</a:t>
            </a:r>
            <a:r>
              <a:rPr lang="en-GB" sz="1200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GB" sz="1200" b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</a:t>
            </a:r>
            <a:r>
              <a:rPr lang="en-GB" sz="1200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</a:p>
          <a:p>
            <a:endParaRPr lang="en-US" sz="1200" b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endParaRPr lang="en-US" sz="1200" b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GB" sz="1200" b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</a:t>
            </a:r>
            <a:r>
              <a:rPr lang="en-GB" sz="1200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 Failure</a:t>
            </a:r>
            <a:r>
              <a:rPr lang="en-GB" sz="120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r>
              <a:rPr lang="en-GB" sz="1200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GB" sz="1200" b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getFactors</a:t>
            </a:r>
            <a:r>
              <a:rPr lang="en-GB" sz="1200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returns the correct number of factors </a:t>
            </a:r>
            <a:r>
              <a:rPr lang="en-GB" sz="120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GB" sz="1200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@test_getFactors.R</a:t>
            </a:r>
            <a:r>
              <a:rPr lang="en-GB" sz="1200" b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#6) </a:t>
            </a:r>
            <a:endParaRPr lang="en-GB" sz="1200" b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GB" sz="1200" b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getFactors</a:t>
            </a:r>
            <a:r>
              <a:rPr lang="en-GB" sz="120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GB" sz="1200" b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</a:t>
            </a:r>
            <a:r>
              <a:rPr lang="en-GB" sz="120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en-GB" sz="1200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has </a:t>
            </a:r>
            <a:r>
              <a:rPr lang="en-GB" sz="1200" b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length</a:t>
            </a:r>
            <a:r>
              <a:rPr lang="en-GB" sz="1200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GB" sz="1200" b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6</a:t>
            </a:r>
            <a:r>
              <a:rPr lang="en-GB" sz="1200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not </a:t>
            </a:r>
            <a:r>
              <a:rPr lang="en-GB" sz="1200" b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length</a:t>
            </a:r>
            <a:r>
              <a:rPr lang="en-GB" sz="1200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GB" sz="1200" b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</a:t>
            </a:r>
            <a:r>
              <a:rPr lang="en-GB" sz="1200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</a:p>
          <a:p>
            <a:endParaRPr lang="en-US" sz="1200" b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endParaRPr lang="en-US" sz="1200" b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GB" sz="1200" b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3</a:t>
            </a:r>
            <a:r>
              <a:rPr lang="en-GB" sz="1200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 Failure</a:t>
            </a:r>
            <a:r>
              <a:rPr lang="en-GB" sz="120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r>
              <a:rPr lang="en-GB" sz="1200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GB" sz="1200" b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getFactors</a:t>
            </a:r>
            <a:r>
              <a:rPr lang="en-GB" sz="1200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returns the correct factors </a:t>
            </a:r>
            <a:r>
              <a:rPr lang="en-GB" sz="120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GB" sz="1200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@test_getFactors.R</a:t>
            </a:r>
            <a:r>
              <a:rPr lang="en-GB" sz="1200" b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#12) </a:t>
            </a:r>
            <a:endParaRPr lang="en-GB" sz="1200" b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GB" sz="1200" b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sort</a:t>
            </a:r>
            <a:r>
              <a:rPr lang="en-GB" sz="120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GB" sz="1200" b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getFactors</a:t>
            </a:r>
            <a:r>
              <a:rPr lang="en-GB" sz="120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GB" sz="1200" b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</a:t>
            </a:r>
            <a:r>
              <a:rPr lang="en-GB" sz="120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))</a:t>
            </a:r>
            <a:r>
              <a:rPr lang="en-GB" sz="1200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not equal to </a:t>
            </a:r>
            <a:r>
              <a:rPr lang="en-GB" sz="1200" b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</a:t>
            </a:r>
            <a:r>
              <a:rPr lang="en-GB" sz="120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GB" sz="1200" b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</a:t>
            </a:r>
            <a:r>
              <a:rPr lang="en-GB" sz="120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en-GB" sz="1200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</a:p>
          <a:p>
            <a:r>
              <a:rPr lang="en-GB" sz="1200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Lengths differ</a:t>
            </a:r>
            <a:r>
              <a:rPr lang="en-GB" sz="120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r>
              <a:rPr lang="en-GB" sz="1200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GB" sz="1200" b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4</a:t>
            </a:r>
            <a:r>
              <a:rPr lang="en-GB" sz="1200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vs </a:t>
            </a:r>
            <a:r>
              <a:rPr lang="en-GB" sz="1200" b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</a:t>
            </a:r>
            <a:endParaRPr lang="en-GB" sz="1200" b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endParaRPr lang="en-US" sz="1200" b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endParaRPr lang="en-US" sz="1200" b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GB" sz="1200" b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4</a:t>
            </a:r>
            <a:r>
              <a:rPr lang="en-GB" sz="1200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 Failure</a:t>
            </a:r>
            <a:r>
              <a:rPr lang="en-GB" sz="120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r>
              <a:rPr lang="en-GB" sz="1200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GB" sz="1200" b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getFactors</a:t>
            </a:r>
            <a:r>
              <a:rPr lang="en-GB" sz="1200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returns the correct factors </a:t>
            </a:r>
            <a:r>
              <a:rPr lang="en-GB" sz="120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GB" sz="1200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@test_getFactors.R</a:t>
            </a:r>
            <a:r>
              <a:rPr lang="en-GB" sz="1200" b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#13) </a:t>
            </a:r>
            <a:endParaRPr lang="en-GB" sz="1200" b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GB" sz="1200" b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sort</a:t>
            </a:r>
            <a:r>
              <a:rPr lang="en-GB" sz="120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GB" sz="1200" b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getFactors</a:t>
            </a:r>
            <a:r>
              <a:rPr lang="en-GB" sz="120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GB" sz="1200" b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</a:t>
            </a:r>
            <a:r>
              <a:rPr lang="en-GB" sz="120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))</a:t>
            </a:r>
            <a:r>
              <a:rPr lang="en-GB" sz="1200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not equal to </a:t>
            </a:r>
            <a:r>
              <a:rPr lang="en-GB" sz="1200" b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</a:t>
            </a:r>
            <a:r>
              <a:rPr lang="en-GB" sz="120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GB" sz="1200" b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</a:t>
            </a:r>
            <a:r>
              <a:rPr lang="en-GB" sz="1200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GB" sz="1200" b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</a:t>
            </a:r>
            <a:r>
              <a:rPr lang="en-GB" sz="120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en-GB" sz="1200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</a:p>
          <a:p>
            <a:r>
              <a:rPr lang="en-GB" sz="1200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Lengths differ</a:t>
            </a:r>
            <a:r>
              <a:rPr lang="en-GB" sz="120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r>
              <a:rPr lang="en-GB" sz="1200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GB" sz="1200" b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6</a:t>
            </a:r>
            <a:r>
              <a:rPr lang="en-GB" sz="1200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vs </a:t>
            </a:r>
            <a:r>
              <a:rPr lang="en-GB" sz="1200" b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</a:t>
            </a:r>
            <a:endParaRPr lang="en-GB" sz="1200" b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endParaRPr lang="en-US" sz="1200" b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endParaRPr lang="en-US" sz="1200" b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200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DONE </a:t>
            </a:r>
            <a:r>
              <a:rPr lang="en-US" sz="120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======================================================================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4764188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The results shown for each expectation by context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33653" y="548680"/>
            <a:ext cx="8076694" cy="581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r>
              <a:rPr lang="en-US" sz="1200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200" b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devtools</a:t>
            </a:r>
            <a:r>
              <a:rPr lang="en-US" sz="120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::</a:t>
            </a:r>
            <a:r>
              <a:rPr lang="en-US" sz="1200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test</a:t>
            </a:r>
            <a:r>
              <a:rPr lang="en-US" sz="120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</a:t>
            </a:r>
            <a:endParaRPr lang="en-US" sz="1200" b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200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Loading </a:t>
            </a:r>
            <a:r>
              <a:rPr lang="en-US" sz="1200" b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primeFactors</a:t>
            </a:r>
            <a:endParaRPr lang="en-US" sz="1200" b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200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Testing </a:t>
            </a:r>
            <a:r>
              <a:rPr lang="en-US" sz="1200" b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primeFactors</a:t>
            </a:r>
            <a:endParaRPr lang="en-US" sz="1200" b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200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Get factors</a:t>
            </a:r>
            <a:r>
              <a:rPr lang="en-US" sz="120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r>
              <a:rPr lang="en-US" sz="1200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200" b="0">
                <a:highlight>
                  <a:srgbClr val="FFFFFF"/>
                </a:highlight>
                <a:latin typeface="Courier New" panose="02070309020205020404" pitchFamily="49" charset="0"/>
              </a:rPr>
              <a:t>12..34..</a:t>
            </a:r>
          </a:p>
          <a:p>
            <a:r>
              <a:rPr lang="en-US" sz="1200" b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getLargestPrimeFactor</a:t>
            </a:r>
            <a:r>
              <a:rPr lang="en-US" sz="120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r>
              <a:rPr lang="en-US" sz="1200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.....</a:t>
            </a:r>
          </a:p>
          <a:p>
            <a:r>
              <a:rPr lang="en-US" sz="1200" b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getPrimeFactors</a:t>
            </a:r>
            <a:r>
              <a:rPr lang="en-US" sz="120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r>
              <a:rPr lang="en-US" sz="1200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.....</a:t>
            </a:r>
          </a:p>
          <a:p>
            <a:r>
              <a:rPr lang="en-US" sz="1200" b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isPrime</a:t>
            </a:r>
            <a:r>
              <a:rPr lang="en-US" sz="120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r>
              <a:rPr lang="en-US" sz="1200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..........W.</a:t>
            </a:r>
          </a:p>
          <a:p>
            <a:endParaRPr lang="en-US" sz="1200" b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200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Warnings </a:t>
            </a:r>
            <a:r>
              <a:rPr lang="en-US" sz="120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------------------------------------------------------------------</a:t>
            </a:r>
            <a:endParaRPr lang="en-US" sz="1200" b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GB" sz="1200" b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</a:t>
            </a:r>
            <a:r>
              <a:rPr lang="en-GB" sz="1200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 </a:t>
            </a:r>
            <a:r>
              <a:rPr lang="en-GB" sz="1200" b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isPrime</a:t>
            </a:r>
            <a:r>
              <a:rPr lang="en-GB" sz="1200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errors on bad input </a:t>
            </a:r>
            <a:r>
              <a:rPr lang="en-GB" sz="120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GB" sz="1200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@test_isPrime.R</a:t>
            </a:r>
            <a:r>
              <a:rPr lang="en-GB" sz="1200" b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#21) - ‘&lt;=’ not meaningful for factors</a:t>
            </a:r>
            <a:endParaRPr lang="en-GB" sz="1200" b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endParaRPr lang="en-US" sz="1200" b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200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Failed </a:t>
            </a:r>
            <a:r>
              <a:rPr lang="en-US" sz="120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--------------------------------------------------------------------</a:t>
            </a:r>
            <a:endParaRPr lang="en-US" sz="1200" b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GB" sz="1200" b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</a:t>
            </a:r>
            <a:r>
              <a:rPr lang="en-GB" sz="1200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 Failure</a:t>
            </a:r>
            <a:r>
              <a:rPr lang="en-GB" sz="120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r>
              <a:rPr lang="en-GB" sz="1200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GB" sz="1200" b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getFactors</a:t>
            </a:r>
            <a:r>
              <a:rPr lang="en-GB" sz="1200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returns the correct number of factors </a:t>
            </a:r>
            <a:r>
              <a:rPr lang="en-GB" sz="120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GB" sz="1200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@test_getFactors.R</a:t>
            </a:r>
            <a:r>
              <a:rPr lang="en-GB" sz="1200" b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#5) </a:t>
            </a:r>
            <a:endParaRPr lang="en-GB" sz="1200" b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GB" sz="1200" b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getFactors</a:t>
            </a:r>
            <a:r>
              <a:rPr lang="en-GB" sz="120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GB" sz="1200" b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</a:t>
            </a:r>
            <a:r>
              <a:rPr lang="en-GB" sz="120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en-GB" sz="1200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has </a:t>
            </a:r>
            <a:r>
              <a:rPr lang="en-GB" sz="1200" b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length</a:t>
            </a:r>
            <a:r>
              <a:rPr lang="en-GB" sz="1200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GB" sz="1200" b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4</a:t>
            </a:r>
            <a:r>
              <a:rPr lang="en-GB" sz="1200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not </a:t>
            </a:r>
            <a:r>
              <a:rPr lang="en-GB" sz="1200" b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length</a:t>
            </a:r>
            <a:r>
              <a:rPr lang="en-GB" sz="1200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GB" sz="1200" b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</a:t>
            </a:r>
            <a:r>
              <a:rPr lang="en-GB" sz="1200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</a:p>
          <a:p>
            <a:endParaRPr lang="en-US" sz="1200" b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endParaRPr lang="en-US" sz="1200" b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GB" sz="1200" b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</a:t>
            </a:r>
            <a:r>
              <a:rPr lang="en-GB" sz="1200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 Failure</a:t>
            </a:r>
            <a:r>
              <a:rPr lang="en-GB" sz="120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r>
              <a:rPr lang="en-GB" sz="1200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GB" sz="1200" b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getFactors</a:t>
            </a:r>
            <a:r>
              <a:rPr lang="en-GB" sz="1200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returns the correct number of factors </a:t>
            </a:r>
            <a:r>
              <a:rPr lang="en-GB" sz="120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GB" sz="1200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@test_getFactors.R</a:t>
            </a:r>
            <a:r>
              <a:rPr lang="en-GB" sz="1200" b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#6) </a:t>
            </a:r>
            <a:endParaRPr lang="en-GB" sz="1200" b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GB" sz="1200" b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getFactors</a:t>
            </a:r>
            <a:r>
              <a:rPr lang="en-GB" sz="120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GB" sz="1200" b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</a:t>
            </a:r>
            <a:r>
              <a:rPr lang="en-GB" sz="120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en-GB" sz="1200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has </a:t>
            </a:r>
            <a:r>
              <a:rPr lang="en-GB" sz="1200" b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length</a:t>
            </a:r>
            <a:r>
              <a:rPr lang="en-GB" sz="1200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GB" sz="1200" b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6</a:t>
            </a:r>
            <a:r>
              <a:rPr lang="en-GB" sz="1200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not </a:t>
            </a:r>
            <a:r>
              <a:rPr lang="en-GB" sz="1200" b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length</a:t>
            </a:r>
            <a:r>
              <a:rPr lang="en-GB" sz="1200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GB" sz="1200" b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</a:t>
            </a:r>
            <a:r>
              <a:rPr lang="en-GB" sz="1200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</a:p>
          <a:p>
            <a:endParaRPr lang="en-US" sz="1200" b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endParaRPr lang="en-US" sz="1200" b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GB" sz="1200" b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3</a:t>
            </a:r>
            <a:r>
              <a:rPr lang="en-GB" sz="1200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 Failure</a:t>
            </a:r>
            <a:r>
              <a:rPr lang="en-GB" sz="120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r>
              <a:rPr lang="en-GB" sz="1200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GB" sz="1200" b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getFactors</a:t>
            </a:r>
            <a:r>
              <a:rPr lang="en-GB" sz="1200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returns the correct factors </a:t>
            </a:r>
            <a:r>
              <a:rPr lang="en-GB" sz="120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GB" sz="1200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@test_getFactors.R</a:t>
            </a:r>
            <a:r>
              <a:rPr lang="en-GB" sz="1200" b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#12) </a:t>
            </a:r>
            <a:endParaRPr lang="en-GB" sz="1200" b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GB" sz="1200" b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sort</a:t>
            </a:r>
            <a:r>
              <a:rPr lang="en-GB" sz="120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GB" sz="1200" b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getFactors</a:t>
            </a:r>
            <a:r>
              <a:rPr lang="en-GB" sz="120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GB" sz="1200" b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</a:t>
            </a:r>
            <a:r>
              <a:rPr lang="en-GB" sz="120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))</a:t>
            </a:r>
            <a:r>
              <a:rPr lang="en-GB" sz="1200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not equal to </a:t>
            </a:r>
            <a:r>
              <a:rPr lang="en-GB" sz="1200" b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</a:t>
            </a:r>
            <a:r>
              <a:rPr lang="en-GB" sz="120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GB" sz="1200" b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</a:t>
            </a:r>
            <a:r>
              <a:rPr lang="en-GB" sz="120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en-GB" sz="1200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</a:p>
          <a:p>
            <a:r>
              <a:rPr lang="en-GB" sz="1200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Lengths differ</a:t>
            </a:r>
            <a:r>
              <a:rPr lang="en-GB" sz="120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r>
              <a:rPr lang="en-GB" sz="1200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GB" sz="1200" b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4</a:t>
            </a:r>
            <a:r>
              <a:rPr lang="en-GB" sz="1200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vs </a:t>
            </a:r>
            <a:r>
              <a:rPr lang="en-GB" sz="1200" b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</a:t>
            </a:r>
            <a:endParaRPr lang="en-GB" sz="1200" b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endParaRPr lang="en-US" sz="1200" b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endParaRPr lang="en-US" sz="1200" b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GB" sz="1200" b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4</a:t>
            </a:r>
            <a:r>
              <a:rPr lang="en-GB" sz="1200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 Failure</a:t>
            </a:r>
            <a:r>
              <a:rPr lang="en-GB" sz="120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r>
              <a:rPr lang="en-GB" sz="1200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GB" sz="1200" b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getFactors</a:t>
            </a:r>
            <a:r>
              <a:rPr lang="en-GB" sz="1200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returns the correct factors </a:t>
            </a:r>
            <a:r>
              <a:rPr lang="en-GB" sz="120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GB" sz="1200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@test_getFactors.R</a:t>
            </a:r>
            <a:r>
              <a:rPr lang="en-GB" sz="1200" b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#13) </a:t>
            </a:r>
            <a:endParaRPr lang="en-GB" sz="1200" b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GB" sz="1200" b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sort</a:t>
            </a:r>
            <a:r>
              <a:rPr lang="en-GB" sz="120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GB" sz="1200" b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getFactors</a:t>
            </a:r>
            <a:r>
              <a:rPr lang="en-GB" sz="120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GB" sz="1200" b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</a:t>
            </a:r>
            <a:r>
              <a:rPr lang="en-GB" sz="120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))</a:t>
            </a:r>
            <a:r>
              <a:rPr lang="en-GB" sz="1200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not equal to </a:t>
            </a:r>
            <a:r>
              <a:rPr lang="en-GB" sz="1200" b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</a:t>
            </a:r>
            <a:r>
              <a:rPr lang="en-GB" sz="120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GB" sz="1200" b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</a:t>
            </a:r>
            <a:r>
              <a:rPr lang="en-GB" sz="1200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GB" sz="1200" b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</a:t>
            </a:r>
            <a:r>
              <a:rPr lang="en-GB" sz="120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en-GB" sz="1200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</a:p>
          <a:p>
            <a:r>
              <a:rPr lang="en-GB" sz="1200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Lengths differ</a:t>
            </a:r>
            <a:r>
              <a:rPr lang="en-GB" sz="120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r>
              <a:rPr lang="en-GB" sz="1200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GB" sz="1200" b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6</a:t>
            </a:r>
            <a:r>
              <a:rPr lang="en-GB" sz="1200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vs </a:t>
            </a:r>
            <a:r>
              <a:rPr lang="en-GB" sz="1200" b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</a:t>
            </a:r>
            <a:endParaRPr lang="en-GB" sz="1200" b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endParaRPr lang="en-US" sz="1200" b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endParaRPr lang="en-US" sz="1200" b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200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DONE </a:t>
            </a:r>
            <a:r>
              <a:rPr lang="en-US" sz="120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======================================================================</a:t>
            </a:r>
            <a:endParaRPr lang="en-US" sz="1200"/>
          </a:p>
        </p:txBody>
      </p:sp>
      <p:sp>
        <p:nvSpPr>
          <p:cNvPr id="3" name="Rectangle 2"/>
          <p:cNvSpPr/>
          <p:nvPr/>
        </p:nvSpPr>
        <p:spPr bwMode="auto">
          <a:xfrm>
            <a:off x="467544" y="1124744"/>
            <a:ext cx="2880320" cy="792088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35024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Successful expectations are indicated with a full stop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33653" y="548680"/>
            <a:ext cx="8076694" cy="581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r>
              <a:rPr lang="en-US" sz="1200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200" b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devtools</a:t>
            </a:r>
            <a:r>
              <a:rPr lang="en-US" sz="120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::</a:t>
            </a:r>
            <a:r>
              <a:rPr lang="en-US" sz="1200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test</a:t>
            </a:r>
            <a:r>
              <a:rPr lang="en-US" sz="120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</a:t>
            </a:r>
            <a:endParaRPr lang="en-US" sz="1200" b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200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Loading </a:t>
            </a:r>
            <a:r>
              <a:rPr lang="en-US" sz="1200" b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primeFactors</a:t>
            </a:r>
            <a:endParaRPr lang="en-US" sz="1200" b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200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Testing </a:t>
            </a:r>
            <a:r>
              <a:rPr lang="en-US" sz="1200" b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primeFactors</a:t>
            </a:r>
            <a:endParaRPr lang="en-US" sz="1200" b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200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Get factors</a:t>
            </a:r>
            <a:r>
              <a:rPr lang="en-US" sz="120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r>
              <a:rPr lang="en-US" sz="1200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200" b="0">
                <a:highlight>
                  <a:srgbClr val="FFFFFF"/>
                </a:highlight>
                <a:latin typeface="Courier New" panose="02070309020205020404" pitchFamily="49" charset="0"/>
              </a:rPr>
              <a:t>12..34</a:t>
            </a:r>
            <a:r>
              <a:rPr lang="en-US" sz="1200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..</a:t>
            </a:r>
          </a:p>
          <a:p>
            <a:r>
              <a:rPr lang="en-US" sz="1200" b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getLargestPrimeFactor</a:t>
            </a:r>
            <a:r>
              <a:rPr lang="en-US" sz="120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r>
              <a:rPr lang="en-US" sz="1200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.....</a:t>
            </a:r>
          </a:p>
          <a:p>
            <a:r>
              <a:rPr lang="en-US" sz="1200" b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getPrimeFactors</a:t>
            </a:r>
            <a:r>
              <a:rPr lang="en-US" sz="120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r>
              <a:rPr lang="en-US" sz="1200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.....</a:t>
            </a:r>
          </a:p>
          <a:p>
            <a:r>
              <a:rPr lang="en-US" sz="1200" b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isPrime</a:t>
            </a:r>
            <a:r>
              <a:rPr lang="en-US" sz="120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r>
              <a:rPr lang="en-US" sz="1200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..........W.</a:t>
            </a:r>
          </a:p>
          <a:p>
            <a:endParaRPr lang="en-US" sz="1200" b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200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Warnings </a:t>
            </a:r>
            <a:r>
              <a:rPr lang="en-US" sz="120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------------------------------------------------------------------</a:t>
            </a:r>
            <a:endParaRPr lang="en-US" sz="1200" b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GB" sz="1200" b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</a:t>
            </a:r>
            <a:r>
              <a:rPr lang="en-GB" sz="1200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 </a:t>
            </a:r>
            <a:r>
              <a:rPr lang="en-GB" sz="1200" b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isPrime</a:t>
            </a:r>
            <a:r>
              <a:rPr lang="en-GB" sz="1200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errors on bad input </a:t>
            </a:r>
            <a:r>
              <a:rPr lang="en-GB" sz="120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GB" sz="1200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@test_isPrime.R</a:t>
            </a:r>
            <a:r>
              <a:rPr lang="en-GB" sz="1200" b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#21) - ‘&lt;=’ not meaningful for factors</a:t>
            </a:r>
            <a:endParaRPr lang="en-GB" sz="1200" b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endParaRPr lang="en-US" sz="1200" b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200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Failed </a:t>
            </a:r>
            <a:r>
              <a:rPr lang="en-US" sz="120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--------------------------------------------------------------------</a:t>
            </a:r>
            <a:endParaRPr lang="en-US" sz="1200" b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GB" sz="1200" b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</a:t>
            </a:r>
            <a:r>
              <a:rPr lang="en-GB" sz="1200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 Failure</a:t>
            </a:r>
            <a:r>
              <a:rPr lang="en-GB" sz="120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r>
              <a:rPr lang="en-GB" sz="1200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GB" sz="1200" b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getFactors</a:t>
            </a:r>
            <a:r>
              <a:rPr lang="en-GB" sz="1200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returns the correct number of factors </a:t>
            </a:r>
            <a:r>
              <a:rPr lang="en-GB" sz="120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GB" sz="1200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@test_getFactors.R</a:t>
            </a:r>
            <a:r>
              <a:rPr lang="en-GB" sz="1200" b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#5) </a:t>
            </a:r>
            <a:endParaRPr lang="en-GB" sz="1200" b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GB" sz="1200" b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getFactors</a:t>
            </a:r>
            <a:r>
              <a:rPr lang="en-GB" sz="120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GB" sz="1200" b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</a:t>
            </a:r>
            <a:r>
              <a:rPr lang="en-GB" sz="120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en-GB" sz="1200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has </a:t>
            </a:r>
            <a:r>
              <a:rPr lang="en-GB" sz="1200" b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length</a:t>
            </a:r>
            <a:r>
              <a:rPr lang="en-GB" sz="1200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GB" sz="1200" b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4</a:t>
            </a:r>
            <a:r>
              <a:rPr lang="en-GB" sz="1200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not </a:t>
            </a:r>
            <a:r>
              <a:rPr lang="en-GB" sz="1200" b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length</a:t>
            </a:r>
            <a:r>
              <a:rPr lang="en-GB" sz="1200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GB" sz="1200" b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</a:t>
            </a:r>
            <a:r>
              <a:rPr lang="en-GB" sz="1200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</a:p>
          <a:p>
            <a:endParaRPr lang="en-US" sz="1200" b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endParaRPr lang="en-US" sz="1200" b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GB" sz="1200" b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</a:t>
            </a:r>
            <a:r>
              <a:rPr lang="en-GB" sz="1200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 Failure</a:t>
            </a:r>
            <a:r>
              <a:rPr lang="en-GB" sz="120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r>
              <a:rPr lang="en-GB" sz="1200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GB" sz="1200" b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getFactors</a:t>
            </a:r>
            <a:r>
              <a:rPr lang="en-GB" sz="1200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returns the correct number of factors </a:t>
            </a:r>
            <a:r>
              <a:rPr lang="en-GB" sz="120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GB" sz="1200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@test_getFactors.R</a:t>
            </a:r>
            <a:r>
              <a:rPr lang="en-GB" sz="1200" b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#6) </a:t>
            </a:r>
            <a:endParaRPr lang="en-GB" sz="1200" b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GB" sz="1200" b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getFactors</a:t>
            </a:r>
            <a:r>
              <a:rPr lang="en-GB" sz="120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GB" sz="1200" b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</a:t>
            </a:r>
            <a:r>
              <a:rPr lang="en-GB" sz="120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en-GB" sz="1200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has </a:t>
            </a:r>
            <a:r>
              <a:rPr lang="en-GB" sz="1200" b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length</a:t>
            </a:r>
            <a:r>
              <a:rPr lang="en-GB" sz="1200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GB" sz="1200" b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6</a:t>
            </a:r>
            <a:r>
              <a:rPr lang="en-GB" sz="1200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not </a:t>
            </a:r>
            <a:r>
              <a:rPr lang="en-GB" sz="1200" b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length</a:t>
            </a:r>
            <a:r>
              <a:rPr lang="en-GB" sz="1200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GB" sz="1200" b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</a:t>
            </a:r>
            <a:r>
              <a:rPr lang="en-GB" sz="1200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</a:p>
          <a:p>
            <a:endParaRPr lang="en-US" sz="1200" b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endParaRPr lang="en-US" sz="1200" b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GB" sz="1200" b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3</a:t>
            </a:r>
            <a:r>
              <a:rPr lang="en-GB" sz="1200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 Failure</a:t>
            </a:r>
            <a:r>
              <a:rPr lang="en-GB" sz="120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r>
              <a:rPr lang="en-GB" sz="1200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GB" sz="1200" b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getFactors</a:t>
            </a:r>
            <a:r>
              <a:rPr lang="en-GB" sz="1200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returns the correct factors </a:t>
            </a:r>
            <a:r>
              <a:rPr lang="en-GB" sz="120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GB" sz="1200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@test_getFactors.R</a:t>
            </a:r>
            <a:r>
              <a:rPr lang="en-GB" sz="1200" b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#12) </a:t>
            </a:r>
            <a:endParaRPr lang="en-GB" sz="1200" b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GB" sz="1200" b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sort</a:t>
            </a:r>
            <a:r>
              <a:rPr lang="en-GB" sz="120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GB" sz="1200" b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getFactors</a:t>
            </a:r>
            <a:r>
              <a:rPr lang="en-GB" sz="120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GB" sz="1200" b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</a:t>
            </a:r>
            <a:r>
              <a:rPr lang="en-GB" sz="120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))</a:t>
            </a:r>
            <a:r>
              <a:rPr lang="en-GB" sz="1200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not equal to </a:t>
            </a:r>
            <a:r>
              <a:rPr lang="en-GB" sz="1200" b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</a:t>
            </a:r>
            <a:r>
              <a:rPr lang="en-GB" sz="120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GB" sz="1200" b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</a:t>
            </a:r>
            <a:r>
              <a:rPr lang="en-GB" sz="120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en-GB" sz="1200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</a:p>
          <a:p>
            <a:r>
              <a:rPr lang="en-GB" sz="1200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Lengths differ</a:t>
            </a:r>
            <a:r>
              <a:rPr lang="en-GB" sz="120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r>
              <a:rPr lang="en-GB" sz="1200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GB" sz="1200" b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4</a:t>
            </a:r>
            <a:r>
              <a:rPr lang="en-GB" sz="1200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vs </a:t>
            </a:r>
            <a:r>
              <a:rPr lang="en-GB" sz="1200" b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</a:t>
            </a:r>
            <a:endParaRPr lang="en-GB" sz="1200" b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endParaRPr lang="en-US" sz="1200" b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endParaRPr lang="en-US" sz="1200" b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GB" sz="1200" b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4</a:t>
            </a:r>
            <a:r>
              <a:rPr lang="en-GB" sz="1200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 Failure</a:t>
            </a:r>
            <a:r>
              <a:rPr lang="en-GB" sz="120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r>
              <a:rPr lang="en-GB" sz="1200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GB" sz="1200" b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getFactors</a:t>
            </a:r>
            <a:r>
              <a:rPr lang="en-GB" sz="1200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returns the correct factors </a:t>
            </a:r>
            <a:r>
              <a:rPr lang="en-GB" sz="120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GB" sz="1200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@test_getFactors.R</a:t>
            </a:r>
            <a:r>
              <a:rPr lang="en-GB" sz="1200" b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#13) </a:t>
            </a:r>
            <a:endParaRPr lang="en-GB" sz="1200" b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GB" sz="1200" b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sort</a:t>
            </a:r>
            <a:r>
              <a:rPr lang="en-GB" sz="120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GB" sz="1200" b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getFactors</a:t>
            </a:r>
            <a:r>
              <a:rPr lang="en-GB" sz="120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GB" sz="1200" b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</a:t>
            </a:r>
            <a:r>
              <a:rPr lang="en-GB" sz="120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))</a:t>
            </a:r>
            <a:r>
              <a:rPr lang="en-GB" sz="1200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not equal to </a:t>
            </a:r>
            <a:r>
              <a:rPr lang="en-GB" sz="1200" b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</a:t>
            </a:r>
            <a:r>
              <a:rPr lang="en-GB" sz="120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GB" sz="1200" b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</a:t>
            </a:r>
            <a:r>
              <a:rPr lang="en-GB" sz="1200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GB" sz="1200" b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</a:t>
            </a:r>
            <a:r>
              <a:rPr lang="en-GB" sz="120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en-GB" sz="1200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</a:p>
          <a:p>
            <a:r>
              <a:rPr lang="en-GB" sz="1200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Lengths differ</a:t>
            </a:r>
            <a:r>
              <a:rPr lang="en-GB" sz="120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r>
              <a:rPr lang="en-GB" sz="1200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GB" sz="1200" b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6</a:t>
            </a:r>
            <a:r>
              <a:rPr lang="en-GB" sz="1200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vs </a:t>
            </a:r>
            <a:r>
              <a:rPr lang="en-GB" sz="1200" b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</a:t>
            </a:r>
            <a:endParaRPr lang="en-GB" sz="1200" b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endParaRPr lang="en-US" sz="1200" b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endParaRPr lang="en-US" sz="1200" b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200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DONE </a:t>
            </a:r>
            <a:r>
              <a:rPr lang="en-US" sz="120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======================================================================</a:t>
            </a:r>
            <a:endParaRPr lang="en-US" sz="1200"/>
          </a:p>
        </p:txBody>
      </p:sp>
      <p:sp>
        <p:nvSpPr>
          <p:cNvPr id="3" name="Rectangle 2"/>
          <p:cNvSpPr/>
          <p:nvPr/>
        </p:nvSpPr>
        <p:spPr bwMode="auto">
          <a:xfrm>
            <a:off x="2699792" y="1251943"/>
            <a:ext cx="576064" cy="304849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51000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Failed expectations are described below the results.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33653" y="548680"/>
            <a:ext cx="8076694" cy="581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r>
              <a:rPr lang="en-US" sz="1200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200" b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devtools</a:t>
            </a:r>
            <a:r>
              <a:rPr lang="en-US" sz="120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::</a:t>
            </a:r>
            <a:r>
              <a:rPr lang="en-US" sz="1200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test</a:t>
            </a:r>
            <a:r>
              <a:rPr lang="en-US" sz="120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</a:t>
            </a:r>
            <a:endParaRPr lang="en-US" sz="1200" b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200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Loading </a:t>
            </a:r>
            <a:r>
              <a:rPr lang="en-US" sz="1200" b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primeFactors</a:t>
            </a:r>
            <a:endParaRPr lang="en-US" sz="1200" b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200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Testing </a:t>
            </a:r>
            <a:r>
              <a:rPr lang="en-US" sz="1200" b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primeFactors</a:t>
            </a:r>
            <a:endParaRPr lang="en-US" sz="1200" b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200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Get factors</a:t>
            </a:r>
            <a:r>
              <a:rPr lang="en-US" sz="120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r>
              <a:rPr lang="en-US" sz="1200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200" b="0">
                <a:highlight>
                  <a:srgbClr val="FFFFFF"/>
                </a:highlight>
                <a:latin typeface="Courier New" panose="02070309020205020404" pitchFamily="49" charset="0"/>
              </a:rPr>
              <a:t>12..34..</a:t>
            </a:r>
          </a:p>
          <a:p>
            <a:r>
              <a:rPr lang="en-US" sz="1200" b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getLargestPrimeFactor</a:t>
            </a:r>
            <a:r>
              <a:rPr lang="en-US" sz="120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r>
              <a:rPr lang="en-US" sz="1200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.....</a:t>
            </a:r>
          </a:p>
          <a:p>
            <a:r>
              <a:rPr lang="en-US" sz="1200" b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getPrimeFactors</a:t>
            </a:r>
            <a:r>
              <a:rPr lang="en-US" sz="120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r>
              <a:rPr lang="en-US" sz="1200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.....</a:t>
            </a:r>
          </a:p>
          <a:p>
            <a:r>
              <a:rPr lang="en-US" sz="1200" b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isPrime</a:t>
            </a:r>
            <a:r>
              <a:rPr lang="en-US" sz="120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r>
              <a:rPr lang="en-US" sz="1200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..........W.</a:t>
            </a:r>
          </a:p>
          <a:p>
            <a:endParaRPr lang="en-US" sz="1200" b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200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Warnings </a:t>
            </a:r>
            <a:r>
              <a:rPr lang="en-US" sz="120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------------------------------------------------------------------</a:t>
            </a:r>
            <a:endParaRPr lang="en-US" sz="1200" b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GB" sz="1200" b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</a:t>
            </a:r>
            <a:r>
              <a:rPr lang="en-GB" sz="1200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 </a:t>
            </a:r>
            <a:r>
              <a:rPr lang="en-GB" sz="1200" b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isPrime</a:t>
            </a:r>
            <a:r>
              <a:rPr lang="en-GB" sz="1200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errors on bad input </a:t>
            </a:r>
            <a:r>
              <a:rPr lang="en-GB" sz="120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GB" sz="1200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@test_isPrime.R</a:t>
            </a:r>
            <a:r>
              <a:rPr lang="en-GB" sz="1200" b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#21) - ‘&lt;=’ not meaningful for factors</a:t>
            </a:r>
            <a:endParaRPr lang="en-GB" sz="1200" b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endParaRPr lang="en-US" sz="1200" b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200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Failed </a:t>
            </a:r>
            <a:r>
              <a:rPr lang="en-US" sz="120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--------------------------------------------------------------------</a:t>
            </a:r>
            <a:endParaRPr lang="en-US" sz="1200" b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GB" sz="1200" b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</a:t>
            </a:r>
            <a:r>
              <a:rPr lang="en-GB" sz="1200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 Failure</a:t>
            </a:r>
            <a:r>
              <a:rPr lang="en-GB" sz="120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r>
              <a:rPr lang="en-GB" sz="1200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GB" sz="1200" b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getFactors</a:t>
            </a:r>
            <a:r>
              <a:rPr lang="en-GB" sz="1200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returns the correct number of factors </a:t>
            </a:r>
            <a:r>
              <a:rPr lang="en-GB" sz="120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GB" sz="1200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@test_getFactors.R</a:t>
            </a:r>
            <a:r>
              <a:rPr lang="en-GB" sz="1200" b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#5) </a:t>
            </a:r>
            <a:endParaRPr lang="en-GB" sz="1200" b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GB" sz="1200" b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getFactors</a:t>
            </a:r>
            <a:r>
              <a:rPr lang="en-GB" sz="120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GB" sz="1200" b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</a:t>
            </a:r>
            <a:r>
              <a:rPr lang="en-GB" sz="120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en-GB" sz="1200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has </a:t>
            </a:r>
            <a:r>
              <a:rPr lang="en-GB" sz="1200" b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length</a:t>
            </a:r>
            <a:r>
              <a:rPr lang="en-GB" sz="1200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GB" sz="1200" b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4</a:t>
            </a:r>
            <a:r>
              <a:rPr lang="en-GB" sz="1200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not </a:t>
            </a:r>
            <a:r>
              <a:rPr lang="en-GB" sz="1200" b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length</a:t>
            </a:r>
            <a:r>
              <a:rPr lang="en-GB" sz="1200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GB" sz="1200" b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</a:t>
            </a:r>
            <a:r>
              <a:rPr lang="en-GB" sz="1200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</a:p>
          <a:p>
            <a:endParaRPr lang="en-US" sz="1200" b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endParaRPr lang="en-US" sz="1200" b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GB" sz="1200" b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</a:t>
            </a:r>
            <a:r>
              <a:rPr lang="en-GB" sz="1200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 Failure</a:t>
            </a:r>
            <a:r>
              <a:rPr lang="en-GB" sz="120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r>
              <a:rPr lang="en-GB" sz="1200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GB" sz="1200" b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getFactors</a:t>
            </a:r>
            <a:r>
              <a:rPr lang="en-GB" sz="1200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returns the correct number of factors </a:t>
            </a:r>
            <a:r>
              <a:rPr lang="en-GB" sz="120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GB" sz="1200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@test_getFactors.R</a:t>
            </a:r>
            <a:r>
              <a:rPr lang="en-GB" sz="1200" b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#6) </a:t>
            </a:r>
            <a:endParaRPr lang="en-GB" sz="1200" b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GB" sz="1200" b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getFactors</a:t>
            </a:r>
            <a:r>
              <a:rPr lang="en-GB" sz="120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GB" sz="1200" b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</a:t>
            </a:r>
            <a:r>
              <a:rPr lang="en-GB" sz="120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en-GB" sz="1200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has </a:t>
            </a:r>
            <a:r>
              <a:rPr lang="en-GB" sz="1200" b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length</a:t>
            </a:r>
            <a:r>
              <a:rPr lang="en-GB" sz="1200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GB" sz="1200" b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6</a:t>
            </a:r>
            <a:r>
              <a:rPr lang="en-GB" sz="1200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not </a:t>
            </a:r>
            <a:r>
              <a:rPr lang="en-GB" sz="1200" b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length</a:t>
            </a:r>
            <a:r>
              <a:rPr lang="en-GB" sz="1200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GB" sz="1200" b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</a:t>
            </a:r>
            <a:r>
              <a:rPr lang="en-GB" sz="1200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</a:p>
          <a:p>
            <a:endParaRPr lang="en-US" sz="1200" b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endParaRPr lang="en-US" sz="1200" b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GB" sz="1200" b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3</a:t>
            </a:r>
            <a:r>
              <a:rPr lang="en-GB" sz="1200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 Failure</a:t>
            </a:r>
            <a:r>
              <a:rPr lang="en-GB" sz="120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r>
              <a:rPr lang="en-GB" sz="1200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GB" sz="1200" b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getFactors</a:t>
            </a:r>
            <a:r>
              <a:rPr lang="en-GB" sz="1200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returns the correct factors </a:t>
            </a:r>
            <a:r>
              <a:rPr lang="en-GB" sz="120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GB" sz="1200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@test_getFactors.R</a:t>
            </a:r>
            <a:r>
              <a:rPr lang="en-GB" sz="1200" b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#12) </a:t>
            </a:r>
            <a:endParaRPr lang="en-GB" sz="1200" b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GB" sz="1200" b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sort</a:t>
            </a:r>
            <a:r>
              <a:rPr lang="en-GB" sz="120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GB" sz="1200" b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getFactors</a:t>
            </a:r>
            <a:r>
              <a:rPr lang="en-GB" sz="120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GB" sz="1200" b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</a:t>
            </a:r>
            <a:r>
              <a:rPr lang="en-GB" sz="120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))</a:t>
            </a:r>
            <a:r>
              <a:rPr lang="en-GB" sz="1200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not equal to </a:t>
            </a:r>
            <a:r>
              <a:rPr lang="en-GB" sz="1200" b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</a:t>
            </a:r>
            <a:r>
              <a:rPr lang="en-GB" sz="120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GB" sz="1200" b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</a:t>
            </a:r>
            <a:r>
              <a:rPr lang="en-GB" sz="120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en-GB" sz="1200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</a:p>
          <a:p>
            <a:r>
              <a:rPr lang="en-GB" sz="1200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Lengths differ</a:t>
            </a:r>
            <a:r>
              <a:rPr lang="en-GB" sz="120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r>
              <a:rPr lang="en-GB" sz="1200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GB" sz="1200" b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4</a:t>
            </a:r>
            <a:r>
              <a:rPr lang="en-GB" sz="1200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vs </a:t>
            </a:r>
            <a:r>
              <a:rPr lang="en-GB" sz="1200" b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</a:t>
            </a:r>
            <a:endParaRPr lang="en-GB" sz="1200" b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endParaRPr lang="en-US" sz="1200" b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endParaRPr lang="en-US" sz="1200" b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GB" sz="1200" b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4</a:t>
            </a:r>
            <a:r>
              <a:rPr lang="en-GB" sz="1200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 Failure</a:t>
            </a:r>
            <a:r>
              <a:rPr lang="en-GB" sz="120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r>
              <a:rPr lang="en-GB" sz="1200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GB" sz="1200" b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getFactors</a:t>
            </a:r>
            <a:r>
              <a:rPr lang="en-GB" sz="1200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returns the correct factors </a:t>
            </a:r>
            <a:r>
              <a:rPr lang="en-GB" sz="120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GB" sz="1200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@test_getFactors.R</a:t>
            </a:r>
            <a:r>
              <a:rPr lang="en-GB" sz="1200" b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#13) </a:t>
            </a:r>
            <a:endParaRPr lang="en-GB" sz="1200" b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GB" sz="1200" b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sort</a:t>
            </a:r>
            <a:r>
              <a:rPr lang="en-GB" sz="120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GB" sz="1200" b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getFactors</a:t>
            </a:r>
            <a:r>
              <a:rPr lang="en-GB" sz="120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GB" sz="1200" b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</a:t>
            </a:r>
            <a:r>
              <a:rPr lang="en-GB" sz="120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))</a:t>
            </a:r>
            <a:r>
              <a:rPr lang="en-GB" sz="1200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not equal to </a:t>
            </a:r>
            <a:r>
              <a:rPr lang="en-GB" sz="1200" b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</a:t>
            </a:r>
            <a:r>
              <a:rPr lang="en-GB" sz="120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GB" sz="1200" b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</a:t>
            </a:r>
            <a:r>
              <a:rPr lang="en-GB" sz="1200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GB" sz="1200" b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</a:t>
            </a:r>
            <a:r>
              <a:rPr lang="en-GB" sz="120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en-GB" sz="1200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</a:p>
          <a:p>
            <a:r>
              <a:rPr lang="en-GB" sz="1200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Lengths differ</a:t>
            </a:r>
            <a:r>
              <a:rPr lang="en-GB" sz="120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r>
              <a:rPr lang="en-GB" sz="1200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GB" sz="1200" b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6</a:t>
            </a:r>
            <a:r>
              <a:rPr lang="en-GB" sz="1200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vs </a:t>
            </a:r>
            <a:r>
              <a:rPr lang="en-GB" sz="1200" b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</a:t>
            </a:r>
            <a:endParaRPr lang="en-GB" sz="1200" b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endParaRPr lang="en-US" sz="1200" b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endParaRPr lang="en-US" sz="1200" b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200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DONE </a:t>
            </a:r>
            <a:r>
              <a:rPr lang="en-US" sz="120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======================================================================</a:t>
            </a:r>
            <a:endParaRPr lang="en-US" sz="1200"/>
          </a:p>
        </p:txBody>
      </p:sp>
      <p:sp>
        <p:nvSpPr>
          <p:cNvPr id="3" name="Rectangle 2"/>
          <p:cNvSpPr/>
          <p:nvPr/>
        </p:nvSpPr>
        <p:spPr bwMode="auto">
          <a:xfrm>
            <a:off x="1763688" y="1052736"/>
            <a:ext cx="864096" cy="360040"/>
          </a:xfrm>
          <a:prstGeom prst="rect">
            <a:avLst/>
          </a:prstGeom>
          <a:noFill/>
          <a:ln w="3810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533653" y="2564904"/>
            <a:ext cx="7998787" cy="3240360"/>
          </a:xfrm>
          <a:prstGeom prst="rect">
            <a:avLst/>
          </a:prstGeom>
          <a:noFill/>
          <a:ln w="3810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9281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We’re borrowing problem 3 from ProjectEuler.net to illustrate how to build an R package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796" y="3140968"/>
            <a:ext cx="8534400" cy="2230759"/>
          </a:xfrm>
        </p:spPr>
        <p:txBody>
          <a:bodyPr/>
          <a:lstStyle/>
          <a:p>
            <a:pPr marL="0" indent="0">
              <a:buNone/>
            </a:pPr>
            <a:r>
              <a:rPr lang="en-GB" sz="1600" b="0"/>
              <a:t>Let’s start with 24 as a simpler example…</a:t>
            </a:r>
          </a:p>
          <a:p>
            <a:pPr marL="0" indent="0">
              <a:buNone/>
            </a:pPr>
            <a:endParaRPr lang="en-GB" sz="1600" b="0"/>
          </a:p>
          <a:p>
            <a:r>
              <a:rPr lang="en-GB" sz="1600" b="0"/>
              <a:t>The factors of </a:t>
            </a:r>
            <a:r>
              <a:rPr lang="en-GB" sz="1600"/>
              <a:t>24</a:t>
            </a:r>
            <a:r>
              <a:rPr lang="en-GB" sz="1600" b="0"/>
              <a:t> are </a:t>
            </a:r>
            <a:r>
              <a:rPr lang="en-GB" sz="1600"/>
              <a:t>1</a:t>
            </a:r>
            <a:r>
              <a:rPr lang="en-GB" sz="1600" b="0"/>
              <a:t>, </a:t>
            </a:r>
            <a:r>
              <a:rPr lang="en-GB" sz="1600"/>
              <a:t>2</a:t>
            </a:r>
            <a:r>
              <a:rPr lang="en-GB" sz="1600" b="0"/>
              <a:t>, </a:t>
            </a:r>
            <a:r>
              <a:rPr lang="en-GB" sz="1600"/>
              <a:t>3</a:t>
            </a:r>
            <a:r>
              <a:rPr lang="en-GB" sz="1600" b="0"/>
              <a:t>, </a:t>
            </a:r>
            <a:r>
              <a:rPr lang="en-GB" sz="1600"/>
              <a:t>4</a:t>
            </a:r>
            <a:r>
              <a:rPr lang="en-GB" sz="1600" b="0"/>
              <a:t>, </a:t>
            </a:r>
            <a:r>
              <a:rPr lang="en-GB" sz="1600"/>
              <a:t>6</a:t>
            </a:r>
            <a:r>
              <a:rPr lang="en-GB" sz="1600" b="0"/>
              <a:t>, </a:t>
            </a:r>
            <a:r>
              <a:rPr lang="en-GB" sz="1600"/>
              <a:t>8</a:t>
            </a:r>
            <a:r>
              <a:rPr lang="en-GB" sz="1600" b="0"/>
              <a:t>, </a:t>
            </a:r>
            <a:r>
              <a:rPr lang="en-GB" sz="1600"/>
              <a:t>12</a:t>
            </a:r>
            <a:r>
              <a:rPr lang="en-GB" sz="1600" b="0"/>
              <a:t>, </a:t>
            </a:r>
            <a:r>
              <a:rPr lang="en-GB" sz="1600"/>
              <a:t>24</a:t>
            </a:r>
          </a:p>
          <a:p>
            <a:r>
              <a:rPr lang="en-GB" sz="1600" b="0"/>
              <a:t>We can group these as pairs of factors that produce </a:t>
            </a:r>
            <a:r>
              <a:rPr lang="en-GB" sz="1600"/>
              <a:t>24</a:t>
            </a:r>
            <a:r>
              <a:rPr lang="en-GB" sz="1600" b="0"/>
              <a:t> : </a:t>
            </a:r>
            <a:r>
              <a:rPr lang="en-GB" sz="1600"/>
              <a:t>1</a:t>
            </a:r>
            <a:r>
              <a:rPr lang="en-GB" sz="1600" b="0"/>
              <a:t> x </a:t>
            </a:r>
            <a:r>
              <a:rPr lang="en-GB" sz="1600"/>
              <a:t>24</a:t>
            </a:r>
            <a:r>
              <a:rPr lang="en-GB" sz="1600" b="0"/>
              <a:t>, </a:t>
            </a:r>
            <a:r>
              <a:rPr lang="en-GB" sz="1600"/>
              <a:t>2</a:t>
            </a:r>
            <a:r>
              <a:rPr lang="en-GB" sz="1600" b="0"/>
              <a:t> x </a:t>
            </a:r>
            <a:r>
              <a:rPr lang="en-GB" sz="1600"/>
              <a:t>12</a:t>
            </a:r>
            <a:r>
              <a:rPr lang="en-GB" sz="1600" b="0"/>
              <a:t>, </a:t>
            </a:r>
            <a:r>
              <a:rPr lang="en-GB" sz="1600"/>
              <a:t>3</a:t>
            </a:r>
            <a:r>
              <a:rPr lang="en-GB" sz="1600" b="0"/>
              <a:t> x </a:t>
            </a:r>
            <a:r>
              <a:rPr lang="en-GB" sz="1600"/>
              <a:t>8</a:t>
            </a:r>
            <a:r>
              <a:rPr lang="en-GB" sz="1600" b="0"/>
              <a:t>, </a:t>
            </a:r>
            <a:r>
              <a:rPr lang="en-GB" sz="1600"/>
              <a:t>4</a:t>
            </a:r>
            <a:r>
              <a:rPr lang="en-GB" sz="1600" b="0"/>
              <a:t> x </a:t>
            </a:r>
            <a:r>
              <a:rPr lang="en-GB" sz="1600"/>
              <a:t>6</a:t>
            </a:r>
          </a:p>
          <a:p>
            <a:r>
              <a:rPr lang="en-GB" sz="1600" b="0"/>
              <a:t>Prime number- a number that is divisible only by itself and 1</a:t>
            </a:r>
          </a:p>
          <a:p>
            <a:r>
              <a:rPr lang="en-GB" sz="1600" b="0"/>
              <a:t>Therefore the largest prime factor of </a:t>
            </a:r>
            <a:r>
              <a:rPr lang="en-GB" sz="1600"/>
              <a:t>24</a:t>
            </a:r>
            <a:r>
              <a:rPr lang="en-GB" sz="1600" b="0"/>
              <a:t> is </a:t>
            </a:r>
            <a:r>
              <a:rPr lang="en-GB" sz="1600"/>
              <a:t>3</a:t>
            </a:r>
          </a:p>
          <a:p>
            <a:endParaRPr lang="en-GB" sz="1600" b="0"/>
          </a:p>
          <a:p>
            <a:pPr marL="0" indent="0">
              <a:buNone/>
            </a:pPr>
            <a:r>
              <a:rPr lang="en-GB" sz="1600"/>
              <a:t>Rather than just solve the Project Euler problem, our aim is to produce an R package that will find the largest prime factor of any number</a:t>
            </a:r>
            <a:endParaRPr lang="en-US" sz="160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868" y="1131556"/>
            <a:ext cx="2238375" cy="4667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7784" y="1099526"/>
            <a:ext cx="6389245" cy="52722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5536" y="2067353"/>
            <a:ext cx="1933575" cy="4191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27784" y="1903487"/>
            <a:ext cx="4133850" cy="733425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 bwMode="auto">
          <a:xfrm>
            <a:off x="827584" y="2852936"/>
            <a:ext cx="7416824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4756784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Failed expectations are described below the results.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33653" y="548680"/>
            <a:ext cx="8076694" cy="581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r>
              <a:rPr lang="en-US" sz="1200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200" b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devtools</a:t>
            </a:r>
            <a:r>
              <a:rPr lang="en-US" sz="120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::</a:t>
            </a:r>
            <a:r>
              <a:rPr lang="en-US" sz="1200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test</a:t>
            </a:r>
            <a:r>
              <a:rPr lang="en-US" sz="120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</a:t>
            </a:r>
            <a:endParaRPr lang="en-US" sz="1200" b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200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Loading </a:t>
            </a:r>
            <a:r>
              <a:rPr lang="en-US" sz="1200" b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primeFactors</a:t>
            </a:r>
            <a:endParaRPr lang="en-US" sz="1200" b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200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Testing </a:t>
            </a:r>
            <a:r>
              <a:rPr lang="en-US" sz="1200" b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primeFactors</a:t>
            </a:r>
            <a:endParaRPr lang="en-US" sz="1200" b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200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Get factors</a:t>
            </a:r>
            <a:r>
              <a:rPr lang="en-US" sz="120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r>
              <a:rPr lang="en-US" sz="1200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200" b="0">
                <a:highlight>
                  <a:srgbClr val="FFFFFF"/>
                </a:highlight>
                <a:latin typeface="Courier New" panose="02070309020205020404" pitchFamily="49" charset="0"/>
              </a:rPr>
              <a:t>12..34..</a:t>
            </a:r>
          </a:p>
          <a:p>
            <a:r>
              <a:rPr lang="en-US" sz="1200" b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getLargestPrimeFactor</a:t>
            </a:r>
            <a:r>
              <a:rPr lang="en-US" sz="120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r>
              <a:rPr lang="en-US" sz="1200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.....</a:t>
            </a:r>
          </a:p>
          <a:p>
            <a:r>
              <a:rPr lang="en-US" sz="1200" b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getPrimeFactors</a:t>
            </a:r>
            <a:r>
              <a:rPr lang="en-US" sz="120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r>
              <a:rPr lang="en-US" sz="1200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.....</a:t>
            </a:r>
          </a:p>
          <a:p>
            <a:r>
              <a:rPr lang="en-US" sz="1200" b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isPrime</a:t>
            </a:r>
            <a:r>
              <a:rPr lang="en-US" sz="120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r>
              <a:rPr lang="en-US" sz="1200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..........W.</a:t>
            </a:r>
          </a:p>
          <a:p>
            <a:endParaRPr lang="en-US" sz="1200" b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200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Warnings </a:t>
            </a:r>
            <a:r>
              <a:rPr lang="en-US" sz="120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------------------------------------------------------------------</a:t>
            </a:r>
            <a:endParaRPr lang="en-US" sz="1200" b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GB" sz="1200" b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</a:t>
            </a:r>
            <a:r>
              <a:rPr lang="en-GB" sz="1200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 </a:t>
            </a:r>
            <a:r>
              <a:rPr lang="en-GB" sz="1200" b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isPrime</a:t>
            </a:r>
            <a:r>
              <a:rPr lang="en-GB" sz="1200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errors on bad input </a:t>
            </a:r>
            <a:r>
              <a:rPr lang="en-GB" sz="120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GB" sz="1200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@test_isPrime.R</a:t>
            </a:r>
            <a:r>
              <a:rPr lang="en-GB" sz="1200" b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#21) - ‘&lt;=’ not meaningful for factors</a:t>
            </a:r>
            <a:endParaRPr lang="en-GB" sz="1200" b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endParaRPr lang="en-US" sz="1200" b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200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Failed </a:t>
            </a:r>
            <a:r>
              <a:rPr lang="en-US" sz="120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--------------------------------------------------------------------</a:t>
            </a:r>
            <a:endParaRPr lang="en-US" sz="1200" b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GB" sz="1200" b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</a:t>
            </a:r>
            <a:r>
              <a:rPr lang="en-GB" sz="1200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 Failure</a:t>
            </a:r>
            <a:r>
              <a:rPr lang="en-GB" sz="120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r>
              <a:rPr lang="en-GB" sz="1200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GB" sz="1200" b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getFactors</a:t>
            </a:r>
            <a:r>
              <a:rPr lang="en-GB" sz="1200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returns the correct number of factors </a:t>
            </a:r>
            <a:r>
              <a:rPr lang="en-GB" sz="120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GB" sz="1200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@test_getFactors.R</a:t>
            </a:r>
            <a:r>
              <a:rPr lang="en-GB" sz="1200" b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#5) </a:t>
            </a:r>
            <a:endParaRPr lang="en-GB" sz="1200" b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GB" sz="1200" b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getFactors</a:t>
            </a:r>
            <a:r>
              <a:rPr lang="en-GB" sz="120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GB" sz="1200" b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</a:t>
            </a:r>
            <a:r>
              <a:rPr lang="en-GB" sz="120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en-GB" sz="1200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has </a:t>
            </a:r>
            <a:r>
              <a:rPr lang="en-GB" sz="1200" b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length</a:t>
            </a:r>
            <a:r>
              <a:rPr lang="en-GB" sz="1200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GB" sz="1200" b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4</a:t>
            </a:r>
            <a:r>
              <a:rPr lang="en-GB" sz="1200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not </a:t>
            </a:r>
            <a:r>
              <a:rPr lang="en-GB" sz="1200" b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length</a:t>
            </a:r>
            <a:r>
              <a:rPr lang="en-GB" sz="1200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GB" sz="1200" b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</a:t>
            </a:r>
            <a:r>
              <a:rPr lang="en-GB" sz="1200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</a:p>
          <a:p>
            <a:endParaRPr lang="en-US" sz="1200" b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endParaRPr lang="en-US" sz="1200" b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GB" sz="1200" b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</a:t>
            </a:r>
            <a:r>
              <a:rPr lang="en-GB" sz="1200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 Failure</a:t>
            </a:r>
            <a:r>
              <a:rPr lang="en-GB" sz="120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r>
              <a:rPr lang="en-GB" sz="1200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GB" sz="1200" b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getFactors</a:t>
            </a:r>
            <a:r>
              <a:rPr lang="en-GB" sz="1200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returns the correct number of factors </a:t>
            </a:r>
            <a:r>
              <a:rPr lang="en-GB" sz="120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GB" sz="1200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@test_getFactors.R</a:t>
            </a:r>
            <a:r>
              <a:rPr lang="en-GB" sz="1200" b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#6) </a:t>
            </a:r>
            <a:endParaRPr lang="en-GB" sz="1200" b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GB" sz="1200" b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getFactors</a:t>
            </a:r>
            <a:r>
              <a:rPr lang="en-GB" sz="120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GB" sz="1200" b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</a:t>
            </a:r>
            <a:r>
              <a:rPr lang="en-GB" sz="120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en-GB" sz="1200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has </a:t>
            </a:r>
            <a:r>
              <a:rPr lang="en-GB" sz="1200" b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length</a:t>
            </a:r>
            <a:r>
              <a:rPr lang="en-GB" sz="1200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GB" sz="1200" b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6</a:t>
            </a:r>
            <a:r>
              <a:rPr lang="en-GB" sz="1200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not </a:t>
            </a:r>
            <a:r>
              <a:rPr lang="en-GB" sz="1200" b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length</a:t>
            </a:r>
            <a:r>
              <a:rPr lang="en-GB" sz="1200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GB" sz="1200" b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</a:t>
            </a:r>
            <a:r>
              <a:rPr lang="en-GB" sz="1200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</a:p>
          <a:p>
            <a:endParaRPr lang="en-US" sz="1200" b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endParaRPr lang="en-US" sz="1200" b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GB" sz="1200" b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3</a:t>
            </a:r>
            <a:r>
              <a:rPr lang="en-GB" sz="1200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 Failure</a:t>
            </a:r>
            <a:r>
              <a:rPr lang="en-GB" sz="120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r>
              <a:rPr lang="en-GB" sz="1200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GB" sz="1200" b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getFactors</a:t>
            </a:r>
            <a:r>
              <a:rPr lang="en-GB" sz="1200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returns the correct factors </a:t>
            </a:r>
            <a:r>
              <a:rPr lang="en-GB" sz="120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GB" sz="1200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@test_getFactors.R</a:t>
            </a:r>
            <a:r>
              <a:rPr lang="en-GB" sz="1200" b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#12) </a:t>
            </a:r>
            <a:endParaRPr lang="en-GB" sz="1200" b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GB" sz="1200" b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sort</a:t>
            </a:r>
            <a:r>
              <a:rPr lang="en-GB" sz="120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GB" sz="1200" b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getFactors</a:t>
            </a:r>
            <a:r>
              <a:rPr lang="en-GB" sz="120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GB" sz="1200" b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</a:t>
            </a:r>
            <a:r>
              <a:rPr lang="en-GB" sz="120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))</a:t>
            </a:r>
            <a:r>
              <a:rPr lang="en-GB" sz="1200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not equal to </a:t>
            </a:r>
            <a:r>
              <a:rPr lang="en-GB" sz="1200" b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</a:t>
            </a:r>
            <a:r>
              <a:rPr lang="en-GB" sz="120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GB" sz="1200" b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</a:t>
            </a:r>
            <a:r>
              <a:rPr lang="en-GB" sz="120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en-GB" sz="1200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</a:p>
          <a:p>
            <a:r>
              <a:rPr lang="en-GB" sz="1200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Lengths differ</a:t>
            </a:r>
            <a:r>
              <a:rPr lang="en-GB" sz="120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r>
              <a:rPr lang="en-GB" sz="1200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GB" sz="1200" b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4</a:t>
            </a:r>
            <a:r>
              <a:rPr lang="en-GB" sz="1200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vs </a:t>
            </a:r>
            <a:r>
              <a:rPr lang="en-GB" sz="1200" b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</a:t>
            </a:r>
            <a:endParaRPr lang="en-GB" sz="1200" b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endParaRPr lang="en-US" sz="1200" b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endParaRPr lang="en-US" sz="1200" b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GB" sz="1200" b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4</a:t>
            </a:r>
            <a:r>
              <a:rPr lang="en-GB" sz="1200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 Failure</a:t>
            </a:r>
            <a:r>
              <a:rPr lang="en-GB" sz="120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r>
              <a:rPr lang="en-GB" sz="1200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GB" sz="1200" b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getFactors</a:t>
            </a:r>
            <a:r>
              <a:rPr lang="en-GB" sz="1200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returns the correct factors </a:t>
            </a:r>
            <a:r>
              <a:rPr lang="en-GB" sz="120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GB" sz="1200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@test_getFactors.R</a:t>
            </a:r>
            <a:r>
              <a:rPr lang="en-GB" sz="1200" b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#13) </a:t>
            </a:r>
            <a:endParaRPr lang="en-GB" sz="1200" b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GB" sz="1200" b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sort</a:t>
            </a:r>
            <a:r>
              <a:rPr lang="en-GB" sz="120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GB" sz="1200" b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getFactors</a:t>
            </a:r>
            <a:r>
              <a:rPr lang="en-GB" sz="120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GB" sz="1200" b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</a:t>
            </a:r>
            <a:r>
              <a:rPr lang="en-GB" sz="120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))</a:t>
            </a:r>
            <a:r>
              <a:rPr lang="en-GB" sz="1200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not equal to </a:t>
            </a:r>
            <a:r>
              <a:rPr lang="en-GB" sz="1200" b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</a:t>
            </a:r>
            <a:r>
              <a:rPr lang="en-GB" sz="120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GB" sz="1200" b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</a:t>
            </a:r>
            <a:r>
              <a:rPr lang="en-GB" sz="1200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GB" sz="1200" b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</a:t>
            </a:r>
            <a:r>
              <a:rPr lang="en-GB" sz="120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en-GB" sz="1200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</a:p>
          <a:p>
            <a:r>
              <a:rPr lang="en-GB" sz="1200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Lengths differ</a:t>
            </a:r>
            <a:r>
              <a:rPr lang="en-GB" sz="120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r>
              <a:rPr lang="en-GB" sz="1200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GB" sz="1200" b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6</a:t>
            </a:r>
            <a:r>
              <a:rPr lang="en-GB" sz="1200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vs </a:t>
            </a:r>
            <a:r>
              <a:rPr lang="en-GB" sz="1200" b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</a:t>
            </a:r>
            <a:endParaRPr lang="en-GB" sz="1200" b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endParaRPr lang="en-US" sz="1200" b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endParaRPr lang="en-US" sz="1200" b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200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DONE </a:t>
            </a:r>
            <a:r>
              <a:rPr lang="en-US" sz="120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======================================================================</a:t>
            </a:r>
            <a:endParaRPr lang="en-US" sz="1200"/>
          </a:p>
        </p:txBody>
      </p:sp>
      <p:sp>
        <p:nvSpPr>
          <p:cNvPr id="3" name="Rectangle 2"/>
          <p:cNvSpPr/>
          <p:nvPr/>
        </p:nvSpPr>
        <p:spPr bwMode="auto">
          <a:xfrm>
            <a:off x="1763688" y="1052736"/>
            <a:ext cx="864096" cy="360040"/>
          </a:xfrm>
          <a:prstGeom prst="rect">
            <a:avLst/>
          </a:prstGeom>
          <a:noFill/>
          <a:ln w="3810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533653" y="2564904"/>
            <a:ext cx="7998787" cy="3240360"/>
          </a:xfrm>
          <a:prstGeom prst="rect">
            <a:avLst/>
          </a:prstGeom>
          <a:noFill/>
          <a:ln w="3810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5436096" y="723784"/>
            <a:ext cx="2670194" cy="1056318"/>
          </a:xfrm>
          <a:prstGeom prst="wedgeRoundRectCallout">
            <a:avLst>
              <a:gd name="adj1" fmla="val -84613"/>
              <a:gd name="adj2" fmla="val 121486"/>
              <a:gd name="adj3" fmla="val 16667"/>
            </a:avLst>
          </a:prstGeom>
          <a:solidFill>
            <a:schemeClr val="accent4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spcBef>
                <a:spcPct val="20000"/>
              </a:spcBef>
              <a:defRPr/>
            </a:pPr>
            <a:r>
              <a:rPr lang="en-GB" sz="1400"/>
              <a:t>These tests highlighted that our </a:t>
            </a:r>
            <a:r>
              <a:rPr lang="en-GB" sz="1400" err="1"/>
              <a:t>getFactors</a:t>
            </a:r>
            <a:r>
              <a:rPr lang="en-GB" sz="1400"/>
              <a:t> function did not handle certain situations properly.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27782056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Tests and contexts can have more code in them than simply the </a:t>
            </a:r>
            <a:r>
              <a:rPr lang="en-GB" err="1"/>
              <a:t>test_that</a:t>
            </a:r>
            <a:r>
              <a:rPr lang="en-GB"/>
              <a:t> and expect_ functions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27584" y="908720"/>
            <a:ext cx="7488832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test_that</a:t>
            </a:r>
            <a:r>
              <a:rPr lang="en-GB" sz="140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GB" sz="1400" b="0">
                <a:solidFill>
                  <a:srgbClr val="FF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</a:t>
            </a:r>
            <a:r>
              <a:rPr lang="en-GB" sz="1400" b="0" err="1">
                <a:solidFill>
                  <a:srgbClr val="FF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floor_date</a:t>
            </a:r>
            <a:r>
              <a:rPr lang="en-GB" sz="1400" b="0">
                <a:solidFill>
                  <a:srgbClr val="FF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works for different units"</a:t>
            </a:r>
            <a:r>
              <a:rPr lang="en-GB" sz="1400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GB" sz="140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endParaRPr lang="en-GB" sz="1400" b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400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base </a:t>
            </a:r>
            <a:r>
              <a:rPr lang="en-US" sz="140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&lt;-</a:t>
            </a:r>
            <a:r>
              <a:rPr lang="en-US" sz="1400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b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as.POSIXct</a:t>
            </a:r>
            <a:r>
              <a:rPr lang="en-US" sz="140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400" b="0">
                <a:solidFill>
                  <a:srgbClr val="FF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"2009-08-03 12:01:59.23"</a:t>
            </a:r>
            <a:r>
              <a:rPr lang="en-US" sz="1400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sz="1400" b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tz</a:t>
            </a:r>
            <a:r>
              <a:rPr lang="en-US" sz="1400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400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b="0">
                <a:solidFill>
                  <a:srgbClr val="FF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"UTC"</a:t>
            </a:r>
            <a:r>
              <a:rPr lang="en-US" sz="140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en-US" sz="1400" b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400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sz="1400" b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floor_base</a:t>
            </a:r>
            <a:r>
              <a:rPr lang="en-US" sz="1400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&lt;-</a:t>
            </a:r>
            <a:r>
              <a:rPr lang="en-US" sz="1400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function</a:t>
            </a:r>
            <a:r>
              <a:rPr lang="en-US" sz="140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400" b="0">
                <a:solidFill>
                  <a:srgbClr val="008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unit</a:t>
            </a:r>
            <a:r>
              <a:rPr lang="en-US" sz="140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en-US" sz="1400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b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floor_date</a:t>
            </a:r>
            <a:r>
              <a:rPr lang="en-US" sz="140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400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base, </a:t>
            </a:r>
            <a:r>
              <a:rPr lang="en-US" sz="1400" b="0">
                <a:solidFill>
                  <a:srgbClr val="008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unit</a:t>
            </a:r>
            <a:r>
              <a:rPr lang="en-US" sz="140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en-US" sz="1400" b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GB" sz="1400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GB" sz="1400" b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as_time</a:t>
            </a:r>
            <a:r>
              <a:rPr lang="en-GB" sz="1400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GB" sz="140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&lt;-</a:t>
            </a:r>
            <a:r>
              <a:rPr lang="en-GB" sz="1400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GB" sz="140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function</a:t>
            </a:r>
            <a:r>
              <a:rPr lang="en-GB" sz="140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GB" sz="1400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x</a:t>
            </a:r>
            <a:r>
              <a:rPr lang="en-GB" sz="140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en-GB" sz="1400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GB" sz="1400" b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as.POSIXct</a:t>
            </a:r>
            <a:r>
              <a:rPr lang="en-GB" sz="140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GB" sz="1400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x, </a:t>
            </a:r>
            <a:r>
              <a:rPr lang="en-GB" sz="1400" b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tz</a:t>
            </a:r>
            <a:r>
              <a:rPr lang="en-GB" sz="1400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GB" sz="140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GB" sz="1400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GB" sz="1400" b="0">
                <a:solidFill>
                  <a:srgbClr val="FF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"UTC"</a:t>
            </a:r>
            <a:r>
              <a:rPr lang="en-GB" sz="140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en-GB" sz="1400" b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endParaRPr lang="en-US" sz="1400" b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GB" sz="1400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GB" sz="1400" b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expect_equal</a:t>
            </a:r>
            <a:r>
              <a:rPr lang="en-GB" sz="140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GB" sz="1400" b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floor_base</a:t>
            </a:r>
            <a:r>
              <a:rPr lang="en-GB" sz="140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GB" sz="1400" b="0">
                <a:solidFill>
                  <a:srgbClr val="FF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"second"</a:t>
            </a:r>
            <a:r>
              <a:rPr lang="en-GB" sz="140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en-GB" sz="1400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GB" sz="1400" b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as_time</a:t>
            </a:r>
            <a:r>
              <a:rPr lang="en-GB" sz="140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GB" sz="1400" b="0">
                <a:solidFill>
                  <a:srgbClr val="FF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"2009-08-03 12:01:59"</a:t>
            </a:r>
            <a:r>
              <a:rPr lang="en-GB" sz="140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))</a:t>
            </a:r>
            <a:endParaRPr lang="en-GB" sz="1400" b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GB" sz="1400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GB" sz="1400" b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expect_equal</a:t>
            </a:r>
            <a:r>
              <a:rPr lang="en-GB" sz="140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GB" sz="1400" b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floor_base</a:t>
            </a:r>
            <a:r>
              <a:rPr lang="en-GB" sz="140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GB" sz="1400" b="0">
                <a:solidFill>
                  <a:srgbClr val="FF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"minute"</a:t>
            </a:r>
            <a:r>
              <a:rPr lang="en-GB" sz="140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en-GB" sz="1400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GB" sz="1400" b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as_time</a:t>
            </a:r>
            <a:r>
              <a:rPr lang="en-GB" sz="140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GB" sz="1400" b="0">
                <a:solidFill>
                  <a:srgbClr val="FF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"2009-08-03 12:01:00"</a:t>
            </a:r>
            <a:r>
              <a:rPr lang="en-GB" sz="140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))</a:t>
            </a:r>
            <a:endParaRPr lang="en-GB" sz="1400" b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GB" sz="1400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GB" sz="1400" b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expect_equal</a:t>
            </a:r>
            <a:r>
              <a:rPr lang="en-GB" sz="140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GB" sz="1400" b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floor_base</a:t>
            </a:r>
            <a:r>
              <a:rPr lang="en-GB" sz="140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GB" sz="1400" b="0">
                <a:solidFill>
                  <a:srgbClr val="FF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"hour"</a:t>
            </a:r>
            <a:r>
              <a:rPr lang="en-GB" sz="140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en-GB" sz="1400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  </a:t>
            </a:r>
            <a:r>
              <a:rPr lang="en-GB" sz="1400" b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as_time</a:t>
            </a:r>
            <a:r>
              <a:rPr lang="en-GB" sz="140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GB" sz="1400" b="0">
                <a:solidFill>
                  <a:srgbClr val="FF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"2009-08-03 12:00:00"</a:t>
            </a:r>
            <a:r>
              <a:rPr lang="en-GB" sz="140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))</a:t>
            </a:r>
            <a:endParaRPr lang="en-GB" sz="1400" b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GB" sz="1400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GB" sz="1400" b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expect_equal</a:t>
            </a:r>
            <a:r>
              <a:rPr lang="en-GB" sz="140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GB" sz="1400" b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floor_base</a:t>
            </a:r>
            <a:r>
              <a:rPr lang="en-GB" sz="140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GB" sz="1400" b="0">
                <a:solidFill>
                  <a:srgbClr val="FF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"day"</a:t>
            </a:r>
            <a:r>
              <a:rPr lang="en-GB" sz="140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en-GB" sz="1400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   </a:t>
            </a:r>
            <a:r>
              <a:rPr lang="en-GB" sz="1400" b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as_time</a:t>
            </a:r>
            <a:r>
              <a:rPr lang="en-GB" sz="140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GB" sz="1400" b="0">
                <a:solidFill>
                  <a:srgbClr val="FF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"2009-08-03 00:00:00"</a:t>
            </a:r>
            <a:r>
              <a:rPr lang="en-GB" sz="140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))</a:t>
            </a:r>
            <a:endParaRPr lang="en-GB" sz="1400" b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GB" sz="1400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GB" sz="1400" b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expect_equal</a:t>
            </a:r>
            <a:r>
              <a:rPr lang="en-GB" sz="140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GB" sz="1400" b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floor_base</a:t>
            </a:r>
            <a:r>
              <a:rPr lang="en-GB" sz="140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GB" sz="1400" b="0">
                <a:solidFill>
                  <a:srgbClr val="FF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"week"</a:t>
            </a:r>
            <a:r>
              <a:rPr lang="en-GB" sz="140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en-GB" sz="1400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  </a:t>
            </a:r>
            <a:r>
              <a:rPr lang="en-GB" sz="1400" b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as_time</a:t>
            </a:r>
            <a:r>
              <a:rPr lang="en-GB" sz="140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GB" sz="1400" b="0">
                <a:solidFill>
                  <a:srgbClr val="FF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"2009-08-02 00:00:00"</a:t>
            </a:r>
            <a:r>
              <a:rPr lang="en-GB" sz="140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))</a:t>
            </a:r>
            <a:endParaRPr lang="en-GB" sz="1400" b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GB" sz="1400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GB" sz="1400" b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expect_equal</a:t>
            </a:r>
            <a:r>
              <a:rPr lang="en-GB" sz="140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GB" sz="1400" b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floor_base</a:t>
            </a:r>
            <a:r>
              <a:rPr lang="en-GB" sz="140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GB" sz="1400" b="0">
                <a:solidFill>
                  <a:srgbClr val="FF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"month"</a:t>
            </a:r>
            <a:r>
              <a:rPr lang="en-GB" sz="140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en-GB" sz="1400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 </a:t>
            </a:r>
            <a:r>
              <a:rPr lang="en-GB" sz="1400" b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as_time</a:t>
            </a:r>
            <a:r>
              <a:rPr lang="en-GB" sz="140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GB" sz="1400" b="0">
                <a:solidFill>
                  <a:srgbClr val="FF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"2009-08-01 00:00:00"</a:t>
            </a:r>
            <a:r>
              <a:rPr lang="en-GB" sz="140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))</a:t>
            </a:r>
            <a:endParaRPr lang="en-GB" sz="1400" b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GB" sz="1400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GB" sz="1400" b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expect_equal</a:t>
            </a:r>
            <a:r>
              <a:rPr lang="en-GB" sz="140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GB" sz="1400" b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floor_base</a:t>
            </a:r>
            <a:r>
              <a:rPr lang="en-GB" sz="140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GB" sz="1400" b="0">
                <a:solidFill>
                  <a:srgbClr val="FF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"year"</a:t>
            </a:r>
            <a:r>
              <a:rPr lang="en-GB" sz="140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en-GB" sz="1400" b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  </a:t>
            </a:r>
            <a:r>
              <a:rPr lang="en-GB" sz="1400" b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as_time</a:t>
            </a:r>
            <a:r>
              <a:rPr lang="en-GB" sz="140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GB" sz="1400" b="0">
                <a:solidFill>
                  <a:srgbClr val="FF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"2009-01-01 00:00:00"</a:t>
            </a:r>
            <a:r>
              <a:rPr lang="en-GB" sz="140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))</a:t>
            </a:r>
            <a:endParaRPr lang="en-GB" sz="1400" b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140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})</a:t>
            </a:r>
            <a:endParaRPr lang="en-US" sz="1400"/>
          </a:p>
        </p:txBody>
      </p:sp>
      <p:sp>
        <p:nvSpPr>
          <p:cNvPr id="6" name="TextBox 5"/>
          <p:cNvSpPr txBox="1"/>
          <p:nvPr/>
        </p:nvSpPr>
        <p:spPr>
          <a:xfrm>
            <a:off x="2507171" y="5980345"/>
            <a:ext cx="41296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Code example from: http://r-pkgs.had.co.nz/tests.html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971600" y="1124744"/>
            <a:ext cx="6264696" cy="720080"/>
          </a:xfrm>
          <a:prstGeom prst="rect">
            <a:avLst/>
          </a:prstGeom>
          <a:noFill/>
          <a:ln w="1905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7545" y="4437112"/>
            <a:ext cx="820891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There isn’t automatic set-up and teardown functionality in </a:t>
            </a:r>
            <a:r>
              <a:rPr lang="en-GB" err="1"/>
              <a:t>testthat</a:t>
            </a:r>
            <a:r>
              <a:rPr lang="en-GB"/>
              <a:t>, so this is a way to create variables and functions important to running the tests.</a:t>
            </a:r>
          </a:p>
          <a:p>
            <a:endParaRPr lang="en-GB"/>
          </a:p>
          <a:p>
            <a:r>
              <a:rPr lang="en-GB"/>
              <a:t>It may be necessary to explicitly clean-up after your tests are run.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6189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The quality of the tests themselves is still the most important part of writing unit tests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Writing unit tests before the actual function is essentially a way to explicitly state your success criteria before you start.</a:t>
            </a:r>
          </a:p>
          <a:p>
            <a:endParaRPr lang="en-GB"/>
          </a:p>
          <a:p>
            <a:r>
              <a:rPr lang="en-GB"/>
              <a:t>A good practice is to try to think of the ways you might break your code and to test for those fringe examples in addition to the obvious scenarios.</a:t>
            </a:r>
          </a:p>
          <a:p>
            <a:endParaRPr lang="en-GB"/>
          </a:p>
          <a:p>
            <a:r>
              <a:rPr lang="en-GB"/>
              <a:t>It’s also possible to measure how much of your code is being exercised by the tests, which can help point out places where you might need more testing</a:t>
            </a:r>
          </a:p>
          <a:p>
            <a:pPr lvl="1"/>
            <a:r>
              <a:rPr lang="en-GB"/>
              <a:t>In R, the </a:t>
            </a:r>
            <a:r>
              <a:rPr lang="en-GB" err="1"/>
              <a:t>covr</a:t>
            </a:r>
            <a:r>
              <a:rPr lang="en-GB"/>
              <a:t> package is a convenient way to do this.</a:t>
            </a:r>
          </a:p>
        </p:txBody>
      </p:sp>
    </p:spTree>
    <p:extLst>
      <p:ext uri="{BB962C8B-B14F-4D97-AF65-F5344CB8AC3E}">
        <p14:creationId xmlns:p14="http://schemas.microsoft.com/office/powerpoint/2010/main" val="153529951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534400" cy="982663"/>
          </a:xfrm>
        </p:spPr>
        <p:txBody>
          <a:bodyPr/>
          <a:lstStyle/>
          <a:p>
            <a:r>
              <a:rPr lang="en-GB"/>
              <a:t>Hadley Wickham has some useful resources on using </a:t>
            </a:r>
            <a:r>
              <a:rPr lang="en-GB" err="1"/>
              <a:t>testthat</a:t>
            </a:r>
            <a:r>
              <a:rPr lang="en-GB"/>
              <a:t>, which go into more detail and have some helpful tips both in general and for creating packages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/>
          </a:p>
          <a:p>
            <a:pPr marL="0" indent="0">
              <a:buNone/>
            </a:pPr>
            <a:r>
              <a:rPr lang="en-GB"/>
              <a:t>Chapter on tests in his R Packages book:</a:t>
            </a:r>
            <a:endParaRPr lang="en-US"/>
          </a:p>
          <a:p>
            <a:r>
              <a:rPr lang="en-US">
                <a:hlinkClick r:id="rId2"/>
              </a:rPr>
              <a:t>http://r-pkgs.had.co.nz/tests.html</a:t>
            </a:r>
            <a:r>
              <a:rPr lang="en-US"/>
              <a:t> </a:t>
            </a:r>
          </a:p>
          <a:p>
            <a:endParaRPr lang="en-GB"/>
          </a:p>
          <a:p>
            <a:pPr marL="0" indent="0">
              <a:buNone/>
            </a:pPr>
            <a:r>
              <a:rPr lang="en-GB"/>
              <a:t>Journal article on getting started with </a:t>
            </a:r>
            <a:r>
              <a:rPr lang="en-GB" err="1"/>
              <a:t>testthat</a:t>
            </a:r>
            <a:r>
              <a:rPr lang="en-GB"/>
              <a:t>:</a:t>
            </a:r>
            <a:endParaRPr lang="en-US"/>
          </a:p>
          <a:p>
            <a:r>
              <a:rPr lang="en-US">
                <a:hlinkClick r:id="rId3"/>
              </a:rPr>
              <a:t>https://journal.r-project.org/archive/2011-1/RJournal_2011-1_Wickham.pdf</a:t>
            </a:r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4136023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49157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plan…</a:t>
            </a:r>
            <a:endParaRPr lang="en-US" dirty="0"/>
          </a:p>
        </p:txBody>
      </p:sp>
      <p:sp>
        <p:nvSpPr>
          <p:cNvPr id="3789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100000"/>
              </a:spcBef>
              <a:tabLst>
                <a:tab pos="6865938" algn="l"/>
              </a:tabLst>
            </a:pPr>
            <a:r>
              <a:rPr lang="en-US" sz="1800"/>
              <a:t>Introduction to R Packages</a:t>
            </a:r>
          </a:p>
          <a:p>
            <a:pPr eaLnBrk="1" hangingPunct="1">
              <a:spcBef>
                <a:spcPct val="100000"/>
              </a:spcBef>
              <a:tabLst>
                <a:tab pos="6865938" algn="l"/>
              </a:tabLst>
            </a:pPr>
            <a:r>
              <a:rPr lang="en-US" sz="1800"/>
              <a:t>Unit testing</a:t>
            </a:r>
            <a:r>
              <a:rPr lang="en-US"/>
              <a:t>	</a:t>
            </a:r>
          </a:p>
          <a:p>
            <a:pPr eaLnBrk="1" hangingPunct="1">
              <a:spcBef>
                <a:spcPct val="100000"/>
              </a:spcBef>
              <a:tabLst>
                <a:tab pos="6865938" algn="l"/>
              </a:tabLst>
            </a:pPr>
            <a:r>
              <a:rPr lang="en-US" sz="1800"/>
              <a:t>RStudio Add Ins	</a:t>
            </a:r>
          </a:p>
          <a:p>
            <a:pPr>
              <a:spcBef>
                <a:spcPct val="100000"/>
              </a:spcBef>
              <a:tabLst>
                <a:tab pos="6865938" algn="l"/>
              </a:tabLst>
            </a:pPr>
            <a:r>
              <a:rPr lang="en-GB"/>
              <a:t>Handy hints &amp; next steps</a:t>
            </a:r>
            <a:endParaRPr lang="en-US"/>
          </a:p>
          <a:p>
            <a:pPr marL="0" indent="0" eaLnBrk="1" hangingPunct="1">
              <a:spcBef>
                <a:spcPct val="100000"/>
              </a:spcBef>
              <a:buNone/>
              <a:tabLst>
                <a:tab pos="6865938" algn="l"/>
              </a:tabLst>
            </a:pPr>
            <a:endParaRPr lang="en-US" sz="1800"/>
          </a:p>
        </p:txBody>
      </p:sp>
      <p:sp>
        <p:nvSpPr>
          <p:cNvPr id="37892" name="Rectangle 5"/>
          <p:cNvSpPr>
            <a:spLocks noChangeArrowheads="1"/>
          </p:cNvSpPr>
          <p:nvPr/>
        </p:nvSpPr>
        <p:spPr bwMode="auto">
          <a:xfrm>
            <a:off x="233362" y="2204864"/>
            <a:ext cx="8227069" cy="576064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lnSpc>
                <a:spcPct val="120000"/>
              </a:lnSpc>
              <a:spcBef>
                <a:spcPct val="20000"/>
              </a:spcBef>
            </a:pP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10861245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924944"/>
            <a:ext cx="8534400" cy="703263"/>
          </a:xfrm>
        </p:spPr>
        <p:txBody>
          <a:bodyPr/>
          <a:lstStyle/>
          <a:p>
            <a:r>
              <a:rPr lang="en-GB"/>
              <a:t>Demo R Studio Shiny Gadget Add-in </a:t>
            </a:r>
          </a:p>
        </p:txBody>
      </p:sp>
    </p:spTree>
    <p:extLst>
      <p:ext uri="{BB962C8B-B14F-4D97-AF65-F5344CB8AC3E}">
        <p14:creationId xmlns:p14="http://schemas.microsoft.com/office/powerpoint/2010/main" val="398069550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err="1"/>
              <a:t>RStudio</a:t>
            </a:r>
            <a:r>
              <a:rPr lang="en-GB"/>
              <a:t> Add-Ins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These allow the user to execute R functions interactively within the </a:t>
            </a:r>
            <a:r>
              <a:rPr lang="en-GB" err="1"/>
              <a:t>Rstudio</a:t>
            </a:r>
            <a:r>
              <a:rPr lang="en-GB"/>
              <a:t> IDE</a:t>
            </a:r>
          </a:p>
          <a:p>
            <a:pPr lvl="1"/>
            <a:r>
              <a:rPr lang="en-GB"/>
              <a:t>Keyboard Shortcuts</a:t>
            </a:r>
          </a:p>
          <a:p>
            <a:pPr lvl="1"/>
            <a:r>
              <a:rPr lang="en-GB" err="1"/>
              <a:t>Addins</a:t>
            </a:r>
            <a:r>
              <a:rPr lang="en-GB"/>
              <a:t> menu</a:t>
            </a:r>
          </a:p>
          <a:p>
            <a:pPr lvl="1"/>
            <a:endParaRPr lang="en-GB"/>
          </a:p>
          <a:p>
            <a:r>
              <a:rPr lang="en-GB">
                <a:hlinkClick r:id="rId2"/>
              </a:rPr>
              <a:t>Example:</a:t>
            </a:r>
          </a:p>
          <a:p>
            <a:pPr lvl="1"/>
            <a:r>
              <a:rPr lang="en-GB">
                <a:hlinkClick r:id="rId2"/>
              </a:rPr>
              <a:t>https://rstudio.github.io/rstudioaddins/demo/demo-subset.gif</a:t>
            </a:r>
            <a:endParaRPr lang="en-GB"/>
          </a:p>
          <a:p>
            <a:endParaRPr lang="en-GB"/>
          </a:p>
          <a:p>
            <a:r>
              <a:rPr lang="en-GB"/>
              <a:t>Add-ins can also be developed as Shiny Applications as a Shiny Gadget</a:t>
            </a:r>
          </a:p>
          <a:p>
            <a:pPr lvl="1"/>
            <a:r>
              <a:rPr lang="en-GB"/>
              <a:t>Shiny Gadgets are similar to regular Shiny Applications </a:t>
            </a:r>
          </a:p>
          <a:p>
            <a:pPr lvl="1"/>
            <a:r>
              <a:rPr lang="en-GB"/>
              <a:t>Some extra packages need to be installed: </a:t>
            </a:r>
            <a:r>
              <a:rPr lang="en-GB" err="1"/>
              <a:t>miniUI</a:t>
            </a:r>
            <a:r>
              <a:rPr lang="en-GB"/>
              <a:t>, </a:t>
            </a:r>
            <a:r>
              <a:rPr lang="en-GB" err="1"/>
              <a:t>rstudioapi</a:t>
            </a:r>
            <a:r>
              <a:rPr lang="en-GB"/>
              <a:t> (and must have latest version of Shiny)</a:t>
            </a:r>
          </a:p>
          <a:p>
            <a:pPr lvl="1"/>
            <a:endParaRPr lang="en-GB"/>
          </a:p>
          <a:p>
            <a:r>
              <a:rPr lang="en-GB"/>
              <a:t>We have included a very simple Shiny Gadget with our example package</a:t>
            </a:r>
          </a:p>
        </p:txBody>
      </p:sp>
    </p:spTree>
    <p:extLst>
      <p:ext uri="{BB962C8B-B14F-4D97-AF65-F5344CB8AC3E}">
        <p14:creationId xmlns:p14="http://schemas.microsoft.com/office/powerpoint/2010/main" val="152474597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Once you have installed a R package that contains </a:t>
            </a:r>
            <a:r>
              <a:rPr lang="en-GB" err="1"/>
              <a:t>addins</a:t>
            </a:r>
            <a:r>
              <a:rPr lang="en-GB"/>
              <a:t>, they’ll be immediately available within your </a:t>
            </a:r>
            <a:r>
              <a:rPr lang="en-GB" err="1"/>
              <a:t>Rstudio</a:t>
            </a:r>
            <a:endParaRPr lang="en-GB"/>
          </a:p>
        </p:txBody>
      </p:sp>
      <p:pic>
        <p:nvPicPr>
          <p:cNvPr id="1026" name="Picture 2" descr="Addins Menu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908720"/>
            <a:ext cx="4572000" cy="191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/>
          <p:cNvSpPr txBox="1">
            <a:spLocks/>
          </p:cNvSpPr>
          <p:nvPr/>
        </p:nvSpPr>
        <p:spPr bwMode="gray">
          <a:xfrm>
            <a:off x="304800" y="2952502"/>
            <a:ext cx="8534400" cy="3067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34950" indent="-234950" algn="l" rtl="0" eaLnBrk="1" fontAlgn="base" hangingPunct="1">
              <a:lnSpc>
                <a:spcPct val="120000"/>
              </a:lnSpc>
              <a:spcBef>
                <a:spcPts val="20"/>
              </a:spcBef>
              <a:spcAft>
                <a:spcPct val="0"/>
              </a:spcAft>
              <a:buChar char="•"/>
              <a:defRPr sz="1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68325" indent="-219075" algn="l" rtl="0" eaLnBrk="1" fontAlgn="base" hangingPunct="1">
              <a:lnSpc>
                <a:spcPct val="120000"/>
              </a:lnSpc>
              <a:spcBef>
                <a:spcPts val="2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</a:defRPr>
            </a:lvl2pPr>
            <a:lvl3pPr marL="908050" indent="-215900" algn="l" rtl="0" eaLnBrk="1" fontAlgn="base" hangingPunct="1">
              <a:lnSpc>
                <a:spcPct val="120000"/>
              </a:lnSpc>
              <a:spcBef>
                <a:spcPts val="2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lt"/>
              </a:defRPr>
            </a:lvl3pPr>
            <a:lvl4pPr marL="1257300" indent="-234950" algn="l" rtl="0" eaLnBrk="1" fontAlgn="base" hangingPunct="1">
              <a:lnSpc>
                <a:spcPct val="120000"/>
              </a:lnSpc>
              <a:spcBef>
                <a:spcPts val="20"/>
              </a:spcBef>
              <a:spcAft>
                <a:spcPct val="0"/>
              </a:spcAft>
              <a:buChar char="–"/>
              <a:defRPr sz="1200">
                <a:solidFill>
                  <a:schemeClr val="tx1"/>
                </a:solidFill>
                <a:latin typeface="+mn-lt"/>
              </a:defRPr>
            </a:lvl4pPr>
            <a:lvl5pPr marL="1612900" indent="-241300" algn="l" rtl="0" eaLnBrk="1" fontAlgn="base" hangingPunct="1">
              <a:lnSpc>
                <a:spcPct val="120000"/>
              </a:lnSpc>
              <a:spcBef>
                <a:spcPts val="20"/>
              </a:spcBef>
              <a:spcAft>
                <a:spcPct val="0"/>
              </a:spcAft>
              <a:buChar char="•"/>
              <a:defRPr sz="1200">
                <a:solidFill>
                  <a:schemeClr val="tx1"/>
                </a:solidFill>
                <a:latin typeface="+mn-lt"/>
              </a:defRPr>
            </a:lvl5pPr>
            <a:lvl6pPr marL="2070100" indent="-2413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•"/>
              <a:defRPr sz="1200">
                <a:solidFill>
                  <a:schemeClr val="tx1"/>
                </a:solidFill>
                <a:latin typeface="+mn-lt"/>
              </a:defRPr>
            </a:lvl6pPr>
            <a:lvl7pPr marL="2527300" indent="-2413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•"/>
              <a:defRPr sz="1200">
                <a:solidFill>
                  <a:schemeClr val="tx1"/>
                </a:solidFill>
                <a:latin typeface="+mn-lt"/>
              </a:defRPr>
            </a:lvl7pPr>
            <a:lvl8pPr marL="2984500" indent="-2413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•"/>
              <a:defRPr sz="1200">
                <a:solidFill>
                  <a:schemeClr val="tx1"/>
                </a:solidFill>
                <a:latin typeface="+mn-lt"/>
              </a:defRPr>
            </a:lvl8pPr>
            <a:lvl9pPr marL="3441700" indent="-2413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•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marL="234950" marR="0" lvl="0" indent="-234950" algn="l" defTabSz="914400" rtl="0" eaLnBrk="1" fontAlgn="base" latinLnBrk="0" hangingPunct="1">
              <a:lnSpc>
                <a:spcPct val="120000"/>
              </a:lnSpc>
              <a:spcBef>
                <a:spcPts val="2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GB" sz="18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</a:t>
            </a:r>
            <a:r>
              <a:rPr kumimoji="0" lang="en-GB" sz="1800" b="1" i="0" u="none" strike="noStrike" kern="0" cap="none" spc="0" normalizeH="0" baseline="0" noProof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Addins</a:t>
            </a:r>
            <a:r>
              <a:rPr kumimoji="0" lang="en-GB" sz="18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drop down box will display up to 15 Add-ins</a:t>
            </a:r>
          </a:p>
          <a:p>
            <a:pPr marL="234950" marR="0" lvl="0" indent="-234950" algn="l" defTabSz="914400" rtl="0" eaLnBrk="1" fontAlgn="base" latinLnBrk="0" hangingPunct="1">
              <a:lnSpc>
                <a:spcPct val="120000"/>
              </a:lnSpc>
              <a:spcBef>
                <a:spcPts val="2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34950" marR="0" lvl="0" indent="-234950" algn="l" defTabSz="914400" rtl="0" eaLnBrk="1" fontAlgn="base" latinLnBrk="0" hangingPunct="1">
              <a:lnSpc>
                <a:spcPct val="120000"/>
              </a:lnSpc>
              <a:spcBef>
                <a:spcPts val="2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GB" sz="18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You can view all your Add-ins with the ‘Browse Add-ins..’ menu button</a:t>
            </a:r>
          </a:p>
          <a:p>
            <a:pPr marL="234950" marR="0" lvl="0" indent="-234950" algn="l" defTabSz="914400" rtl="0" eaLnBrk="1" fontAlgn="base" latinLnBrk="0" hangingPunct="1">
              <a:lnSpc>
                <a:spcPct val="120000"/>
              </a:lnSpc>
              <a:spcBef>
                <a:spcPts val="2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GB" sz="1800" b="1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34950" marR="0" lvl="0" indent="-234950" algn="l" defTabSz="914400" rtl="0" eaLnBrk="1" fontAlgn="base" latinLnBrk="0" hangingPunct="1">
              <a:lnSpc>
                <a:spcPct val="120000"/>
              </a:lnSpc>
              <a:spcBef>
                <a:spcPts val="2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GB" sz="18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It is quite straightforward to develop your own Add-ins and include in your packages</a:t>
            </a:r>
          </a:p>
          <a:p>
            <a:pPr marL="234950" marR="0" lvl="0" indent="-234950" algn="l" defTabSz="914400" rtl="0" eaLnBrk="1" fontAlgn="base" latinLnBrk="0" hangingPunct="1">
              <a:lnSpc>
                <a:spcPct val="120000"/>
              </a:lnSpc>
              <a:spcBef>
                <a:spcPts val="2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GB" sz="1800" b="1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34950" marR="0" lvl="0" indent="-234950" algn="l" defTabSz="914400" rtl="0" eaLnBrk="1" fontAlgn="base" latinLnBrk="0" hangingPunct="1">
              <a:lnSpc>
                <a:spcPct val="120000"/>
              </a:lnSpc>
              <a:spcBef>
                <a:spcPts val="2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GB" sz="18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There are 2 main types of Add-in:</a:t>
            </a:r>
          </a:p>
          <a:p>
            <a:pPr marL="568325" marR="0" lvl="1" indent="-219075" algn="l" defTabSz="914400" rtl="0" eaLnBrk="1" fontAlgn="base" latinLnBrk="0" hangingPunct="1">
              <a:lnSpc>
                <a:spcPct val="120000"/>
              </a:lnSpc>
              <a:spcBef>
                <a:spcPts val="2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GB" sz="16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Text macros</a:t>
            </a:r>
          </a:p>
          <a:p>
            <a:pPr marL="568325" marR="0" lvl="1" indent="-219075" algn="l" defTabSz="914400" rtl="0" eaLnBrk="1" fontAlgn="base" latinLnBrk="0" hangingPunct="1">
              <a:lnSpc>
                <a:spcPct val="120000"/>
              </a:lnSpc>
              <a:spcBef>
                <a:spcPts val="2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GB" sz="16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Shiny Gadgets </a:t>
            </a:r>
          </a:p>
          <a:p>
            <a:pPr marL="349250" marR="0" lvl="1" indent="0" algn="l" defTabSz="914400" rtl="0" eaLnBrk="1" fontAlgn="base" latinLnBrk="0" hangingPunct="1">
              <a:lnSpc>
                <a:spcPct val="120000"/>
              </a:lnSpc>
              <a:spcBef>
                <a:spcPts val="2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4324290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To create your own </a:t>
            </a:r>
            <a:r>
              <a:rPr lang="en-GB" err="1"/>
              <a:t>Rstudio</a:t>
            </a:r>
            <a:r>
              <a:rPr lang="en-GB"/>
              <a:t> Add-ins you need to: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3161" y="809602"/>
            <a:ext cx="2899304" cy="5199086"/>
          </a:xfrm>
        </p:spPr>
        <p:txBody>
          <a:bodyPr/>
          <a:lstStyle/>
          <a:p>
            <a:r>
              <a:rPr lang="en-GB" sz="1400"/>
              <a:t>Create an R package</a:t>
            </a:r>
          </a:p>
          <a:p>
            <a:endParaRPr lang="en-GB" sz="1400"/>
          </a:p>
          <a:p>
            <a:r>
              <a:rPr lang="en-GB" sz="1400"/>
              <a:t>Create some R functions</a:t>
            </a:r>
          </a:p>
          <a:p>
            <a:pPr lvl="1"/>
            <a:endParaRPr lang="en-GB" sz="1200"/>
          </a:p>
          <a:p>
            <a:r>
              <a:rPr lang="en-GB" sz="1400"/>
              <a:t>Create a Shiny Gadget</a:t>
            </a:r>
          </a:p>
          <a:p>
            <a:pPr marL="349250" lvl="1" indent="0">
              <a:buNone/>
            </a:pPr>
            <a:endParaRPr lang="en-GB" sz="12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2465" y="760390"/>
            <a:ext cx="5801535" cy="565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055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The plan…</a:t>
            </a:r>
          </a:p>
        </p:txBody>
      </p:sp>
      <p:sp>
        <p:nvSpPr>
          <p:cNvPr id="3789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100000"/>
              </a:spcBef>
              <a:tabLst>
                <a:tab pos="6865938" algn="l"/>
              </a:tabLst>
            </a:pPr>
            <a:r>
              <a:rPr lang="en-US" sz="1800"/>
              <a:t>Introduction to R Packages</a:t>
            </a:r>
          </a:p>
          <a:p>
            <a:pPr lvl="1">
              <a:spcBef>
                <a:spcPct val="100000"/>
              </a:spcBef>
              <a:tabLst>
                <a:tab pos="6865938" algn="l"/>
              </a:tabLst>
            </a:pPr>
            <a:r>
              <a:rPr lang="en-US"/>
              <a:t>Why write an R package?</a:t>
            </a:r>
          </a:p>
          <a:p>
            <a:pPr lvl="1">
              <a:spcBef>
                <a:spcPct val="100000"/>
              </a:spcBef>
              <a:tabLst>
                <a:tab pos="6865938" algn="l"/>
              </a:tabLst>
            </a:pPr>
            <a:r>
              <a:rPr lang="en-US"/>
              <a:t>Package structure 	</a:t>
            </a:r>
          </a:p>
          <a:p>
            <a:pPr lvl="1">
              <a:spcBef>
                <a:spcPct val="100000"/>
              </a:spcBef>
              <a:tabLst>
                <a:tab pos="6865938" algn="l"/>
              </a:tabLst>
            </a:pPr>
            <a:r>
              <a:rPr lang="en-GB"/>
              <a:t>roxygen2 based documentation</a:t>
            </a:r>
            <a:endParaRPr lang="en-US"/>
          </a:p>
          <a:p>
            <a:pPr eaLnBrk="1" hangingPunct="1">
              <a:spcBef>
                <a:spcPct val="100000"/>
              </a:spcBef>
              <a:tabLst>
                <a:tab pos="6865938" algn="l"/>
              </a:tabLst>
            </a:pPr>
            <a:r>
              <a:rPr lang="en-US" sz="1800"/>
              <a:t>Unit testing	</a:t>
            </a:r>
          </a:p>
          <a:p>
            <a:pPr eaLnBrk="1" hangingPunct="1">
              <a:spcBef>
                <a:spcPct val="100000"/>
              </a:spcBef>
              <a:tabLst>
                <a:tab pos="6865938" algn="l"/>
              </a:tabLst>
            </a:pPr>
            <a:r>
              <a:rPr lang="en-US" sz="1800"/>
              <a:t>RStudio Add Ins	</a:t>
            </a:r>
          </a:p>
          <a:p>
            <a:pPr eaLnBrk="1" hangingPunct="1">
              <a:spcBef>
                <a:spcPct val="100000"/>
              </a:spcBef>
              <a:tabLst>
                <a:tab pos="6865938" algn="l"/>
              </a:tabLst>
            </a:pPr>
            <a:r>
              <a:rPr lang="en-GB"/>
              <a:t>Handy hints &amp; next steps</a:t>
            </a:r>
            <a:endParaRPr lang="en-US" sz="1800"/>
          </a:p>
          <a:p>
            <a:pPr marL="0" indent="0" eaLnBrk="1" hangingPunct="1">
              <a:spcBef>
                <a:spcPct val="100000"/>
              </a:spcBef>
              <a:buNone/>
              <a:tabLst>
                <a:tab pos="6865938" algn="l"/>
              </a:tabLst>
            </a:pPr>
            <a:endParaRPr lang="en-US" sz="1800"/>
          </a:p>
        </p:txBody>
      </p:sp>
      <p:sp>
        <p:nvSpPr>
          <p:cNvPr id="37892" name="Rectangle 5"/>
          <p:cNvSpPr>
            <a:spLocks noChangeArrowheads="1"/>
          </p:cNvSpPr>
          <p:nvPr/>
        </p:nvSpPr>
        <p:spPr bwMode="auto">
          <a:xfrm>
            <a:off x="233363" y="965200"/>
            <a:ext cx="8153400" cy="2319784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lnSpc>
                <a:spcPct val="120000"/>
              </a:lnSpc>
              <a:spcBef>
                <a:spcPct val="20000"/>
              </a:spcBef>
            </a:pP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199725234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To create your own </a:t>
            </a:r>
            <a:r>
              <a:rPr lang="en-GB" err="1"/>
              <a:t>Rstudio</a:t>
            </a:r>
            <a:r>
              <a:rPr lang="en-GB"/>
              <a:t> Add-ins you need to: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620688"/>
            <a:ext cx="8534400" cy="5580087"/>
          </a:xfrm>
        </p:spPr>
        <p:txBody>
          <a:bodyPr/>
          <a:lstStyle/>
          <a:p>
            <a:r>
              <a:rPr lang="en-GB" sz="1600"/>
              <a:t>Create a file at ../</a:t>
            </a:r>
            <a:r>
              <a:rPr lang="en-GB" sz="1600" err="1"/>
              <a:t>inst</a:t>
            </a:r>
            <a:r>
              <a:rPr lang="en-GB" sz="1600"/>
              <a:t>/</a:t>
            </a:r>
            <a:r>
              <a:rPr lang="en-GB" sz="1600" err="1"/>
              <a:t>rstudio</a:t>
            </a:r>
            <a:r>
              <a:rPr lang="en-GB" sz="1600"/>
              <a:t>/</a:t>
            </a:r>
            <a:r>
              <a:rPr lang="en-GB" sz="1600" err="1"/>
              <a:t>addins.dcf</a:t>
            </a:r>
            <a:r>
              <a:rPr lang="en-GB" sz="1600"/>
              <a:t> </a:t>
            </a:r>
          </a:p>
          <a:p>
            <a:pPr lvl="1"/>
            <a:r>
              <a:rPr lang="en-GB" sz="1400"/>
              <a:t>This should be created at the same level as the R package folders i.e. ../R</a:t>
            </a:r>
          </a:p>
          <a:p>
            <a:pPr lvl="1"/>
            <a:r>
              <a:rPr lang="en-GB" sz="1400"/>
              <a:t>Include the following information in your registration file:</a:t>
            </a:r>
          </a:p>
          <a:p>
            <a:pPr lvl="2"/>
            <a:r>
              <a:rPr lang="en-GB" sz="1200"/>
              <a:t>Name: The name of the add-in.</a:t>
            </a:r>
          </a:p>
          <a:p>
            <a:pPr lvl="2"/>
            <a:r>
              <a:rPr lang="en-GB" sz="1200"/>
              <a:t>Description: A description of the add-in.</a:t>
            </a:r>
          </a:p>
          <a:p>
            <a:pPr lvl="2"/>
            <a:r>
              <a:rPr lang="en-GB" sz="1200"/>
              <a:t>Binding: The R function this add-in is associated with.</a:t>
            </a:r>
          </a:p>
          <a:p>
            <a:pPr lvl="2"/>
            <a:r>
              <a:rPr lang="en-GB" sz="1200"/>
              <a:t>Interactive: Whether this add-in is interactive (e.g. runs a Shiny application).</a:t>
            </a:r>
          </a:p>
          <a:p>
            <a:pPr lvl="1"/>
            <a:endParaRPr lang="en-GB" sz="1400"/>
          </a:p>
          <a:p>
            <a:r>
              <a:rPr lang="en-GB" sz="1600" err="1"/>
              <a:t>Rstudio</a:t>
            </a:r>
            <a:r>
              <a:rPr lang="en-GB" sz="1600"/>
              <a:t> will automatically discover and register your add-ins when the package is installed </a:t>
            </a:r>
          </a:p>
          <a:p>
            <a:pPr lvl="1"/>
            <a:r>
              <a:rPr lang="en-GB" sz="1400"/>
              <a:t>You can register multiple add-ins in the same package by just inserting a blank line between each add-in information in the registration file</a:t>
            </a:r>
          </a:p>
          <a:p>
            <a:pPr lvl="1"/>
            <a:endParaRPr lang="en-GB" sz="1400"/>
          </a:p>
          <a:p>
            <a:r>
              <a:rPr lang="en-GB" sz="1600"/>
              <a:t>If creating an add-in with Shiny Gadgets then you need to add the following packages as imports in the package DESCRIPTION file:</a:t>
            </a:r>
          </a:p>
          <a:p>
            <a:pPr lvl="1"/>
            <a:r>
              <a:rPr lang="en-GB" sz="1400"/>
              <a:t>Imports:</a:t>
            </a:r>
          </a:p>
          <a:p>
            <a:pPr marL="0" indent="0">
              <a:buNone/>
            </a:pPr>
            <a:r>
              <a:rPr lang="en-GB" sz="1600"/>
              <a:t>  	</a:t>
            </a:r>
            <a:r>
              <a:rPr lang="en-GB" sz="1600" b="0"/>
              <a:t>shiny (&gt;= 0.13),</a:t>
            </a:r>
          </a:p>
          <a:p>
            <a:pPr marL="0" indent="0">
              <a:buNone/>
            </a:pPr>
            <a:r>
              <a:rPr lang="en-GB" sz="1600" b="0"/>
              <a:t>  	</a:t>
            </a:r>
            <a:r>
              <a:rPr lang="en-GB" sz="1600" b="0" err="1"/>
              <a:t>miniUI</a:t>
            </a:r>
            <a:r>
              <a:rPr lang="en-GB" sz="1600" b="0"/>
              <a:t> (&gt;= 0.1.1),</a:t>
            </a:r>
          </a:p>
          <a:p>
            <a:pPr marL="0" indent="0">
              <a:buNone/>
            </a:pPr>
            <a:r>
              <a:rPr lang="en-GB" sz="1600" b="0"/>
              <a:t>  	</a:t>
            </a:r>
            <a:r>
              <a:rPr lang="en-GB" sz="1600" b="0" err="1"/>
              <a:t>rstudioapi</a:t>
            </a:r>
            <a:r>
              <a:rPr lang="en-GB" sz="1600" b="0"/>
              <a:t> (&gt;= 0.5)</a:t>
            </a:r>
          </a:p>
        </p:txBody>
      </p:sp>
    </p:spTree>
    <p:extLst>
      <p:ext uri="{BB962C8B-B14F-4D97-AF65-F5344CB8AC3E}">
        <p14:creationId xmlns:p14="http://schemas.microsoft.com/office/powerpoint/2010/main" val="389536738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50778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plan…</a:t>
            </a:r>
            <a:endParaRPr lang="en-US" dirty="0"/>
          </a:p>
        </p:txBody>
      </p:sp>
      <p:sp>
        <p:nvSpPr>
          <p:cNvPr id="3789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100000"/>
              </a:spcBef>
              <a:tabLst>
                <a:tab pos="6865938" algn="l"/>
              </a:tabLst>
            </a:pPr>
            <a:r>
              <a:rPr lang="en-US" sz="1800"/>
              <a:t>Introduction to R Packages</a:t>
            </a:r>
          </a:p>
          <a:p>
            <a:pPr eaLnBrk="1" hangingPunct="1">
              <a:spcBef>
                <a:spcPct val="100000"/>
              </a:spcBef>
              <a:tabLst>
                <a:tab pos="6865938" algn="l"/>
              </a:tabLst>
            </a:pPr>
            <a:r>
              <a:rPr lang="en-US" sz="1800"/>
              <a:t>Unit testing</a:t>
            </a:r>
            <a:r>
              <a:rPr lang="en-US"/>
              <a:t>	</a:t>
            </a:r>
          </a:p>
          <a:p>
            <a:pPr eaLnBrk="1" hangingPunct="1">
              <a:spcBef>
                <a:spcPct val="100000"/>
              </a:spcBef>
              <a:tabLst>
                <a:tab pos="6865938" algn="l"/>
              </a:tabLst>
            </a:pPr>
            <a:r>
              <a:rPr lang="en-US" sz="1800"/>
              <a:t>RStudio Add Ins	</a:t>
            </a:r>
          </a:p>
          <a:p>
            <a:pPr>
              <a:spcBef>
                <a:spcPct val="100000"/>
              </a:spcBef>
              <a:tabLst>
                <a:tab pos="6865938" algn="l"/>
              </a:tabLst>
            </a:pPr>
            <a:r>
              <a:rPr lang="en-GB"/>
              <a:t>Handy hints &amp; next steps</a:t>
            </a:r>
            <a:endParaRPr lang="en-US"/>
          </a:p>
          <a:p>
            <a:pPr marL="0" indent="0" eaLnBrk="1" hangingPunct="1">
              <a:spcBef>
                <a:spcPct val="100000"/>
              </a:spcBef>
              <a:buNone/>
              <a:tabLst>
                <a:tab pos="6865938" algn="l"/>
              </a:tabLst>
            </a:pPr>
            <a:endParaRPr lang="en-US" sz="1800"/>
          </a:p>
        </p:txBody>
      </p:sp>
      <p:sp>
        <p:nvSpPr>
          <p:cNvPr id="37892" name="Rectangle 5"/>
          <p:cNvSpPr>
            <a:spLocks noChangeArrowheads="1"/>
          </p:cNvSpPr>
          <p:nvPr/>
        </p:nvSpPr>
        <p:spPr bwMode="auto">
          <a:xfrm>
            <a:off x="251520" y="2780928"/>
            <a:ext cx="8227069" cy="576064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lnSpc>
                <a:spcPct val="120000"/>
              </a:lnSpc>
              <a:spcBef>
                <a:spcPct val="20000"/>
              </a:spcBef>
            </a:pP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415471523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</a:t>
            </a:r>
            <a:r>
              <a:rPr lang="en-GB" dirty="0">
                <a:latin typeface="Lucida Console" panose="020B0609040504020204" pitchFamily="49" charset="0"/>
              </a:rPr>
              <a:t>DESCRIPTION</a:t>
            </a:r>
            <a:r>
              <a:rPr lang="en-GB" dirty="0"/>
              <a:t> and </a:t>
            </a:r>
            <a:r>
              <a:rPr lang="en-GB" dirty="0">
                <a:latin typeface="Lucida Console" panose="020B0609040504020204" pitchFamily="49" charset="0"/>
              </a:rPr>
              <a:t>NAMESPACE</a:t>
            </a:r>
            <a:r>
              <a:rPr lang="en-GB" dirty="0"/>
              <a:t> files are both required before sharing a package more widely…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latin typeface="Lucida Console" panose="020B0609040504020204" pitchFamily="49" charset="0"/>
              </a:rPr>
              <a:t>DESCRIPTION</a:t>
            </a:r>
            <a:r>
              <a:rPr lang="en-GB" dirty="0"/>
              <a:t> – package metadata</a:t>
            </a:r>
          </a:p>
          <a:p>
            <a:pPr lvl="1"/>
            <a:r>
              <a:rPr lang="en-GB" dirty="0"/>
              <a:t>Contains who, what, why</a:t>
            </a:r>
          </a:p>
          <a:p>
            <a:pPr lvl="1"/>
            <a:r>
              <a:rPr lang="en-GB" dirty="0"/>
              <a:t>License details</a:t>
            </a:r>
          </a:p>
          <a:p>
            <a:pPr lvl="1"/>
            <a:r>
              <a:rPr lang="en-GB" dirty="0"/>
              <a:t>Requirements/dependencies/suggested packages</a:t>
            </a:r>
          </a:p>
          <a:p>
            <a:pPr lvl="1"/>
            <a:endParaRPr lang="en-GB" dirty="0"/>
          </a:p>
          <a:p>
            <a:endParaRPr lang="en-GB" dirty="0"/>
          </a:p>
          <a:p>
            <a:r>
              <a:rPr lang="en-GB" dirty="0">
                <a:latin typeface="Lucida Console" panose="020B0609040504020204" pitchFamily="49" charset="0"/>
              </a:rPr>
              <a:t>NAMESPACE</a:t>
            </a:r>
            <a:r>
              <a:rPr lang="en-GB" dirty="0"/>
              <a:t> </a:t>
            </a:r>
          </a:p>
          <a:p>
            <a:pPr lvl="1"/>
            <a:r>
              <a:rPr lang="en-GB" dirty="0"/>
              <a:t>Namespaces in R control which objects are available in an environment – for example, if you load </a:t>
            </a:r>
            <a:r>
              <a:rPr lang="en-GB" dirty="0" err="1"/>
              <a:t>plyr</a:t>
            </a:r>
            <a:r>
              <a:rPr lang="en-GB" dirty="0"/>
              <a:t> and </a:t>
            </a:r>
            <a:r>
              <a:rPr lang="en-GB" dirty="0" err="1"/>
              <a:t>dplyr</a:t>
            </a:r>
            <a:r>
              <a:rPr lang="en-GB" dirty="0"/>
              <a:t>, which version of arrange() do you get?</a:t>
            </a:r>
          </a:p>
          <a:p>
            <a:pPr lvl="1"/>
            <a:r>
              <a:rPr lang="en-GB" dirty="0"/>
              <a:t>For packages, the NAMESPACE file controls what functions are exported to the user</a:t>
            </a:r>
          </a:p>
          <a:p>
            <a:pPr lvl="1"/>
            <a:r>
              <a:rPr lang="en-GB" dirty="0"/>
              <a:t>The NAMESPACE file also handles any dependencies on other packages</a:t>
            </a:r>
          </a:p>
          <a:p>
            <a:pPr lvl="1"/>
            <a:r>
              <a:rPr lang="en-GB" dirty="0"/>
              <a:t>Generally, if you document everything you need in roxygen2 comments, the NAMESPACE file is created for you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7543056" y="5751387"/>
            <a:ext cx="1296144" cy="548680"/>
          </a:xfrm>
          <a:prstGeom prst="rect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DEMO 5</a:t>
            </a:r>
            <a:endParaRPr kumimoji="0" 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751343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Before you make your package available more widely, it’s worth considering running some performance testing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I’ve learned the hard way that not all R packages scale well</a:t>
            </a:r>
          </a:p>
          <a:p>
            <a:pPr lvl="1"/>
            <a:r>
              <a:rPr lang="en-GB" dirty="0"/>
              <a:t>Code that works well on iris may not work well on a 60Gb dataset!</a:t>
            </a:r>
          </a:p>
          <a:p>
            <a:endParaRPr lang="en-GB" dirty="0"/>
          </a:p>
          <a:p>
            <a:r>
              <a:rPr lang="en-GB" dirty="0" err="1"/>
              <a:t>Profvis</a:t>
            </a:r>
            <a:r>
              <a:rPr lang="en-GB" dirty="0"/>
              <a:t> can help understand code performance and scaling</a:t>
            </a:r>
          </a:p>
          <a:p>
            <a:pPr lvl="1"/>
            <a:r>
              <a:rPr lang="en-GB" dirty="0" err="1"/>
              <a:t>Profvis</a:t>
            </a:r>
            <a:r>
              <a:rPr lang="en-GB" dirty="0"/>
              <a:t> has been built in to </a:t>
            </a:r>
            <a:r>
              <a:rPr lang="en-GB" dirty="0" err="1"/>
              <a:t>Rstudio</a:t>
            </a:r>
            <a:r>
              <a:rPr lang="en-GB" dirty="0"/>
              <a:t> since last year, or can be used standalone</a:t>
            </a:r>
          </a:p>
          <a:p>
            <a:pPr lvl="1"/>
            <a:r>
              <a:rPr lang="en-GB" dirty="0"/>
              <a:t>It shows what R spent time working on, and therefore, which parts of your code you should concentrate </a:t>
            </a:r>
          </a:p>
          <a:p>
            <a:pPr lvl="1"/>
            <a:endParaRPr lang="en-GB" dirty="0"/>
          </a:p>
          <a:p>
            <a:r>
              <a:rPr lang="en-GB" dirty="0"/>
              <a:t>To find the largest prime factor,  the package first finds all factors, then checks each for primality – which part is slowest?</a:t>
            </a:r>
          </a:p>
          <a:p>
            <a:endParaRPr lang="en-GB" dirty="0"/>
          </a:p>
          <a:p>
            <a:r>
              <a:rPr lang="en-GB" dirty="0"/>
              <a:t>Fortunately, Hadley can help us again – see ‘Advanced R’   </a:t>
            </a:r>
            <a:br>
              <a:rPr lang="en-GB" dirty="0"/>
            </a:br>
            <a:r>
              <a:rPr lang="en-GB" dirty="0">
                <a:hlinkClick r:id="rId2"/>
              </a:rPr>
              <a:t>http://adv-r.had.co.nz/</a:t>
            </a:r>
            <a:r>
              <a:rPr lang="en-GB" dirty="0"/>
              <a:t> for tips of performance enhancement</a:t>
            </a:r>
            <a:br>
              <a:rPr lang="en-GB" dirty="0"/>
            </a:br>
            <a:r>
              <a:rPr lang="en-GB" dirty="0"/>
              <a:t>including using </a:t>
            </a:r>
            <a:r>
              <a:rPr lang="en-GB" dirty="0" err="1"/>
              <a:t>Rcpp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7543056" y="5751387"/>
            <a:ext cx="1296144" cy="548680"/>
          </a:xfrm>
          <a:prstGeom prst="rect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DEMO 8</a:t>
            </a:r>
            <a:endParaRPr kumimoji="0" 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026" name="Picture 2" descr="https://images-na.ssl-images-amazon.com/images/I/41Qkod8KOBL._SX329_BO1,204,203,200_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4107280"/>
            <a:ext cx="997913" cy="1504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566526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The benefits of version control : git + GitHub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68760"/>
            <a:ext cx="8534400" cy="4960937"/>
          </a:xfrm>
        </p:spPr>
        <p:txBody>
          <a:bodyPr/>
          <a:lstStyle/>
          <a:p>
            <a:r>
              <a:rPr lang="en-GB" dirty="0"/>
              <a:t>Version control is a good idea for every project, but is particularly useful when developing a package</a:t>
            </a:r>
          </a:p>
          <a:p>
            <a:pPr lvl="1"/>
            <a:r>
              <a:rPr lang="en-GB" dirty="0"/>
              <a:t>Collaboration within your team – handles many developers working at the same time</a:t>
            </a:r>
          </a:p>
          <a:p>
            <a:pPr lvl="1"/>
            <a:r>
              <a:rPr lang="en-GB" dirty="0"/>
              <a:t>Collaboration with strangers – easy for anyone to report bugs or even become a contributor to your project</a:t>
            </a:r>
          </a:p>
          <a:p>
            <a:pPr lvl="1"/>
            <a:r>
              <a:rPr lang="en-GB" dirty="0"/>
              <a:t>GitHub functionality like README, wiki, git pages make it easy to provide the extra documentation you need </a:t>
            </a:r>
          </a:p>
          <a:p>
            <a:pPr lvl="1"/>
            <a:r>
              <a:rPr lang="en-GB" dirty="0"/>
              <a:t>Version control for releases</a:t>
            </a:r>
          </a:p>
          <a:p>
            <a:pPr lvl="1"/>
            <a:endParaRPr lang="en-GB" dirty="0"/>
          </a:p>
          <a:p>
            <a:r>
              <a:rPr lang="en-GB" dirty="0"/>
              <a:t>It’s also a decent halfway house for releasing your code publicly </a:t>
            </a:r>
          </a:p>
          <a:p>
            <a:pPr lvl="1"/>
            <a:r>
              <a:rPr lang="en-GB" dirty="0"/>
              <a:t>Although not as visible as the CRAN, there are no restrictions</a:t>
            </a:r>
          </a:p>
          <a:p>
            <a:pPr lvl="1"/>
            <a:r>
              <a:rPr lang="en-GB" dirty="0"/>
              <a:t>Users can install directly from GitHub using the package devtools </a:t>
            </a:r>
            <a:r>
              <a:rPr lang="en-GB" dirty="0" err="1">
                <a:latin typeface="Lucida Console" panose="020B0609040504020204" pitchFamily="49" charset="0"/>
              </a:rPr>
              <a:t>install_github</a:t>
            </a:r>
            <a:r>
              <a:rPr lang="en-GB" dirty="0">
                <a:latin typeface="Lucida Console" panose="020B0609040504020204" pitchFamily="49" charset="0"/>
              </a:rPr>
              <a:t> </a:t>
            </a:r>
            <a:r>
              <a:rPr lang="en-GB" dirty="0"/>
              <a:t>command</a:t>
            </a:r>
          </a:p>
          <a:p>
            <a:pPr lvl="1"/>
            <a:endParaRPr lang="en-GB" dirty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6176" y="125135"/>
            <a:ext cx="728758" cy="72875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4288" y="40129"/>
            <a:ext cx="1827505" cy="106915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 bwMode="auto">
          <a:xfrm>
            <a:off x="7543056" y="5751387"/>
            <a:ext cx="1296144" cy="548680"/>
          </a:xfrm>
          <a:prstGeom prst="rect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DEMO 6</a:t>
            </a:r>
            <a:endParaRPr kumimoji="0" 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460192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To the CRAN!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Submitting your package to the CRAN (</a:t>
            </a:r>
            <a:r>
              <a:rPr lang="en-GB" dirty="0">
                <a:hlinkClick r:id="rId2"/>
              </a:rPr>
              <a:t>https://cran.r-project.org/</a:t>
            </a:r>
            <a:r>
              <a:rPr lang="en-GB" dirty="0"/>
              <a:t>) </a:t>
            </a:r>
            <a:r>
              <a:rPr lang="en-GB" dirty="0"/>
              <a:t>is the best way to make it discoverable by other R users</a:t>
            </a:r>
          </a:p>
          <a:p>
            <a:endParaRPr lang="en-GB" dirty="0"/>
          </a:p>
          <a:p>
            <a:r>
              <a:rPr lang="en-GB" dirty="0"/>
              <a:t>However, the CRAN has additional rules and requirements</a:t>
            </a:r>
          </a:p>
          <a:p>
            <a:pPr lvl="1"/>
            <a:r>
              <a:rPr lang="en-GB" dirty="0"/>
              <a:t>Much of what we talked about so far are recommendations, but your package will work without them. For the CRAN, many of these become requirements</a:t>
            </a:r>
          </a:p>
          <a:p>
            <a:pPr lvl="1"/>
            <a:r>
              <a:rPr lang="en-GB" dirty="0"/>
              <a:t>Specific requirements on versioning, </a:t>
            </a:r>
            <a:r>
              <a:rPr lang="en-GB" dirty="0">
                <a:latin typeface="Lucida Console" panose="020B0609040504020204" pitchFamily="49" charset="0"/>
              </a:rPr>
              <a:t>NAMESPACE</a:t>
            </a:r>
            <a:r>
              <a:rPr lang="en-GB" dirty="0"/>
              <a:t> and </a:t>
            </a:r>
            <a:r>
              <a:rPr lang="en-GB" dirty="0">
                <a:latin typeface="Lucida Console" panose="020B0609040504020204" pitchFamily="49" charset="0"/>
              </a:rPr>
              <a:t>DESCRIPTION</a:t>
            </a:r>
            <a:r>
              <a:rPr lang="en-GB" dirty="0"/>
              <a:t> files</a:t>
            </a:r>
          </a:p>
          <a:p>
            <a:pPr lvl="1"/>
            <a:r>
              <a:rPr lang="en-GB" dirty="0"/>
              <a:t>Requires an acceptable </a:t>
            </a:r>
            <a:r>
              <a:rPr lang="en-GB" dirty="0">
                <a:latin typeface="Lucida Console" panose="020B0609040504020204" pitchFamily="49" charset="0"/>
              </a:rPr>
              <a:t>LICENSE</a:t>
            </a:r>
            <a:r>
              <a:rPr lang="en-GB" dirty="0"/>
              <a:t> file</a:t>
            </a:r>
          </a:p>
          <a:p>
            <a:pPr lvl="1"/>
            <a:r>
              <a:rPr lang="en-GB" dirty="0"/>
              <a:t>Need to worry about compatibility on Windows, Linux &amp; MAC</a:t>
            </a:r>
          </a:p>
          <a:p>
            <a:pPr lvl="1"/>
            <a:endParaRPr lang="en-GB" dirty="0"/>
          </a:p>
          <a:p>
            <a:r>
              <a:rPr lang="en-GB" dirty="0"/>
              <a:t>devtools to the rescue!</a:t>
            </a:r>
          </a:p>
          <a:p>
            <a:pPr lvl="1"/>
            <a:r>
              <a:rPr lang="en-GB" dirty="0"/>
              <a:t>The </a:t>
            </a:r>
            <a:r>
              <a:rPr lang="en-GB" dirty="0">
                <a:latin typeface="Lucida Console" panose="020B0609040504020204" pitchFamily="49" charset="0"/>
              </a:rPr>
              <a:t>R CMD </a:t>
            </a:r>
            <a:r>
              <a:rPr lang="en-GB" dirty="0"/>
              <a:t>checks can be run in devtools – this recreates the CRAN submission process as far as possible</a:t>
            </a:r>
          </a:p>
          <a:p>
            <a:pPr marL="349250" lvl="1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7543056" y="5751387"/>
            <a:ext cx="1296144" cy="548680"/>
          </a:xfrm>
          <a:prstGeom prst="rect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DEMO 7</a:t>
            </a:r>
            <a:endParaRPr kumimoji="0" 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172977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Approaches to sharing packages…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CRAN</a:t>
            </a:r>
          </a:p>
          <a:p>
            <a:endParaRPr lang="en-GB" dirty="0"/>
          </a:p>
          <a:p>
            <a:r>
              <a:rPr lang="en-GB" dirty="0"/>
              <a:t>Devtools (for package source, prior to building)</a:t>
            </a:r>
          </a:p>
          <a:p>
            <a:pPr lvl="1"/>
            <a:r>
              <a:rPr lang="en-GB" dirty="0" err="1">
                <a:latin typeface="Lucida Console" panose="020B0609040504020204" pitchFamily="49" charset="0"/>
              </a:rPr>
              <a:t>install_git</a:t>
            </a:r>
            <a:r>
              <a:rPr lang="en-GB" dirty="0">
                <a:latin typeface="Lucida Console" panose="020B0609040504020204" pitchFamily="49" charset="0"/>
              </a:rPr>
              <a:t>, </a:t>
            </a:r>
            <a:r>
              <a:rPr lang="en-GB" dirty="0" err="1">
                <a:latin typeface="Lucida Console" panose="020B0609040504020204" pitchFamily="49" charset="0"/>
              </a:rPr>
              <a:t>install_github</a:t>
            </a:r>
            <a:r>
              <a:rPr lang="en-GB" dirty="0">
                <a:latin typeface="Lucida Console" panose="020B0609040504020204" pitchFamily="49" charset="0"/>
              </a:rPr>
              <a:t>, </a:t>
            </a:r>
            <a:r>
              <a:rPr lang="en-GB" dirty="0" err="1">
                <a:latin typeface="Lucida Console" panose="020B0609040504020204" pitchFamily="49" charset="0"/>
              </a:rPr>
              <a:t>install_bitbucket</a:t>
            </a:r>
            <a:r>
              <a:rPr lang="en-GB" dirty="0">
                <a:latin typeface="Lucida Console" panose="020B0609040504020204" pitchFamily="49" charset="0"/>
              </a:rPr>
              <a:t>, </a:t>
            </a:r>
            <a:r>
              <a:rPr lang="en-GB" dirty="0" err="1">
                <a:latin typeface="Lucida Console" panose="020B0609040504020204" pitchFamily="49" charset="0"/>
              </a:rPr>
              <a:t>install_local</a:t>
            </a:r>
            <a:r>
              <a:rPr lang="en-GB" dirty="0">
                <a:latin typeface="Lucida Console" panose="020B0609040504020204" pitchFamily="49" charset="0"/>
              </a:rPr>
              <a:t>, </a:t>
            </a:r>
            <a:r>
              <a:rPr lang="en-GB" dirty="0" err="1">
                <a:latin typeface="Lucida Console" panose="020B0609040504020204" pitchFamily="49" charset="0"/>
              </a:rPr>
              <a:t>install_url</a:t>
            </a:r>
            <a:r>
              <a:rPr lang="en-GB" dirty="0">
                <a:latin typeface="Lucida Console" panose="020B0609040504020204" pitchFamily="49" charset="0"/>
              </a:rPr>
              <a:t>, </a:t>
            </a:r>
            <a:r>
              <a:rPr lang="en-GB" dirty="0" err="1">
                <a:latin typeface="Lucida Console" panose="020B0609040504020204" pitchFamily="49" charset="0"/>
              </a:rPr>
              <a:t>install_svn</a:t>
            </a:r>
            <a:endParaRPr lang="en-GB" dirty="0">
              <a:latin typeface="Lucida Console" panose="020B0609040504020204" pitchFamily="49" charset="0"/>
            </a:endParaRPr>
          </a:p>
          <a:p>
            <a:pPr lvl="1"/>
            <a:endParaRPr lang="en-GB" dirty="0">
              <a:latin typeface="Lucida Console" panose="020B0609040504020204" pitchFamily="49" charset="0"/>
            </a:endParaRPr>
          </a:p>
          <a:p>
            <a:r>
              <a:rPr lang="en-GB" dirty="0"/>
              <a:t>As a tar.gz file</a:t>
            </a:r>
          </a:p>
          <a:p>
            <a:pPr lvl="1"/>
            <a:r>
              <a:rPr lang="en-GB" dirty="0"/>
              <a:t>Create built package via </a:t>
            </a:r>
            <a:r>
              <a:rPr lang="en-GB" dirty="0">
                <a:latin typeface="Lucida Console" panose="020B0609040504020204" pitchFamily="49" charset="0"/>
              </a:rPr>
              <a:t>devtools::build()</a:t>
            </a:r>
          </a:p>
          <a:p>
            <a:pPr lvl="1"/>
            <a:r>
              <a:rPr lang="en-GB" dirty="0"/>
              <a:t>Share .tar.gz file</a:t>
            </a:r>
          </a:p>
          <a:p>
            <a:pPr lvl="1"/>
            <a:r>
              <a:rPr lang="en-GB" dirty="0"/>
              <a:t>Anyone can install via </a:t>
            </a:r>
            <a:r>
              <a:rPr lang="en-GB" dirty="0" err="1">
                <a:latin typeface="Lucida Console" panose="020B0609040504020204" pitchFamily="49" charset="0"/>
              </a:rPr>
              <a:t>install.packages</a:t>
            </a:r>
            <a:r>
              <a:rPr lang="en-GB" dirty="0">
                <a:latin typeface="Lucida Console" panose="020B0609040504020204" pitchFamily="49" charset="0"/>
              </a:rPr>
              <a:t>(</a:t>
            </a:r>
            <a:r>
              <a:rPr lang="en-GB" dirty="0" err="1">
                <a:latin typeface="Lucida Console" panose="020B0609040504020204" pitchFamily="49" charset="0"/>
              </a:rPr>
              <a:t>path_to_file</a:t>
            </a:r>
            <a:r>
              <a:rPr lang="en-GB" dirty="0">
                <a:latin typeface="Lucida Console" panose="020B0609040504020204" pitchFamily="49" charset="0"/>
              </a:rPr>
              <a:t>, repos = NULL, type="source") o</a:t>
            </a:r>
            <a:r>
              <a:rPr lang="en-GB" dirty="0"/>
              <a:t>r through the </a:t>
            </a:r>
            <a:r>
              <a:rPr lang="en-GB" dirty="0" err="1"/>
              <a:t>Rstudio</a:t>
            </a:r>
            <a:r>
              <a:rPr lang="en-GB" dirty="0"/>
              <a:t> interface</a:t>
            </a:r>
            <a:endParaRPr lang="en-GB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413046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Useful commands and links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devtools</a:t>
            </a:r>
          </a:p>
          <a:p>
            <a:pPr lvl="1"/>
            <a:r>
              <a:rPr lang="en-GB" dirty="0"/>
              <a:t>See devtools cheat sheet at </a:t>
            </a:r>
            <a:r>
              <a:rPr lang="en-GB" dirty="0">
                <a:hlinkClick r:id="rId2"/>
              </a:rPr>
              <a:t>https://www.rstudio.com/wp-content/uploads/2015/03/devtools-cheatsheet.pdf</a:t>
            </a:r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testthat</a:t>
            </a:r>
          </a:p>
          <a:p>
            <a:pPr lvl="1"/>
            <a:r>
              <a:rPr lang="en-GB" dirty="0"/>
              <a:t>testing chapter ‘R Packages’ of </a:t>
            </a:r>
            <a:r>
              <a:rPr lang="en-GB" dirty="0">
                <a:hlinkClick r:id="rId3"/>
              </a:rPr>
              <a:t>http://r-pkgs.had.co.nz/tests.html</a:t>
            </a:r>
            <a:endParaRPr lang="en-GB" dirty="0"/>
          </a:p>
          <a:p>
            <a:endParaRPr lang="en-GB" dirty="0"/>
          </a:p>
          <a:p>
            <a:r>
              <a:rPr lang="en-GB" dirty="0"/>
              <a:t>roxygen2</a:t>
            </a:r>
          </a:p>
          <a:p>
            <a:pPr lvl="1"/>
            <a:r>
              <a:rPr lang="en-GB" dirty="0"/>
              <a:t>Vignettes at </a:t>
            </a:r>
            <a:r>
              <a:rPr lang="en-GB" dirty="0">
                <a:hlinkClick r:id="rId4"/>
              </a:rPr>
              <a:t>https://cran.r-project.org/web/packages/roxygen2/vignettes/roxygen2.html</a:t>
            </a:r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GitHub of material </a:t>
            </a:r>
          </a:p>
          <a:p>
            <a:pPr lvl="1"/>
            <a:r>
              <a:rPr lang="en-GB" dirty="0">
                <a:hlinkClick r:id="rId5"/>
              </a:rPr>
              <a:t>https://github.com/rnobleeddy/buildAnRPackage</a:t>
            </a:r>
            <a:endParaRPr lang="en-GB" dirty="0"/>
          </a:p>
          <a:p>
            <a:pPr lvl="1"/>
            <a:endParaRPr lang="en-GB" dirty="0"/>
          </a:p>
          <a:p>
            <a:endParaRPr lang="en-GB" dirty="0"/>
          </a:p>
          <a:p>
            <a:endParaRPr lang="en-GB" dirty="0"/>
          </a:p>
          <a:p>
            <a:pPr lvl="1"/>
            <a:endParaRPr lang="en-GB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17344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9129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Three reason why you should consider structuring your code as an R package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GB" dirty="0"/>
              <a:t>Packages make sharing easier</a:t>
            </a:r>
          </a:p>
          <a:p>
            <a:pPr marL="676275" lvl="1" indent="-342900">
              <a:buFont typeface="Arial" panose="020B0604020202020204" pitchFamily="34" charset="0"/>
              <a:buChar char="•"/>
            </a:pPr>
            <a:r>
              <a:rPr lang="en-GB" dirty="0"/>
              <a:t>For a new user packages are a much easier to understand than a page of code</a:t>
            </a:r>
          </a:p>
          <a:p>
            <a:pPr marL="676275" lvl="1" indent="-342900">
              <a:buFont typeface="Arial" panose="020B0604020202020204" pitchFamily="34" charset="0"/>
              <a:buChar char="•"/>
            </a:pPr>
            <a:r>
              <a:rPr lang="en-GB" dirty="0"/>
              <a:t>Every R user knows how packages work – installation, documentation, etc.</a:t>
            </a:r>
          </a:p>
          <a:p>
            <a:pPr marL="676275" lvl="1" indent="-342900">
              <a:buFont typeface="Arial" panose="020B0604020202020204" pitchFamily="34" charset="0"/>
              <a:buChar char="•"/>
            </a:pPr>
            <a:r>
              <a:rPr lang="en-GB" dirty="0"/>
              <a:t>Packages are how code is shared in the wider R community, via the CRAN or GitHub</a:t>
            </a:r>
          </a:p>
          <a:p>
            <a:pPr marL="676275" lvl="1" indent="-342900">
              <a:buFont typeface="+mj-lt"/>
              <a:buAutoNum type="arabicPeriod"/>
            </a:pPr>
            <a:endParaRPr lang="en-GB" dirty="0"/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Packages force the use of a particular structure</a:t>
            </a:r>
          </a:p>
          <a:p>
            <a:pPr marL="676275" lvl="1" indent="-342900">
              <a:buFont typeface="Arial" panose="020B0604020202020204" pitchFamily="34" charset="0"/>
              <a:buChar char="•"/>
            </a:pPr>
            <a:r>
              <a:rPr lang="en-GB" dirty="0"/>
              <a:t>This removes the element of choice!</a:t>
            </a:r>
          </a:p>
          <a:p>
            <a:pPr marL="676275" lvl="1" indent="-342900">
              <a:buFont typeface="Arial" panose="020B0604020202020204" pitchFamily="34" charset="0"/>
              <a:buChar char="•"/>
            </a:pPr>
            <a:r>
              <a:rPr lang="en-GB" dirty="0"/>
              <a:t>Forces the use of functions, which are a good model for reusable R code</a:t>
            </a:r>
          </a:p>
          <a:p>
            <a:pPr marL="676275" lvl="1" indent="-342900">
              <a:buFont typeface="Arial" panose="020B0604020202020204" pitchFamily="34" charset="0"/>
              <a:buChar char="•"/>
            </a:pPr>
            <a:r>
              <a:rPr lang="en-GB" dirty="0"/>
              <a:t>The package structure encourages the creator to consider documentation and testing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3.  There are lots of tools available to help making a package easier</a:t>
            </a:r>
          </a:p>
          <a:p>
            <a:pPr marL="676275" lvl="1" indent="-342900">
              <a:buFont typeface="Arial" panose="020B0604020202020204" pitchFamily="34" charset="0"/>
              <a:buChar char="•"/>
            </a:pPr>
            <a:r>
              <a:rPr lang="en-GB" dirty="0">
                <a:latin typeface="Lucida Console" panose="020B0609040504020204" pitchFamily="49" charset="0"/>
              </a:rPr>
              <a:t>devtools</a:t>
            </a:r>
            <a:r>
              <a:rPr lang="en-GB" dirty="0"/>
              <a:t> for package development</a:t>
            </a:r>
          </a:p>
          <a:p>
            <a:pPr marL="676275" lvl="1" indent="-342900">
              <a:buFont typeface="Arial" panose="020B0604020202020204" pitchFamily="34" charset="0"/>
              <a:buChar char="•"/>
            </a:pPr>
            <a:r>
              <a:rPr lang="en-GB" dirty="0">
                <a:latin typeface="Lucida Console" panose="020B0609040504020204" pitchFamily="49" charset="0"/>
              </a:rPr>
              <a:t>roxygen2</a:t>
            </a:r>
            <a:r>
              <a:rPr lang="en-GB" dirty="0"/>
              <a:t> for documentation</a:t>
            </a:r>
          </a:p>
          <a:p>
            <a:pPr marL="676275" lvl="1" indent="-342900">
              <a:buFont typeface="Arial" panose="020B0604020202020204" pitchFamily="34" charset="0"/>
              <a:buChar char="•"/>
            </a:pPr>
            <a:r>
              <a:rPr lang="en-GB" dirty="0">
                <a:latin typeface="Lucida Console" panose="020B0609040504020204" pitchFamily="49" charset="0"/>
              </a:rPr>
              <a:t>testthat</a:t>
            </a:r>
            <a:r>
              <a:rPr lang="en-GB" dirty="0"/>
              <a:t> for unit testing</a:t>
            </a:r>
          </a:p>
          <a:p>
            <a:pPr marL="342900" indent="-342900">
              <a:buFont typeface="+mj-lt"/>
              <a:buAutoNum type="arabicPeriod"/>
            </a:pP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6016" y="4581128"/>
            <a:ext cx="1141512" cy="1250228"/>
          </a:xfrm>
          <a:prstGeom prst="rect">
            <a:avLst/>
          </a:prstGeom>
        </p:spPr>
      </p:pic>
      <p:pic>
        <p:nvPicPr>
          <p:cNvPr id="1026" name="Picture 2" descr="Image result for devtools 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4653136"/>
            <a:ext cx="965876" cy="108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testthat 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2668" y="4558555"/>
            <a:ext cx="1126874" cy="1269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87476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An R package consists of code and other files laid out in a specific format. We only need worry about a subset of the package structure</a:t>
            </a:r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9752404"/>
              </p:ext>
            </p:extLst>
          </p:nvPr>
        </p:nvGraphicFramePr>
        <p:xfrm>
          <a:off x="486068" y="2414638"/>
          <a:ext cx="8424936" cy="36941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3915">
                  <a:extLst>
                    <a:ext uri="{9D8B030D-6E8A-4147-A177-3AD203B41FA5}">
                      <a16:colId xmlns:a16="http://schemas.microsoft.com/office/drawing/2014/main" val="3087066684"/>
                    </a:ext>
                  </a:extLst>
                </a:gridCol>
                <a:gridCol w="1624397">
                  <a:extLst>
                    <a:ext uri="{9D8B030D-6E8A-4147-A177-3AD203B41FA5}">
                      <a16:colId xmlns:a16="http://schemas.microsoft.com/office/drawing/2014/main" val="3053135105"/>
                    </a:ext>
                  </a:extLst>
                </a:gridCol>
                <a:gridCol w="5616624">
                  <a:extLst>
                    <a:ext uri="{9D8B030D-6E8A-4147-A177-3AD203B41FA5}">
                      <a16:colId xmlns:a16="http://schemas.microsoft.com/office/drawing/2014/main" val="3308779679"/>
                    </a:ext>
                  </a:extLst>
                </a:gridCol>
              </a:tblGrid>
              <a:tr h="300049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Folder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/>
                        <a:t>Files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/>
                        <a:t>Notes</a:t>
                      </a:r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1898107"/>
                  </a:ext>
                </a:extLst>
              </a:tr>
              <a:tr h="300049"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Lucida Console" panose="020B0609040504020204" pitchFamily="49" charset="0"/>
                        </a:rPr>
                        <a:t>/R</a:t>
                      </a:r>
                      <a:endParaRPr lang="en-US" sz="1200" dirty="0"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R code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All your R</a:t>
                      </a:r>
                      <a:r>
                        <a:rPr lang="en-GB" sz="1200" baseline="0"/>
                        <a:t> code – must be written as functions. </a:t>
                      </a:r>
                      <a:r>
                        <a:rPr lang="en-GB" sz="1200"/>
                        <a:t>No subfolders.</a:t>
                      </a:r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4962552"/>
                  </a:ext>
                </a:extLst>
              </a:tr>
              <a:tr h="300049"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Lucida Console" panose="020B0609040504020204" pitchFamily="49" charset="0"/>
                        </a:rPr>
                        <a:t>/man</a:t>
                      </a:r>
                      <a:endParaRPr lang="en-US" sz="1200" dirty="0"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Documentation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Function documentation,</a:t>
                      </a:r>
                      <a:r>
                        <a:rPr lang="en-GB" sz="1200" baseline="0"/>
                        <a:t> generally generated by </a:t>
                      </a:r>
                      <a:r>
                        <a:rPr lang="en-GB" sz="1200" baseline="0" err="1"/>
                        <a:t>ROxygen</a:t>
                      </a:r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8670662"/>
                  </a:ext>
                </a:extLst>
              </a:tr>
              <a:tr h="300049"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Lucida Console" panose="020B0609040504020204" pitchFamily="49" charset="0"/>
                        </a:rPr>
                        <a:t>/tests</a:t>
                      </a:r>
                      <a:endParaRPr lang="en-US" sz="1200" dirty="0"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Unit tests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Generally using</a:t>
                      </a:r>
                      <a:r>
                        <a:rPr lang="en-GB" sz="1200" baseline="0" dirty="0"/>
                        <a:t> the </a:t>
                      </a:r>
                      <a:r>
                        <a:rPr lang="en-GB" sz="1200" dirty="0"/>
                        <a:t>testthat framework</a:t>
                      </a:r>
                      <a:r>
                        <a:rPr lang="en-GB" sz="1200" baseline="0" dirty="0"/>
                        <a:t> 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1607233"/>
                  </a:ext>
                </a:extLst>
              </a:tr>
              <a:tr h="300049"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Lucida Console" panose="020B0609040504020204" pitchFamily="49" charset="0"/>
                        </a:rPr>
                        <a:t>/</a:t>
                      </a:r>
                      <a:r>
                        <a:rPr lang="en-GB" sz="1200" dirty="0" err="1">
                          <a:latin typeface="Lucida Console" panose="020B0609040504020204" pitchFamily="49" charset="0"/>
                        </a:rPr>
                        <a:t>inst</a:t>
                      </a:r>
                      <a:endParaRPr lang="en-US" sz="1200" dirty="0"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Installed files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Location of Shiny Add-in files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6862475"/>
                  </a:ext>
                </a:extLst>
              </a:tr>
              <a:tr h="300049"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Lucida Console" panose="020B0609040504020204" pitchFamily="49" charset="0"/>
                        </a:rPr>
                        <a:t>/vignettes</a:t>
                      </a:r>
                      <a:endParaRPr lang="en-US" sz="1200" dirty="0"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Vignettes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Long form documentation – big</a:t>
                      </a:r>
                      <a:r>
                        <a:rPr lang="en-GB" sz="1200" baseline="0" dirty="0"/>
                        <a:t> picture rather than functions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3900650"/>
                  </a:ext>
                </a:extLst>
              </a:tr>
              <a:tr h="300049"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Lucida Console" panose="020B0609040504020204" pitchFamily="49" charset="0"/>
                        </a:rPr>
                        <a:t>/data</a:t>
                      </a:r>
                      <a:endParaRPr lang="en-US" sz="1200" dirty="0"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Data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Any data that is distributed with your package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3189951"/>
                  </a:ext>
                </a:extLst>
              </a:tr>
              <a:tr h="393572"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Lucida Console" panose="020B0609040504020204" pitchFamily="49" charset="0"/>
                        </a:rPr>
                        <a:t>/</a:t>
                      </a:r>
                      <a:r>
                        <a:rPr lang="en-GB" sz="1200" dirty="0" err="1">
                          <a:latin typeface="Lucida Console" panose="020B0609040504020204" pitchFamily="49" charset="0"/>
                        </a:rPr>
                        <a:t>src</a:t>
                      </a:r>
                      <a:endParaRPr lang="en-US" sz="1200" dirty="0"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Compiled</a:t>
                      </a:r>
                      <a:r>
                        <a:rPr lang="en-GB" sz="1200" baseline="0"/>
                        <a:t> code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Generally C</a:t>
                      </a:r>
                      <a:r>
                        <a:rPr lang="en-GB" sz="1200" baseline="0" dirty="0"/>
                        <a:t>++ to supplement R code (</a:t>
                      </a:r>
                      <a:r>
                        <a:rPr lang="en-GB" sz="1200" baseline="0" dirty="0" err="1"/>
                        <a:t>Rcpp</a:t>
                      </a:r>
                      <a:r>
                        <a:rPr lang="en-GB" sz="1200" baseline="0" dirty="0"/>
                        <a:t> package)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5303093"/>
                  </a:ext>
                </a:extLst>
              </a:tr>
              <a:tr h="300049"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Lucida Console" panose="020B0609040504020204" pitchFamily="49" charset="0"/>
                        </a:rPr>
                        <a:t>/demo</a:t>
                      </a:r>
                      <a:endParaRPr lang="en-US" sz="1200" dirty="0"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Demos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Generally</a:t>
                      </a:r>
                      <a:r>
                        <a:rPr lang="en-GB" sz="1200" baseline="0"/>
                        <a:t> replaced by vignettes</a:t>
                      </a:r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1528459"/>
                  </a:ext>
                </a:extLst>
              </a:tr>
              <a:tr h="300049"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Lucida Console" panose="020B0609040504020204" pitchFamily="49" charset="0"/>
                        </a:rPr>
                        <a:t>/exec</a:t>
                      </a:r>
                      <a:endParaRPr lang="en-US" sz="1200" dirty="0"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b="0"/>
                        <a:t>Executable</a:t>
                      </a:r>
                      <a:r>
                        <a:rPr lang="en-GB" sz="1200" b="0" baseline="0"/>
                        <a:t> files</a:t>
                      </a:r>
                      <a:endParaRPr lang="en-US" sz="12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4495828"/>
                  </a:ext>
                </a:extLst>
              </a:tr>
              <a:tr h="300049">
                <a:tc>
                  <a:txBody>
                    <a:bodyPr/>
                    <a:lstStyle/>
                    <a:p>
                      <a:r>
                        <a:rPr lang="en-GB" sz="1200">
                          <a:latin typeface="Lucida Console" panose="020B0609040504020204" pitchFamily="49" charset="0"/>
                        </a:rPr>
                        <a:t>/</a:t>
                      </a:r>
                      <a:r>
                        <a:rPr lang="en-GB" sz="1200" err="1">
                          <a:latin typeface="Lucida Console" panose="020B0609040504020204" pitchFamily="49" charset="0"/>
                        </a:rPr>
                        <a:t>po</a:t>
                      </a:r>
                      <a:endParaRPr lang="en-US" sz="1200"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Translations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2323488"/>
                  </a:ext>
                </a:extLst>
              </a:tr>
              <a:tr h="300049"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Lucida Console" panose="020B0609040504020204" pitchFamily="49" charset="0"/>
                        </a:rPr>
                        <a:t>/tools</a:t>
                      </a:r>
                      <a:endParaRPr lang="en-US" sz="1200" dirty="0"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Auxiliary files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1288769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93972" y="1268760"/>
            <a:ext cx="369332" cy="2660060"/>
          </a:xfrm>
          <a:prstGeom prst="rect">
            <a:avLst/>
          </a:prstGeom>
          <a:solidFill>
            <a:srgbClr val="92D050"/>
          </a:solidFill>
        </p:spPr>
        <p:txBody>
          <a:bodyPr vert="vert270" wrap="square" rtlCol="0">
            <a:spAutoFit/>
          </a:bodyPr>
          <a:lstStyle/>
          <a:p>
            <a:pPr algn="ctr"/>
            <a:r>
              <a:rPr lang="en-GB" sz="1200"/>
              <a:t>Covered today</a:t>
            </a:r>
            <a:endParaRPr lang="en-US" sz="1200"/>
          </a:p>
        </p:txBody>
      </p:sp>
      <p:sp>
        <p:nvSpPr>
          <p:cNvPr id="7" name="TextBox 6"/>
          <p:cNvSpPr txBox="1"/>
          <p:nvPr/>
        </p:nvSpPr>
        <p:spPr>
          <a:xfrm>
            <a:off x="93972" y="3928820"/>
            <a:ext cx="369332" cy="2179930"/>
          </a:xfrm>
          <a:prstGeom prst="rect">
            <a:avLst/>
          </a:prstGeom>
          <a:solidFill>
            <a:schemeClr val="bg2"/>
          </a:solidFill>
        </p:spPr>
        <p:txBody>
          <a:bodyPr vert="vert270" wrap="square" rtlCol="0">
            <a:spAutoFit/>
          </a:bodyPr>
          <a:lstStyle/>
          <a:p>
            <a:pPr algn="ctr"/>
            <a:r>
              <a:rPr lang="en-GB" sz="1200"/>
              <a:t>Not covered today</a:t>
            </a:r>
            <a:endParaRPr lang="en-US" sz="120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9991419"/>
              </p:ext>
            </p:extLst>
          </p:nvPr>
        </p:nvGraphicFramePr>
        <p:xfrm>
          <a:off x="514639" y="1258086"/>
          <a:ext cx="8424936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0532">
                  <a:extLst>
                    <a:ext uri="{9D8B030D-6E8A-4147-A177-3AD203B41FA5}">
                      <a16:colId xmlns:a16="http://schemas.microsoft.com/office/drawing/2014/main" val="3087066684"/>
                    </a:ext>
                  </a:extLst>
                </a:gridCol>
                <a:gridCol w="5914404">
                  <a:extLst>
                    <a:ext uri="{9D8B030D-6E8A-4147-A177-3AD203B41FA5}">
                      <a16:colId xmlns:a16="http://schemas.microsoft.com/office/drawing/2014/main" val="3308779679"/>
                    </a:ext>
                  </a:extLst>
                </a:gridCol>
              </a:tblGrid>
              <a:tr h="144016">
                <a:tc>
                  <a:txBody>
                    <a:bodyPr/>
                    <a:lstStyle/>
                    <a:p>
                      <a:pPr algn="ctr"/>
                      <a:r>
                        <a:rPr lang="en-GB" sz="1400"/>
                        <a:t>File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/>
                        <a:t>Notes</a:t>
                      </a:r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1898107"/>
                  </a:ext>
                </a:extLst>
              </a:tr>
              <a:tr h="144016"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Lucida Console" panose="020B0609040504020204" pitchFamily="49" charset="0"/>
                        </a:rPr>
                        <a:t>DESCRIPTION</a:t>
                      </a:r>
                      <a:endParaRPr lang="en-US" sz="1400" dirty="0"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/>
                        <a:t>Package metadata – who,</a:t>
                      </a:r>
                      <a:r>
                        <a:rPr lang="en-GB" sz="1400" baseline="0"/>
                        <a:t> why, what </a:t>
                      </a:r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4962552"/>
                  </a:ext>
                </a:extLst>
              </a:tr>
              <a:tr h="144016"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Lucida Console" panose="020B0609040504020204" pitchFamily="49" charset="0"/>
                        </a:rPr>
                        <a:t>NAMESPACE</a:t>
                      </a:r>
                      <a:endParaRPr lang="en-US" sz="1400" dirty="0"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Auto generated - what does this</a:t>
                      </a:r>
                      <a:r>
                        <a:rPr lang="en-GB" sz="1400" baseline="0" dirty="0"/>
                        <a:t> package expose and what does it need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86706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47730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Lucida Console" panose="020B0609040504020204" pitchFamily="49" charset="0"/>
              </a:rPr>
              <a:t>/R </a:t>
            </a:r>
            <a:r>
              <a:rPr lang="en-GB" dirty="0"/>
              <a:t>contains all the code. Functions are the building blocks of all packages, and there are some rules to follow…</a:t>
            </a:r>
            <a:endParaRPr lang="en-US" dirty="0"/>
          </a:p>
        </p:txBody>
      </p:sp>
      <p:sp>
        <p:nvSpPr>
          <p:cNvPr id="27" name="Content Placeholder 2"/>
          <p:cNvSpPr>
            <a:spLocks noGrp="1"/>
          </p:cNvSpPr>
          <p:nvPr>
            <p:ph idx="1"/>
          </p:nvPr>
        </p:nvSpPr>
        <p:spPr>
          <a:xfrm>
            <a:off x="304800" y="964107"/>
            <a:ext cx="8534400" cy="4913165"/>
          </a:xfrm>
        </p:spPr>
        <p:txBody>
          <a:bodyPr/>
          <a:lstStyle/>
          <a:p>
            <a:r>
              <a:rPr lang="en-GB" b="0" dirty="0"/>
              <a:t>The need for functions means you might need to refactor your existing code – but it’s a pretty sensible model to choose when writing reusable code in R </a:t>
            </a:r>
          </a:p>
          <a:p>
            <a:endParaRPr lang="en-GB" b="0" dirty="0"/>
          </a:p>
          <a:p>
            <a:r>
              <a:rPr lang="en-GB" b="0" dirty="0"/>
              <a:t>Packages should just create functions (or other objects) – they should not run any code directly or use </a:t>
            </a:r>
            <a:r>
              <a:rPr lang="en-GB" b="0" dirty="0">
                <a:latin typeface="Lucida Console" panose="020B0609040504020204" pitchFamily="49" charset="0"/>
              </a:rPr>
              <a:t>source()</a:t>
            </a:r>
          </a:p>
          <a:p>
            <a:endParaRPr lang="en-GB" b="0" dirty="0"/>
          </a:p>
          <a:p>
            <a:r>
              <a:rPr lang="en-GB" b="0" dirty="0"/>
              <a:t>Dependencies on other packages should be handled using </a:t>
            </a:r>
            <a:r>
              <a:rPr lang="en-GB" b="0" dirty="0" err="1">
                <a:latin typeface="Lucida Console" panose="020B0609040504020204" pitchFamily="49" charset="0"/>
              </a:rPr>
              <a:t>ROxygen</a:t>
            </a:r>
            <a:r>
              <a:rPr lang="en-GB" b="0" dirty="0"/>
              <a:t> – an R package should never use </a:t>
            </a:r>
            <a:r>
              <a:rPr lang="en-GB" b="0" dirty="0">
                <a:latin typeface="Lucida Console" panose="020B0609040504020204" pitchFamily="49" charset="0"/>
              </a:rPr>
              <a:t>library() </a:t>
            </a:r>
            <a:r>
              <a:rPr lang="en-GB" b="0" dirty="0"/>
              <a:t>or </a:t>
            </a:r>
            <a:r>
              <a:rPr lang="en-GB" b="0" dirty="0">
                <a:latin typeface="Lucida Console" panose="020B0609040504020204" pitchFamily="49" charset="0"/>
              </a:rPr>
              <a:t>require() </a:t>
            </a:r>
            <a:r>
              <a:rPr lang="en-GB" b="0" dirty="0"/>
              <a:t>calls</a:t>
            </a:r>
          </a:p>
          <a:p>
            <a:endParaRPr lang="en-GB" b="0" dirty="0"/>
          </a:p>
          <a:p>
            <a:r>
              <a:rPr lang="en-GB" b="0" dirty="0"/>
              <a:t>You should choose coding standards and then be consistent</a:t>
            </a:r>
          </a:p>
          <a:p>
            <a:pPr lvl="1"/>
            <a:r>
              <a:rPr lang="en-GB" b="0" dirty="0"/>
              <a:t>Coding style, </a:t>
            </a:r>
            <a:r>
              <a:rPr lang="en-GB" dirty="0"/>
              <a:t>for example Google’s style https://google.github.io/styleguide/Rguide.xml</a:t>
            </a:r>
            <a:endParaRPr lang="en-GB" b="0" dirty="0"/>
          </a:p>
          <a:p>
            <a:pPr lvl="1"/>
            <a:r>
              <a:rPr lang="en-GB" dirty="0"/>
              <a:t>Sensible </a:t>
            </a:r>
            <a:r>
              <a:rPr lang="en-GB" b="0" dirty="0"/>
              <a:t>names for functions and files, grouping functions in files in a logical way</a:t>
            </a:r>
          </a:p>
          <a:p>
            <a:pPr lvl="1"/>
            <a:endParaRPr lang="en-GB" dirty="0"/>
          </a:p>
          <a:p>
            <a:pPr marL="0" indent="0">
              <a:buNone/>
            </a:pPr>
            <a:r>
              <a:rPr lang="en-GB" dirty="0"/>
              <a:t>Don’t take this too seriously – it’s much better to have a go than to worry about getting it perfect first time!</a:t>
            </a:r>
          </a:p>
          <a:p>
            <a:pPr lvl="1"/>
            <a:endParaRPr lang="en-GB" dirty="0"/>
          </a:p>
          <a:p>
            <a:pPr lvl="1"/>
            <a:endParaRPr lang="en-GB" b="0" dirty="0"/>
          </a:p>
          <a:p>
            <a:endParaRPr lang="en-GB" b="0" dirty="0"/>
          </a:p>
          <a:p>
            <a:endParaRPr lang="en-GB" b="0" dirty="0"/>
          </a:p>
        </p:txBody>
      </p:sp>
      <p:sp>
        <p:nvSpPr>
          <p:cNvPr id="4" name="Rectangle 3"/>
          <p:cNvSpPr/>
          <p:nvPr/>
        </p:nvSpPr>
        <p:spPr bwMode="auto">
          <a:xfrm>
            <a:off x="7543056" y="5877272"/>
            <a:ext cx="1296144" cy="548680"/>
          </a:xfrm>
          <a:prstGeom prst="rect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DEMO 1+2</a:t>
            </a:r>
            <a:endParaRPr kumimoji="0" 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74684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Functions are the main way a user interacts with any</a:t>
            </a:r>
            <a:br>
              <a:rPr lang="en-GB" dirty="0"/>
            </a:br>
            <a:r>
              <a:rPr lang="en-GB" dirty="0"/>
              <a:t>package you build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6920376" y="5061540"/>
            <a:ext cx="1440960" cy="3731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</a:rPr>
              <a:t>isPrime</a:t>
            </a:r>
            <a:r>
              <a:rPr kumimoji="0" lang="en-GB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</a:rPr>
              <a:t>(x)</a:t>
            </a:r>
            <a:endParaRPr kumimoji="0" 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3732185" y="4416832"/>
            <a:ext cx="2798166" cy="3322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</a:rPr>
              <a:t>getFactors</a:t>
            </a:r>
            <a:r>
              <a:rPr kumimoji="0" lang="en-GB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</a:rPr>
              <a:t>(x)</a:t>
            </a:r>
            <a:endParaRPr kumimoji="0" 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3732185" y="5061540"/>
            <a:ext cx="2798166" cy="3731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</a:rPr>
              <a:t>getPrimeFactors</a:t>
            </a:r>
            <a:r>
              <a:rPr kumimoji="0" lang="en-GB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</a:rPr>
              <a:t>(x)</a:t>
            </a:r>
            <a:endParaRPr kumimoji="0" 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3732185" y="5732263"/>
            <a:ext cx="2798166" cy="34614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</a:rPr>
              <a:t>getLargestPrimeFactor</a:t>
            </a:r>
            <a:r>
              <a:rPr kumimoji="0" lang="en-GB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</a:rPr>
              <a:t>(x)</a:t>
            </a:r>
            <a:endParaRPr kumimoji="0" 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</a:endParaRPr>
          </a:p>
        </p:txBody>
      </p:sp>
      <p:sp>
        <p:nvSpPr>
          <p:cNvPr id="27" name="Content Placeholder 2"/>
          <p:cNvSpPr>
            <a:spLocks noGrp="1"/>
          </p:cNvSpPr>
          <p:nvPr>
            <p:ph idx="1"/>
          </p:nvPr>
        </p:nvSpPr>
        <p:spPr>
          <a:xfrm>
            <a:off x="304800" y="964107"/>
            <a:ext cx="8534400" cy="2953673"/>
          </a:xfrm>
        </p:spPr>
        <p:txBody>
          <a:bodyPr/>
          <a:lstStyle/>
          <a:p>
            <a:pPr marL="0" indent="0">
              <a:buNone/>
            </a:pPr>
            <a:r>
              <a:rPr lang="en-GB" sz="1600" b="0" dirty="0"/>
              <a:t>The user interacts with your package through the functions your make available (and documentation, vignettes, etc.)</a:t>
            </a:r>
          </a:p>
          <a:p>
            <a:pPr marL="0" indent="0">
              <a:buNone/>
            </a:pPr>
            <a:endParaRPr lang="en-GB" sz="1600" b="0" dirty="0"/>
          </a:p>
          <a:p>
            <a:pPr marL="0" indent="0">
              <a:buNone/>
            </a:pPr>
            <a:r>
              <a:rPr lang="en-GB" sz="1600" b="0" dirty="0"/>
              <a:t>No hard and fast rules, but generally accepted best practice is for functions to …</a:t>
            </a:r>
          </a:p>
          <a:p>
            <a:pPr lvl="1">
              <a:buFontTx/>
              <a:buChar char="-"/>
            </a:pPr>
            <a:r>
              <a:rPr lang="en-GB" sz="1400" b="0" dirty="0"/>
              <a:t>be self contained and perform one task</a:t>
            </a:r>
          </a:p>
          <a:p>
            <a:pPr lvl="1">
              <a:buFontTx/>
              <a:buChar char="-"/>
            </a:pPr>
            <a:r>
              <a:rPr lang="en-GB" sz="1400" b="0" dirty="0"/>
              <a:t>be short</a:t>
            </a:r>
          </a:p>
          <a:p>
            <a:pPr lvl="1">
              <a:buFontTx/>
              <a:buChar char="-"/>
            </a:pPr>
            <a:r>
              <a:rPr lang="en-GB" sz="1400" b="0" dirty="0"/>
              <a:t>have intuitive names</a:t>
            </a:r>
          </a:p>
          <a:p>
            <a:pPr marL="0" indent="0">
              <a:buNone/>
            </a:pPr>
            <a:endParaRPr lang="en-GB" sz="1600" b="0" dirty="0"/>
          </a:p>
          <a:p>
            <a:pPr marL="0" indent="0">
              <a:buNone/>
            </a:pPr>
            <a:r>
              <a:rPr lang="en-GB" sz="1600" b="0" dirty="0"/>
              <a:t>You can choose which functions to ‘export’ to the user, and which remain internal. I’ve chosen the following structure for our prime factor package</a:t>
            </a:r>
          </a:p>
        </p:txBody>
      </p:sp>
      <p:cxnSp>
        <p:nvCxnSpPr>
          <p:cNvPr id="5" name="Straight Arrow Connector 4"/>
          <p:cNvCxnSpPr>
            <a:stCxn id="4" idx="1"/>
            <a:endCxn id="7" idx="3"/>
          </p:cNvCxnSpPr>
          <p:nvPr/>
        </p:nvCxnSpPr>
        <p:spPr bwMode="auto">
          <a:xfrm flipH="1">
            <a:off x="6530351" y="5248096"/>
            <a:ext cx="390025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" name="Straight Arrow Connector 9"/>
          <p:cNvCxnSpPr>
            <a:stCxn id="8" idx="0"/>
            <a:endCxn id="7" idx="2"/>
          </p:cNvCxnSpPr>
          <p:nvPr/>
        </p:nvCxnSpPr>
        <p:spPr bwMode="auto">
          <a:xfrm flipV="1">
            <a:off x="5131268" y="5434651"/>
            <a:ext cx="0" cy="29761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" name="Straight Arrow Connector 11"/>
          <p:cNvCxnSpPr>
            <a:stCxn id="7" idx="0"/>
            <a:endCxn id="6" idx="2"/>
          </p:cNvCxnSpPr>
          <p:nvPr/>
        </p:nvCxnSpPr>
        <p:spPr bwMode="auto">
          <a:xfrm flipV="1">
            <a:off x="5131268" y="4749042"/>
            <a:ext cx="0" cy="31249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8" name="Straight Arrow Connector 27"/>
          <p:cNvCxnSpPr/>
          <p:nvPr/>
        </p:nvCxnSpPr>
        <p:spPr bwMode="auto">
          <a:xfrm>
            <a:off x="2123728" y="4551890"/>
            <a:ext cx="1440160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3" name="Content Placeholder 2"/>
          <p:cNvSpPr txBox="1">
            <a:spLocks/>
          </p:cNvSpPr>
          <p:nvPr/>
        </p:nvSpPr>
        <p:spPr bwMode="gray">
          <a:xfrm>
            <a:off x="1370919" y="4370582"/>
            <a:ext cx="353489" cy="195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34950" indent="-234950" algn="l" rtl="0" eaLnBrk="1" fontAlgn="base" hangingPunct="1">
              <a:lnSpc>
                <a:spcPct val="120000"/>
              </a:lnSpc>
              <a:spcBef>
                <a:spcPts val="20"/>
              </a:spcBef>
              <a:spcAft>
                <a:spcPct val="0"/>
              </a:spcAft>
              <a:buChar char="•"/>
              <a:defRPr sz="1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68325" indent="-219075" algn="l" rtl="0" eaLnBrk="1" fontAlgn="base" hangingPunct="1">
              <a:lnSpc>
                <a:spcPct val="120000"/>
              </a:lnSpc>
              <a:spcBef>
                <a:spcPts val="2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</a:defRPr>
            </a:lvl2pPr>
            <a:lvl3pPr marL="908050" indent="-215900" algn="l" rtl="0" eaLnBrk="1" fontAlgn="base" hangingPunct="1">
              <a:lnSpc>
                <a:spcPct val="120000"/>
              </a:lnSpc>
              <a:spcBef>
                <a:spcPts val="2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lt"/>
              </a:defRPr>
            </a:lvl3pPr>
            <a:lvl4pPr marL="1257300" indent="-234950" algn="l" rtl="0" eaLnBrk="1" fontAlgn="base" hangingPunct="1">
              <a:lnSpc>
                <a:spcPct val="120000"/>
              </a:lnSpc>
              <a:spcBef>
                <a:spcPts val="20"/>
              </a:spcBef>
              <a:spcAft>
                <a:spcPct val="0"/>
              </a:spcAft>
              <a:buChar char="–"/>
              <a:defRPr sz="1200">
                <a:solidFill>
                  <a:schemeClr val="tx1"/>
                </a:solidFill>
                <a:latin typeface="+mn-lt"/>
              </a:defRPr>
            </a:lvl4pPr>
            <a:lvl5pPr marL="1612900" indent="-241300" algn="l" rtl="0" eaLnBrk="1" fontAlgn="base" hangingPunct="1">
              <a:lnSpc>
                <a:spcPct val="120000"/>
              </a:lnSpc>
              <a:spcBef>
                <a:spcPts val="20"/>
              </a:spcBef>
              <a:spcAft>
                <a:spcPct val="0"/>
              </a:spcAft>
              <a:buChar char="•"/>
              <a:defRPr sz="1200">
                <a:solidFill>
                  <a:schemeClr val="tx1"/>
                </a:solidFill>
                <a:latin typeface="+mn-lt"/>
              </a:defRPr>
            </a:lvl5pPr>
            <a:lvl6pPr marL="2070100" indent="-2413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•"/>
              <a:defRPr sz="1200">
                <a:solidFill>
                  <a:schemeClr val="tx1"/>
                </a:solidFill>
                <a:latin typeface="+mn-lt"/>
              </a:defRPr>
            </a:lvl6pPr>
            <a:lvl7pPr marL="2527300" indent="-2413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•"/>
              <a:defRPr sz="1200">
                <a:solidFill>
                  <a:schemeClr val="tx1"/>
                </a:solidFill>
                <a:latin typeface="+mn-lt"/>
              </a:defRPr>
            </a:lvl7pPr>
            <a:lvl8pPr marL="2984500" indent="-2413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•"/>
              <a:defRPr sz="1200">
                <a:solidFill>
                  <a:schemeClr val="tx1"/>
                </a:solidFill>
                <a:latin typeface="+mn-lt"/>
              </a:defRPr>
            </a:lvl8pPr>
            <a:lvl9pPr marL="3441700" indent="-2413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•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GB" sz="1050" b="0" kern="0"/>
              <a:t>24</a:t>
            </a:r>
          </a:p>
        </p:txBody>
      </p:sp>
      <p:cxnSp>
        <p:nvCxnSpPr>
          <p:cNvPr id="38" name="Straight Arrow Connector 37"/>
          <p:cNvCxnSpPr/>
          <p:nvPr/>
        </p:nvCxnSpPr>
        <p:spPr bwMode="auto">
          <a:xfrm flipH="1">
            <a:off x="2123728" y="4638225"/>
            <a:ext cx="1440160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9" name="Straight Arrow Connector 38"/>
          <p:cNvCxnSpPr/>
          <p:nvPr/>
        </p:nvCxnSpPr>
        <p:spPr bwMode="auto">
          <a:xfrm>
            <a:off x="2123728" y="5214873"/>
            <a:ext cx="1440160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0" name="Straight Arrow Connector 39"/>
          <p:cNvCxnSpPr/>
          <p:nvPr/>
        </p:nvCxnSpPr>
        <p:spPr bwMode="auto">
          <a:xfrm flipH="1">
            <a:off x="2123728" y="5301208"/>
            <a:ext cx="1440160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1" name="Straight Arrow Connector 40"/>
          <p:cNvCxnSpPr/>
          <p:nvPr/>
        </p:nvCxnSpPr>
        <p:spPr bwMode="auto">
          <a:xfrm>
            <a:off x="2123728" y="5833887"/>
            <a:ext cx="1440160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2" name="Straight Arrow Connector 41"/>
          <p:cNvCxnSpPr/>
          <p:nvPr/>
        </p:nvCxnSpPr>
        <p:spPr bwMode="auto">
          <a:xfrm flipH="1">
            <a:off x="2123728" y="5920222"/>
            <a:ext cx="1440160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3" name="Content Placeholder 2"/>
          <p:cNvSpPr txBox="1">
            <a:spLocks/>
          </p:cNvSpPr>
          <p:nvPr/>
        </p:nvSpPr>
        <p:spPr bwMode="gray">
          <a:xfrm>
            <a:off x="1370919" y="5061540"/>
            <a:ext cx="353489" cy="195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34950" indent="-234950" algn="l" rtl="0" eaLnBrk="1" fontAlgn="base" hangingPunct="1">
              <a:lnSpc>
                <a:spcPct val="120000"/>
              </a:lnSpc>
              <a:spcBef>
                <a:spcPts val="20"/>
              </a:spcBef>
              <a:spcAft>
                <a:spcPct val="0"/>
              </a:spcAft>
              <a:buChar char="•"/>
              <a:defRPr sz="1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68325" indent="-219075" algn="l" rtl="0" eaLnBrk="1" fontAlgn="base" hangingPunct="1">
              <a:lnSpc>
                <a:spcPct val="120000"/>
              </a:lnSpc>
              <a:spcBef>
                <a:spcPts val="2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</a:defRPr>
            </a:lvl2pPr>
            <a:lvl3pPr marL="908050" indent="-215900" algn="l" rtl="0" eaLnBrk="1" fontAlgn="base" hangingPunct="1">
              <a:lnSpc>
                <a:spcPct val="120000"/>
              </a:lnSpc>
              <a:spcBef>
                <a:spcPts val="2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lt"/>
              </a:defRPr>
            </a:lvl3pPr>
            <a:lvl4pPr marL="1257300" indent="-234950" algn="l" rtl="0" eaLnBrk="1" fontAlgn="base" hangingPunct="1">
              <a:lnSpc>
                <a:spcPct val="120000"/>
              </a:lnSpc>
              <a:spcBef>
                <a:spcPts val="20"/>
              </a:spcBef>
              <a:spcAft>
                <a:spcPct val="0"/>
              </a:spcAft>
              <a:buChar char="–"/>
              <a:defRPr sz="1200">
                <a:solidFill>
                  <a:schemeClr val="tx1"/>
                </a:solidFill>
                <a:latin typeface="+mn-lt"/>
              </a:defRPr>
            </a:lvl4pPr>
            <a:lvl5pPr marL="1612900" indent="-241300" algn="l" rtl="0" eaLnBrk="1" fontAlgn="base" hangingPunct="1">
              <a:lnSpc>
                <a:spcPct val="120000"/>
              </a:lnSpc>
              <a:spcBef>
                <a:spcPts val="20"/>
              </a:spcBef>
              <a:spcAft>
                <a:spcPct val="0"/>
              </a:spcAft>
              <a:buChar char="•"/>
              <a:defRPr sz="1200">
                <a:solidFill>
                  <a:schemeClr val="tx1"/>
                </a:solidFill>
                <a:latin typeface="+mn-lt"/>
              </a:defRPr>
            </a:lvl5pPr>
            <a:lvl6pPr marL="2070100" indent="-2413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•"/>
              <a:defRPr sz="1200">
                <a:solidFill>
                  <a:schemeClr val="tx1"/>
                </a:solidFill>
                <a:latin typeface="+mn-lt"/>
              </a:defRPr>
            </a:lvl6pPr>
            <a:lvl7pPr marL="2527300" indent="-2413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•"/>
              <a:defRPr sz="1200">
                <a:solidFill>
                  <a:schemeClr val="tx1"/>
                </a:solidFill>
                <a:latin typeface="+mn-lt"/>
              </a:defRPr>
            </a:lvl7pPr>
            <a:lvl8pPr marL="2984500" indent="-2413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•"/>
              <a:defRPr sz="1200">
                <a:solidFill>
                  <a:schemeClr val="tx1"/>
                </a:solidFill>
                <a:latin typeface="+mn-lt"/>
              </a:defRPr>
            </a:lvl8pPr>
            <a:lvl9pPr marL="3441700" indent="-2413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•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GB" sz="1050" b="0" kern="0"/>
              <a:t>24</a:t>
            </a:r>
          </a:p>
        </p:txBody>
      </p:sp>
      <p:sp>
        <p:nvSpPr>
          <p:cNvPr id="44" name="Content Placeholder 2"/>
          <p:cNvSpPr txBox="1">
            <a:spLocks/>
          </p:cNvSpPr>
          <p:nvPr/>
        </p:nvSpPr>
        <p:spPr bwMode="gray">
          <a:xfrm>
            <a:off x="1370919" y="5724478"/>
            <a:ext cx="353489" cy="195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34950" indent="-234950" algn="l" rtl="0" eaLnBrk="1" fontAlgn="base" hangingPunct="1">
              <a:lnSpc>
                <a:spcPct val="120000"/>
              </a:lnSpc>
              <a:spcBef>
                <a:spcPts val="20"/>
              </a:spcBef>
              <a:spcAft>
                <a:spcPct val="0"/>
              </a:spcAft>
              <a:buChar char="•"/>
              <a:defRPr sz="1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68325" indent="-219075" algn="l" rtl="0" eaLnBrk="1" fontAlgn="base" hangingPunct="1">
              <a:lnSpc>
                <a:spcPct val="120000"/>
              </a:lnSpc>
              <a:spcBef>
                <a:spcPts val="2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</a:defRPr>
            </a:lvl2pPr>
            <a:lvl3pPr marL="908050" indent="-215900" algn="l" rtl="0" eaLnBrk="1" fontAlgn="base" hangingPunct="1">
              <a:lnSpc>
                <a:spcPct val="120000"/>
              </a:lnSpc>
              <a:spcBef>
                <a:spcPts val="2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lt"/>
              </a:defRPr>
            </a:lvl3pPr>
            <a:lvl4pPr marL="1257300" indent="-234950" algn="l" rtl="0" eaLnBrk="1" fontAlgn="base" hangingPunct="1">
              <a:lnSpc>
                <a:spcPct val="120000"/>
              </a:lnSpc>
              <a:spcBef>
                <a:spcPts val="20"/>
              </a:spcBef>
              <a:spcAft>
                <a:spcPct val="0"/>
              </a:spcAft>
              <a:buChar char="–"/>
              <a:defRPr sz="1200">
                <a:solidFill>
                  <a:schemeClr val="tx1"/>
                </a:solidFill>
                <a:latin typeface="+mn-lt"/>
              </a:defRPr>
            </a:lvl4pPr>
            <a:lvl5pPr marL="1612900" indent="-241300" algn="l" rtl="0" eaLnBrk="1" fontAlgn="base" hangingPunct="1">
              <a:lnSpc>
                <a:spcPct val="120000"/>
              </a:lnSpc>
              <a:spcBef>
                <a:spcPts val="20"/>
              </a:spcBef>
              <a:spcAft>
                <a:spcPct val="0"/>
              </a:spcAft>
              <a:buChar char="•"/>
              <a:defRPr sz="1200">
                <a:solidFill>
                  <a:schemeClr val="tx1"/>
                </a:solidFill>
                <a:latin typeface="+mn-lt"/>
              </a:defRPr>
            </a:lvl5pPr>
            <a:lvl6pPr marL="2070100" indent="-2413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•"/>
              <a:defRPr sz="1200">
                <a:solidFill>
                  <a:schemeClr val="tx1"/>
                </a:solidFill>
                <a:latin typeface="+mn-lt"/>
              </a:defRPr>
            </a:lvl6pPr>
            <a:lvl7pPr marL="2527300" indent="-2413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•"/>
              <a:defRPr sz="1200">
                <a:solidFill>
                  <a:schemeClr val="tx1"/>
                </a:solidFill>
                <a:latin typeface="+mn-lt"/>
              </a:defRPr>
            </a:lvl7pPr>
            <a:lvl8pPr marL="2984500" indent="-2413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•"/>
              <a:defRPr sz="1200">
                <a:solidFill>
                  <a:schemeClr val="tx1"/>
                </a:solidFill>
                <a:latin typeface="+mn-lt"/>
              </a:defRPr>
            </a:lvl8pPr>
            <a:lvl9pPr marL="3441700" indent="-2413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•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GB" sz="1050" b="0" kern="0"/>
              <a:t>24</a:t>
            </a:r>
          </a:p>
        </p:txBody>
      </p:sp>
      <p:sp>
        <p:nvSpPr>
          <p:cNvPr id="45" name="Content Placeholder 2"/>
          <p:cNvSpPr txBox="1">
            <a:spLocks/>
          </p:cNvSpPr>
          <p:nvPr/>
        </p:nvSpPr>
        <p:spPr bwMode="gray">
          <a:xfrm>
            <a:off x="671428" y="4539649"/>
            <a:ext cx="1368151" cy="197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34950" indent="-234950" algn="l" rtl="0" eaLnBrk="1" fontAlgn="base" hangingPunct="1">
              <a:lnSpc>
                <a:spcPct val="120000"/>
              </a:lnSpc>
              <a:spcBef>
                <a:spcPts val="20"/>
              </a:spcBef>
              <a:spcAft>
                <a:spcPct val="0"/>
              </a:spcAft>
              <a:buChar char="•"/>
              <a:defRPr sz="1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68325" indent="-219075" algn="l" rtl="0" eaLnBrk="1" fontAlgn="base" hangingPunct="1">
              <a:lnSpc>
                <a:spcPct val="120000"/>
              </a:lnSpc>
              <a:spcBef>
                <a:spcPts val="2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</a:defRPr>
            </a:lvl2pPr>
            <a:lvl3pPr marL="908050" indent="-215900" algn="l" rtl="0" eaLnBrk="1" fontAlgn="base" hangingPunct="1">
              <a:lnSpc>
                <a:spcPct val="120000"/>
              </a:lnSpc>
              <a:spcBef>
                <a:spcPts val="2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lt"/>
              </a:defRPr>
            </a:lvl3pPr>
            <a:lvl4pPr marL="1257300" indent="-234950" algn="l" rtl="0" eaLnBrk="1" fontAlgn="base" hangingPunct="1">
              <a:lnSpc>
                <a:spcPct val="120000"/>
              </a:lnSpc>
              <a:spcBef>
                <a:spcPts val="20"/>
              </a:spcBef>
              <a:spcAft>
                <a:spcPct val="0"/>
              </a:spcAft>
              <a:buChar char="–"/>
              <a:defRPr sz="1200">
                <a:solidFill>
                  <a:schemeClr val="tx1"/>
                </a:solidFill>
                <a:latin typeface="+mn-lt"/>
              </a:defRPr>
            </a:lvl4pPr>
            <a:lvl5pPr marL="1612900" indent="-241300" algn="l" rtl="0" eaLnBrk="1" fontAlgn="base" hangingPunct="1">
              <a:lnSpc>
                <a:spcPct val="120000"/>
              </a:lnSpc>
              <a:spcBef>
                <a:spcPts val="20"/>
              </a:spcBef>
              <a:spcAft>
                <a:spcPct val="0"/>
              </a:spcAft>
              <a:buChar char="•"/>
              <a:defRPr sz="1200">
                <a:solidFill>
                  <a:schemeClr val="tx1"/>
                </a:solidFill>
                <a:latin typeface="+mn-lt"/>
              </a:defRPr>
            </a:lvl5pPr>
            <a:lvl6pPr marL="2070100" indent="-2413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•"/>
              <a:defRPr sz="1200">
                <a:solidFill>
                  <a:schemeClr val="tx1"/>
                </a:solidFill>
                <a:latin typeface="+mn-lt"/>
              </a:defRPr>
            </a:lvl6pPr>
            <a:lvl7pPr marL="2527300" indent="-2413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•"/>
              <a:defRPr sz="1200">
                <a:solidFill>
                  <a:schemeClr val="tx1"/>
                </a:solidFill>
                <a:latin typeface="+mn-lt"/>
              </a:defRPr>
            </a:lvl7pPr>
            <a:lvl8pPr marL="2984500" indent="-2413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•"/>
              <a:defRPr sz="1200">
                <a:solidFill>
                  <a:schemeClr val="tx1"/>
                </a:solidFill>
                <a:latin typeface="+mn-lt"/>
              </a:defRPr>
            </a:lvl8pPr>
            <a:lvl9pPr marL="3441700" indent="-2413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•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GB" sz="1050" b="0" kern="0"/>
              <a:t>c(1,2,3,4,6,8,12,24)</a:t>
            </a:r>
          </a:p>
        </p:txBody>
      </p:sp>
      <p:sp>
        <p:nvSpPr>
          <p:cNvPr id="46" name="Content Placeholder 2"/>
          <p:cNvSpPr txBox="1">
            <a:spLocks/>
          </p:cNvSpPr>
          <p:nvPr/>
        </p:nvSpPr>
        <p:spPr bwMode="gray">
          <a:xfrm>
            <a:off x="1264065" y="5260809"/>
            <a:ext cx="531195" cy="195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34950" indent="-234950" algn="l" rtl="0" eaLnBrk="1" fontAlgn="base" hangingPunct="1">
              <a:lnSpc>
                <a:spcPct val="120000"/>
              </a:lnSpc>
              <a:spcBef>
                <a:spcPts val="20"/>
              </a:spcBef>
              <a:spcAft>
                <a:spcPct val="0"/>
              </a:spcAft>
              <a:buChar char="•"/>
              <a:defRPr sz="1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68325" indent="-219075" algn="l" rtl="0" eaLnBrk="1" fontAlgn="base" hangingPunct="1">
              <a:lnSpc>
                <a:spcPct val="120000"/>
              </a:lnSpc>
              <a:spcBef>
                <a:spcPts val="2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</a:defRPr>
            </a:lvl2pPr>
            <a:lvl3pPr marL="908050" indent="-215900" algn="l" rtl="0" eaLnBrk="1" fontAlgn="base" hangingPunct="1">
              <a:lnSpc>
                <a:spcPct val="120000"/>
              </a:lnSpc>
              <a:spcBef>
                <a:spcPts val="2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lt"/>
              </a:defRPr>
            </a:lvl3pPr>
            <a:lvl4pPr marL="1257300" indent="-234950" algn="l" rtl="0" eaLnBrk="1" fontAlgn="base" hangingPunct="1">
              <a:lnSpc>
                <a:spcPct val="120000"/>
              </a:lnSpc>
              <a:spcBef>
                <a:spcPts val="20"/>
              </a:spcBef>
              <a:spcAft>
                <a:spcPct val="0"/>
              </a:spcAft>
              <a:buChar char="–"/>
              <a:defRPr sz="1200">
                <a:solidFill>
                  <a:schemeClr val="tx1"/>
                </a:solidFill>
                <a:latin typeface="+mn-lt"/>
              </a:defRPr>
            </a:lvl4pPr>
            <a:lvl5pPr marL="1612900" indent="-241300" algn="l" rtl="0" eaLnBrk="1" fontAlgn="base" hangingPunct="1">
              <a:lnSpc>
                <a:spcPct val="120000"/>
              </a:lnSpc>
              <a:spcBef>
                <a:spcPts val="20"/>
              </a:spcBef>
              <a:spcAft>
                <a:spcPct val="0"/>
              </a:spcAft>
              <a:buChar char="•"/>
              <a:defRPr sz="1200">
                <a:solidFill>
                  <a:schemeClr val="tx1"/>
                </a:solidFill>
                <a:latin typeface="+mn-lt"/>
              </a:defRPr>
            </a:lvl5pPr>
            <a:lvl6pPr marL="2070100" indent="-2413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•"/>
              <a:defRPr sz="1200">
                <a:solidFill>
                  <a:schemeClr val="tx1"/>
                </a:solidFill>
                <a:latin typeface="+mn-lt"/>
              </a:defRPr>
            </a:lvl6pPr>
            <a:lvl7pPr marL="2527300" indent="-2413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•"/>
              <a:defRPr sz="1200">
                <a:solidFill>
                  <a:schemeClr val="tx1"/>
                </a:solidFill>
                <a:latin typeface="+mn-lt"/>
              </a:defRPr>
            </a:lvl7pPr>
            <a:lvl8pPr marL="2984500" indent="-2413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•"/>
              <a:defRPr sz="1200">
                <a:solidFill>
                  <a:schemeClr val="tx1"/>
                </a:solidFill>
                <a:latin typeface="+mn-lt"/>
              </a:defRPr>
            </a:lvl8pPr>
            <a:lvl9pPr marL="3441700" indent="-2413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•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GB" sz="1050" b="0" kern="0"/>
              <a:t>c(2,3)</a:t>
            </a:r>
          </a:p>
        </p:txBody>
      </p:sp>
      <p:sp>
        <p:nvSpPr>
          <p:cNvPr id="47" name="Content Placeholder 2"/>
          <p:cNvSpPr txBox="1">
            <a:spLocks/>
          </p:cNvSpPr>
          <p:nvPr/>
        </p:nvSpPr>
        <p:spPr bwMode="gray">
          <a:xfrm>
            <a:off x="1398977" y="5882666"/>
            <a:ext cx="353489" cy="195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34950" indent="-234950" algn="l" rtl="0" eaLnBrk="1" fontAlgn="base" hangingPunct="1">
              <a:lnSpc>
                <a:spcPct val="120000"/>
              </a:lnSpc>
              <a:spcBef>
                <a:spcPts val="20"/>
              </a:spcBef>
              <a:spcAft>
                <a:spcPct val="0"/>
              </a:spcAft>
              <a:buChar char="•"/>
              <a:defRPr sz="1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68325" indent="-219075" algn="l" rtl="0" eaLnBrk="1" fontAlgn="base" hangingPunct="1">
              <a:lnSpc>
                <a:spcPct val="120000"/>
              </a:lnSpc>
              <a:spcBef>
                <a:spcPts val="2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</a:defRPr>
            </a:lvl2pPr>
            <a:lvl3pPr marL="908050" indent="-215900" algn="l" rtl="0" eaLnBrk="1" fontAlgn="base" hangingPunct="1">
              <a:lnSpc>
                <a:spcPct val="120000"/>
              </a:lnSpc>
              <a:spcBef>
                <a:spcPts val="2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lt"/>
              </a:defRPr>
            </a:lvl3pPr>
            <a:lvl4pPr marL="1257300" indent="-234950" algn="l" rtl="0" eaLnBrk="1" fontAlgn="base" hangingPunct="1">
              <a:lnSpc>
                <a:spcPct val="120000"/>
              </a:lnSpc>
              <a:spcBef>
                <a:spcPts val="20"/>
              </a:spcBef>
              <a:spcAft>
                <a:spcPct val="0"/>
              </a:spcAft>
              <a:buChar char="–"/>
              <a:defRPr sz="1200">
                <a:solidFill>
                  <a:schemeClr val="tx1"/>
                </a:solidFill>
                <a:latin typeface="+mn-lt"/>
              </a:defRPr>
            </a:lvl4pPr>
            <a:lvl5pPr marL="1612900" indent="-241300" algn="l" rtl="0" eaLnBrk="1" fontAlgn="base" hangingPunct="1">
              <a:lnSpc>
                <a:spcPct val="120000"/>
              </a:lnSpc>
              <a:spcBef>
                <a:spcPts val="20"/>
              </a:spcBef>
              <a:spcAft>
                <a:spcPct val="0"/>
              </a:spcAft>
              <a:buChar char="•"/>
              <a:defRPr sz="1200">
                <a:solidFill>
                  <a:schemeClr val="tx1"/>
                </a:solidFill>
                <a:latin typeface="+mn-lt"/>
              </a:defRPr>
            </a:lvl5pPr>
            <a:lvl6pPr marL="2070100" indent="-2413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•"/>
              <a:defRPr sz="1200">
                <a:solidFill>
                  <a:schemeClr val="tx1"/>
                </a:solidFill>
                <a:latin typeface="+mn-lt"/>
              </a:defRPr>
            </a:lvl6pPr>
            <a:lvl7pPr marL="2527300" indent="-2413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•"/>
              <a:defRPr sz="1200">
                <a:solidFill>
                  <a:schemeClr val="tx1"/>
                </a:solidFill>
                <a:latin typeface="+mn-lt"/>
              </a:defRPr>
            </a:lvl7pPr>
            <a:lvl8pPr marL="2984500" indent="-2413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•"/>
              <a:defRPr sz="1200">
                <a:solidFill>
                  <a:schemeClr val="tx1"/>
                </a:solidFill>
                <a:latin typeface="+mn-lt"/>
              </a:defRPr>
            </a:lvl8pPr>
            <a:lvl9pPr marL="3441700" indent="-2413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•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GB" sz="1050" b="0" kern="0"/>
              <a:t>3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7596336" y="153491"/>
            <a:ext cx="1296144" cy="548680"/>
          </a:xfrm>
          <a:prstGeom prst="rect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DEMO 3</a:t>
            </a:r>
            <a:endParaRPr kumimoji="0" 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0" y="3948346"/>
            <a:ext cx="8515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/>
              <a:t>Exported</a:t>
            </a:r>
            <a:endParaRPr lang="en-US" sz="1200"/>
          </a:p>
        </p:txBody>
      </p:sp>
      <p:sp>
        <p:nvSpPr>
          <p:cNvPr id="25" name="TextBox 24"/>
          <p:cNvSpPr txBox="1"/>
          <p:nvPr/>
        </p:nvSpPr>
        <p:spPr>
          <a:xfrm>
            <a:off x="7225882" y="3948346"/>
            <a:ext cx="7409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Internal</a:t>
            </a:r>
            <a:endParaRPr lang="en-US" sz="1200" dirty="0"/>
          </a:p>
        </p:txBody>
      </p:sp>
      <p:cxnSp>
        <p:nvCxnSpPr>
          <p:cNvPr id="11" name="Straight Connector 10"/>
          <p:cNvCxnSpPr/>
          <p:nvPr/>
        </p:nvCxnSpPr>
        <p:spPr bwMode="auto">
          <a:xfrm>
            <a:off x="6715401" y="4131971"/>
            <a:ext cx="0" cy="2232248"/>
          </a:xfrm>
          <a:prstGeom prst="line">
            <a:avLst/>
          </a:prstGeom>
          <a:noFill/>
          <a:ln w="9525" cap="flat" cmpd="sng" algn="ctr">
            <a:solidFill>
              <a:schemeClr val="bg2"/>
            </a:solidFill>
            <a:prstDash val="dashDot"/>
            <a:round/>
            <a:headEnd type="none" w="med" len="med"/>
            <a:tailEnd type="none" w="med" len="med"/>
          </a:ln>
          <a:effectLst/>
        </p:spPr>
      </p:cxnSp>
      <p:sp>
        <p:nvSpPr>
          <p:cNvPr id="29" name="TextBox 28"/>
          <p:cNvSpPr txBox="1"/>
          <p:nvPr/>
        </p:nvSpPr>
        <p:spPr>
          <a:xfrm>
            <a:off x="991260" y="3948347"/>
            <a:ext cx="11128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err="1"/>
              <a:t>Input/Output</a:t>
            </a:r>
            <a:endParaRPr lang="en-US" sz="1200"/>
          </a:p>
        </p:txBody>
      </p:sp>
      <p:cxnSp>
        <p:nvCxnSpPr>
          <p:cNvPr id="30" name="Straight Connector 29"/>
          <p:cNvCxnSpPr/>
          <p:nvPr/>
        </p:nvCxnSpPr>
        <p:spPr bwMode="auto">
          <a:xfrm>
            <a:off x="2699792" y="4185084"/>
            <a:ext cx="0" cy="2232248"/>
          </a:xfrm>
          <a:prstGeom prst="line">
            <a:avLst/>
          </a:prstGeom>
          <a:noFill/>
          <a:ln w="9525" cap="flat" cmpd="sng" algn="ctr">
            <a:solidFill>
              <a:schemeClr val="bg2"/>
            </a:solidFill>
            <a:prstDash val="dashDot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2827955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Every package should have documentation, but this doesn’t need to be a burden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58863"/>
            <a:ext cx="6427440" cy="49609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0" dirty="0"/>
              <a:t>R help files live in </a:t>
            </a:r>
            <a:r>
              <a:rPr lang="en-GB" b="0" dirty="0">
                <a:latin typeface="Lucida Console" panose="020B0609040504020204" pitchFamily="49" charset="0"/>
              </a:rPr>
              <a:t>.Rd </a:t>
            </a:r>
            <a:r>
              <a:rPr lang="en-GB" b="0" dirty="0"/>
              <a:t>files the </a:t>
            </a:r>
            <a:r>
              <a:rPr lang="en-GB" b="0" dirty="0">
                <a:latin typeface="Lucida Console" panose="020B0609040504020204" pitchFamily="49" charset="0"/>
              </a:rPr>
              <a:t>/man </a:t>
            </a:r>
            <a:r>
              <a:rPr lang="en-GB" b="0" dirty="0"/>
              <a:t>folder. You can write </a:t>
            </a:r>
            <a:r>
              <a:rPr lang="en-GB" b="0" dirty="0">
                <a:latin typeface="Lucida Console" panose="020B0609040504020204" pitchFamily="49" charset="0"/>
              </a:rPr>
              <a:t>.Rd </a:t>
            </a:r>
            <a:r>
              <a:rPr lang="en-GB" b="0" dirty="0"/>
              <a:t>files following the required formatting, but if we’re honest, how often would you come back to do that? </a:t>
            </a:r>
          </a:p>
          <a:p>
            <a:pPr marL="0" indent="0">
              <a:buNone/>
            </a:pPr>
            <a:endParaRPr lang="en-GB" b="0" dirty="0"/>
          </a:p>
          <a:p>
            <a:pPr marL="0" indent="0">
              <a:buNone/>
            </a:pPr>
            <a:endParaRPr lang="en-GB" b="0" dirty="0"/>
          </a:p>
          <a:p>
            <a:pPr marL="349250" lvl="1" indent="0">
              <a:buNone/>
            </a:pPr>
            <a:endParaRPr lang="en-GB" b="0" dirty="0"/>
          </a:p>
          <a:p>
            <a:pPr marL="349250" lvl="1" indent="0">
              <a:buNone/>
            </a:pPr>
            <a:r>
              <a:rPr lang="en-GB" dirty="0"/>
              <a:t>					</a:t>
            </a:r>
            <a:endParaRPr lang="en-GB" b="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9311" y="463106"/>
            <a:ext cx="1656184" cy="1813916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 bwMode="gray">
          <a:xfrm>
            <a:off x="324239" y="2420889"/>
            <a:ext cx="8534400" cy="3717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lnSpcReduction="10000"/>
          </a:bodyPr>
          <a:lstStyle>
            <a:lvl1pPr marL="234950" indent="-234950" algn="l" rtl="0" eaLnBrk="1" fontAlgn="base" hangingPunct="1">
              <a:lnSpc>
                <a:spcPct val="120000"/>
              </a:lnSpc>
              <a:spcBef>
                <a:spcPts val="20"/>
              </a:spcBef>
              <a:spcAft>
                <a:spcPct val="0"/>
              </a:spcAft>
              <a:buChar char="•"/>
              <a:defRPr sz="1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68325" indent="-219075" algn="l" rtl="0" eaLnBrk="1" fontAlgn="base" hangingPunct="1">
              <a:lnSpc>
                <a:spcPct val="120000"/>
              </a:lnSpc>
              <a:spcBef>
                <a:spcPts val="2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</a:defRPr>
            </a:lvl2pPr>
            <a:lvl3pPr marL="908050" indent="-215900" algn="l" rtl="0" eaLnBrk="1" fontAlgn="base" hangingPunct="1">
              <a:lnSpc>
                <a:spcPct val="120000"/>
              </a:lnSpc>
              <a:spcBef>
                <a:spcPts val="2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+mn-lt"/>
              </a:defRPr>
            </a:lvl3pPr>
            <a:lvl4pPr marL="1257300" indent="-234950" algn="l" rtl="0" eaLnBrk="1" fontAlgn="base" hangingPunct="1">
              <a:lnSpc>
                <a:spcPct val="120000"/>
              </a:lnSpc>
              <a:spcBef>
                <a:spcPts val="20"/>
              </a:spcBef>
              <a:spcAft>
                <a:spcPct val="0"/>
              </a:spcAft>
              <a:buChar char="–"/>
              <a:defRPr sz="1200">
                <a:solidFill>
                  <a:schemeClr val="tx1"/>
                </a:solidFill>
                <a:latin typeface="+mn-lt"/>
              </a:defRPr>
            </a:lvl4pPr>
            <a:lvl5pPr marL="1612900" indent="-241300" algn="l" rtl="0" eaLnBrk="1" fontAlgn="base" hangingPunct="1">
              <a:lnSpc>
                <a:spcPct val="120000"/>
              </a:lnSpc>
              <a:spcBef>
                <a:spcPts val="20"/>
              </a:spcBef>
              <a:spcAft>
                <a:spcPct val="0"/>
              </a:spcAft>
              <a:buChar char="•"/>
              <a:defRPr sz="1200">
                <a:solidFill>
                  <a:schemeClr val="tx1"/>
                </a:solidFill>
                <a:latin typeface="+mn-lt"/>
              </a:defRPr>
            </a:lvl5pPr>
            <a:lvl6pPr marL="2070100" indent="-2413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•"/>
              <a:defRPr sz="1200">
                <a:solidFill>
                  <a:schemeClr val="tx1"/>
                </a:solidFill>
                <a:latin typeface="+mn-lt"/>
              </a:defRPr>
            </a:lvl6pPr>
            <a:lvl7pPr marL="2527300" indent="-2413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•"/>
              <a:defRPr sz="1200">
                <a:solidFill>
                  <a:schemeClr val="tx1"/>
                </a:solidFill>
                <a:latin typeface="+mn-lt"/>
              </a:defRPr>
            </a:lvl7pPr>
            <a:lvl8pPr marL="2984500" indent="-2413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•"/>
              <a:defRPr sz="1200">
                <a:solidFill>
                  <a:schemeClr val="tx1"/>
                </a:solidFill>
                <a:latin typeface="+mn-lt"/>
              </a:defRPr>
            </a:lvl8pPr>
            <a:lvl9pPr marL="3441700" indent="-2413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•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GB" b="0" kern="0" dirty="0">
                <a:latin typeface="Lucida Console" panose="020B0609040504020204" pitchFamily="49" charset="0"/>
              </a:rPr>
              <a:t>ROxygen2</a:t>
            </a:r>
            <a:r>
              <a:rPr lang="en-GB" b="0" kern="0" dirty="0"/>
              <a:t> allows you to write your documentation in-line with your code using specially formatted comments. It then creates the </a:t>
            </a:r>
            <a:r>
              <a:rPr lang="en-GB" b="0" kern="0" dirty="0">
                <a:latin typeface="Lucida Console" panose="020B0609040504020204" pitchFamily="49" charset="0"/>
              </a:rPr>
              <a:t>.Rd </a:t>
            </a:r>
            <a:r>
              <a:rPr lang="en-GB" b="0" kern="0" dirty="0"/>
              <a:t>files for you.</a:t>
            </a:r>
          </a:p>
          <a:p>
            <a:pPr marL="0" indent="0">
              <a:buFontTx/>
              <a:buNone/>
            </a:pPr>
            <a:endParaRPr lang="en-GB" b="0" kern="0" dirty="0"/>
          </a:p>
          <a:p>
            <a:pPr marL="0" indent="0">
              <a:buFontTx/>
              <a:buNone/>
            </a:pPr>
            <a:r>
              <a:rPr lang="en-GB" b="0" kern="0" dirty="0"/>
              <a:t>This approach has a number of advantages</a:t>
            </a:r>
          </a:p>
          <a:p>
            <a:pPr lvl="1"/>
            <a:r>
              <a:rPr lang="en-GB" b="0" kern="0" dirty="0"/>
              <a:t>Code and documentation live side by side – if you update your code, you’re more likely to update the documentation too</a:t>
            </a:r>
          </a:p>
          <a:p>
            <a:pPr lvl="1"/>
            <a:r>
              <a:rPr lang="en-GB" b="0" kern="0" dirty="0">
                <a:latin typeface="Lucida Console" panose="020B0609040504020204" pitchFamily="49" charset="0"/>
              </a:rPr>
              <a:t>ROxygen2</a:t>
            </a:r>
            <a:r>
              <a:rPr lang="en-GB" b="0" kern="0" dirty="0"/>
              <a:t> can inspect your code and write some of the documentation for you</a:t>
            </a:r>
          </a:p>
          <a:p>
            <a:pPr marL="349250" lvl="1" indent="0">
              <a:buFontTx/>
              <a:buNone/>
            </a:pPr>
            <a:endParaRPr lang="en-GB" b="0" kern="0" dirty="0"/>
          </a:p>
          <a:p>
            <a:pPr marL="15875" indent="0">
              <a:buFontTx/>
              <a:buNone/>
            </a:pPr>
            <a:r>
              <a:rPr lang="en-GB" b="0" kern="0" dirty="0"/>
              <a:t>It’s best practise to write comments describing how functions work, the inputs &amp; outputs. Doing so in </a:t>
            </a:r>
            <a:r>
              <a:rPr lang="en-GB" b="0" kern="0" dirty="0">
                <a:latin typeface="Lucida Console" panose="020B0609040504020204" pitchFamily="49" charset="0"/>
              </a:rPr>
              <a:t>ROxygen2</a:t>
            </a:r>
            <a:r>
              <a:rPr lang="en-GB" b="0" kern="0" dirty="0"/>
              <a:t> format involves very little extra work!</a:t>
            </a:r>
          </a:p>
          <a:p>
            <a:pPr marL="349250" lvl="1" indent="0">
              <a:buFontTx/>
              <a:buNone/>
            </a:pPr>
            <a:endParaRPr lang="en-GB" b="0" kern="0" dirty="0"/>
          </a:p>
          <a:p>
            <a:pPr marL="349250" lvl="1" indent="0">
              <a:buFontTx/>
              <a:buNone/>
            </a:pPr>
            <a:r>
              <a:rPr lang="en-GB" b="0" kern="0" dirty="0"/>
              <a:t>					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7581934" y="5589240"/>
            <a:ext cx="1296144" cy="548680"/>
          </a:xfrm>
          <a:prstGeom prst="rect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DEMO 4, 4a</a:t>
            </a:r>
            <a:endParaRPr kumimoji="0" 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8558864"/>
      </p:ext>
    </p:extLst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3A6F"/>
      </a:accent1>
      <a:accent2>
        <a:srgbClr val="00AB39"/>
      </a:accent2>
      <a:accent3>
        <a:srgbClr val="A12830"/>
      </a:accent3>
      <a:accent4>
        <a:srgbClr val="FFE512"/>
      </a:accent4>
      <a:accent5>
        <a:srgbClr val="C41E99"/>
      </a:accent5>
      <a:accent6>
        <a:srgbClr val="FF5C00"/>
      </a:accent6>
      <a:hlink>
        <a:srgbClr val="003A6F"/>
      </a:hlink>
      <a:folHlink>
        <a:srgbClr val="A12830"/>
      </a:folHlink>
    </a:clrScheme>
    <a:fontScheme name="blan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2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2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AB39"/>
        </a:accent1>
        <a:accent2>
          <a:srgbClr val="FFCE00"/>
        </a:accent2>
        <a:accent3>
          <a:srgbClr val="FFFFFF"/>
        </a:accent3>
        <a:accent4>
          <a:srgbClr val="000000"/>
        </a:accent4>
        <a:accent5>
          <a:srgbClr val="AAD2AE"/>
        </a:accent5>
        <a:accent6>
          <a:srgbClr val="E7BA00"/>
        </a:accent6>
        <a:hlink>
          <a:srgbClr val="003A6F"/>
        </a:hlink>
        <a:folHlink>
          <a:srgbClr val="A1283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AB39"/>
        </a:accent1>
        <a:accent2>
          <a:srgbClr val="FFE512"/>
        </a:accent2>
        <a:accent3>
          <a:srgbClr val="FFFFFF"/>
        </a:accent3>
        <a:accent4>
          <a:srgbClr val="000000"/>
        </a:accent4>
        <a:accent5>
          <a:srgbClr val="AAD2AE"/>
        </a:accent5>
        <a:accent6>
          <a:srgbClr val="E7CF0F"/>
        </a:accent6>
        <a:hlink>
          <a:srgbClr val="003A6F"/>
        </a:hlink>
        <a:folHlink>
          <a:srgbClr val="A1283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6030</TotalTime>
  <Words>5152</Words>
  <Application>Microsoft Office PowerPoint</Application>
  <PresentationFormat>On-screen Show (4:3)</PresentationFormat>
  <Paragraphs>672</Paragraphs>
  <Slides>49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3" baseType="lpstr">
      <vt:lpstr>Arial</vt:lpstr>
      <vt:lpstr>Courier New</vt:lpstr>
      <vt:lpstr>Lucida Console</vt:lpstr>
      <vt:lpstr>Blank</vt:lpstr>
      <vt:lpstr>R Meetup April 2017 - Package Workshop </vt:lpstr>
      <vt:lpstr>We’ll cover the basics of creating your own package today – for more thorough coverage see Hadley Wickham’s ‘R Packages’ book</vt:lpstr>
      <vt:lpstr>We’re borrowing problem 3 from ProjectEuler.net to illustrate how to build an R package</vt:lpstr>
      <vt:lpstr>The plan…</vt:lpstr>
      <vt:lpstr>Three reason why you should consider structuring your code as an R package</vt:lpstr>
      <vt:lpstr>An R package consists of code and other files laid out in a specific format. We only need worry about a subset of the package structure</vt:lpstr>
      <vt:lpstr>/R contains all the code. Functions are the building blocks of all packages, and there are some rules to follow…</vt:lpstr>
      <vt:lpstr>Functions are the main way a user interacts with any package you build</vt:lpstr>
      <vt:lpstr>Every package should have documentation, but this doesn’t need to be a burden</vt:lpstr>
      <vt:lpstr>Example of ROxygen documentation</vt:lpstr>
      <vt:lpstr>Questions?</vt:lpstr>
      <vt:lpstr>The plan…</vt:lpstr>
      <vt:lpstr>There are several benefits to using an automated testing framework instead of only manual/informal tests</vt:lpstr>
      <vt:lpstr>There are two packages that are particularly useful for testing when developing an R package: ‘testthat’ and ‘covr’</vt:lpstr>
      <vt:lpstr>The testthat package uses a hierarchical structure for its test files</vt:lpstr>
      <vt:lpstr>An ‘expectation’ looks at whether or not a specific outcome is as you expect using various expectation functions, which start with ‘expect_’ </vt:lpstr>
      <vt:lpstr>A test should look at a single piece of functionality by including multiple expectations of its outcomes. </vt:lpstr>
      <vt:lpstr>A context is a group of related tests. The test suite results are organised by context. </vt:lpstr>
      <vt:lpstr>An example of a single context for our package</vt:lpstr>
      <vt:lpstr>An example of a single context for our package</vt:lpstr>
      <vt:lpstr>An example of a single context for our package</vt:lpstr>
      <vt:lpstr>An example of a single context for our package</vt:lpstr>
      <vt:lpstr>An example of a single context for our package </vt:lpstr>
      <vt:lpstr>The devtools package makes it easy to set up and run the tests within your package</vt:lpstr>
      <vt:lpstr>The testthat output is organised by context and shows the results of each of the expectations within that context</vt:lpstr>
      <vt:lpstr>Output</vt:lpstr>
      <vt:lpstr>The results shown for each expectation by context</vt:lpstr>
      <vt:lpstr>Successful expectations are indicated with a full stop</vt:lpstr>
      <vt:lpstr>Failed expectations are described below the results.</vt:lpstr>
      <vt:lpstr>Failed expectations are described below the results.</vt:lpstr>
      <vt:lpstr>Tests and contexts can have more code in them than simply the test_that and expect_ functions</vt:lpstr>
      <vt:lpstr>The quality of the tests themselves is still the most important part of writing unit tests</vt:lpstr>
      <vt:lpstr>Hadley Wickham has some useful resources on using testthat, which go into more detail and have some helpful tips both in general and for creating packages</vt:lpstr>
      <vt:lpstr>Questions?</vt:lpstr>
      <vt:lpstr>The plan…</vt:lpstr>
      <vt:lpstr>Demo R Studio Shiny Gadget Add-in </vt:lpstr>
      <vt:lpstr>RStudio Add-Ins</vt:lpstr>
      <vt:lpstr>Once you have installed a R package that contains addins, they’ll be immediately available within your Rstudio</vt:lpstr>
      <vt:lpstr>To create your own Rstudio Add-ins you need to:</vt:lpstr>
      <vt:lpstr>To create your own Rstudio Add-ins you need to:</vt:lpstr>
      <vt:lpstr>Questions?</vt:lpstr>
      <vt:lpstr>The plan…</vt:lpstr>
      <vt:lpstr>The DESCRIPTION and NAMESPACE files are both required before sharing a package more widely…</vt:lpstr>
      <vt:lpstr>Before you make your package available more widely, it’s worth considering running some performance testing</vt:lpstr>
      <vt:lpstr>The benefits of version control : git + GitHub</vt:lpstr>
      <vt:lpstr>To the CRAN!</vt:lpstr>
      <vt:lpstr>Approaches to sharing packages…</vt:lpstr>
      <vt:lpstr>Useful commands and links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Meetup April 2017 - Package Workshop </dc:title>
  <cp:lastModifiedBy>Noble-Eddy, Robert</cp:lastModifiedBy>
  <cp:revision>20</cp:revision>
  <dcterms:modified xsi:type="dcterms:W3CDTF">2017-05-02T17:17:35Z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ument Classification Level">
    <vt:lpwstr>Personal</vt:lpwstr>
  </property>
</Properties>
</file>