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057c1ae8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057c1ae8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764128a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764128a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0625bb5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0625bb5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0625bb5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0625bb5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0625bb58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0625bb58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0625bb5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0625bb5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0625bb5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0625bb5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0625bb58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0625bb58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0625bb5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0625bb5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0625bb58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d0625bb58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92698d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92698d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0625bb58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0625bb58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d0625bb58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d0625bb58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dc4b734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dc4b734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92698d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92698d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057c1ae8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057c1ae8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057c1ae8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057c1ae8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057c1ae8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057c1ae8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057c1ae8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057c1ae8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05cb817f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05cb817f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1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3" type="body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flipH="1" rot="8778896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flipH="1" rot="8778896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 rot="8778896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flipH="1" rot="8778896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45" name="Google Shape;145;p20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noFill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Descriptions">
  <p:cSld name="BLANK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">
  <p:cSld name="BLANK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 3">
  <p:cSld name="BLANK_1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 2">
  <p:cSld name="BLANK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 1">
  <p:cSld name="BLANK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bg>
      <p:bgPr>
        <a:noFill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1">
    <p:bg>
      <p:bgPr>
        <a:noFill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fmla="val 96329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fmla="val 69864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">
  <p:cSld name="SECTION_HEADER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5" name="Google Shape;75;p9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76" name="Google Shape;76;p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 txBox="1"/>
          <p:nvPr>
            <p:ph idx="2" type="subTitle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0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970000" y="1047475"/>
            <a:ext cx="49872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Zenith 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4516875" y="1643088"/>
            <a:ext cx="4243800" cy="1857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 Team 15 : </a:t>
            </a:r>
            <a:endParaRPr b="1"/>
          </a:p>
          <a:p>
            <a:pPr indent="0" lvl="0" marL="0" rtl="0" algn="r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Arvind Anand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Rahul Manoj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Harshit Singh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6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 Akash Vijayasarathy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Flow</a:t>
            </a:r>
            <a:endParaRPr/>
          </a:p>
        </p:txBody>
      </p:sp>
      <p:sp>
        <p:nvSpPr>
          <p:cNvPr id="255" name="Google Shape;255;p35"/>
          <p:cNvSpPr/>
          <p:nvPr/>
        </p:nvSpPr>
        <p:spPr>
          <a:xfrm rot="-5400000">
            <a:off x="944246" y="792530"/>
            <a:ext cx="1389530" cy="2539695"/>
          </a:xfrm>
          <a:prstGeom prst="flowChartOffpageConnector">
            <a:avLst/>
          </a:prstGeom>
          <a:solidFill>
            <a:srgbClr val="013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2908858" y="1357525"/>
            <a:ext cx="2952376" cy="1409725"/>
          </a:xfrm>
          <a:custGeom>
            <a:rect b="b" l="l" r="r" t="t"/>
            <a:pathLst>
              <a:path extrusionOk="0" h="56389" w="90142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2B417A"/>
          </a:solidFill>
          <a:ln>
            <a:noFill/>
          </a:ln>
        </p:spPr>
      </p:sp>
      <p:sp>
        <p:nvSpPr>
          <p:cNvPr id="257" name="Google Shape;257;p35"/>
          <p:cNvSpPr/>
          <p:nvPr/>
        </p:nvSpPr>
        <p:spPr>
          <a:xfrm>
            <a:off x="5861159" y="1357525"/>
            <a:ext cx="2952376" cy="1409725"/>
          </a:xfrm>
          <a:custGeom>
            <a:rect b="b" l="l" r="r" t="t"/>
            <a:pathLst>
              <a:path extrusionOk="0" h="56389" w="90142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64428D"/>
          </a:solidFill>
          <a:ln>
            <a:noFill/>
          </a:ln>
        </p:spPr>
      </p:sp>
      <p:sp>
        <p:nvSpPr>
          <p:cNvPr id="258" name="Google Shape;258;p35"/>
          <p:cNvSpPr txBox="1"/>
          <p:nvPr/>
        </p:nvSpPr>
        <p:spPr>
          <a:xfrm>
            <a:off x="640741" y="1779727"/>
            <a:ext cx="15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File Input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3645084" y="1779727"/>
            <a:ext cx="15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Tokens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6550150" y="1779725"/>
            <a:ext cx="15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Parse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Tree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61" name="Google Shape;261;p35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62" name="Google Shape;262;p3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5"/>
          <p:cNvSpPr/>
          <p:nvPr/>
        </p:nvSpPr>
        <p:spPr>
          <a:xfrm rot="10800000">
            <a:off x="332338" y="3085050"/>
            <a:ext cx="2570613" cy="1400175"/>
          </a:xfrm>
          <a:custGeom>
            <a:rect b="b" l="l" r="r" t="t"/>
            <a:pathLst>
              <a:path extrusionOk="0" h="56007" w="78486">
                <a:moveTo>
                  <a:pt x="0" y="56007"/>
                </a:moveTo>
                <a:lnTo>
                  <a:pt x="16383" y="27813"/>
                </a:lnTo>
                <a:lnTo>
                  <a:pt x="762" y="0"/>
                </a:lnTo>
                <a:lnTo>
                  <a:pt x="78486" y="0"/>
                </a:lnTo>
                <a:lnTo>
                  <a:pt x="78486" y="56007"/>
                </a:lnTo>
                <a:close/>
              </a:path>
            </a:pathLst>
          </a:custGeom>
          <a:solidFill>
            <a:srgbClr val="FF5800"/>
          </a:solidFill>
          <a:ln>
            <a:noFill/>
          </a:ln>
        </p:spPr>
      </p:sp>
      <p:sp>
        <p:nvSpPr>
          <p:cNvPr id="266" name="Google Shape;266;p35"/>
          <p:cNvSpPr/>
          <p:nvPr/>
        </p:nvSpPr>
        <p:spPr>
          <a:xfrm rot="10800000">
            <a:off x="5878102" y="3080275"/>
            <a:ext cx="2952376" cy="1409725"/>
          </a:xfrm>
          <a:custGeom>
            <a:rect b="b" l="l" r="r" t="t"/>
            <a:pathLst>
              <a:path extrusionOk="0" h="56389" w="90142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D42375"/>
          </a:solidFill>
          <a:ln>
            <a:noFill/>
          </a:ln>
        </p:spPr>
      </p:sp>
      <p:sp>
        <p:nvSpPr>
          <p:cNvPr id="267" name="Google Shape;267;p35"/>
          <p:cNvSpPr/>
          <p:nvPr/>
        </p:nvSpPr>
        <p:spPr>
          <a:xfrm rot="10800000">
            <a:off x="2925801" y="3080275"/>
            <a:ext cx="2952376" cy="1409725"/>
          </a:xfrm>
          <a:custGeom>
            <a:rect b="b" l="l" r="r" t="t"/>
            <a:pathLst>
              <a:path extrusionOk="0" h="56389" w="90142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F52A4C"/>
          </a:solidFill>
          <a:ln>
            <a:noFill/>
          </a:ln>
        </p:spPr>
      </p:sp>
      <p:sp>
        <p:nvSpPr>
          <p:cNvPr id="268" name="Google Shape;268;p35"/>
          <p:cNvSpPr txBox="1"/>
          <p:nvPr/>
        </p:nvSpPr>
        <p:spPr>
          <a:xfrm>
            <a:off x="6154050" y="3647500"/>
            <a:ext cx="211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Intermediate Code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3615606" y="3495099"/>
            <a:ext cx="15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Runtime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610398" y="3495099"/>
            <a:ext cx="15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OUTPUT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idx="2" type="subTitle"/>
          </p:nvPr>
        </p:nvSpPr>
        <p:spPr>
          <a:xfrm>
            <a:off x="644525" y="81150"/>
            <a:ext cx="31095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Factorial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 b="0" l="0" r="51004" t="0"/>
          <a:stretch/>
        </p:blipFill>
        <p:spPr>
          <a:xfrm>
            <a:off x="0" y="3231925"/>
            <a:ext cx="4398577" cy="19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400" y="623400"/>
            <a:ext cx="2705775" cy="250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1750" y="1347175"/>
            <a:ext cx="4582252" cy="27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idx="2" type="subTitle"/>
          </p:nvPr>
        </p:nvSpPr>
        <p:spPr>
          <a:xfrm>
            <a:off x="644525" y="81150"/>
            <a:ext cx="31095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Prime Numbers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37"/>
          <p:cNvPicPr preferRelativeResize="0"/>
          <p:nvPr/>
        </p:nvPicPr>
        <p:blipFill rotWithShape="1">
          <a:blip r:embed="rId3">
            <a:alphaModFix/>
          </a:blip>
          <a:srcRect b="0" l="0" r="50499" t="0"/>
          <a:stretch/>
        </p:blipFill>
        <p:spPr>
          <a:xfrm>
            <a:off x="0" y="1639650"/>
            <a:ext cx="4526275" cy="35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800" y="152400"/>
            <a:ext cx="219253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idx="2" type="subTitle"/>
          </p:nvPr>
        </p:nvSpPr>
        <p:spPr>
          <a:xfrm>
            <a:off x="342008" y="317200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Prime Numbers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150" y="752025"/>
            <a:ext cx="7613998" cy="43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idx="2" type="subTitle"/>
          </p:nvPr>
        </p:nvSpPr>
        <p:spPr>
          <a:xfrm>
            <a:off x="644525" y="81150"/>
            <a:ext cx="31095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Declaration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2024"/>
            <a:ext cx="9144003" cy="150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20" y="685700"/>
            <a:ext cx="3634305" cy="26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7675" y="922275"/>
            <a:ext cx="4580326" cy="19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idx="2" type="subTitle"/>
          </p:nvPr>
        </p:nvSpPr>
        <p:spPr>
          <a:xfrm>
            <a:off x="644525" y="81150"/>
            <a:ext cx="31095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Expression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2024"/>
            <a:ext cx="9144003" cy="150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25576"/>
            <a:ext cx="4517676" cy="15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idx="2" type="subTitle"/>
          </p:nvPr>
        </p:nvSpPr>
        <p:spPr>
          <a:xfrm>
            <a:off x="342008" y="317200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Expression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12" name="Google Shape;3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3200"/>
            <a:ext cx="8991601" cy="318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idx="2" type="subTitle"/>
          </p:nvPr>
        </p:nvSpPr>
        <p:spPr>
          <a:xfrm>
            <a:off x="1183700" y="88250"/>
            <a:ext cx="31095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For Enhanced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8" name="Google Shape;318;p42"/>
          <p:cNvPicPr preferRelativeResize="0"/>
          <p:nvPr/>
        </p:nvPicPr>
        <p:blipFill rotWithShape="1">
          <a:blip r:embed="rId3">
            <a:alphaModFix/>
          </a:blip>
          <a:srcRect b="0" l="0" r="42912" t="8734"/>
          <a:stretch/>
        </p:blipFill>
        <p:spPr>
          <a:xfrm>
            <a:off x="228600" y="3117050"/>
            <a:ext cx="2942623" cy="195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00" y="318150"/>
            <a:ext cx="1569725" cy="27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6023" y="783050"/>
            <a:ext cx="5667978" cy="369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idx="2" type="subTitle"/>
          </p:nvPr>
        </p:nvSpPr>
        <p:spPr>
          <a:xfrm>
            <a:off x="644525" y="81150"/>
            <a:ext cx="31095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6" name="Google Shape;326;p43"/>
          <p:cNvPicPr preferRelativeResize="0"/>
          <p:nvPr/>
        </p:nvPicPr>
        <p:blipFill rotWithShape="1">
          <a:blip r:embed="rId3">
            <a:alphaModFix/>
          </a:blip>
          <a:srcRect b="0" l="0" r="51479" t="13926"/>
          <a:stretch/>
        </p:blipFill>
        <p:spPr>
          <a:xfrm>
            <a:off x="152400" y="3211951"/>
            <a:ext cx="4288748" cy="18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99" y="623550"/>
            <a:ext cx="2826050" cy="25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473" y="949875"/>
            <a:ext cx="4398054" cy="349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idx="2" type="subTitle"/>
          </p:nvPr>
        </p:nvSpPr>
        <p:spPr>
          <a:xfrm>
            <a:off x="644525" y="81150"/>
            <a:ext cx="31095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Ternary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4" name="Google Shape;334;p44"/>
          <p:cNvPicPr preferRelativeResize="0"/>
          <p:nvPr/>
        </p:nvPicPr>
        <p:blipFill rotWithShape="1">
          <a:blip r:embed="rId3">
            <a:alphaModFix/>
          </a:blip>
          <a:srcRect b="0" l="0" r="49492" t="18374"/>
          <a:stretch/>
        </p:blipFill>
        <p:spPr>
          <a:xfrm>
            <a:off x="0" y="4033350"/>
            <a:ext cx="4618501" cy="11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500" y="874168"/>
            <a:ext cx="4618502" cy="3395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11575"/>
            <a:ext cx="44624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7907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Language Specification: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7"/>
          <p:cNvGrpSpPr/>
          <p:nvPr/>
        </p:nvGrpSpPr>
        <p:grpSpPr>
          <a:xfrm>
            <a:off x="4432934" y="1028668"/>
            <a:ext cx="278152" cy="345818"/>
            <a:chOff x="0" y="46600"/>
            <a:chExt cx="3121800" cy="5004600"/>
          </a:xfrm>
        </p:grpSpPr>
        <p:sp>
          <p:nvSpPr>
            <p:cNvPr id="186" name="Google Shape;186;p2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7"/>
          <p:cNvSpPr txBox="1"/>
          <p:nvPr/>
        </p:nvSpPr>
        <p:spPr>
          <a:xfrm>
            <a:off x="4919125" y="970125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Name:</a:t>
            </a:r>
            <a:r>
              <a:rPr lang="en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Zenith</a:t>
            </a:r>
            <a:endParaRPr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4919125" y="1772188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File Extension:</a:t>
            </a:r>
            <a:r>
              <a:rPr lang="en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.zth</a:t>
            </a:r>
            <a:endParaRPr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919125" y="2588450"/>
            <a:ext cx="42249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Program Paradigm: </a:t>
            </a:r>
            <a:r>
              <a:rPr lang="en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Imperative</a:t>
            </a:r>
            <a:endParaRPr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4919125" y="3376325"/>
            <a:ext cx="42249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Tools Used:</a:t>
            </a:r>
            <a:r>
              <a:rPr lang="en" sz="2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ANTLR , PyCharm, VSCode</a:t>
            </a:r>
            <a:endParaRPr sz="2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93" name="Google Shape;193;p27"/>
          <p:cNvGrpSpPr/>
          <p:nvPr/>
        </p:nvGrpSpPr>
        <p:grpSpPr>
          <a:xfrm>
            <a:off x="4432934" y="1830743"/>
            <a:ext cx="278152" cy="345818"/>
            <a:chOff x="0" y="46600"/>
            <a:chExt cx="3121800" cy="5004600"/>
          </a:xfrm>
        </p:grpSpPr>
        <p:sp>
          <p:nvSpPr>
            <p:cNvPr id="194" name="Google Shape;194;p2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7"/>
          <p:cNvGrpSpPr/>
          <p:nvPr/>
        </p:nvGrpSpPr>
        <p:grpSpPr>
          <a:xfrm>
            <a:off x="4432934" y="2647007"/>
            <a:ext cx="278152" cy="345818"/>
            <a:chOff x="0" y="46600"/>
            <a:chExt cx="3121800" cy="5004600"/>
          </a:xfrm>
        </p:grpSpPr>
        <p:sp>
          <p:nvSpPr>
            <p:cNvPr id="198" name="Google Shape;198;p2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7"/>
          <p:cNvGrpSpPr/>
          <p:nvPr/>
        </p:nvGrpSpPr>
        <p:grpSpPr>
          <a:xfrm>
            <a:off x="4432934" y="3434893"/>
            <a:ext cx="278152" cy="345818"/>
            <a:chOff x="0" y="46600"/>
            <a:chExt cx="3121800" cy="5004600"/>
          </a:xfrm>
        </p:grpSpPr>
        <p:sp>
          <p:nvSpPr>
            <p:cNvPr id="202" name="Google Shape;202;p2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idx="2" type="subTitle"/>
          </p:nvPr>
        </p:nvSpPr>
        <p:spPr>
          <a:xfrm>
            <a:off x="644525" y="81150"/>
            <a:ext cx="31095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While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2" name="Google Shape;342;p45"/>
          <p:cNvPicPr preferRelativeResize="0"/>
          <p:nvPr/>
        </p:nvPicPr>
        <p:blipFill rotWithShape="1">
          <a:blip r:embed="rId3">
            <a:alphaModFix/>
          </a:blip>
          <a:srcRect b="0" l="0" r="50509" t="13397"/>
          <a:stretch/>
        </p:blipFill>
        <p:spPr>
          <a:xfrm>
            <a:off x="0" y="3368575"/>
            <a:ext cx="4525501" cy="17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562" y="471150"/>
            <a:ext cx="2057425" cy="27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875" y="1460802"/>
            <a:ext cx="4525501" cy="26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idx="2" type="subTitle"/>
          </p:nvPr>
        </p:nvSpPr>
        <p:spPr>
          <a:xfrm>
            <a:off x="644525" y="81150"/>
            <a:ext cx="31095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Nested If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0" name="Google Shape;350;p46"/>
          <p:cNvPicPr preferRelativeResize="0"/>
          <p:nvPr/>
        </p:nvPicPr>
        <p:blipFill rotWithShape="1">
          <a:blip r:embed="rId3">
            <a:alphaModFix/>
          </a:blip>
          <a:srcRect b="8928" l="0" r="0" t="8936"/>
          <a:stretch/>
        </p:blipFill>
        <p:spPr>
          <a:xfrm>
            <a:off x="25228" y="928350"/>
            <a:ext cx="2525650" cy="342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400" y="230450"/>
            <a:ext cx="4349051" cy="317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1400" y="3404263"/>
            <a:ext cx="4349051" cy="121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8662" y="547350"/>
            <a:ext cx="1586913" cy="44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378000" y="1602146"/>
            <a:ext cx="83880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Data Types: </a:t>
            </a:r>
            <a:r>
              <a:rPr lang="en" sz="1600">
                <a:solidFill>
                  <a:schemeClr val="dk2"/>
                </a:solidFill>
              </a:rPr>
              <a:t>Supports strings, integers,float, double and booleans</a:t>
            </a:r>
            <a:r>
              <a:rPr b="1" lang="en" sz="1600">
                <a:solidFill>
                  <a:schemeClr val="dk2"/>
                </a:solidFill>
              </a:rPr>
              <a:t>.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Identifiers and Numbers: </a:t>
            </a:r>
            <a:r>
              <a:rPr lang="en" sz="1600">
                <a:solidFill>
                  <a:schemeClr val="dk2"/>
                </a:solidFill>
              </a:rPr>
              <a:t>Allows identifiers and numeric values.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Arithmetic Operators: </a:t>
            </a:r>
            <a:r>
              <a:rPr lang="en" sz="1600">
                <a:solidFill>
                  <a:schemeClr val="dk2"/>
                </a:solidFill>
              </a:rPr>
              <a:t>Includes +, -, *, /. (precedence is also addressed)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Assignment Operator: </a:t>
            </a:r>
            <a:r>
              <a:rPr lang="en" sz="1600">
                <a:solidFill>
                  <a:schemeClr val="dk2"/>
                </a:solidFill>
              </a:rPr>
              <a:t>Represented by "=".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Boolean Operators: </a:t>
            </a:r>
            <a:r>
              <a:rPr lang="en" sz="1600">
                <a:solidFill>
                  <a:schemeClr val="dk2"/>
                </a:solidFill>
              </a:rPr>
              <a:t>Supports &lt;=, &gt;=, &gt;, &lt;, ==, not, and, or.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Ternary Operator: </a:t>
            </a:r>
            <a:r>
              <a:rPr lang="en" sz="1600">
                <a:solidFill>
                  <a:schemeClr val="dk2"/>
                </a:solidFill>
              </a:rPr>
              <a:t>Syntax: (condition) ? a : b.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Comments: </a:t>
            </a:r>
            <a:r>
              <a:rPr lang="en" sz="1600">
                <a:solidFill>
                  <a:schemeClr val="dk2"/>
                </a:solidFill>
              </a:rPr>
              <a:t>Supports single-line and multiline comments.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Loops: </a:t>
            </a:r>
            <a:r>
              <a:rPr lang="en" sz="1600">
                <a:solidFill>
                  <a:schemeClr val="dk2"/>
                </a:solidFill>
              </a:rPr>
              <a:t>Supports for, while, and enhanced for loops.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Conditional Constructs:</a:t>
            </a:r>
            <a:r>
              <a:rPr lang="en" sz="1600">
                <a:solidFill>
                  <a:schemeClr val="dk2"/>
                </a:solidFill>
              </a:rPr>
              <a:t> Includes if ,elseif, else.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Display Function: </a:t>
            </a:r>
            <a:r>
              <a:rPr lang="en" sz="1600">
                <a:solidFill>
                  <a:schemeClr val="dk2"/>
                </a:solidFill>
              </a:rPr>
              <a:t>Uses print(“message”) for display.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Type Casting: </a:t>
            </a:r>
            <a:r>
              <a:rPr lang="en" sz="1600">
                <a:solidFill>
                  <a:schemeClr val="dk2"/>
                </a:solidFill>
              </a:rPr>
              <a:t>Supports type casting between float and integers.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Dynamic Declaration:</a:t>
            </a:r>
            <a:r>
              <a:rPr lang="en" sz="1600">
                <a:solidFill>
                  <a:schemeClr val="dk2"/>
                </a:solidFill>
              </a:rPr>
              <a:t>Supports dynamic declaration using ternary expressions.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</p:txBody>
      </p:sp>
      <p:grpSp>
        <p:nvGrpSpPr>
          <p:cNvPr id="211" name="Google Shape;211;p28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12" name="Google Shape;212;p2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539025" y="2728100"/>
            <a:ext cx="605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70475" y="1292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grammar ZenithGrammar;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//Program Structure and Blocks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--program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: 'start' block 'end'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--block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'{' atomic_block+ '}'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'{'  '}'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 atomic block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atomic_block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:  command+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 declaration+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0"/>
          <p:cNvSpPr txBox="1"/>
          <p:nvPr>
            <p:ph idx="3" type="body"/>
          </p:nvPr>
        </p:nvSpPr>
        <p:spPr>
          <a:xfrm>
            <a:off x="4581150" y="-23200"/>
            <a:ext cx="44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 declaration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declaration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: 'int' VARIABLE_IDENTIFIER (ASSIGNMENT_OPERATOR num_expr)?              # integerDeclaration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| 'int' VARIABLE_IDENTIFIER (ASSIGNMENT_OPERATOR ternary_expr)?          # integerDeclaration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| 'boolean' VARIABLE_IDENTIFIER (ASSIGNMENT_OPERATOR bool_expr)?         # booleanDeclaration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| 'boolean' VARIABLE_IDENTIFIER (ASSIGNMENT_OPERATOR ternary_expr)?      # booleanDeclaration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| 'string' VARIABLE_IDENTIFIER (ASSIGNMENT_OPERATOR VALID_STRING)?       # stringDeclaration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| 'string' VARIABLE_IDENTIFIER (ASSIGNMENT_OPERATOR ternary_expr)?       # stringDeclaration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'float' VARIABLE_IDENTIFIER (ASSIGNMENT_OPERATOR num_expr)?       # floatDeclaration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'float' VARIABLE_IDENTIFIER (ASSIGNMENT_OPERATOR ternary_expr)?        # floatDeclaration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'double' VARIABLE_IDENTIFIER (ASSIGNMENT_OPERATOR num_expr)?      # doubleDeclaration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'double' VARIABLE_IDENTIFIER (ASSIGNMENT_OPERATOR ternary_expr)?       # doubleDeclaration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'{}'                                                # emptyDeclaration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43900" y="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//Commands and Expressions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--commands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: (if_expr|while_expr|for_enhanced|for_loop|print|assignment_expr)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--assignments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assignment_expr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: VARIABLE_IDENTIFIER ASSIGNMENT_OPERATOR num_expr                       # integerAssignment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| VARIABLE_IDENTIFIER ASSIGNMENT_OPERATOR bool_expr                      # booleanAssignment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VARIABLE_IDENTIFIER ASSIGNMENT_OPERATOR ternary_expr                   # ternaryAssignment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--expressions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num_expr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bool_expr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1"/>
          <p:cNvSpPr txBox="1"/>
          <p:nvPr>
            <p:ph idx="3" type="body"/>
          </p:nvPr>
        </p:nvSpPr>
        <p:spPr>
          <a:xfrm>
            <a:off x="4686900" y="0"/>
            <a:ext cx="44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--boolean expressions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bool_expr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VARIABLE_IDENTIFIER ASSIGNMENT_OPERATOR bool_expr    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bool_computation_expr                                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--bool computation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bool_computation_expr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bool_computation_expr op=(AND|OR|IS_EQUL_TO|NOT_EQUL_TO) bool_computation_expr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comp_expr                               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bool_bracket_expr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bool_bracket_expr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'(' bool_expr ')'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BOOLEAN										        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VARIABLE_IDENTIFIER										    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--comparison expressions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comp_expr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num_expr op=(GREATER_THAN|LESS_THAN|MORE_THAN_OR_EQUL|LESS_THAN_OR_EQUL|IS_EQUL_TO|NOT_EQUL_TO) num_expr  # numberComparisonExpression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70475" y="8935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--arithmetic expressions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VARIABLE_IDENTIFIER ASSIGNMENT_OPERATOR num_expr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add_sub_expr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--add and sub expressions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add_sub_expr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add_sub_expr (ADD|SUB) term_expr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term_expr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--term expressions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term_expr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term_expr (MUL|DIV) bracket_expr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bracket_expr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--bracket expressions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bracket_expr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'(' num_expr ')'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SUB? DIGITS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SUB? DECIMAL_VALUE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SUB? VARIABLE_IDENTIFIER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2"/>
          <p:cNvSpPr txBox="1"/>
          <p:nvPr>
            <p:ph idx="3" type="body"/>
          </p:nvPr>
        </p:nvSpPr>
        <p:spPr>
          <a:xfrm>
            <a:off x="4581150" y="-23200"/>
            <a:ext cx="44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Conditional and Looping Constructs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--conditional expression</a:t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'(' bool_expr ')'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--if expression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'if' cond_expr block (else_if_expr)* (else_expr)?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--else if (condition) expression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else_if_expr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'elseIf' cond_expr block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--else expression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else_expr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'else' block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70475" y="1292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Looping expressions</a:t>
            </a:r>
            <a:endParaRPr b="1"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--while(condition) expression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while_expr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'while' cond_expr block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--for enhanced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for_enhanced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'for' VARIABLE_IDENTIFIER 'in' 'range' '(' rangeVal '..' rangeVal ')' block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rangeVal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: VARIABLE_IDENTIFIER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| DIGITS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--for normal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for_loop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'for' '(' VARIABLE_IDENTIFIER '$=' DIGITS ';' bool_expr ';' variable_change_part ')' block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variable_change_part : increment_expression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| decrement_expression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|VARIABLE_IDENTIFIER ASSIGNMENT_OPERATOR num_expr;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decrement_expression : VARIABLE_IDENTIFIER '--'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| '--' VARIABLE_IDENTIFIER;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increment_expression : VARIABLE_IDENTIFIER '++'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| '++' VARIABLE_IDENTIFIER;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3"/>
          <p:cNvSpPr txBox="1"/>
          <p:nvPr>
            <p:ph idx="3" type="body"/>
          </p:nvPr>
        </p:nvSpPr>
        <p:spPr>
          <a:xfrm>
            <a:off x="4621000" y="-102950"/>
            <a:ext cx="44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ternary_expr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cond_expr '?' exprs ':' exprs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cond_expr '?' BOOLEAN ':' BOOLEAN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cond_expr '?' VALID_STRING ':' VALID_STRING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all types of values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DIGITS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BOOLEAN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VARIABLE_IDENTIFIER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num_expr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bool_expr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VALID_STRING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--print statement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'print' '(' print_parameters ')'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'print' '(' (print_parameters ',')+ print_parameters ')'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 print parameters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print_parameters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value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--numbers &gt; 0.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DIGITS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: [1-9] [0-9]*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| '0'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;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 --primitive types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primitive_type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: 'num'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'boolean'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'float'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'double'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| 'string'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70475" y="0"/>
            <a:ext cx="3891300" cy="4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all types of values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: DIGITS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BOOLEAN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VARIABLE_IDENTIFIER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num_expr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bool_expr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VALID_STRING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--print statement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: 'print' '(' print_parameters ')'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'print' '(' (print_parameters ',')+ print_parameters ')'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 print parameters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print_parameters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: value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--numbers &gt; 0.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DIGITS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: [1-9] [0-9]*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| '0'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;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 --primitive types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primitive_type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: 'num'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'boolean'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'float'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'double'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'string'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4"/>
          <p:cNvSpPr txBox="1"/>
          <p:nvPr>
            <p:ph idx="3" type="body"/>
          </p:nvPr>
        </p:nvSpPr>
        <p:spPr>
          <a:xfrm>
            <a:off x="4621000" y="-79725"/>
            <a:ext cx="3891300" cy="4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--Boolean value as true or false.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: 'true'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| 'false'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--operators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ADD               : '+';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SUB               : '-';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MUL               : '*';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               : '/';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               : 'and';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OR                : 'or';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LESS_THAN         : '&lt;';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GREATER_THAN      : '&gt;';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LESS_THAN_OR_EQUL : '&lt;=';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MORE_THAN_OR_EQUL : '&gt;=';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NOT_EQUL_TO       : 'not';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IS_EQUL_TO        : '==';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--lower case and upper case letters.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VARIABLE_IDENTIFIER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: [a-zA-Z_] [a-zA-Z_0-9]*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--valid Strings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VALID_STRING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: '"'[a-zA-Z0-9_]+'"'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EMPTY_STRING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--decimal values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DECIMAL_VALUE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: DIGITS '.' (DIGITS)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| DIGITS '.0'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--assignment operator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ASSIGNMENT_OPERATOR   : '=';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--defining whitespaces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WHITE_SPACES    : [ \t\r\n]+ -&gt; skip; // skip spaces, tabs and newline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--empty string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EMPTY_STRING: '""';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--comment syntax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Comment : ('#' ~[\r\n]* | '/#' .*? '#/') -&gt; skip;</a:t>
            </a:r>
            <a:endParaRPr sz="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rgbClr val="8C8C8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