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E00562-C1EA-4CA8-9DB4-9D617867EA04}">
  <a:tblStyle styleId="{35E00562-C1EA-4CA8-9DB4-9D617867EA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7037300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27037300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703730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703730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7037300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703730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2703730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2703730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703730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703730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703730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703730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7037300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27037300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27037300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27037300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7037300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703730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2"/>
          <p:cNvSpPr/>
          <p:nvPr/>
        </p:nvSpPr>
        <p:spPr>
          <a:xfrm>
            <a:off x="6321377" y="1216858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/>
          </a:p>
        </p:txBody>
      </p:sp>
      <p:sp>
        <p:nvSpPr>
          <p:cNvPr id="10" name="Google Shape;10;p2"/>
          <p:cNvSpPr/>
          <p:nvPr/>
        </p:nvSpPr>
        <p:spPr>
          <a:xfrm>
            <a:off x="6400403" y="3674087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ד'ר תומס קרפטי</a:t>
            </a:r>
            <a:b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karpati@it4biotech.com</a:t>
            </a:r>
            <a:endParaRPr b="0"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265" y="2483928"/>
            <a:ext cx="1441956" cy="89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.1">
  <p:cSld name="CUSTOM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.2">
  <p:cSld name="CUSTOM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.3">
  <p:cSld name="CUSTOM_6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.4">
  <p:cSld name="CUSTOM_7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1C458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9075" y="135225"/>
            <a:ext cx="5340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.1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.2">
  <p:cSld name="CUSTOM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.3">
  <p:cSld name="CUSTOM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.4">
  <p:cSld name="CUSTOM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75" name="Google Shape;7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.5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89" name="Google Shape;8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lp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-7900" y="135225"/>
            <a:ext cx="53874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0" y="966050"/>
            <a:ext cx="6850800" cy="417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>
            <a:off x="7242675" y="1379750"/>
            <a:ext cx="1598400" cy="1315800"/>
            <a:chOff x="456875" y="973175"/>
            <a:chExt cx="1598400" cy="1315800"/>
          </a:xfrm>
        </p:grpSpPr>
        <p:sp>
          <p:nvSpPr>
            <p:cNvPr id="97" name="Google Shape;97;p9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1C4587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S.O.S</a:t>
              </a:r>
              <a:endParaRPr b="1" sz="24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9"/>
          <p:cNvSpPr txBox="1"/>
          <p:nvPr/>
        </p:nvSpPr>
        <p:spPr>
          <a:xfrm>
            <a:off x="391450" y="1255900"/>
            <a:ext cx="59811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FFF"/>
              </a:solidFill>
            </a:endParaRPr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8875" y="3051875"/>
            <a:ext cx="1422725" cy="14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48825" y="135225"/>
            <a:ext cx="53307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48775" y="135225"/>
            <a:ext cx="17841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0" y="966050"/>
            <a:ext cx="6850800" cy="417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0"/>
          <p:cNvGrpSpPr/>
          <p:nvPr/>
        </p:nvGrpSpPr>
        <p:grpSpPr>
          <a:xfrm>
            <a:off x="7275300" y="2346825"/>
            <a:ext cx="1598400" cy="1315800"/>
            <a:chOff x="456875" y="973175"/>
            <a:chExt cx="1598400" cy="1315800"/>
          </a:xfrm>
        </p:grpSpPr>
        <p:sp>
          <p:nvSpPr>
            <p:cNvPr id="113" name="Google Shape;113;p10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1C4587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</a:rPr>
                <a:t>&lt;code/&gt;</a:t>
              </a:r>
              <a:endParaRPr b="1" sz="2000"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0"/>
          <p:cNvSpPr txBox="1"/>
          <p:nvPr/>
        </p:nvSpPr>
        <p:spPr>
          <a:xfrm>
            <a:off x="391450" y="1255900"/>
            <a:ext cx="59811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/>
        </p:nvSpPr>
        <p:spPr>
          <a:xfrm>
            <a:off x="6448400" y="1168825"/>
            <a:ext cx="24249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Final Project</a:t>
            </a:r>
            <a:endParaRPr b="1" sz="3000"/>
          </a:p>
        </p:txBody>
      </p:sp>
      <p:sp>
        <p:nvSpPr>
          <p:cNvPr id="166" name="Google Shape;166;p15"/>
          <p:cNvSpPr txBox="1"/>
          <p:nvPr/>
        </p:nvSpPr>
        <p:spPr>
          <a:xfrm>
            <a:off x="6565750" y="3672425"/>
            <a:ext cx="2307600" cy="10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Your name(s)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22" name="Google Shape;222;p24"/>
          <p:cNvSpPr txBox="1"/>
          <p:nvPr/>
        </p:nvSpPr>
        <p:spPr>
          <a:xfrm>
            <a:off x="379925" y="1295625"/>
            <a:ext cx="85140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Comment here some insights you get from the whole process of your data science project.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72" name="Google Shape;172;p16"/>
          <p:cNvSpPr txBox="1"/>
          <p:nvPr/>
        </p:nvSpPr>
        <p:spPr>
          <a:xfrm>
            <a:off x="165600" y="1237175"/>
            <a:ext cx="87285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Give a short description of your project: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Describe the problem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The source of the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 What do you wanted to achieve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178" name="Google Shape;178;p17"/>
          <p:cNvSpPr txBox="1"/>
          <p:nvPr/>
        </p:nvSpPr>
        <p:spPr>
          <a:xfrm>
            <a:off x="165600" y="1237175"/>
            <a:ext cx="87285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How the data was initial organized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What additional data was used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Which features were engineered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Describe your final flat-file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</a:t>
            </a:r>
            <a:endParaRPr b="1"/>
          </a:p>
        </p:txBody>
      </p:sp>
      <p:sp>
        <p:nvSpPr>
          <p:cNvPr id="184" name="Google Shape;184;p18"/>
          <p:cNvSpPr txBox="1"/>
          <p:nvPr/>
        </p:nvSpPr>
        <p:spPr>
          <a:xfrm>
            <a:off x="165600" y="1237175"/>
            <a:ext cx="87285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Describe some important insights you get from the EDA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Add some tables and/or graphs that show the main findings</a:t>
            </a: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Outliers &amp; Missing</a:t>
            </a:r>
            <a:endParaRPr b="1"/>
          </a:p>
        </p:txBody>
      </p:sp>
      <p:sp>
        <p:nvSpPr>
          <p:cNvPr id="190" name="Google Shape;190;p19"/>
          <p:cNvSpPr txBox="1"/>
          <p:nvPr/>
        </p:nvSpPr>
        <p:spPr>
          <a:xfrm>
            <a:off x="165600" y="1237175"/>
            <a:ext cx="87285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Describe the outliers found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which techniques were implemented?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How do you treated them?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Describe the Missingness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How many?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Which variables were MCAR / MAR / MNAR?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How do you treated each?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Feature selection</a:t>
            </a:r>
            <a:endParaRPr b="1"/>
          </a:p>
        </p:txBody>
      </p:sp>
      <p:sp>
        <p:nvSpPr>
          <p:cNvPr id="196" name="Google Shape;196;p20"/>
          <p:cNvSpPr txBox="1"/>
          <p:nvPr/>
        </p:nvSpPr>
        <p:spPr>
          <a:xfrm>
            <a:off x="4572000" y="1237175"/>
            <a:ext cx="43221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Describe the cutoff you decide for selecting the variables that will enter to your models.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Final number of total variables (and % of the initial number)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50" y="1672550"/>
            <a:ext cx="4267200" cy="27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Dataset partition</a:t>
            </a:r>
            <a:endParaRPr b="1"/>
          </a:p>
        </p:txBody>
      </p:sp>
      <p:sp>
        <p:nvSpPr>
          <p:cNvPr id="203" name="Google Shape;203;p21"/>
          <p:cNvSpPr txBox="1"/>
          <p:nvPr/>
        </p:nvSpPr>
        <p:spPr>
          <a:xfrm>
            <a:off x="337150" y="1237175"/>
            <a:ext cx="85569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Describe how do you decided to partition your data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Partition method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Partitions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Train (%)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Dev (%)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Test (%)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How did you verified the partition balance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</a:t>
            </a:r>
            <a:endParaRPr b="1"/>
          </a:p>
        </p:txBody>
      </p:sp>
      <p:sp>
        <p:nvSpPr>
          <p:cNvPr id="209" name="Google Shape;209;p22"/>
          <p:cNvSpPr txBox="1"/>
          <p:nvPr/>
        </p:nvSpPr>
        <p:spPr>
          <a:xfrm>
            <a:off x="5036350" y="1237175"/>
            <a:ext cx="38577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 Describe the results and which model was selected and why.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The example here is only for a classification problem. For a regression problem we use other metrics.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Substitute with the metrics you had used in your project</a:t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210" name="Google Shape;210;p22"/>
          <p:cNvGraphicFramePr/>
          <p:nvPr/>
        </p:nvGraphicFramePr>
        <p:xfrm>
          <a:off x="214300" y="139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{35E00562-C1EA-4CA8-9DB4-9D617867EA04}</a:tableStyleId>
              </a:tblPr>
              <a:tblGrid>
                <a:gridCol w="872725"/>
                <a:gridCol w="950650"/>
                <a:gridCol w="950650"/>
                <a:gridCol w="950650"/>
                <a:gridCol w="950650"/>
              </a:tblGrid>
              <a:tr h="53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Model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Train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Dev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Logistic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0.743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0.810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0.722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0.633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Decision Tree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0.781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0.797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0.764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0.700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0.783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0.822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0.756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0.789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AdaBoost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0.799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0.812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0.781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0.774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Gradient Boosting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0.824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0.841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0.797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0.749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SVM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0.803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0.833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0.786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0.769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Fine-tuning</a:t>
            </a:r>
            <a:endParaRPr b="1"/>
          </a:p>
        </p:txBody>
      </p:sp>
      <p:sp>
        <p:nvSpPr>
          <p:cNvPr id="216" name="Google Shape;216;p23"/>
          <p:cNvSpPr txBox="1"/>
          <p:nvPr/>
        </p:nvSpPr>
        <p:spPr>
          <a:xfrm>
            <a:off x="379925" y="1295625"/>
            <a:ext cx="85140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Describe the hyperparameters which were used to fine-tuning the model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Describe which technique was used to iterate through the hyperparameter values (Grid vs Random search)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What results were obtained - compare between the metrics on the </a:t>
            </a:r>
            <a:r>
              <a:rPr b="1" lang="en" sz="2400">
                <a:solidFill>
                  <a:srgbClr val="FFFFFF"/>
                </a:solidFill>
              </a:rPr>
              <a:t>train</a:t>
            </a:r>
            <a:r>
              <a:rPr lang="en" sz="2400">
                <a:solidFill>
                  <a:srgbClr val="FFFFFF"/>
                </a:solidFill>
              </a:rPr>
              <a:t>-set, </a:t>
            </a:r>
            <a:r>
              <a:rPr b="1" lang="en" sz="2400">
                <a:solidFill>
                  <a:srgbClr val="FFFFFF"/>
                </a:solidFill>
              </a:rPr>
              <a:t>dev</a:t>
            </a:r>
            <a:r>
              <a:rPr lang="en" sz="2400">
                <a:solidFill>
                  <a:srgbClr val="FFFFFF"/>
                </a:solidFill>
              </a:rPr>
              <a:t>-set and the </a:t>
            </a:r>
            <a:r>
              <a:rPr b="1" lang="en" sz="2400">
                <a:solidFill>
                  <a:srgbClr val="FFFF00"/>
                </a:solidFill>
              </a:rPr>
              <a:t>test</a:t>
            </a:r>
            <a:r>
              <a:rPr lang="en" sz="2400">
                <a:solidFill>
                  <a:srgbClr val="FFFF00"/>
                </a:solidFill>
              </a:rPr>
              <a:t>-set</a:t>
            </a:r>
            <a:endParaRPr sz="24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C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