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9" r:id="rId1"/>
  </p:sldMasterIdLst>
  <p:sldIdLst>
    <p:sldId id="266" r:id="rId2"/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6875" autoAdjust="0"/>
    <p:restoredTop sz="94660"/>
  </p:normalViewPr>
  <p:slideViewPr>
    <p:cSldViewPr snapToGrid="0">
      <p:cViewPr>
        <p:scale>
          <a:sx n="70" d="100"/>
          <a:sy n="70" d="100"/>
        </p:scale>
        <p:origin x="58" y="701"/>
      </p:cViewPr>
      <p:guideLst>
        <p:guide orient="horz" pos="2154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ADED0-383B-48B4-8265-BC4F7EBA0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E73951-0868-49CF-A9C6-913A87EA8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83B97-9EB0-4E93-B6D8-54F734C7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1AF3F-439E-40D0-A8AD-C4E15101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E08C2-9682-400D-9EC1-D79EAF52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64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6B7B3-9A58-438E-97C8-4FE85D62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C3BCCC-DA3D-477D-970E-262E26658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E2526-CC30-4F99-BF4B-816DBB87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A11C0-D75E-4A00-8B25-C3970B1C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0642B-5DD0-4884-801A-E3FF02E5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30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E812D5-D226-411D-9777-1F2C03821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9B7B27-6941-469C-8655-0FB1005FE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BFD38-B05A-4421-A8F9-70A218D3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981EB-970A-4FFD-8FE3-23124191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33AC37-ED94-45EE-85B8-EF037FB5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9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34BBB-17DC-4FEF-9FA6-4A9CF420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9F656-32AB-4C7B-8826-A5ECE02F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0DCE6-5AA3-4065-9E11-3C31A54C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8A7B8-EED0-45A9-862C-EE5807A8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D378E-15CC-4E33-B8BD-77FED336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8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BD30D-B9A5-4164-A010-45F66E61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62BFD-2CFD-48A5-AAFF-45EA8523C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93D3D-5DC2-4E66-AB4D-F240DC65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E44C8-AB00-49B4-9FD3-F676968D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98580-43FE-496F-9EC1-AB89BBF2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9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7C3AB-7C2A-441C-94B4-AC2546E4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0FFF8-2B34-497B-89AE-48C9B5702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FE478C-8D0B-49D4-983C-6CAB175D3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E43CB8-C959-44E8-AD55-EBBEFD61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7B808E-333E-4DE1-9EE8-0333F403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BBA8D-4523-4BB7-9641-5473C3B2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74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4E914-F0C1-4E7E-B43F-DEE787E1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79BFC8-F22D-4A45-9947-E4A42B241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4AEB4B-E962-480C-AD8F-41C09CDA7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52AE2E-65EC-44D0-AFA6-FA96E3867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7A241C-BA40-493C-A279-633BA366F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9D967A-9C8B-48BC-BF2B-24180C3B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CD9EC9-B44D-4E1A-B25B-3C858C50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8470F9-F70E-40A3-8248-811AA8CC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3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C620C-EE55-4EA1-ABDC-58200C03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DE3E1D-EA49-412E-B01F-F593D383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85C134-409D-4AE2-85C4-AE3BE692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27BFF2-C40E-4B54-AAB2-0590C55F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69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612205-3C39-4EF2-96C3-6A247082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DFEB9E-5353-4D32-ADA6-E03CB05D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DB9338-DB97-497E-946A-46BFC79D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31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60D7E-4A42-4E22-AD01-55463A79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0B9E9-45B2-4560-B6E5-42408F195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C81281-7BE8-44BF-9213-D0DEF3318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7D630A-5866-49E4-AA5D-299C30AA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8A9AE7-DC47-4D36-AD99-5A5FBCA8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2590A4-13C6-441B-9598-FDC548BA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66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413C1-2DFE-418E-A93E-095CC5A3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0664C5-D471-4ABD-B919-133F3395A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4F7959-652B-4D96-991A-0236746DA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97C5A-EEB7-450D-AB23-EC083D94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E3B0EA-716B-4A0D-AE2A-2BBEAD64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1F0E7-D880-4130-AF7D-3138A4AE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48580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01DBE6-9DA0-4878-8BAB-E2A2D2CB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5E8F33-047C-49A6-A408-FF0687791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F7BC4-57AA-4AF7-A2CA-FE9DA28C1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0E687-75DB-4B1B-9D71-6DD42E9D0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3A26B-ABB4-4319-B700-764CEFB9A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99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5.png"  /><Relationship Id="rId11" Type="http://schemas.openxmlformats.org/officeDocument/2006/relationships/image" Target="../media/image7.png"  /><Relationship Id="rId12" Type="http://schemas.openxmlformats.org/officeDocument/2006/relationships/image" Target="../media/image7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2.png"  /><Relationship Id="rId9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6.png"  /><Relationship Id="rId7" Type="http://schemas.openxmlformats.org/officeDocument/2006/relationships/image" Target="../media/image6.png"  /><Relationship Id="rId8" Type="http://schemas.openxmlformats.org/officeDocument/2006/relationships/image" Target="../media/image1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4.png"  /><Relationship Id="rId5" Type="http://schemas.openxmlformats.org/officeDocument/2006/relationships/image" Target="../media/image2.png"  /><Relationship Id="rId6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4.png"  /><Relationship Id="rId4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54086" y="6662929"/>
            <a:ext cx="4305901" cy="2410161"/>
          </a:xfrm>
          <a:prstGeom prst="rect">
            <a:avLst/>
          </a:prstGeom>
        </p:spPr>
      </p:pic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-3851387" y="3145003"/>
          <a:ext cx="8128000" cy="41792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128000"/>
              </a:tblGrid>
              <a:tr h="44458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상품 검색 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3468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2b2b2"/>
                    </a:solidFill>
                  </a:tcPr>
                </a:tc>
              </a:tr>
            </a:tbl>
          </a:graphicData>
        </a:graphic>
      </p:graphicFrame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85357" y="6853065"/>
            <a:ext cx="939699" cy="394945"/>
          </a:xfrm>
          <a:prstGeom prst="rect">
            <a:avLst/>
          </a:prstGeom>
        </p:spPr>
      </p:pic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-2619649" y="3794686"/>
          <a:ext cx="5722620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61322"/>
                <a:gridCol w="4461297"/>
              </a:tblGrid>
              <a:tr h="2838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운동화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" name=""/>
          <p:cNvSpPr/>
          <p:nvPr/>
        </p:nvSpPr>
        <p:spPr>
          <a:xfrm rot="10813026">
            <a:off x="-1543778" y="3913724"/>
            <a:ext cx="126369" cy="124183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68489" y="3799409"/>
            <a:ext cx="316706" cy="35560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803107" y="3225880"/>
            <a:ext cx="344001" cy="286668"/>
          </a:xfrm>
          <a:prstGeom prst="rect">
            <a:avLst/>
          </a:prstGeom>
        </p:spPr>
      </p:pic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-2610124" y="4397936"/>
          <a:ext cx="5720502" cy="220599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259205"/>
                <a:gridCol w="2230648"/>
                <a:gridCol w="2230648"/>
              </a:tblGrid>
              <a:tr h="2838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판매가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구매만족도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(0~5)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아디다스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36000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3.5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컨버스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40000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나이키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43400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effectLst/>
                        </a:rPr>
                        <a:t>포스1</a:t>
                      </a:r>
                      <a:endParaRPr lang="en-US" altLang="ko-K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effectLst/>
                        </a:rPr>
                        <a:t>100000원</a:t>
                      </a:r>
                      <a:endParaRPr lang="ko-KR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effectLst/>
                        </a:rPr>
                        <a:t>4.5</a:t>
                      </a:r>
                      <a:endParaRPr lang="en-US" altLang="ko-K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트리플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70000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4.8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7528" y="6706280"/>
            <a:ext cx="304567" cy="303439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-2619649" y="6695739"/>
            <a:ext cx="2619649" cy="33452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/>
              <a:t>구매만족도 기준으로 정렬</a:t>
            </a:r>
            <a:endParaRPr lang="ko-KR" altLang="en-US" sz="1600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graphicFrame>
        <p:nvGraphicFramePr>
          <p:cNvPr id="16" name=""/>
          <p:cNvGraphicFramePr>
            <a:graphicFrameLocks noGrp="1"/>
          </p:cNvGraphicFramePr>
          <p:nvPr/>
        </p:nvGraphicFramePr>
        <p:xfrm>
          <a:off x="8721614" y="4768366"/>
          <a:ext cx="8128000" cy="41792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128000"/>
              </a:tblGrid>
              <a:tr h="44458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상품 정보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3468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2b2b2"/>
                    </a:solidFill>
                  </a:tcPr>
                </a:tc>
              </a:tr>
            </a:tbl>
          </a:graphicData>
        </a:graphic>
      </p:graphicFrame>
      <p:pic>
        <p:nvPicPr>
          <p:cNvPr id="17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5658358" y="8476428"/>
            <a:ext cx="939699" cy="394945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6376107" y="4849243"/>
            <a:ext cx="344001" cy="286668"/>
          </a:xfrm>
          <a:prstGeom prst="rect">
            <a:avLst/>
          </a:prstGeom>
        </p:spPr>
      </p:pic>
      <p:graphicFrame>
        <p:nvGraphicFramePr>
          <p:cNvPr id="19" name=""/>
          <p:cNvGraphicFramePr>
            <a:graphicFrameLocks noGrp="1"/>
          </p:cNvGraphicFramePr>
          <p:nvPr/>
        </p:nvGraphicFramePr>
        <p:xfrm>
          <a:off x="9064808" y="5545049"/>
          <a:ext cx="7573050" cy="950322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258660"/>
                <a:gridCol w="1299283"/>
                <a:gridCol w="1108781"/>
                <a:gridCol w="1263622"/>
                <a:gridCol w="1544500"/>
                <a:gridCol w="1098203"/>
              </a:tblGrid>
              <a:tr h="47516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판매가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브랜드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구매만족도</a:t>
                      </a:r>
                      <a:endParaRPr lang="en-US" altLang="ko-KR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판매 종료일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판매자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7516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나이키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43400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나이키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altLang="ko-KR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2022-05-07</a:t>
                      </a:r>
                      <a:endParaRPr lang="en-US" altLang="ko-KR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asd11</a:t>
                      </a:r>
                      <a:endParaRPr lang="en-US" altLang="ko-KR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" name=""/>
          <p:cNvSpPr txBox="1"/>
          <p:nvPr/>
        </p:nvSpPr>
        <p:spPr>
          <a:xfrm>
            <a:off x="9055281" y="6858000"/>
            <a:ext cx="2619649" cy="33452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/>
              <a:t>추가 등록 물품</a:t>
            </a:r>
            <a:endParaRPr lang="ko-KR" altLang="en-US" sz="1600"/>
          </a:p>
        </p:txBody>
      </p:sp>
      <p:graphicFrame>
        <p:nvGraphicFramePr>
          <p:cNvPr id="21" name=""/>
          <p:cNvGraphicFramePr>
            <a:graphicFrameLocks noGrp="1"/>
          </p:cNvGraphicFramePr>
          <p:nvPr/>
        </p:nvGraphicFramePr>
        <p:xfrm>
          <a:off x="9043034" y="7303092"/>
          <a:ext cx="7177520" cy="91630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193067"/>
                <a:gridCol w="973612"/>
                <a:gridCol w="1308961"/>
                <a:gridCol w="1197770"/>
                <a:gridCol w="1347929"/>
                <a:gridCol w="1156179"/>
              </a:tblGrid>
              <a:tr h="39809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판매가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브랜드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구매만족도</a:t>
                      </a:r>
                      <a:endParaRPr lang="en-US" altLang="ko-KR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판매 종료일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판매자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2771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컨버스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ko-KR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40000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컨버스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en-US" altLang="ko-KR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2022-05-08</a:t>
                      </a:r>
                      <a:endParaRPr lang="en-US" altLang="ko-KR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qwe12</a:t>
                      </a:r>
                      <a:endParaRPr lang="en-US" altLang="ko-KR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2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6301991" y="7604351"/>
            <a:ext cx="304567" cy="303439"/>
          </a:xfrm>
          <a:prstGeom prst="rect">
            <a:avLst/>
          </a:prstGeom>
        </p:spPr>
      </p:pic>
      <p:graphicFrame>
        <p:nvGraphicFramePr>
          <p:cNvPr id="23" name=""/>
          <p:cNvGraphicFramePr>
            <a:graphicFrameLocks noGrp="1"/>
          </p:cNvGraphicFramePr>
          <p:nvPr/>
        </p:nvGraphicFramePr>
        <p:xfrm>
          <a:off x="15744670" y="8486020"/>
          <a:ext cx="763905" cy="30099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763905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order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pic>
        <p:nvPicPr>
          <p:cNvPr id="24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3214938" y="-1459537"/>
            <a:ext cx="1364178" cy="581781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3367338" y="-1307137"/>
            <a:ext cx="1364178" cy="581781"/>
          </a:xfrm>
          <a:prstGeom prst="rect">
            <a:avLst/>
          </a:prstGeom>
        </p:spPr>
      </p:pic>
      <p:graphicFrame>
        <p:nvGraphicFramePr>
          <p:cNvPr id="26" name=""/>
          <p:cNvGraphicFramePr>
            <a:graphicFrameLocks noGrp="1"/>
          </p:cNvGraphicFramePr>
          <p:nvPr/>
        </p:nvGraphicFramePr>
        <p:xfrm>
          <a:off x="8873062" y="-630766"/>
          <a:ext cx="763905" cy="30099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763905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order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121920" y="362858"/>
            <a:ext cx="11397924" cy="4559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TextBox 4"/>
          <p:cNvSpPr txBox="1"/>
          <p:nvPr/>
        </p:nvSpPr>
        <p:spPr>
          <a:xfrm>
            <a:off x="580572" y="1005721"/>
            <a:ext cx="2148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Actor Action</a:t>
            </a:r>
            <a:endParaRPr lang="ko-KR" altLang="en-US" b="1"/>
          </a:p>
        </p:txBody>
      </p:sp>
      <p:sp>
        <p:nvSpPr>
          <p:cNvPr id="7" name="TextBox 5"/>
          <p:cNvSpPr txBox="1"/>
          <p:nvPr/>
        </p:nvSpPr>
        <p:spPr>
          <a:xfrm>
            <a:off x="7402286" y="767596"/>
            <a:ext cx="2148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System Response</a:t>
            </a:r>
            <a:endParaRPr lang="ko-KR" altLang="en-US" b="1"/>
          </a:p>
        </p:txBody>
      </p:sp>
      <p:sp>
        <p:nvSpPr>
          <p:cNvPr id="8" name="TextBox 6"/>
          <p:cNvSpPr txBox="1"/>
          <p:nvPr/>
        </p:nvSpPr>
        <p:spPr>
          <a:xfrm>
            <a:off x="580572" y="496830"/>
            <a:ext cx="2496457" cy="387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/>
              <a:t>상품 정보 조회</a:t>
            </a:r>
            <a:endParaRPr lang="ko-KR" altLang="en-US" sz="2000" b="1"/>
          </a:p>
        </p:txBody>
      </p:sp>
      <p:sp>
        <p:nvSpPr>
          <p:cNvPr id="9" name="TextBox 7"/>
          <p:cNvSpPr txBox="1"/>
          <p:nvPr/>
        </p:nvSpPr>
        <p:spPr>
          <a:xfrm>
            <a:off x="580572" y="1524000"/>
            <a:ext cx="4862285" cy="2827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/>
              <a:t>Actor(</a:t>
            </a:r>
            <a:r>
              <a:rPr lang="ko-KR" altLang="en-US"/>
              <a:t>회원</a:t>
            </a:r>
            <a:r>
              <a:rPr lang="en-US" altLang="ko-KR"/>
              <a:t>)</a:t>
            </a:r>
            <a:r>
              <a:rPr lang="ko-KR" altLang="en-US"/>
              <a:t>가 검색화면에서 </a:t>
            </a:r>
            <a:r>
              <a:rPr lang="en-US" altLang="ko-KR"/>
              <a:t>검색 조건(상품명, 평균 구매만족도 중에 하나)을 선택하여 입력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3.  Actor(</a:t>
            </a:r>
            <a:r>
              <a:rPr lang="ko-KR" altLang="en-US"/>
              <a:t>회원</a:t>
            </a:r>
            <a:r>
              <a:rPr lang="en-US" altLang="ko-KR"/>
              <a:t>)</a:t>
            </a:r>
            <a:r>
              <a:rPr lang="ko-KR" altLang="en-US"/>
              <a:t>가 상품 리스트를 평균 구매만족도 기준으로 오름차순으로 출력하도록 선택한다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10" name="TextBox 8"/>
          <p:cNvSpPr txBox="1"/>
          <p:nvPr/>
        </p:nvSpPr>
        <p:spPr>
          <a:xfrm>
            <a:off x="6204856" y="1550081"/>
            <a:ext cx="4862286" cy="2829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검색 조건에 해당하는 상품 리스트를 상품명에 대해 오름차순으로 출력한다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검색 조건에 해당하는 상품리스트를 평균 구매만족도에 대해 오름차순으로 출력한다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72222" y="5210712"/>
            <a:ext cx="344001" cy="286668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4402385" y="905933"/>
            <a:ext cx="4411546" cy="1668616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041416" y="-254454"/>
            <a:ext cx="5276723" cy="2726827"/>
          </a:xfrm>
          <a:prstGeom prst="rect">
            <a:avLst/>
          </a:prstGeom>
        </p:spPr>
      </p:pic>
      <p:sp>
        <p:nvSpPr>
          <p:cNvPr id="33" name=""/>
          <p:cNvSpPr txBox="1"/>
          <p:nvPr/>
        </p:nvSpPr>
        <p:spPr>
          <a:xfrm>
            <a:off x="11725274" y="2103328"/>
            <a:ext cx="1585505" cy="20934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"/>
              <a:t>구매만족도 기준으로 정렬</a:t>
            </a:r>
            <a:endParaRPr lang="ko-KR" altLang="en-US" sz="800"/>
          </a:p>
        </p:txBody>
      </p:sp>
      <p:graphicFrame>
        <p:nvGraphicFramePr>
          <p:cNvPr id="34" name=""/>
          <p:cNvGraphicFramePr>
            <a:graphicFrameLocks noGrp="1"/>
          </p:cNvGraphicFramePr>
          <p:nvPr/>
        </p:nvGraphicFramePr>
        <p:xfrm>
          <a:off x="13418456" y="2106234"/>
          <a:ext cx="208280" cy="2152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8280"/>
              </a:tblGrid>
              <a:tr h="1880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48400" y="3581400"/>
            <a:ext cx="0" cy="0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400800" y="3733800"/>
            <a:ext cx="0" cy="0"/>
          </a:xfrm>
          <a:prstGeom prst="rect">
            <a:avLst/>
          </a:prstGeom>
        </p:spPr>
      </p:pic>
      <p:pic>
        <p:nvPicPr>
          <p:cNvPr id="41" name=""/>
          <p:cNvPicPr/>
          <p:nvPr/>
        </p:nvPicPr>
        <p:blipFill rotWithShape="1">
          <a:blip r:embed="rId8"/>
          <a:stretch>
            <a:fillRect/>
          </a:stretch>
        </p:blipFill>
        <p:spPr>
          <a:xfrm>
            <a:off x="11377565" y="3143249"/>
            <a:ext cx="4814934" cy="240349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" y="362858"/>
            <a:ext cx="11397924" cy="4559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0572" y="1005721"/>
            <a:ext cx="2148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Actor Action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7402286" y="767596"/>
            <a:ext cx="2148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System Response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580572" y="496830"/>
            <a:ext cx="2496457" cy="387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/>
              <a:t>상품 정보 구매</a:t>
            </a:r>
            <a:endParaRPr lang="ko-KR" altLang="en-US" sz="2000" b="1"/>
          </a:p>
        </p:txBody>
      </p:sp>
      <p:sp>
        <p:nvSpPr>
          <p:cNvPr id="8" name="TextBox 7"/>
          <p:cNvSpPr txBox="1"/>
          <p:nvPr/>
        </p:nvSpPr>
        <p:spPr>
          <a:xfrm>
            <a:off x="580572" y="1524000"/>
            <a:ext cx="4862285" cy="3103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Acotr(</a:t>
            </a:r>
            <a:r>
              <a:rPr lang="ko-KR" altLang="en-US"/>
              <a:t>회원</a:t>
            </a:r>
            <a:r>
              <a:rPr lang="en-US" altLang="ko-KR"/>
              <a:t>)</a:t>
            </a:r>
            <a:r>
              <a:rPr lang="ko-KR" altLang="en-US"/>
              <a:t>가 구매를 원하는 상품을 선택한다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Actor(</a:t>
            </a:r>
            <a:r>
              <a:rPr lang="ko-KR" altLang="en-US"/>
              <a:t>회원</a:t>
            </a:r>
            <a:r>
              <a:rPr lang="en-US" altLang="ko-KR"/>
              <a:t>)</a:t>
            </a:r>
            <a:r>
              <a:rPr lang="ko-KR" altLang="en-US"/>
              <a:t>가 구매 버튼을 클릭한다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5. Actor(</a:t>
            </a:r>
            <a:r>
              <a:rPr lang="ko-KR" altLang="en-US"/>
              <a:t>회원</a:t>
            </a:r>
            <a:r>
              <a:rPr lang="en-US" altLang="ko-KR"/>
              <a:t>)</a:t>
            </a:r>
            <a:r>
              <a:rPr lang="ko-KR" altLang="en-US"/>
              <a:t>가 포인트 사용 버튼을 클릭한다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6204856" y="1550080"/>
            <a:ext cx="4862286" cy="3105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2.  해당 상품의 상세한 정보(판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매자, 상품명, 제작회사명, 가격, 남은 수량, 추가상품, 추가상품 가격, 판매 종료일, 평균 구매만족도)가 출력</a:t>
            </a:r>
            <a:r>
              <a:rPr lang="ko-KR" altLang="en-US"/>
              <a:t>되며 추가 상품으로 등록한 물품과 함께 구매 버튼을 보여준다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포인트 잔액과 </a:t>
            </a:r>
            <a:r>
              <a:rPr lang="en-US" altLang="ko-KR"/>
              <a:t>3000</a:t>
            </a:r>
            <a:r>
              <a:rPr lang="ko-KR" altLang="en-US"/>
              <a:t>점 이상일시 활성화 되는 사용 버튼을 보여준다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상품 금액과 포인트의 차액을 결제한다</a:t>
            </a:r>
            <a:r>
              <a:rPr lang="en-US" altLang="ko-KR"/>
              <a:t>.</a:t>
            </a:r>
            <a:endParaRPr lang="en-US" altLang="ko-KR"/>
          </a:p>
        </p:txBody>
      </p:sp>
      <p:graphicFrame>
        <p:nvGraphicFramePr>
          <p:cNvPr id="23" name=""/>
          <p:cNvGraphicFramePr>
            <a:graphicFrameLocks noGrp="1"/>
          </p:cNvGraphicFramePr>
          <p:nvPr/>
        </p:nvGraphicFramePr>
        <p:xfrm>
          <a:off x="8873062" y="-317801"/>
          <a:ext cx="763905" cy="30099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763905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order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76275" y="6208555"/>
            <a:ext cx="0" cy="0"/>
          </a:xfrm>
          <a:prstGeom prst="rect">
            <a:avLst/>
          </a:prstGeom>
        </p:spPr>
      </p:pic>
      <p:pic>
        <p:nvPicPr>
          <p:cNvPr id="26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1824607" y="0"/>
            <a:ext cx="5400040" cy="2783205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27" name=""/>
          <p:cNvGraphicFramePr>
            <a:graphicFrameLocks noGrp="1"/>
          </p:cNvGraphicFramePr>
          <p:nvPr/>
        </p:nvGraphicFramePr>
        <p:xfrm>
          <a:off x="7279443" y="5057136"/>
          <a:ext cx="8128000" cy="298864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128000"/>
              </a:tblGrid>
              <a:tr h="4062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결제 정보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5824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/>
                    </a:p>
                    <a:p>
                      <a:pPr algn="ctr">
                        <a:defRPr/>
                      </a:pPr>
                      <a:endParaRPr lang="ko-KR" altLang="en-US" b="1"/>
                    </a:p>
                    <a:p>
                      <a:pPr algn="ctr">
                        <a:defRPr/>
                      </a:pPr>
                      <a:endParaRPr lang="ko-KR" altLang="en-US" b="1"/>
                    </a:p>
                    <a:p>
                      <a:pPr algn="ctr">
                        <a:defRPr/>
                      </a:pPr>
                      <a:endParaRPr lang="ko-KR" altLang="en-US" b="1"/>
                    </a:p>
                  </a:txBody>
                  <a:tcPr marL="91440" marR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2b2b2"/>
                    </a:solidFill>
                  </a:tcPr>
                </a:tc>
              </a:tr>
            </a:tbl>
          </a:graphicData>
        </a:graphic>
      </p:graphicFrame>
      <p:pic>
        <p:nvPicPr>
          <p:cNvPr id="2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010140" y="5124987"/>
            <a:ext cx="344001" cy="286668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005432" y="7498041"/>
            <a:ext cx="1166329" cy="490196"/>
          </a:xfrm>
          <a:prstGeom prst="rect">
            <a:avLst/>
          </a:prstGeom>
        </p:spPr>
      </p:pic>
      <p:graphicFrame>
        <p:nvGraphicFramePr>
          <p:cNvPr id="30" name=""/>
          <p:cNvGraphicFramePr>
            <a:graphicFrameLocks noGrp="1"/>
          </p:cNvGraphicFramePr>
          <p:nvPr/>
        </p:nvGraphicFramePr>
        <p:xfrm>
          <a:off x="8287420" y="5743843"/>
          <a:ext cx="5726430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26430"/>
              </a:tblGrid>
              <a:tr h="1907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총 결제 금액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                          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83.400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8359958" y="6578918"/>
          <a:ext cx="5726430" cy="38964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26430"/>
              </a:tblGrid>
              <a:tr h="38964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보유 포인트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                              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3000P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2" name=""/>
          <p:cNvSpPr txBox="1"/>
          <p:nvPr/>
        </p:nvSpPr>
        <p:spPr>
          <a:xfrm>
            <a:off x="8350701" y="7097149"/>
            <a:ext cx="1286147" cy="3195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/>
              <a:t>포인트 사용</a:t>
            </a:r>
            <a:endParaRPr lang="ko-KR" altLang="en-US" sz="1500"/>
          </a:p>
        </p:txBody>
      </p:sp>
      <p:graphicFrame>
        <p:nvGraphicFramePr>
          <p:cNvPr id="33" name=""/>
          <p:cNvGraphicFramePr>
            <a:graphicFrameLocks noGrp="1"/>
          </p:cNvGraphicFramePr>
          <p:nvPr/>
        </p:nvGraphicFramePr>
        <p:xfrm>
          <a:off x="9717312" y="7113662"/>
          <a:ext cx="208280" cy="2152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8280"/>
              </a:tblGrid>
              <a:tr h="1880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702526" y="7111773"/>
            <a:ext cx="304567" cy="3034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" y="362858"/>
            <a:ext cx="11397924" cy="4559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0572" y="1005721"/>
            <a:ext cx="2148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Actor Action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7402286" y="767596"/>
            <a:ext cx="2148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System Response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580572" y="496830"/>
            <a:ext cx="2496457" cy="387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/>
              <a:t>포인트 적립</a:t>
            </a:r>
            <a:endParaRPr lang="ko-KR" altLang="en-US" sz="2000" b="1"/>
          </a:p>
        </p:txBody>
      </p:sp>
      <p:sp>
        <p:nvSpPr>
          <p:cNvPr id="8" name="TextBox 7"/>
          <p:cNvSpPr txBox="1"/>
          <p:nvPr/>
        </p:nvSpPr>
        <p:spPr>
          <a:xfrm>
            <a:off x="580572" y="1524000"/>
            <a:ext cx="4862285" cy="36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Actor(</a:t>
            </a:r>
            <a:r>
              <a:rPr lang="ko-KR" altLang="en-US"/>
              <a:t>회원</a:t>
            </a:r>
            <a:r>
              <a:rPr lang="en-US" altLang="ko-KR"/>
              <a:t>)</a:t>
            </a:r>
            <a:r>
              <a:rPr lang="ko-KR" altLang="en-US"/>
              <a:t>가 구매를 완료한다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6204856" y="1550080"/>
            <a:ext cx="4862286" cy="362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2.  </a:t>
            </a:r>
            <a:r>
              <a:rPr lang="ko-KR" altLang="en-US"/>
              <a:t>구입 금액의 </a:t>
            </a:r>
            <a:r>
              <a:rPr lang="en-US" altLang="ko-KR"/>
              <a:t>1%</a:t>
            </a:r>
            <a:r>
              <a:rPr lang="ko-KR" altLang="en-US"/>
              <a:t>를 포인트로 적립한다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71999" y="6541091"/>
            <a:ext cx="4648002" cy="633818"/>
          </a:xfrm>
          <a:prstGeom prst="rect">
            <a:avLst/>
          </a:prstGeom>
        </p:spPr>
      </p:pic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1799167" y="2277580"/>
          <a:ext cx="8128000" cy="298864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93836"/>
                <a:gridCol w="6334164"/>
              </a:tblGrid>
              <a:tr h="406211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결제 완료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91216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/>
                    </a:p>
                    <a:p>
                      <a:pPr algn="ctr">
                        <a:defRPr/>
                      </a:pPr>
                      <a:endParaRPr lang="ko-KR" altLang="en-US" b="1"/>
                    </a:p>
                    <a:p>
                      <a:pPr algn="ctr">
                        <a:defRPr/>
                      </a:pPr>
                      <a:endParaRPr lang="ko-KR" altLang="en-US" b="1"/>
                    </a:p>
                    <a:p>
                      <a:pPr algn="ctr">
                        <a:defRPr/>
                      </a:pPr>
                      <a:r>
                        <a:rPr lang="ko-KR" altLang="en-US" b="1"/>
                        <a:t>주문번호</a:t>
                      </a:r>
                      <a:endParaRPr lang="ko-KR" altLang="en-US" b="1"/>
                    </a:p>
                    <a:p>
                      <a:pPr algn="ctr">
                        <a:defRPr/>
                      </a:pPr>
                      <a:r>
                        <a:rPr lang="en-US" altLang="ko-KR" b="1"/>
                        <a:t>(12472182)</a:t>
                      </a:r>
                      <a:endParaRPr lang="en-US" altLang="ko-KR" b="1"/>
                    </a:p>
                  </a:txBody>
                  <a:tcPr marL="91440" marR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2b2b2"/>
                    </a:solidFill>
                  </a:tcPr>
                </a:tc>
              </a:tr>
              <a:tr h="1291216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2b2b2"/>
                    </a:solidFill>
                  </a:tcPr>
                </a:tc>
              </a:tr>
            </a:tbl>
          </a:graphicData>
        </a:graphic>
      </p:graphicFrame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29865" y="2345431"/>
            <a:ext cx="344001" cy="286668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25157" y="4718485"/>
            <a:ext cx="1166329" cy="490196"/>
          </a:xfrm>
          <a:prstGeom prst="rect">
            <a:avLst/>
          </a:prstGeom>
        </p:spPr>
      </p:pic>
      <p:graphicFrame>
        <p:nvGraphicFramePr>
          <p:cNvPr id="15" name=""/>
          <p:cNvGraphicFramePr>
            <a:graphicFrameLocks noGrp="1"/>
          </p:cNvGraphicFramePr>
          <p:nvPr/>
        </p:nvGraphicFramePr>
        <p:xfrm>
          <a:off x="3814073" y="2746573"/>
          <a:ext cx="5726430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26430"/>
              </a:tblGrid>
              <a:tr h="29439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총 결제 금액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   포인트 사용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:3000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원   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80.400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"/>
          <p:cNvGraphicFramePr>
            <a:graphicFrameLocks noGrp="1"/>
          </p:cNvGraphicFramePr>
          <p:nvPr/>
        </p:nvGraphicFramePr>
        <p:xfrm>
          <a:off x="3848509" y="4078444"/>
          <a:ext cx="5726430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26430"/>
              </a:tblGrid>
              <a:tr h="29439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적립된 포인트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834P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" y="362858"/>
            <a:ext cx="11397924" cy="4559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0572" y="1005721"/>
            <a:ext cx="2148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Actor Action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7402286" y="767596"/>
            <a:ext cx="2148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System Response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580572" y="496830"/>
            <a:ext cx="2496457" cy="691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/>
              <a:t>환불 신청</a:t>
            </a:r>
            <a:r>
              <a:rPr lang="en-US" altLang="ko-KR" sz="2000" b="1"/>
              <a:t>(</a:t>
            </a:r>
            <a:r>
              <a:rPr lang="ko-KR" altLang="en-US" sz="2000" b="1"/>
              <a:t>추가내용 잇삼</a:t>
            </a:r>
            <a:r>
              <a:rPr lang="en-US" altLang="ko-KR" sz="2000" b="1"/>
              <a:t>)</a:t>
            </a:r>
            <a:endParaRPr lang="en-US" altLang="ko-KR" sz="2000" b="1"/>
          </a:p>
        </p:txBody>
      </p:sp>
      <p:sp>
        <p:nvSpPr>
          <p:cNvPr id="8" name="TextBox 7"/>
          <p:cNvSpPr txBox="1"/>
          <p:nvPr/>
        </p:nvSpPr>
        <p:spPr>
          <a:xfrm>
            <a:off x="580572" y="1524000"/>
            <a:ext cx="4862285" cy="1731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회원이 구매내역을 클릭한다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상품에 대해 환불 버튼을 클릭한다</a:t>
            </a:r>
            <a:r>
              <a:rPr lang="en-US" altLang="ko-KR"/>
              <a:t>. </a:t>
            </a:r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6204856" y="1550080"/>
            <a:ext cx="4862286" cy="2010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2.  구매 내역(상품명, 제작회사명, 판매자, 가격, 평균 구매만족도, 구매일)을 상품명의 오름차순으로 보여</a:t>
            </a:r>
            <a:r>
              <a:rPr lang="ko-KR" altLang="en-US"/>
              <a:t>준다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사용한 포인트와 적립된 포인트를 반환한다</a:t>
            </a:r>
            <a:r>
              <a:rPr lang="en-US" altLang="ko-KR"/>
              <a:t>.</a:t>
            </a:r>
            <a:endParaRPr lang="en-US" altLang="ko-KR"/>
          </a:p>
        </p:txBody>
      </p:sp>
      <p:graphicFrame>
        <p:nvGraphicFramePr>
          <p:cNvPr id="14" name=""/>
          <p:cNvGraphicFramePr>
            <a:graphicFrameLocks noGrp="1"/>
          </p:cNvGraphicFramePr>
          <p:nvPr/>
        </p:nvGraphicFramePr>
        <p:xfrm>
          <a:off x="2510856" y="3884080"/>
          <a:ext cx="5810249" cy="258687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10249"/>
              </a:tblGrid>
              <a:tr h="32813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환불 정보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21920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2b2b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"/>
          <p:cNvGraphicFramePr>
            <a:graphicFrameLocks noGrp="1"/>
          </p:cNvGraphicFramePr>
          <p:nvPr/>
        </p:nvGraphicFramePr>
        <p:xfrm>
          <a:off x="2889250" y="4614332"/>
          <a:ext cx="5194935" cy="892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94671"/>
                <a:gridCol w="3800263"/>
              </a:tblGrid>
              <a:tr h="1175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환불 상품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나이키 운동화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45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환불 일시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2022-05-01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 오후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1:16:00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4740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환불 금액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포인트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80400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원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(7206P)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36182" y="5983117"/>
            <a:ext cx="952472" cy="400314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42364" y="3938223"/>
            <a:ext cx="344001" cy="2866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261</ep:Words>
  <ep:PresentationFormat>와이드스크린</ep:PresentationFormat>
  <ep:Paragraphs>33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2022-04-24T14:31:39.000</dcterms:created>
  <dc:creator>유 민지</dc:creator>
  <cp:lastModifiedBy>user</cp:lastModifiedBy>
  <dcterms:modified xsi:type="dcterms:W3CDTF">2022-05-01T11:08:35.136</dcterms:modified>
  <cp:revision>52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