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5" r:id="rId1"/>
  </p:sldMasterIdLst>
  <p:sldIdLst>
    <p:sldId id="265" r:id="rId2"/>
    <p:sldId id="266" r:id="rId3"/>
    <p:sldId id="267" r:id="rId4"/>
    <p:sldId id="268" r:id="rId5"/>
    <p:sldId id="269" r:id="rId6"/>
    <p:sldId id="27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898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58" y="701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heme" Target="theme/theme1.xml"  /><Relationship Id="rId11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presProps" Target="presProps.xml"  /><Relationship Id="rId9" Type="http://schemas.openxmlformats.org/officeDocument/2006/relationships/viewProps" Target="view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ADED0-383B-48B4-8265-BC4F7EBA0A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E73951-0868-49CF-A9C6-913A87EA86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83B97-9EB0-4E93-B6D8-54F734C70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D8C6-2957-4703-B4EF-9693B35F0E5B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1AF3F-439E-40D0-A8AD-C4E15101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4E08C2-9682-400D-9EC1-D79EAF52F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AD146-2E14-407E-85C8-E231FDFF4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64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26B7B3-9A58-438E-97C8-4FE85D621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C3BCCC-DA3D-477D-970E-262E26658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0E2526-CC30-4F99-BF4B-816DBB87F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D8C6-2957-4703-B4EF-9693B35F0E5B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EA11C0-D75E-4A00-8B25-C3970B1C9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C0642B-5DD0-4884-801A-E3FF02E51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AD146-2E14-407E-85C8-E231FDFF4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307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AE812D5-D226-411D-9777-1F2C03821A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9B7B27-6941-469C-8655-0FB1005FED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FBFD38-B05A-4421-A8F9-70A218D3C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D8C6-2957-4703-B4EF-9693B35F0E5B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5981EB-970A-4FFD-8FE3-231241910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33AC37-ED94-45EE-85B8-EF037FB59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AD146-2E14-407E-85C8-E231FDFF4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695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E34BBB-17DC-4FEF-9FA6-4A9CF420E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59F656-32AB-4C7B-8826-A5ECE02FA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80DCE6-5AA3-4065-9E11-3C31A54C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D8C6-2957-4703-B4EF-9693B35F0E5B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58A7B8-EED0-45A9-862C-EE5807A8B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9D378E-15CC-4E33-B8BD-77FED336C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AD146-2E14-407E-85C8-E231FDFF4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087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BD30D-B9A5-4164-A010-45F66E61E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962BFD-2CFD-48A5-AAFF-45EA8523C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393D3D-5DC2-4E66-AB4D-F240DC652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D8C6-2957-4703-B4EF-9693B35F0E5B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FE44C8-AB00-49B4-9FD3-F676968DE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698580-43FE-496F-9EC1-AB89BBF2F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AD146-2E14-407E-85C8-E231FDFF4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397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37C3AB-7C2A-441C-94B4-AC2546E42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A0FFF8-2B34-497B-89AE-48C9B5702C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FE478C-8D0B-49D4-983C-6CAB175D3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E43CB8-C959-44E8-AD55-EBBEFD615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D8C6-2957-4703-B4EF-9693B35F0E5B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7B808E-333E-4DE1-9EE8-0333F403C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8BBA8D-4523-4BB7-9641-5473C3B2C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AD146-2E14-407E-85C8-E231FDFF4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740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34E914-F0C1-4E7E-B43F-DEE787E17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79BFC8-F22D-4A45-9947-E4A42B241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4AEB4B-E962-480C-AD8F-41C09CDA7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52AE2E-65EC-44D0-AFA6-FA96E38676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7A241C-BA40-493C-A279-633BA366F1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49D967A-9C8B-48BC-BF2B-24180C3BD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D8C6-2957-4703-B4EF-9693B35F0E5B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1CD9EC9-B44D-4E1A-B25B-3C858C500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8470F9-F70E-40A3-8248-811AA8CC3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AD146-2E14-407E-85C8-E231FDFF4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324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5C620C-EE55-4EA1-ABDC-58200C034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DE3E1D-EA49-412E-B01F-F593D383F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D8C6-2957-4703-B4EF-9693B35F0E5B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85C134-409D-4AE2-85C4-AE3BE6926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27BFF2-C40E-4B54-AAB2-0590C55F2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AD146-2E14-407E-85C8-E231FDFF4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698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612205-3C39-4EF2-96C3-6A2470827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D8C6-2957-4703-B4EF-9693B35F0E5B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8DFEB9E-5353-4D32-ADA6-E03CB05DB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DB9338-DB97-497E-946A-46BFC79D1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AD146-2E14-407E-85C8-E231FDFF4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316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760D7E-4A42-4E22-AD01-55463A793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20B9E9-45B2-4560-B6E5-42408F195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C81281-7BE8-44BF-9213-D0DEF33181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7D630A-5866-49E4-AA5D-299C30AA0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D8C6-2957-4703-B4EF-9693B35F0E5B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8A9AE7-DC47-4D36-AD99-5A5FBCA81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2590A4-13C6-441B-9598-FDC548BAA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AD146-2E14-407E-85C8-E231FDFF4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669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C413C1-2DFE-418E-A93E-095CC5A3A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40664C5-D471-4ABD-B919-133F3395A3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4F7959-652B-4D96-991A-0236746DA8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597C5A-EEB7-450D-AB23-EC083D942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D8C6-2957-4703-B4EF-9693B35F0E5B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E3B0EA-716B-4A0D-AE2A-2BBEAD642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51F0E7-D880-4130-AF7D-3138A4AEA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AD146-2E14-407E-85C8-E231FDFF4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48580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01DBE6-9DA0-4878-8BAB-E2A2D2CB5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5E8F33-047C-49A6-A408-FF0687791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4F7BC4-57AA-4AF7-A2CA-FE9DA28C1D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8D8C6-2957-4703-B4EF-9693B35F0E5B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80E687-75DB-4B1B-9D71-6DD42E9D02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23A26B-ABB4-4319-B700-764CEFB9AF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AD146-2E14-407E-85C8-E231FDFF4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991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513721" y="-997321"/>
          <a:ext cx="11170126" cy="9073781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79033"/>
                <a:gridCol w="6459855"/>
                <a:gridCol w="3831237"/>
              </a:tblGrid>
              <a:tr h="77515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Requirement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Use Case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5253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회원이 검색 조건(상품명, 평균 구매만족도 중에 하나)을 선택하여 입력하면 이에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해당하는 상품 리스트를 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상품명의 오름차순으로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출력한다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상품명 검색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7515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회원이 평균 구매 만족도로 변경하여 검색할 수 있다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평균 구매 만족도 조건으로 검색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7515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출력된 상품 중에서 구매를 원하는 상품을 선택하면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즉시 결제한 후 구매 할 수 있다. 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상품 구매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11115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출력된 상품 중에서 구매를 원하는 상품을 선택하면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해당 상품의 상세한 정보(판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매자, 상품명, 제작회사명, 가격, 남은 수량, 추가상품, 추가상품 가격, 판매 종료일, 평균 구매만족도)가 출력된다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상품 상세정보 제공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7515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결제 시 포인트 사용을 선택할 수 있다. 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포인트 사용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7515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 포인트는 3000점 이상이 적립되어 있는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경우에 사용 가능하다.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NON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FUNCTIONAL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7515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구입 금액의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1%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를 포인트로 적립해준다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포인트 적립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7515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환불이 되는 경우 포인트를 반환해준다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포인트 반환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7515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상품 구매 시 추가 상품으로 등록한 물품도 선택해서 같이 구매할 수 있다.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추가 상품 구매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7515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추가상품 구매의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경우 추가 상품의 금액만큼 증가된 가격으로 총 구매금액이 결정된다. 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NON FUCTIONAL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804740" y="389954"/>
          <a:ext cx="10490932" cy="2757901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728543"/>
                <a:gridCol w="8762389"/>
              </a:tblGrid>
              <a:tr h="35252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Actor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19511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회원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회원은 구매 할 상품에 대해 조회할 수 있고 상품을 구매 할 수 있다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상품 구매시 포인트 적립 기능과 추가 상품 구매 기능을 이용할 수 있다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19511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환불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Event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 환불이 되는 경우에는 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포인트가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다시 사용될 수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있도록 반환된다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/>
          <p:nvPr/>
        </p:nvSpPr>
        <p:spPr>
          <a:xfrm>
            <a:off x="121920" y="362858"/>
            <a:ext cx="11397924" cy="4559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TextBox 4"/>
          <p:cNvSpPr txBox="1"/>
          <p:nvPr/>
        </p:nvSpPr>
        <p:spPr>
          <a:xfrm>
            <a:off x="580572" y="1005721"/>
            <a:ext cx="2148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/>
              <a:t>Actor Action</a:t>
            </a:r>
            <a:endParaRPr lang="ko-KR" altLang="en-US" b="1"/>
          </a:p>
        </p:txBody>
      </p:sp>
      <p:sp>
        <p:nvSpPr>
          <p:cNvPr id="7" name="TextBox 5"/>
          <p:cNvSpPr txBox="1"/>
          <p:nvPr/>
        </p:nvSpPr>
        <p:spPr>
          <a:xfrm>
            <a:off x="7402286" y="767596"/>
            <a:ext cx="2148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/>
              <a:t>System Response</a:t>
            </a:r>
            <a:endParaRPr lang="ko-KR" altLang="en-US" b="1"/>
          </a:p>
        </p:txBody>
      </p:sp>
      <p:sp>
        <p:nvSpPr>
          <p:cNvPr id="8" name="TextBox 6"/>
          <p:cNvSpPr txBox="1"/>
          <p:nvPr/>
        </p:nvSpPr>
        <p:spPr>
          <a:xfrm>
            <a:off x="580572" y="496830"/>
            <a:ext cx="2496457" cy="387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/>
              <a:t>상품 정보 조회</a:t>
            </a:r>
            <a:endParaRPr lang="ko-KR" altLang="en-US" sz="2000" b="1"/>
          </a:p>
        </p:txBody>
      </p:sp>
      <p:sp>
        <p:nvSpPr>
          <p:cNvPr id="9" name="TextBox 7"/>
          <p:cNvSpPr txBox="1"/>
          <p:nvPr/>
        </p:nvSpPr>
        <p:spPr>
          <a:xfrm>
            <a:off x="580572" y="1524000"/>
            <a:ext cx="4862285" cy="25507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  <a:defRPr/>
            </a:pPr>
            <a:r>
              <a:rPr lang="en-US" altLang="ko-KR"/>
              <a:t>Actor(</a:t>
            </a:r>
            <a:r>
              <a:rPr lang="ko-KR" altLang="en-US"/>
              <a:t>회원</a:t>
            </a:r>
            <a:r>
              <a:rPr lang="en-US" altLang="ko-KR"/>
              <a:t>)</a:t>
            </a:r>
            <a:r>
              <a:rPr lang="ko-KR" altLang="en-US"/>
              <a:t>가 검색화면에서 </a:t>
            </a:r>
            <a:r>
              <a:rPr lang="en-US" altLang="ko-KR"/>
              <a:t>검색 조건(상품명, 평균 구매만족도 중에 하나)을 선택하여 입력</a:t>
            </a:r>
            <a:r>
              <a:rPr lang="ko-KR" altLang="en-US"/>
              <a:t>한다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3.  Actor(</a:t>
            </a:r>
            <a:r>
              <a:rPr lang="ko-KR" altLang="en-US"/>
              <a:t>회원</a:t>
            </a:r>
            <a:r>
              <a:rPr lang="en-US" altLang="ko-KR"/>
              <a:t>)</a:t>
            </a:r>
            <a:r>
              <a:rPr lang="ko-KR" altLang="en-US"/>
              <a:t>가 상품 리스트를 평균 구매만족도 기준으로 오름차순으로 출력하도록 선택한다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10" name="TextBox 8"/>
          <p:cNvSpPr txBox="1"/>
          <p:nvPr/>
        </p:nvSpPr>
        <p:spPr>
          <a:xfrm>
            <a:off x="6204856" y="1550082"/>
            <a:ext cx="4862286" cy="2553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2. </a:t>
            </a:r>
            <a:r>
              <a:rPr lang="ko-KR" altLang="en-US"/>
              <a:t>검색 조건에 해당하는 상품 리스트를 상품명에 대해 오름차순으로 출력한다</a:t>
            </a: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 검색 조건에 해당하는 상품리스트를 평균 구매만족도에 대해 오름차순으로 출력한다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" y="362858"/>
            <a:ext cx="11397924" cy="4559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80572" y="1005721"/>
            <a:ext cx="2148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/>
              <a:t>Actor Action</a:t>
            </a:r>
            <a:endParaRPr lang="ko-KR" altLang="en-US" b="1"/>
          </a:p>
        </p:txBody>
      </p:sp>
      <p:sp>
        <p:nvSpPr>
          <p:cNvPr id="6" name="TextBox 5"/>
          <p:cNvSpPr txBox="1"/>
          <p:nvPr/>
        </p:nvSpPr>
        <p:spPr>
          <a:xfrm>
            <a:off x="7402286" y="767596"/>
            <a:ext cx="2148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/>
              <a:t>System Response</a:t>
            </a:r>
            <a:endParaRPr lang="ko-KR" alt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580572" y="496830"/>
            <a:ext cx="2496457" cy="387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/>
              <a:t>상품 정보 구매</a:t>
            </a:r>
            <a:endParaRPr lang="ko-KR" altLang="en-US" sz="2000" b="1"/>
          </a:p>
        </p:txBody>
      </p:sp>
      <p:sp>
        <p:nvSpPr>
          <p:cNvPr id="8" name="TextBox 7"/>
          <p:cNvSpPr txBox="1"/>
          <p:nvPr/>
        </p:nvSpPr>
        <p:spPr>
          <a:xfrm>
            <a:off x="580572" y="1524000"/>
            <a:ext cx="4862285" cy="3103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1.</a:t>
            </a:r>
            <a:r>
              <a:rPr lang="ko-KR" altLang="en-US"/>
              <a:t> </a:t>
            </a:r>
            <a:r>
              <a:rPr lang="en-US" altLang="ko-KR"/>
              <a:t>Acotr(</a:t>
            </a:r>
            <a:r>
              <a:rPr lang="ko-KR" altLang="en-US"/>
              <a:t>회원</a:t>
            </a:r>
            <a:r>
              <a:rPr lang="en-US" altLang="ko-KR"/>
              <a:t>)</a:t>
            </a:r>
            <a:r>
              <a:rPr lang="ko-KR" altLang="en-US"/>
              <a:t>가 구매를 원하는 상품을 선택한다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</a:t>
            </a:r>
            <a:r>
              <a:rPr lang="en-US" altLang="ko-KR"/>
              <a:t>Actor(</a:t>
            </a:r>
            <a:r>
              <a:rPr lang="ko-KR" altLang="en-US"/>
              <a:t>회원</a:t>
            </a:r>
            <a:r>
              <a:rPr lang="en-US" altLang="ko-KR"/>
              <a:t>)</a:t>
            </a:r>
            <a:r>
              <a:rPr lang="ko-KR" altLang="en-US"/>
              <a:t>가 구매 버튼을 클릭한다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5. Actor(</a:t>
            </a:r>
            <a:r>
              <a:rPr lang="ko-KR" altLang="en-US"/>
              <a:t>회원</a:t>
            </a:r>
            <a:r>
              <a:rPr lang="en-US" altLang="ko-KR"/>
              <a:t>)</a:t>
            </a:r>
            <a:r>
              <a:rPr lang="ko-KR" altLang="en-US"/>
              <a:t>가 포인트 사용 버튼을 클릭한다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9" name="TextBox 8"/>
          <p:cNvSpPr txBox="1"/>
          <p:nvPr/>
        </p:nvSpPr>
        <p:spPr>
          <a:xfrm>
            <a:off x="6204856" y="1550080"/>
            <a:ext cx="4862286" cy="31057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2.  해당 상품의 상세한 정보(판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매자, 상품명, 제작회사명, 가격, 남은 수량, 추가상품, 추가상품 가격, 판매 종료일, 평균 구매만족도)가 출력</a:t>
            </a:r>
            <a:r>
              <a:rPr lang="ko-KR" altLang="en-US"/>
              <a:t>되며 추가 상품으로 등록한 물품과 함께 구매 버튼을 보여준다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 포인트 잔액과 </a:t>
            </a:r>
            <a:r>
              <a:rPr lang="en-US" altLang="ko-KR"/>
              <a:t>3000</a:t>
            </a:r>
            <a:r>
              <a:rPr lang="ko-KR" altLang="en-US"/>
              <a:t>점 이상일시 활성화 되는 사용 버튼을 보여준다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6.</a:t>
            </a:r>
            <a:r>
              <a:rPr lang="ko-KR" altLang="en-US"/>
              <a:t> 상품 금액과 포인트의 차액을 결제한다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" y="362858"/>
            <a:ext cx="11397924" cy="4559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80572" y="1005721"/>
            <a:ext cx="2148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/>
              <a:t>Actor Action</a:t>
            </a:r>
            <a:endParaRPr lang="ko-KR" altLang="en-US" b="1"/>
          </a:p>
        </p:txBody>
      </p:sp>
      <p:sp>
        <p:nvSpPr>
          <p:cNvPr id="6" name="TextBox 5"/>
          <p:cNvSpPr txBox="1"/>
          <p:nvPr/>
        </p:nvSpPr>
        <p:spPr>
          <a:xfrm>
            <a:off x="7402286" y="767596"/>
            <a:ext cx="2148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/>
              <a:t>System Response</a:t>
            </a:r>
            <a:endParaRPr lang="ko-KR" alt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580572" y="496830"/>
            <a:ext cx="2496457" cy="387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/>
              <a:t>포인트 적립</a:t>
            </a:r>
            <a:endParaRPr lang="ko-KR" altLang="en-US" sz="2000" b="1"/>
          </a:p>
        </p:txBody>
      </p:sp>
      <p:sp>
        <p:nvSpPr>
          <p:cNvPr id="8" name="TextBox 7"/>
          <p:cNvSpPr txBox="1"/>
          <p:nvPr/>
        </p:nvSpPr>
        <p:spPr>
          <a:xfrm>
            <a:off x="580572" y="1524000"/>
            <a:ext cx="4862285" cy="3600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1.</a:t>
            </a:r>
            <a:r>
              <a:rPr lang="ko-KR" altLang="en-US"/>
              <a:t> </a:t>
            </a:r>
            <a:r>
              <a:rPr lang="en-US" altLang="ko-KR"/>
              <a:t>Actor(</a:t>
            </a:r>
            <a:r>
              <a:rPr lang="ko-KR" altLang="en-US"/>
              <a:t>회원</a:t>
            </a:r>
            <a:r>
              <a:rPr lang="en-US" altLang="ko-KR"/>
              <a:t>)</a:t>
            </a:r>
            <a:r>
              <a:rPr lang="ko-KR" altLang="en-US"/>
              <a:t>가 구매를 완료한다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9" name="TextBox 8"/>
          <p:cNvSpPr txBox="1"/>
          <p:nvPr/>
        </p:nvSpPr>
        <p:spPr>
          <a:xfrm>
            <a:off x="6204856" y="1550080"/>
            <a:ext cx="4862286" cy="362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2.  </a:t>
            </a:r>
            <a:r>
              <a:rPr lang="ko-KR" altLang="en-US"/>
              <a:t>구입 금액의 </a:t>
            </a:r>
            <a:r>
              <a:rPr lang="en-US" altLang="ko-KR"/>
              <a:t>1%</a:t>
            </a:r>
            <a:r>
              <a:rPr lang="ko-KR" altLang="en-US"/>
              <a:t>를 포인트로 적립한다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" y="362858"/>
            <a:ext cx="11397924" cy="4559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80572" y="1005721"/>
            <a:ext cx="2148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/>
              <a:t>Actor Action</a:t>
            </a:r>
            <a:endParaRPr lang="ko-KR" altLang="en-US" b="1"/>
          </a:p>
        </p:txBody>
      </p:sp>
      <p:sp>
        <p:nvSpPr>
          <p:cNvPr id="6" name="TextBox 5"/>
          <p:cNvSpPr txBox="1"/>
          <p:nvPr/>
        </p:nvSpPr>
        <p:spPr>
          <a:xfrm>
            <a:off x="7402286" y="767596"/>
            <a:ext cx="2148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/>
              <a:t>System Response</a:t>
            </a:r>
            <a:endParaRPr lang="ko-KR" alt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580572" y="496830"/>
            <a:ext cx="2496457" cy="387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/>
              <a:t>환불 신청</a:t>
            </a:r>
            <a:endParaRPr lang="ko-KR" altLang="en-US" sz="2000" b="1"/>
          </a:p>
        </p:txBody>
      </p:sp>
      <p:sp>
        <p:nvSpPr>
          <p:cNvPr id="8" name="TextBox 7"/>
          <p:cNvSpPr txBox="1"/>
          <p:nvPr/>
        </p:nvSpPr>
        <p:spPr>
          <a:xfrm>
            <a:off x="580572" y="1524000"/>
            <a:ext cx="4862285" cy="1731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회원이 구매내역을 클릭한다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상품에 대해 환불 버튼을 클릭한다</a:t>
            </a:r>
            <a:r>
              <a:rPr lang="en-US" altLang="ko-KR"/>
              <a:t>. </a:t>
            </a:r>
            <a:endParaRPr lang="en-US" altLang="ko-KR"/>
          </a:p>
        </p:txBody>
      </p:sp>
      <p:sp>
        <p:nvSpPr>
          <p:cNvPr id="9" name="TextBox 8"/>
          <p:cNvSpPr txBox="1"/>
          <p:nvPr/>
        </p:nvSpPr>
        <p:spPr>
          <a:xfrm>
            <a:off x="6204856" y="1550080"/>
            <a:ext cx="4862286" cy="20103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2.  구매 내역(상품명, 제작회사명, 판매자, 가격, 평균 구매만족도, 구매일)을 상품명의 오름차순으로 보여</a:t>
            </a:r>
            <a:r>
              <a:rPr lang="ko-KR" altLang="en-US"/>
              <a:t>준다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사용한 포인트와 적립된 포인트를 반환한다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344</ep:Words>
  <ep:PresentationFormat>와이드스크린</ep:PresentationFormat>
  <ep:Paragraphs>29</ep:Paragraphs>
  <ep:Slides>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ep:HeadingPairs>
  <ep:TitlesOfParts>
    <vt:vector size="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2022-04-24T14:31:39.000</dcterms:created>
  <dc:creator>유 민지</dc:creator>
  <cp:lastModifiedBy>user</cp:lastModifiedBy>
  <dcterms:modified xsi:type="dcterms:W3CDTF">2022-04-27T07:12:19.181</dcterms:modified>
  <cp:revision>26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