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875" autoAdjust="0"/>
    <p:restoredTop sz="99643"/>
  </p:normalViewPr>
  <p:slideViewPr>
    <p:cSldViewPr snapToGrid="0">
      <p:cViewPr varScale="1">
        <p:scale>
          <a:sx n="100" d="100"/>
          <a:sy n="100" d="100"/>
        </p:scale>
        <p:origin x="58" y="701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DED0-383B-48B4-8265-BC4F7EBA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73951-0868-49CF-A9C6-913A87EA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83B97-9EB0-4E93-B6D8-54F734C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AF3F-439E-40D0-A8AD-C4E1510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08C2-9682-400D-9EC1-D79EAF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B7B3-9A58-438E-97C8-4FE85D62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3BCCC-DA3D-477D-970E-262E266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E2526-CC30-4F99-BF4B-816DBB8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A11C0-D75E-4A00-8B25-C3970B1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642B-5DD0-4884-801A-E3FF02E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812D5-D226-411D-9777-1F2C0382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B7B27-6941-469C-8655-0FB1005F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FD38-B05A-4421-A8F9-70A218D3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981EB-970A-4FFD-8FE3-2312419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AC37-ED94-45EE-85B8-EF037FB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9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4BBB-17DC-4FEF-9FA6-4A9CF4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F656-32AB-4C7B-8826-A5ECE02F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0DCE6-5AA3-4065-9E11-3C31A54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8A7B8-EED0-45A9-862C-EE5807A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378E-15CC-4E33-B8BD-77FED33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D30D-B9A5-4164-A010-45F66E61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62BFD-2CFD-48A5-AAFF-45EA8523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3D3D-5DC2-4E66-AB4D-F240DC65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E44C8-AB00-49B4-9FD3-F676968D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8580-43FE-496F-9EC1-AB89BBF2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C3AB-7C2A-441C-94B4-AC2546E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FFF8-2B34-497B-89AE-48C9B5702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E478C-8D0B-49D4-983C-6CAB175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3CB8-C959-44E8-AD55-EBBEFD6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B808E-333E-4DE1-9EE8-0333F40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BBA8D-4523-4BB7-9641-5473C3B2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E914-F0C1-4E7E-B43F-DEE787E1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BFC8-F22D-4A45-9947-E4A42B24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AEB4B-E962-480C-AD8F-41C09CDA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AE2E-65EC-44D0-AFA6-FA96E386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A241C-BA40-493C-A279-633BA36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D967A-9C8B-48BC-BF2B-24180C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D9EC9-B44D-4E1A-B25B-3C858C5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470F9-F70E-40A3-8248-811AA8C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620C-EE55-4EA1-ABDC-58200C0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E3E1D-EA49-412E-B01F-F593D383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5C134-409D-4AE2-85C4-AE3BE69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7BFF2-C40E-4B54-AAB2-0590C55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12205-3C39-4EF2-96C3-6A24708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FEB9E-5353-4D32-ADA6-E03CB05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9338-DB97-497E-946A-46BFC79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0D7E-4A42-4E22-AD01-55463A79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B9E9-45B2-4560-B6E5-42408F1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81281-7BE8-44BF-9213-D0DEF331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630A-5866-49E4-AA5D-299C30AA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A9AE7-DC47-4D36-AD99-5A5FBCA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590A4-13C6-441B-9598-FDC548B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13C1-2DFE-418E-A93E-095CC5A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64C5-D471-4ABD-B919-133F3395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F7959-652B-4D96-991A-0236746D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97C5A-EEB7-450D-AB23-EC083D94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3B0EA-716B-4A0D-AE2A-2BBEAD6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1F0E7-D880-4130-AF7D-3138A4A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58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1DBE6-9DA0-4878-8BAB-E2A2D2CB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E8F33-047C-49A6-A408-FF068779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7BC4-57AA-4AF7-A2CA-FE9DA28C1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D8C6-2957-4703-B4EF-9693B35F0E5B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0E687-75DB-4B1B-9D71-6DD42E9D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3A26B-ABB4-4319-B700-764CEFB9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2.png"  /><Relationship Id="rId9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Relationship Id="rId7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4.png"  /><Relationship Id="rId5" Type="http://schemas.openxmlformats.org/officeDocument/2006/relationships/image" Target="../media/image2.png"  /><Relationship Id="rId6" Type="http://schemas.openxmlformats.org/officeDocument/2006/relationships/image" Target="../media/image14.png"  /><Relationship Id="rId7" Type="http://schemas.openxmlformats.org/officeDocument/2006/relationships/image" Target="../media/image12.png"  /><Relationship Id="rId8" Type="http://schemas.openxmlformats.org/officeDocument/2006/relationships/image" Target="../media/image4.png"  /><Relationship Id="rId9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4658" y="866286"/>
            <a:ext cx="4305901" cy="2410161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-3851387" y="3145003"/>
          <a:ext cx="8128000" cy="41792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445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 검색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346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85357" y="6853065"/>
            <a:ext cx="939699" cy="394945"/>
          </a:xfrm>
          <a:prstGeom prst="rect">
            <a:avLst/>
          </a:prstGeom>
        </p:spPr>
      </p:pic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-2619649" y="3794686"/>
          <a:ext cx="572262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1322"/>
                <a:gridCol w="4461297"/>
              </a:tblGrid>
              <a:tr h="2838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운동화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 rot="10813026">
            <a:off x="-1543778" y="3913724"/>
            <a:ext cx="126369" cy="12418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8489" y="3799409"/>
            <a:ext cx="316706" cy="3556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03107" y="3225880"/>
            <a:ext cx="344001" cy="286668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-2610124" y="4397936"/>
          <a:ext cx="5720502" cy="2205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59205"/>
                <a:gridCol w="2230648"/>
                <a:gridCol w="2230648"/>
              </a:tblGrid>
              <a:tr h="2838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구매만족도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(0~5)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아디다스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36000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40000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나이키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43400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포스1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100000원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트리플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70000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7528" y="6706280"/>
            <a:ext cx="304567" cy="303439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-2619649" y="6695739"/>
            <a:ext cx="2619649" cy="33452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구매만족도 기준으로 정렬</a:t>
            </a:r>
            <a:endParaRPr lang="ko-KR" altLang="en-US" sz="1600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721614" y="4768366"/>
          <a:ext cx="8128000" cy="41792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4458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상품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346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1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658358" y="8476428"/>
            <a:ext cx="939699" cy="39494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376107" y="4849243"/>
            <a:ext cx="344001" cy="286668"/>
          </a:xfrm>
          <a:prstGeom prst="rect">
            <a:avLst/>
          </a:prstGeom>
        </p:spPr>
      </p:pic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9064808" y="5545049"/>
          <a:ext cx="7573050" cy="95032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58660"/>
                <a:gridCol w="1299283"/>
                <a:gridCol w="1108781"/>
                <a:gridCol w="1263622"/>
                <a:gridCol w="1544500"/>
                <a:gridCol w="1098203"/>
              </a:tblGrid>
              <a:tr h="4751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구매만족도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 종료일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51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나이키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43400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나이키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2022-05-07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asd11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" name=""/>
          <p:cNvSpPr txBox="1"/>
          <p:nvPr/>
        </p:nvSpPr>
        <p:spPr>
          <a:xfrm>
            <a:off x="9055281" y="6858000"/>
            <a:ext cx="2619649" cy="33452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총 금액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83400</a:t>
            </a:r>
            <a:r>
              <a:rPr lang="ko-KR" altLang="en-US" sz="1600"/>
              <a:t>원</a:t>
            </a:r>
            <a:endParaRPr lang="ko-KR" altLang="en-US" sz="1600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9043034" y="7303092"/>
          <a:ext cx="7177520" cy="91630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93067"/>
                <a:gridCol w="973612"/>
                <a:gridCol w="1308961"/>
                <a:gridCol w="1197770"/>
                <a:gridCol w="1347929"/>
                <a:gridCol w="1156179"/>
              </a:tblGrid>
              <a:tr h="3980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판매가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구매만족도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 종료일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판매자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277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40000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컨버스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2022-05-08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qwe12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1991" y="7604351"/>
            <a:ext cx="304567" cy="303439"/>
          </a:xfrm>
          <a:prstGeom prst="rect">
            <a:avLst/>
          </a:prstGeom>
        </p:spPr>
      </p:pic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15744670" y="8486020"/>
          <a:ext cx="763905" cy="300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639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order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14938" y="-1459537"/>
            <a:ext cx="1364178" cy="581781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367338" y="-1307137"/>
            <a:ext cx="1364178" cy="581781"/>
          </a:xfrm>
          <a:prstGeom prst="rect">
            <a:avLst/>
          </a:prstGeom>
        </p:spPr>
      </p:pic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8873062" y="-630766"/>
          <a:ext cx="763905" cy="3009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6390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order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7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8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상품 정보 조회</a:t>
            </a:r>
            <a:endParaRPr lang="ko-KR" altLang="en-US" sz="2000" b="1"/>
          </a:p>
        </p:txBody>
      </p:sp>
      <p:sp>
        <p:nvSpPr>
          <p:cNvPr id="9" name="TextBox 7"/>
          <p:cNvSpPr txBox="1"/>
          <p:nvPr/>
        </p:nvSpPr>
        <p:spPr>
          <a:xfrm>
            <a:off x="580572" y="1524000"/>
            <a:ext cx="4862285" cy="2827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검색화면에서 </a:t>
            </a:r>
            <a:r>
              <a:rPr lang="en-US" altLang="ko-KR"/>
              <a:t>검색 조건(상품명, 평균 구매만족도 중에 하나)을 선택하여 입력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  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상품 리스트를 평균 구매만족도 기준으로 오름차순으로 출력하도록 선택한다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10" name="TextBox 8"/>
          <p:cNvSpPr txBox="1"/>
          <p:nvPr/>
        </p:nvSpPr>
        <p:spPr>
          <a:xfrm>
            <a:off x="6204856" y="1550081"/>
            <a:ext cx="4862286" cy="282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검색 조건에 해당하는 상품 리스트를 상품명에 대해 오름차순으로 출력한다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검색 조건에 해당하는 상품리스트를 평균 구매만족도에 대해 오름차순으로 출력한다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5249" y="5058415"/>
            <a:ext cx="4411546" cy="166861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1416" y="-254454"/>
            <a:ext cx="5276723" cy="2726827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11725274" y="2103328"/>
            <a:ext cx="1585505" cy="20934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구매만족도 기준으로 정렬</a:t>
            </a:r>
            <a:endParaRPr lang="ko-KR" altLang="en-US" sz="800"/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13418456" y="2106234"/>
          <a:ext cx="208280" cy="2152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8280"/>
              </a:tblGrid>
              <a:tr h="18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41" name="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1377565" y="3143249"/>
            <a:ext cx="4814934" cy="240349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상품 정보 구매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310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구매를 원하는 상품을 선택한다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 버튼을 클릭한다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5. 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포인트 사용 버튼을 클릭한다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3105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해당 상품의 상세한 정보(판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매자, 상품명, 제작회사명, 가격, 남은 수량, 추가상품, 추가상품 가격, 판매 종료일, 평균 구매만족도)가 출력</a:t>
            </a:r>
            <a:r>
              <a:rPr lang="ko-KR" altLang="en-US"/>
              <a:t>되며 추가 상품으로 등록한 물품과 함께 구매 버튼을 보여준다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포인트 잔액과 </a:t>
            </a:r>
            <a:r>
              <a:rPr lang="en-US" altLang="ko-KR"/>
              <a:t>3000</a:t>
            </a:r>
            <a:r>
              <a:rPr lang="ko-KR" altLang="en-US"/>
              <a:t>점 이상일시 활성화 되는 사용 버튼을 보여준다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상품 금액과 포인트의 차액을 결제한다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2683" y="5845260"/>
            <a:ext cx="0" cy="0"/>
          </a:xfrm>
          <a:prstGeom prst="rect">
            <a:avLst/>
          </a:prstGeom>
        </p:spPr>
      </p:pic>
      <p:pic>
        <p:nvPicPr>
          <p:cNvPr id="2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66707" y="-3314700"/>
            <a:ext cx="5400040" cy="278320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9545851" y="4693841"/>
          <a:ext cx="8128000" cy="2988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06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824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276548" y="4761692"/>
            <a:ext cx="344001" cy="28666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71840" y="7134746"/>
            <a:ext cx="1166329" cy="490196"/>
          </a:xfrm>
          <a:prstGeom prst="rect">
            <a:avLst/>
          </a:prstGeom>
        </p:spPr>
      </p:pic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10553828" y="5380548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1907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총 결제 금액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83.400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0626366" y="6215623"/>
          <a:ext cx="5726430" cy="389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3896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보유 포인트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3000P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" name=""/>
          <p:cNvSpPr txBox="1"/>
          <p:nvPr/>
        </p:nvSpPr>
        <p:spPr>
          <a:xfrm>
            <a:off x="10617108" y="6733854"/>
            <a:ext cx="2701290" cy="3127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포인트 사용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3000P</a:t>
            </a:r>
            <a:endParaRPr lang="en-US" altLang="ko-KR" sz="15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452113" y="6706280"/>
            <a:ext cx="304567" cy="303439"/>
          </a:xfrm>
          <a:prstGeom prst="rect">
            <a:avLst/>
          </a:prstGeom>
        </p:spPr>
      </p:pic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16479455" y="7193340"/>
          <a:ext cx="763905" cy="300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3905"/>
              </a:tblGrid>
              <a:tr h="1304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Pay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35" name=""/>
          <p:cNvSpPr txBox="1"/>
          <p:nvPr/>
        </p:nvSpPr>
        <p:spPr>
          <a:xfrm>
            <a:off x="7562577" y="-938892"/>
            <a:ext cx="2619649" cy="3464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총 금액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43400</a:t>
            </a:r>
            <a:r>
              <a:rPr lang="ko-KR" altLang="en-US" sz="1600"/>
              <a:t>원</a:t>
            </a:r>
            <a:endParaRPr lang="ko-KR" altLang="en-US" sz="1600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946823" y="2374062"/>
            <a:ext cx="0" cy="0"/>
          </a:xfrm>
          <a:prstGeom prst="rect">
            <a:avLst/>
          </a:prstGeom>
        </p:spPr>
      </p:pic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9649991" y="1222643"/>
          <a:ext cx="8128000" cy="2988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0"/>
              </a:tblGrid>
              <a:tr h="4062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5824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3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380688" y="1290494"/>
            <a:ext cx="344001" cy="28666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375980" y="3663548"/>
            <a:ext cx="1166329" cy="490196"/>
          </a:xfrm>
          <a:prstGeom prst="rect">
            <a:avLst/>
          </a:prstGeom>
        </p:spPr>
      </p:pic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10657968" y="1909350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1907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총 결제 금액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83.400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10730506" y="2744425"/>
          <a:ext cx="5726430" cy="389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3896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보유 포인트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2000P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 txBox="1"/>
          <p:nvPr/>
        </p:nvSpPr>
        <p:spPr>
          <a:xfrm>
            <a:off x="10721249" y="3262656"/>
            <a:ext cx="1286147" cy="3195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chemeClr val="lt1"/>
                </a:solidFill>
              </a:rPr>
              <a:t>포인트 사용</a:t>
            </a:r>
            <a:endParaRPr lang="ko-KR" altLang="en-US" sz="1500">
              <a:solidFill>
                <a:schemeClr val="lt1"/>
              </a:solidFill>
            </a:endParaRPr>
          </a:p>
        </p:txBody>
      </p:sp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12087860" y="3279169"/>
          <a:ext cx="208280" cy="2152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8280"/>
              </a:tblGrid>
              <a:tr h="1880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800"/>
                    </a:p>
                  </a:txBody>
                  <a:tcPr marL="91440" marR="91440">
                    <a:lnL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16583595" y="3722142"/>
          <a:ext cx="763905" cy="3009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3905"/>
              </a:tblGrid>
              <a:tr h="1304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 Semilight"/>
                          <a:ea typeface="맑은 고딕 Semilight"/>
                          <a:cs typeface="맑은 고딕 Semilight"/>
                        </a:rPr>
                        <a:t>Pay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 Semilight"/>
                        <a:ea typeface="맑은 고딕 Semilight"/>
                        <a:cs typeface="맑은 고딕 Semi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46" name=""/>
          <p:cNvSpPr txBox="1"/>
          <p:nvPr/>
        </p:nvSpPr>
        <p:spPr>
          <a:xfrm>
            <a:off x="13293908" y="3717471"/>
            <a:ext cx="2619649" cy="33827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총 결제금액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83400</a:t>
            </a:r>
            <a:r>
              <a:rPr lang="ko-KR" altLang="en-US" sz="1600"/>
              <a:t>원</a:t>
            </a:r>
            <a:endParaRPr lang="ko-KR" altLang="en-US" sz="1600"/>
          </a:p>
        </p:txBody>
      </p:sp>
      <p:sp>
        <p:nvSpPr>
          <p:cNvPr id="47" name=""/>
          <p:cNvSpPr txBox="1"/>
          <p:nvPr/>
        </p:nvSpPr>
        <p:spPr>
          <a:xfrm>
            <a:off x="13389156" y="7173686"/>
            <a:ext cx="2619650" cy="3301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총 졀제금액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80400</a:t>
            </a:r>
            <a:r>
              <a:rPr lang="ko-KR" altLang="en-US" sz="1600"/>
              <a:t>원</a:t>
            </a:r>
            <a:endParaRPr lang="ko-KR" altLang="en-US" sz="1600"/>
          </a:p>
        </p:txBody>
      </p:sp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6003745" y="-1952349"/>
          <a:ext cx="5009909" cy="9459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09909"/>
              </a:tblGrid>
              <a:tr h="9459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"/>
          <p:cNvGraphicFramePr>
            <a:graphicFrameLocks noGrp="1"/>
          </p:cNvGraphicFramePr>
          <p:nvPr/>
        </p:nvGraphicFramePr>
        <p:xfrm>
          <a:off x="11330257" y="-250525"/>
          <a:ext cx="208280" cy="367665"/>
        </p:xfrm>
        <a:graphic>
          <a:graphicData uri="http://schemas.openxmlformats.org/drawingml/2006/table">
            <a:tbl>
              <a:tblPr firstRow="1" bandRow="1"/>
              <a:tblGrid>
                <a:gridCol w="208280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387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포인트 적립</a:t>
            </a:r>
            <a:endParaRPr lang="ko-KR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36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Actor(</a:t>
            </a:r>
            <a:r>
              <a:rPr lang="ko-KR" altLang="en-US"/>
              <a:t>회원</a:t>
            </a:r>
            <a:r>
              <a:rPr lang="en-US" altLang="ko-KR"/>
              <a:t>)</a:t>
            </a:r>
            <a:r>
              <a:rPr lang="ko-KR" altLang="en-US"/>
              <a:t>가 구매를 완료한다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36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</a:t>
            </a:r>
            <a:r>
              <a:rPr lang="ko-KR" altLang="en-US"/>
              <a:t>구입 금액의 </a:t>
            </a:r>
            <a:r>
              <a:rPr lang="en-US" altLang="ko-KR"/>
              <a:t>1%</a:t>
            </a:r>
            <a:r>
              <a:rPr lang="ko-KR" altLang="en-US"/>
              <a:t>를 포인트로 적립한다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1799167" y="2277580"/>
          <a:ext cx="8128000" cy="29886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3836"/>
                <a:gridCol w="6334164"/>
              </a:tblGrid>
              <a:tr h="406211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결제 완료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291216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ko-KR" altLang="en-US" b="1"/>
                        <a:t>주문번호</a:t>
                      </a: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en-US" altLang="ko-KR" b="1"/>
                        <a:t>(12472182)</a:t>
                      </a:r>
                      <a:endParaRPr lang="en-US" altLang="ko-KR" b="1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  <a:tr h="1291216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9865" y="2345431"/>
            <a:ext cx="344001" cy="286668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25157" y="4718485"/>
            <a:ext cx="1166329" cy="490196"/>
          </a:xfrm>
          <a:prstGeom prst="rect">
            <a:avLst/>
          </a:prstGeom>
        </p:spPr>
      </p:pic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3814073" y="2746573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2943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총 결제 금액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80.400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포인트 사용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:3000P)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3848509" y="4078444"/>
          <a:ext cx="572643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26430"/>
              </a:tblGrid>
              <a:tr h="2943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적립된 포인트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804P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362858"/>
            <a:ext cx="11397924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Actor Action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402286" y="767596"/>
            <a:ext cx="2148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System Response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80572" y="496830"/>
            <a:ext cx="2496457" cy="69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환불 신청</a:t>
            </a:r>
            <a:r>
              <a:rPr lang="en-US" altLang="ko-KR" sz="2000" b="1"/>
              <a:t>(</a:t>
            </a:r>
            <a:r>
              <a:rPr lang="ko-KR" altLang="en-US" sz="2000" b="1"/>
              <a:t>추가내용 잇삼</a:t>
            </a:r>
            <a:r>
              <a:rPr lang="en-US" altLang="ko-KR" sz="2000" b="1"/>
              <a:t>)</a:t>
            </a:r>
            <a:endParaRPr lang="en-US" altLang="ko-KR" sz="2000" b="1"/>
          </a:p>
        </p:txBody>
      </p:sp>
      <p:sp>
        <p:nvSpPr>
          <p:cNvPr id="8" name="TextBox 7"/>
          <p:cNvSpPr txBox="1"/>
          <p:nvPr/>
        </p:nvSpPr>
        <p:spPr>
          <a:xfrm>
            <a:off x="580572" y="1524000"/>
            <a:ext cx="4862285" cy="173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회원이 구매내역을 클릭한다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상품에 대해 환불 버튼을 클릭한다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204856" y="1550080"/>
            <a:ext cx="4862286" cy="20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2.  구매 내역(상품명, 제작회사명, 판매자, 가격, 평균 구매만족도, 구매일)을 상품명의 오름차순으로 보여</a:t>
            </a:r>
            <a:r>
              <a:rPr lang="ko-KR" altLang="en-US"/>
              <a:t>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사용한 포인트와 적립된 포인트를 반환한다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2510856" y="3884080"/>
          <a:ext cx="5810249" cy="25868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10249"/>
              </a:tblGrid>
              <a:tr h="3281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환불 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192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2848429" y="4614332"/>
          <a:ext cx="5235756" cy="10691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5630"/>
                <a:gridCol w="3830125"/>
              </a:tblGrid>
              <a:tr h="3264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환불 상품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나이키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264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환불 일시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2022-05-01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 오후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1:16:00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1628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환불 금액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포인트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83400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(-834P)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6182" y="5983117"/>
            <a:ext cx="952472" cy="40031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42364" y="3938223"/>
            <a:ext cx="344001" cy="286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291</ep:Words>
  <ep:PresentationFormat>와이드스크린</ep:PresentationFormat>
  <ep:Paragraphs>37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2022-04-24T14:31:39.000</dcterms:created>
  <dc:creator>유 민지</dc:creator>
  <cp:lastModifiedBy>user</cp:lastModifiedBy>
  <dcterms:modified xsi:type="dcterms:W3CDTF">2022-05-01T12:44:04.347</dcterms:modified>
  <cp:revision>66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