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61" r:id="rId3"/>
    <p:sldId id="295" r:id="rId4"/>
    <p:sldId id="296" r:id="rId5"/>
    <p:sldId id="298" r:id="rId6"/>
    <p:sldId id="299" r:id="rId7"/>
    <p:sldId id="297" r:id="rId8"/>
    <p:sldId id="300" r:id="rId9"/>
    <p:sldId id="258" r:id="rId10"/>
    <p:sldId id="303" r:id="rId11"/>
    <p:sldId id="304" r:id="rId12"/>
    <p:sldId id="305" r:id="rId13"/>
    <p:sldId id="307" r:id="rId14"/>
    <p:sldId id="308" r:id="rId15"/>
    <p:sldId id="278" r:id="rId16"/>
  </p:sldIdLst>
  <p:sldSz cx="9144000" cy="5143500" type="screen16x9"/>
  <p:notesSz cx="6858000" cy="9144000"/>
  <p:embeddedFontLst>
    <p:embeddedFont>
      <p:font typeface="Arial Nova" panose="020B0504020202020204" pitchFamily="34" charset="0"/>
      <p:regular r:id="rId18"/>
      <p:bold r:id="rId19"/>
      <p:italic r:id="rId20"/>
      <p:boldItalic r:id="rId21"/>
    </p:embeddedFont>
    <p:embeddedFont>
      <p:font typeface="Arvo" panose="020B0604020202020204" charset="0"/>
      <p:regular r:id="rId22"/>
      <p:bold r:id="rId23"/>
      <p:italic r:id="rId24"/>
      <p:boldItalic r:id="rId25"/>
    </p:embeddedFont>
    <p:embeddedFont>
      <p:font typeface="Cambria Math" panose="02040503050406030204" pitchFamily="18" charset="0"/>
      <p:regular r:id="rId26"/>
    </p:embeddedFont>
    <p:embeddedFont>
      <p:font typeface="Roboto Condensed" panose="02000000000000000000" pitchFamily="2" charset="0"/>
      <p:regular r:id="rId27"/>
      <p:bold r:id="rId28"/>
      <p:italic r:id="rId29"/>
      <p:boldItalic r:id="rId30"/>
    </p:embeddedFont>
    <p:embeddedFont>
      <p:font typeface="Roboto Condensed Light"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DE8376B-F0E6-4E20-95F8-AD5B80333029}">
          <p14:sldIdLst>
            <p14:sldId id="256"/>
            <p14:sldId id="261"/>
            <p14:sldId id="295"/>
            <p14:sldId id="296"/>
            <p14:sldId id="298"/>
            <p14:sldId id="299"/>
            <p14:sldId id="297"/>
            <p14:sldId id="300"/>
            <p14:sldId id="258"/>
            <p14:sldId id="303"/>
            <p14:sldId id="304"/>
            <p14:sldId id="305"/>
            <p14:sldId id="307"/>
          </p14:sldIdLst>
        </p14:section>
        <p14:section name="Untitled Section" id="{3388DE83-600D-4497-903A-72D58D6DB457}">
          <p14:sldIdLst>
            <p14:sldId id="308"/>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3E6"/>
    <a:srgbClr val="FF9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799" y="1090750"/>
            <a:ext cx="8127787"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MG + MIS of 3D-HCCC</a:t>
            </a:r>
          </a:p>
        </p:txBody>
      </p:sp>
      <p:sp>
        <p:nvSpPr>
          <p:cNvPr id="2" name="TextBox 1">
            <a:extLst>
              <a:ext uri="{FF2B5EF4-FFF2-40B4-BE49-F238E27FC236}">
                <a16:creationId xmlns:a16="http://schemas.microsoft.com/office/drawing/2014/main" id="{889C9307-8345-5220-8D56-F220B4092769}"/>
              </a:ext>
            </a:extLst>
          </p:cNvPr>
          <p:cNvSpPr txBox="1"/>
          <p:nvPr/>
        </p:nvSpPr>
        <p:spPr>
          <a:xfrm>
            <a:off x="685799" y="3388659"/>
            <a:ext cx="1887055" cy="338554"/>
          </a:xfrm>
          <a:prstGeom prst="rect">
            <a:avLst/>
          </a:prstGeom>
          <a:noFill/>
        </p:spPr>
        <p:txBody>
          <a:bodyPr wrap="none" rtlCol="0">
            <a:spAutoFit/>
          </a:bodyPr>
          <a:lstStyle/>
          <a:p>
            <a:r>
              <a:rPr lang="en-US" sz="1600" dirty="0">
                <a:solidFill>
                  <a:srgbClr val="FF9800"/>
                </a:solidFill>
                <a:latin typeface="Roboto Condensed" panose="02000000000000000000" pitchFamily="2" charset="0"/>
                <a:ea typeface="Roboto Condensed" panose="02000000000000000000" pitchFamily="2" charset="0"/>
              </a:rPr>
              <a:t>Reyhaneh Norouziani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Input Format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537988"/>
            <a:ext cx="7860999" cy="1483360"/>
          </a:xfrm>
        </p:spPr>
        <p:txBody>
          <a:bodyPr/>
          <a:lstStyle/>
          <a:p>
            <a:pPr algn="just"/>
            <a:r>
              <a:rPr lang="en-US"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Uses: </a:t>
            </a:r>
            <a:r>
              <a:rPr lang="en-US"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Hardware Hiding Modules</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State Variables: </a:t>
            </a:r>
            <a:r>
              <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Environment Variable: </a:t>
            </a:r>
            <a:r>
              <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command line input</a:t>
            </a:r>
          </a:p>
        </p:txBody>
      </p:sp>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970187871"/>
              </p:ext>
            </p:extLst>
          </p:nvPr>
        </p:nvGraphicFramePr>
        <p:xfrm>
          <a:off x="947698" y="3310940"/>
          <a:ext cx="6096000" cy="1112520"/>
        </p:xfrm>
        <a:graphic>
          <a:graphicData uri="http://schemas.openxmlformats.org/drawingml/2006/table">
            <a:tbl>
              <a:tblPr firstRow="1" bandRow="1">
                <a:tableStyleId>{E929F9F4-4A8F-4326-A1B4-22849713DDAB}</a:tableStyleId>
              </a:tblPr>
              <a:tblGrid>
                <a:gridCol w="1524000">
                  <a:extLst>
                    <a:ext uri="{9D8B030D-6E8A-4147-A177-3AD203B41FA5}">
                      <a16:colId xmlns:a16="http://schemas.microsoft.com/office/drawing/2014/main" val="1527678177"/>
                    </a:ext>
                  </a:extLst>
                </a:gridCol>
                <a:gridCol w="1524000">
                  <a:extLst>
                    <a:ext uri="{9D8B030D-6E8A-4147-A177-3AD203B41FA5}">
                      <a16:colId xmlns:a16="http://schemas.microsoft.com/office/drawing/2014/main" val="529960761"/>
                    </a:ext>
                  </a:extLst>
                </a:gridCol>
                <a:gridCol w="1524000">
                  <a:extLst>
                    <a:ext uri="{9D8B030D-6E8A-4147-A177-3AD203B41FA5}">
                      <a16:colId xmlns:a16="http://schemas.microsoft.com/office/drawing/2014/main" val="314431527"/>
                    </a:ext>
                  </a:extLst>
                </a:gridCol>
                <a:gridCol w="1524000">
                  <a:extLst>
                    <a:ext uri="{9D8B030D-6E8A-4147-A177-3AD203B41FA5}">
                      <a16:colId xmlns:a16="http://schemas.microsoft.com/office/drawing/2014/main" val="2799991699"/>
                    </a:ext>
                  </a:extLst>
                </a:gridCol>
              </a:tblGrid>
              <a:tr h="370840">
                <a:tc>
                  <a:txBody>
                    <a:bodyPr/>
                    <a:lstStyle/>
                    <a:p>
                      <a:pPr algn="ctr"/>
                      <a:r>
                        <a:rPr lang="en-US" dirty="0">
                          <a:latin typeface="Roboto Condensed" panose="02000000000000000000" pitchFamily="2" charset="0"/>
                          <a:ea typeface="Roboto Condensed" panose="02000000000000000000" pitchFamily="2" charset="0"/>
                        </a:rPr>
                        <a:t>Name</a:t>
                      </a:r>
                    </a:p>
                  </a:txBody>
                  <a:tcPr anchor="ctr"/>
                </a:tc>
                <a:tc>
                  <a:txBody>
                    <a:bodyPr/>
                    <a:lstStyle/>
                    <a:p>
                      <a:pPr algn="ctr"/>
                      <a:r>
                        <a:rPr lang="en-US" dirty="0">
                          <a:latin typeface="Roboto Condensed" panose="02000000000000000000" pitchFamily="2" charset="0"/>
                          <a:ea typeface="Roboto Condensed" panose="02000000000000000000" pitchFamily="2" charset="0"/>
                        </a:rPr>
                        <a:t>In</a:t>
                      </a:r>
                    </a:p>
                  </a:txBody>
                  <a:tcPr anchor="ctr"/>
                </a:tc>
                <a:tc>
                  <a:txBody>
                    <a:bodyPr/>
                    <a:lstStyle/>
                    <a:p>
                      <a:pPr algn="ctr"/>
                      <a:r>
                        <a:rPr lang="en-US" dirty="0">
                          <a:latin typeface="Roboto Condensed" panose="02000000000000000000" pitchFamily="2" charset="0"/>
                          <a:ea typeface="Roboto Condensed" panose="02000000000000000000" pitchFamily="2" charset="0"/>
                        </a:rPr>
                        <a:t>Out</a:t>
                      </a:r>
                    </a:p>
                  </a:txBody>
                  <a:tcPr anchor="ctr"/>
                </a:tc>
                <a:tc>
                  <a:txBody>
                    <a:bodyPr/>
                    <a:lstStyle/>
                    <a:p>
                      <a:pPr algn="ctr"/>
                      <a:r>
                        <a:rPr lang="en-US" dirty="0"/>
                        <a:t>Exceptions</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370840">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load_params</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string</a:t>
                      </a: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extLst>
                  <a:ext uri="{0D108BD9-81ED-4DB2-BD59-A6C34878D82A}">
                    <a16:rowId xmlns:a16="http://schemas.microsoft.com/office/drawing/2014/main" val="2526313314"/>
                  </a:ext>
                </a:extLst>
              </a:tr>
              <a:tr h="370840">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verify_param</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ValueError</a:t>
                      </a:r>
                      <a:r>
                        <a:rPr lang="en-US" sz="1400" b="0" i="0" u="none" strike="noStrike" cap="none" dirty="0">
                          <a:solidFill>
                            <a:schemeClr val="accent2">
                              <a:lumMod val="50000"/>
                            </a:schemeClr>
                          </a:solidFill>
                          <a:effectLst/>
                          <a:latin typeface="Roboto Condensed" panose="02000000000000000000" pitchFamily="2" charset="0"/>
                          <a:ea typeface="Roboto Condensed" panose="02000000000000000000" pitchFamily="2" charset="0"/>
                          <a:cs typeface="+mn-cs"/>
                          <a:sym typeface="Arial"/>
                        </a:rPr>
                        <a:t> </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821071434"/>
                  </a:ext>
                </a:extLst>
              </a:tr>
            </a:tbl>
          </a:graphicData>
        </a:graphic>
      </p:graphicFrame>
      <p:sp>
        <p:nvSpPr>
          <p:cNvPr id="6" name="Slide Number Placeholder 4">
            <a:extLst>
              <a:ext uri="{FF2B5EF4-FFF2-40B4-BE49-F238E27FC236}">
                <a16:creationId xmlns:a16="http://schemas.microsoft.com/office/drawing/2014/main" id="{6B32BA04-D199-6875-E473-5EBE831CE3FF}"/>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10</a:t>
            </a:fld>
            <a:r>
              <a:rPr lang="en" dirty="0"/>
              <a:t>/15</a:t>
            </a:r>
          </a:p>
        </p:txBody>
      </p:sp>
    </p:spTree>
    <p:extLst>
      <p:ext uri="{BB962C8B-B14F-4D97-AF65-F5344CB8AC3E}">
        <p14:creationId xmlns:p14="http://schemas.microsoft.com/office/powerpoint/2010/main" val="359642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Output Verification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537988"/>
            <a:ext cx="7860999" cy="1483360"/>
          </a:xfrm>
        </p:spPr>
        <p:txBody>
          <a:bodyPr/>
          <a:lstStyle/>
          <a:p>
            <a:pPr algn="just"/>
            <a:r>
              <a:rPr lang="en-US"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Uses:</a:t>
            </a:r>
            <a:r>
              <a:rPr lang="en-US"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 Coil, Magnetic Core</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State Variables: </a:t>
            </a:r>
            <a:r>
              <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Environment Variable: </a:t>
            </a:r>
            <a:r>
              <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1551795368"/>
                  </p:ext>
                </p:extLst>
              </p:nvPr>
            </p:nvGraphicFramePr>
            <p:xfrm>
              <a:off x="499462" y="3296450"/>
              <a:ext cx="6544235" cy="1645169"/>
            </p:xfrm>
            <a:graphic>
              <a:graphicData uri="http://schemas.openxmlformats.org/drawingml/2006/table">
                <a:tbl>
                  <a:tblPr firstRow="1" bandRow="1">
                    <a:tableStyleId>{E929F9F4-4A8F-4326-A1B4-22849713DDAB}</a:tableStyleId>
                  </a:tblPr>
                  <a:tblGrid>
                    <a:gridCol w="2074689">
                      <a:extLst>
                        <a:ext uri="{9D8B030D-6E8A-4147-A177-3AD203B41FA5}">
                          <a16:colId xmlns:a16="http://schemas.microsoft.com/office/drawing/2014/main" val="1527678177"/>
                        </a:ext>
                      </a:extLst>
                    </a:gridCol>
                    <a:gridCol w="2311048">
                      <a:extLst>
                        <a:ext uri="{9D8B030D-6E8A-4147-A177-3AD203B41FA5}">
                          <a16:colId xmlns:a16="http://schemas.microsoft.com/office/drawing/2014/main" val="529960761"/>
                        </a:ext>
                      </a:extLst>
                    </a:gridCol>
                    <a:gridCol w="767160">
                      <a:extLst>
                        <a:ext uri="{9D8B030D-6E8A-4147-A177-3AD203B41FA5}">
                          <a16:colId xmlns:a16="http://schemas.microsoft.com/office/drawing/2014/main" val="314431527"/>
                        </a:ext>
                      </a:extLst>
                    </a:gridCol>
                    <a:gridCol w="1391338">
                      <a:extLst>
                        <a:ext uri="{9D8B030D-6E8A-4147-A177-3AD203B41FA5}">
                          <a16:colId xmlns:a16="http://schemas.microsoft.com/office/drawing/2014/main" val="2799991699"/>
                        </a:ext>
                      </a:extLst>
                    </a:gridCol>
                  </a:tblGrid>
                  <a:tr h="374135">
                    <a:tc>
                      <a:txBody>
                        <a:bodyPr/>
                        <a:lstStyle/>
                        <a:p>
                          <a:pPr algn="ctr"/>
                          <a:r>
                            <a:rPr lang="en-US" dirty="0">
                              <a:latin typeface="Roboto Condensed" panose="02000000000000000000" pitchFamily="2" charset="0"/>
                              <a:ea typeface="Roboto Condensed" panose="02000000000000000000" pitchFamily="2" charset="0"/>
                            </a:rPr>
                            <a:t>Name</a:t>
                          </a:r>
                        </a:p>
                      </a:txBody>
                      <a:tcPr anchor="ctr"/>
                    </a:tc>
                    <a:tc>
                      <a:txBody>
                        <a:bodyPr/>
                        <a:lstStyle/>
                        <a:p>
                          <a:pPr algn="ctr"/>
                          <a:r>
                            <a:rPr lang="en-US" dirty="0">
                              <a:latin typeface="Roboto Condensed" panose="02000000000000000000" pitchFamily="2" charset="0"/>
                              <a:ea typeface="Roboto Condensed" panose="02000000000000000000" pitchFamily="2" charset="0"/>
                            </a:rPr>
                            <a:t>In</a:t>
                          </a:r>
                        </a:p>
                      </a:txBody>
                      <a:tcPr anchor="ctr"/>
                    </a:tc>
                    <a:tc>
                      <a:txBody>
                        <a:bodyPr/>
                        <a:lstStyle/>
                        <a:p>
                          <a:pPr algn="ctr"/>
                          <a:r>
                            <a:rPr lang="en-US" dirty="0">
                              <a:latin typeface="Roboto Condensed" panose="02000000000000000000" pitchFamily="2" charset="0"/>
                              <a:ea typeface="Roboto Condensed" panose="02000000000000000000" pitchFamily="2" charset="0"/>
                            </a:rPr>
                            <a:t>Out</a:t>
                          </a:r>
                        </a:p>
                      </a:txBody>
                      <a:tcPr anchor="ctr"/>
                    </a:tc>
                    <a:tc>
                      <a:txBody>
                        <a:bodyPr/>
                        <a:lstStyle/>
                        <a:p>
                          <a:pPr algn="ctr"/>
                          <a:r>
                            <a:rPr lang="en-US" dirty="0"/>
                            <a:t>Exceptions</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374135">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cons</a:t>
                          </a: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r>
                            <a:rPr lang="en-US" dirty="0">
                              <a:solidFill>
                                <a:schemeClr val="accent2">
                                  <a:lumMod val="50000"/>
                                </a:schemeClr>
                              </a:solidFill>
                              <a:latin typeface="Roboto Condensed" panose="02000000000000000000" pitchFamily="2" charset="0"/>
                              <a:ea typeface="Roboto Condensed" panose="02000000000000000000" pitchFamily="2" charset="0"/>
                            </a:rPr>
                            <a:t>, </a:t>
                          </a: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r>
                            <a:rPr lang="en-US" dirty="0">
                              <a:solidFill>
                                <a:schemeClr val="accent2">
                                  <a:lumMod val="50000"/>
                                </a:schemeClr>
                              </a:solidFill>
                              <a:latin typeface="Roboto Condensed" panose="02000000000000000000" pitchFamily="2" charset="0"/>
                              <a:ea typeface="Roboto Condensed" panose="02000000000000000000" pitchFamily="2" charset="0"/>
                            </a:rPr>
                            <a:t>, </a:t>
                          </a: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r>
                            <a:rPr lang="en-US" dirty="0">
                              <a:solidFill>
                                <a:schemeClr val="accent2">
                                  <a:lumMod val="50000"/>
                                </a:schemeClr>
                              </a:solidFill>
                              <a:latin typeface="Roboto Condensed" panose="02000000000000000000" pitchFamily="2" charset="0"/>
                              <a:ea typeface="Roboto Condensed" panose="02000000000000000000" pitchFamily="2" charset="0"/>
                            </a:rPr>
                            <a:t>, </a:t>
                          </a:r>
                          <a14:m>
                            <m:oMath xmlns:m="http://schemas.openxmlformats.org/officeDocument/2006/math">
                              <m:sSub>
                                <m:sSubPr>
                                  <m:ctrlPr>
                                    <a:rPr lang="en-US" i="1" dirty="0"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dirty="0" smtClean="0">
                                      <a:solidFill>
                                        <a:schemeClr val="accent2">
                                          <a:lumMod val="50000"/>
                                        </a:schemeClr>
                                      </a:solidFill>
                                      <a:latin typeface="Cambria Math" panose="02040503050406030204" pitchFamily="18" charset="0"/>
                                      <a:ea typeface="Roboto Condensed" panose="02000000000000000000" pitchFamily="2" charset="0"/>
                                    </a:rPr>
                                    <m:t>𝐼</m:t>
                                  </m:r>
                                </m:e>
                                <m:sub>
                                  <m:r>
                                    <a:rPr lang="en-US" b="0" i="1" dirty="0" smtClean="0">
                                      <a:solidFill>
                                        <a:schemeClr val="accent2">
                                          <a:lumMod val="50000"/>
                                        </a:schemeClr>
                                      </a:solidFill>
                                      <a:latin typeface="Cambria Math" panose="02040503050406030204" pitchFamily="18" charset="0"/>
                                      <a:ea typeface="Roboto Condensed" panose="02000000000000000000" pitchFamily="2" charset="0"/>
                                    </a:rPr>
                                    <m:t>1</m:t>
                                  </m:r>
                                </m:sub>
                              </m:sSub>
                              <m:r>
                                <a:rPr lang="en-US" b="0" i="1" dirty="0" smtClean="0">
                                  <a:solidFill>
                                    <a:schemeClr val="accent2">
                                      <a:lumMod val="50000"/>
                                    </a:schemeClr>
                                  </a:solidFill>
                                  <a:latin typeface="Cambria Math" panose="02040503050406030204" pitchFamily="18" charset="0"/>
                                  <a:ea typeface="Roboto Condensed" panose="02000000000000000000" pitchFamily="2" charset="0"/>
                                </a:rPr>
                                <m:t>,  </m:t>
                              </m:r>
                              <m:sSub>
                                <m:sSubPr>
                                  <m:ctrlPr>
                                    <a:rPr lang="en-US" i="1" dirty="0"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dirty="0" smtClean="0">
                                      <a:solidFill>
                                        <a:schemeClr val="accent2">
                                          <a:lumMod val="50000"/>
                                        </a:schemeClr>
                                      </a:solidFill>
                                      <a:latin typeface="Cambria Math" panose="02040503050406030204" pitchFamily="18" charset="0"/>
                                      <a:ea typeface="Roboto Condensed" panose="02000000000000000000" pitchFamily="2" charset="0"/>
                                    </a:rPr>
                                    <m:t>𝐼</m:t>
                                  </m:r>
                                </m:e>
                                <m:sub>
                                  <m:r>
                                    <a:rPr lang="en-US" b="0" i="1" dirty="0" smtClean="0">
                                      <a:solidFill>
                                        <a:schemeClr val="accent2">
                                          <a:lumMod val="50000"/>
                                        </a:schemeClr>
                                      </a:solidFill>
                                      <a:latin typeface="Cambria Math" panose="02040503050406030204" pitchFamily="18" charset="0"/>
                                      <a:ea typeface="Roboto Condensed" panose="02000000000000000000" pitchFamily="2" charset="0"/>
                                    </a:rPr>
                                    <m:t>2</m:t>
                                  </m:r>
                                </m:sub>
                              </m:sSub>
                              <m:r>
                                <a:rPr lang="en-US" b="0" i="1" dirty="0" smtClean="0">
                                  <a:solidFill>
                                    <a:schemeClr val="accent2">
                                      <a:lumMod val="50000"/>
                                    </a:schemeClr>
                                  </a:solidFill>
                                  <a:latin typeface="Cambria Math" panose="02040503050406030204" pitchFamily="18" charset="0"/>
                                  <a:ea typeface="Roboto Condensed" panose="02000000000000000000" pitchFamily="2" charset="0"/>
                                </a:rPr>
                                <m:t>,  </m:t>
                              </m:r>
                              <m:sSub>
                                <m:sSubPr>
                                  <m:ctrlPr>
                                    <a:rPr lang="en-US" i="1" dirty="0"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dirty="0" smtClean="0">
                                      <a:solidFill>
                                        <a:schemeClr val="accent2">
                                          <a:lumMod val="50000"/>
                                        </a:schemeClr>
                                      </a:solidFill>
                                      <a:latin typeface="Cambria Math" panose="02040503050406030204" pitchFamily="18" charset="0"/>
                                      <a:ea typeface="Roboto Condensed" panose="02000000000000000000" pitchFamily="2" charset="0"/>
                                    </a:rPr>
                                    <m:t>𝐼</m:t>
                                  </m:r>
                                </m:e>
                                <m:sub>
                                  <m:r>
                                    <a:rPr lang="en-US" b="0" i="1" dirty="0" smtClean="0">
                                      <a:solidFill>
                                        <a:schemeClr val="accent2">
                                          <a:lumMod val="50000"/>
                                        </a:schemeClr>
                                      </a:solidFill>
                                      <a:latin typeface="Cambria Math" panose="02040503050406030204" pitchFamily="18" charset="0"/>
                                      <a:ea typeface="Roboto Condensed" panose="02000000000000000000" pitchFamily="2" charset="0"/>
                                    </a:rPr>
                                    <m:t>3</m:t>
                                  </m:r>
                                </m:sub>
                              </m:sSub>
                            </m:oMath>
                          </a14:m>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526313314"/>
                      </a:ext>
                    </a:extLst>
                  </a:tr>
                  <a:tr h="522764">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is_currents_within_range</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bool</a:t>
                          </a: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413029451"/>
                      </a:ext>
                    </a:extLst>
                  </a:tr>
                  <a:tr h="374135">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calculate_accuracy</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float</a:t>
                          </a: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821071434"/>
                      </a:ext>
                    </a:extLst>
                  </a:tr>
                </a:tbl>
              </a:graphicData>
            </a:graphic>
          </p:graphicFrame>
        </mc:Choice>
        <mc:Fallback>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1551795368"/>
                  </p:ext>
                </p:extLst>
              </p:nvPr>
            </p:nvGraphicFramePr>
            <p:xfrm>
              <a:off x="499462" y="3296450"/>
              <a:ext cx="6544235" cy="1645169"/>
            </p:xfrm>
            <a:graphic>
              <a:graphicData uri="http://schemas.openxmlformats.org/drawingml/2006/table">
                <a:tbl>
                  <a:tblPr firstRow="1" bandRow="1">
                    <a:tableStyleId>{E929F9F4-4A8F-4326-A1B4-22849713DDAB}</a:tableStyleId>
                  </a:tblPr>
                  <a:tblGrid>
                    <a:gridCol w="2074689">
                      <a:extLst>
                        <a:ext uri="{9D8B030D-6E8A-4147-A177-3AD203B41FA5}">
                          <a16:colId xmlns:a16="http://schemas.microsoft.com/office/drawing/2014/main" val="1527678177"/>
                        </a:ext>
                      </a:extLst>
                    </a:gridCol>
                    <a:gridCol w="2311048">
                      <a:extLst>
                        <a:ext uri="{9D8B030D-6E8A-4147-A177-3AD203B41FA5}">
                          <a16:colId xmlns:a16="http://schemas.microsoft.com/office/drawing/2014/main" val="529960761"/>
                        </a:ext>
                      </a:extLst>
                    </a:gridCol>
                    <a:gridCol w="767160">
                      <a:extLst>
                        <a:ext uri="{9D8B030D-6E8A-4147-A177-3AD203B41FA5}">
                          <a16:colId xmlns:a16="http://schemas.microsoft.com/office/drawing/2014/main" val="314431527"/>
                        </a:ext>
                      </a:extLst>
                    </a:gridCol>
                    <a:gridCol w="1391338">
                      <a:extLst>
                        <a:ext uri="{9D8B030D-6E8A-4147-A177-3AD203B41FA5}">
                          <a16:colId xmlns:a16="http://schemas.microsoft.com/office/drawing/2014/main" val="2799991699"/>
                        </a:ext>
                      </a:extLst>
                    </a:gridCol>
                  </a:tblGrid>
                  <a:tr h="374135">
                    <a:tc>
                      <a:txBody>
                        <a:bodyPr/>
                        <a:lstStyle/>
                        <a:p>
                          <a:pPr algn="ctr"/>
                          <a:r>
                            <a:rPr lang="en-US" dirty="0">
                              <a:latin typeface="Roboto Condensed" panose="02000000000000000000" pitchFamily="2" charset="0"/>
                              <a:ea typeface="Roboto Condensed" panose="02000000000000000000" pitchFamily="2" charset="0"/>
                            </a:rPr>
                            <a:t>Name</a:t>
                          </a:r>
                        </a:p>
                      </a:txBody>
                      <a:tcPr anchor="ctr"/>
                    </a:tc>
                    <a:tc>
                      <a:txBody>
                        <a:bodyPr/>
                        <a:lstStyle/>
                        <a:p>
                          <a:pPr algn="ctr"/>
                          <a:r>
                            <a:rPr lang="en-US" dirty="0">
                              <a:latin typeface="Roboto Condensed" panose="02000000000000000000" pitchFamily="2" charset="0"/>
                              <a:ea typeface="Roboto Condensed" panose="02000000000000000000" pitchFamily="2" charset="0"/>
                            </a:rPr>
                            <a:t>In</a:t>
                          </a:r>
                        </a:p>
                      </a:txBody>
                      <a:tcPr anchor="ctr"/>
                    </a:tc>
                    <a:tc>
                      <a:txBody>
                        <a:bodyPr/>
                        <a:lstStyle/>
                        <a:p>
                          <a:pPr algn="ctr"/>
                          <a:r>
                            <a:rPr lang="en-US" dirty="0">
                              <a:latin typeface="Roboto Condensed" panose="02000000000000000000" pitchFamily="2" charset="0"/>
                              <a:ea typeface="Roboto Condensed" panose="02000000000000000000" pitchFamily="2" charset="0"/>
                            </a:rPr>
                            <a:t>Out</a:t>
                          </a:r>
                        </a:p>
                      </a:txBody>
                      <a:tcPr anchor="ctr"/>
                    </a:tc>
                    <a:tc>
                      <a:txBody>
                        <a:bodyPr/>
                        <a:lstStyle/>
                        <a:p>
                          <a:pPr algn="ctr"/>
                          <a:r>
                            <a:rPr lang="en-US" dirty="0"/>
                            <a:t>Exceptions</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374135">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cons</a:t>
                          </a:r>
                        </a:p>
                      </a:txBody>
                      <a:tcPr anchor="ctr"/>
                    </a:tc>
                    <a:tc>
                      <a:txBody>
                        <a:bodyPr/>
                        <a:lstStyle/>
                        <a:p>
                          <a:endParaRPr lang="en-US"/>
                        </a:p>
                      </a:txBody>
                      <a:tcPr anchor="ctr">
                        <a:blipFill>
                          <a:blip r:embed="rId2"/>
                          <a:stretch>
                            <a:fillRect l="-89974" t="-101639" r="-94195" b="-249180"/>
                          </a:stretch>
                        </a:blipFill>
                      </a:tcP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526313314"/>
                      </a:ext>
                    </a:extLst>
                  </a:tr>
                  <a:tr h="522764">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is_currents_within_range</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bool</a:t>
                          </a: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413029451"/>
                      </a:ext>
                    </a:extLst>
                  </a:tr>
                  <a:tr h="374135">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calculate_accuracy</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float</a:t>
                          </a: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821071434"/>
                      </a:ext>
                    </a:extLst>
                  </a:tr>
                </a:tbl>
              </a:graphicData>
            </a:graphic>
          </p:graphicFrame>
        </mc:Fallback>
      </mc:AlternateContent>
      <p:sp>
        <p:nvSpPr>
          <p:cNvPr id="6" name="Slide Number Placeholder 4">
            <a:extLst>
              <a:ext uri="{FF2B5EF4-FFF2-40B4-BE49-F238E27FC236}">
                <a16:creationId xmlns:a16="http://schemas.microsoft.com/office/drawing/2014/main" id="{877E8E20-3C79-167D-5F44-74F7650C4E03}"/>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11</a:t>
            </a:fld>
            <a:r>
              <a:rPr lang="en" dirty="0"/>
              <a:t>/15</a:t>
            </a:r>
          </a:p>
        </p:txBody>
      </p:sp>
    </p:spTree>
    <p:extLst>
      <p:ext uri="{BB962C8B-B14F-4D97-AF65-F5344CB8AC3E}">
        <p14:creationId xmlns:p14="http://schemas.microsoft.com/office/powerpoint/2010/main" val="90746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Magnetic Core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537988"/>
            <a:ext cx="7860999" cy="1483360"/>
          </a:xfrm>
        </p:spPr>
        <p:txBody>
          <a:bodyPr/>
          <a:lstStyle/>
          <a:p>
            <a:pPr algn="just"/>
            <a:r>
              <a:rPr lang="en-US"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Uses: </a:t>
            </a:r>
            <a:r>
              <a:rPr lang="en-US"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Vector Module</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State Variables: </a:t>
            </a:r>
            <a:r>
              <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Magnetic Physical </a:t>
            </a:r>
            <a:r>
              <a:rPr lang="en-US" dirty="0"/>
              <a:t>constants</a:t>
            </a:r>
            <a:endPar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Environment Variable: -</a:t>
            </a:r>
            <a:endPar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3383789017"/>
                  </p:ext>
                </p:extLst>
              </p:nvPr>
            </p:nvGraphicFramePr>
            <p:xfrm>
              <a:off x="468727" y="2904564"/>
              <a:ext cx="6446902" cy="1985564"/>
            </p:xfrm>
            <a:graphic>
              <a:graphicData uri="http://schemas.openxmlformats.org/drawingml/2006/table">
                <a:tbl>
                  <a:tblPr firstRow="1" bandRow="1">
                    <a:tableStyleId>{E929F9F4-4A8F-4326-A1B4-22849713DDAB}</a:tableStyleId>
                  </a:tblPr>
                  <a:tblGrid>
                    <a:gridCol w="2750883">
                      <a:extLst>
                        <a:ext uri="{9D8B030D-6E8A-4147-A177-3AD203B41FA5}">
                          <a16:colId xmlns:a16="http://schemas.microsoft.com/office/drawing/2014/main" val="1527678177"/>
                        </a:ext>
                      </a:extLst>
                    </a:gridCol>
                    <a:gridCol w="2374366">
                      <a:extLst>
                        <a:ext uri="{9D8B030D-6E8A-4147-A177-3AD203B41FA5}">
                          <a16:colId xmlns:a16="http://schemas.microsoft.com/office/drawing/2014/main" val="529960761"/>
                        </a:ext>
                      </a:extLst>
                    </a:gridCol>
                    <a:gridCol w="1321653">
                      <a:extLst>
                        <a:ext uri="{9D8B030D-6E8A-4147-A177-3AD203B41FA5}">
                          <a16:colId xmlns:a16="http://schemas.microsoft.com/office/drawing/2014/main" val="314431527"/>
                        </a:ext>
                      </a:extLst>
                    </a:gridCol>
                  </a:tblGrid>
                  <a:tr h="366851">
                    <a:tc>
                      <a:txBody>
                        <a:bodyPr/>
                        <a:lstStyle/>
                        <a:p>
                          <a:pPr algn="ctr"/>
                          <a:r>
                            <a:rPr lang="en-US" dirty="0">
                              <a:latin typeface="Roboto Condensed" panose="02000000000000000000" pitchFamily="2" charset="0"/>
                              <a:ea typeface="Roboto Condensed" panose="02000000000000000000" pitchFamily="2" charset="0"/>
                            </a:rPr>
                            <a:t>Name</a:t>
                          </a:r>
                        </a:p>
                      </a:txBody>
                      <a:tcPr anchor="ctr"/>
                    </a:tc>
                    <a:tc>
                      <a:txBody>
                        <a:bodyPr/>
                        <a:lstStyle/>
                        <a:p>
                          <a:pPr algn="ctr"/>
                          <a:r>
                            <a:rPr lang="en-US" dirty="0">
                              <a:latin typeface="Roboto Condensed" panose="02000000000000000000" pitchFamily="2" charset="0"/>
                              <a:ea typeface="Roboto Condensed" panose="02000000000000000000" pitchFamily="2" charset="0"/>
                            </a:rPr>
                            <a:t>In</a:t>
                          </a:r>
                        </a:p>
                      </a:txBody>
                      <a:tcPr anchor="ctr"/>
                    </a:tc>
                    <a:tc>
                      <a:txBody>
                        <a:bodyPr/>
                        <a:lstStyle/>
                        <a:p>
                          <a:pPr algn="ctr"/>
                          <a:r>
                            <a:rPr lang="en-US" dirty="0">
                              <a:latin typeface="Roboto Condensed" panose="02000000000000000000" pitchFamily="2" charset="0"/>
                              <a:ea typeface="Roboto Condensed" panose="02000000000000000000" pitchFamily="2" charset="0"/>
                            </a:rPr>
                            <a:t>Out</a:t>
                          </a:r>
                        </a:p>
                      </a:txBody>
                      <a:tcPr anchor="ctr"/>
                    </a:tc>
                    <a:extLst>
                      <a:ext uri="{0D108BD9-81ED-4DB2-BD59-A6C34878D82A}">
                        <a16:rowId xmlns:a16="http://schemas.microsoft.com/office/drawing/2014/main" val="1781836610"/>
                      </a:ext>
                    </a:extLst>
                  </a:tr>
                  <a:tr h="366851">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calculate_torque</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2">
                                  <a:lumMod val="50000"/>
                                </a:schemeClr>
                              </a:solidFill>
                              <a:latin typeface="Roboto Condensed" panose="02000000000000000000" pitchFamily="2" charset="0"/>
                              <a:ea typeface="Roboto Condensed" panose="02000000000000000000" pitchFamily="2" charset="0"/>
                            </a:rPr>
                            <a:t>[</a:t>
                          </a:r>
                          <a14:m>
                            <m:oMath xmlns:m="http://schemas.openxmlformats.org/officeDocument/2006/math">
                              <m:sSub>
                                <m:sSubPr>
                                  <m:ctrlPr>
                                    <a:rPr lang="en-US" i="1" dirty="0"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dirty="0" smtClean="0">
                                      <a:solidFill>
                                        <a:schemeClr val="accent2">
                                          <a:lumMod val="50000"/>
                                        </a:schemeClr>
                                      </a:solidFill>
                                      <a:latin typeface="Cambria Math" panose="02040503050406030204" pitchFamily="18" charset="0"/>
                                      <a:ea typeface="Roboto Condensed" panose="02000000000000000000" pitchFamily="2" charset="0"/>
                                    </a:rPr>
                                    <m:t>𝑚</m:t>
                                  </m:r>
                                </m:e>
                                <m:sub>
                                  <m:r>
                                    <a:rPr lang="en-US" b="0" i="1" dirty="0" smtClean="0">
                                      <a:solidFill>
                                        <a:schemeClr val="accent2">
                                          <a:lumMod val="50000"/>
                                        </a:schemeClr>
                                      </a:solidFill>
                                      <a:latin typeface="Cambria Math" panose="02040503050406030204" pitchFamily="18" charset="0"/>
                                      <a:ea typeface="Roboto Condensed" panose="02000000000000000000" pitchFamily="2" charset="0"/>
                                    </a:rPr>
                                    <m:t>𝑥</m:t>
                                  </m:r>
                                </m:sub>
                              </m:sSub>
                              <m:r>
                                <a:rPr lang="en-US" b="0" i="1" dirty="0"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dirty="0"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dirty="0" smtClean="0">
                                      <a:solidFill>
                                        <a:schemeClr val="accent2">
                                          <a:lumMod val="50000"/>
                                        </a:schemeClr>
                                      </a:solidFill>
                                      <a:latin typeface="Cambria Math" panose="02040503050406030204" pitchFamily="18" charset="0"/>
                                      <a:ea typeface="Roboto Condensed" panose="02000000000000000000" pitchFamily="2" charset="0"/>
                                    </a:rPr>
                                    <m:t>𝑚</m:t>
                                  </m:r>
                                </m:e>
                                <m:sub>
                                  <m:r>
                                    <a:rPr lang="en-US" b="0" i="1" dirty="0" smtClean="0">
                                      <a:solidFill>
                                        <a:schemeClr val="accent2">
                                          <a:lumMod val="50000"/>
                                        </a:schemeClr>
                                      </a:solidFill>
                                      <a:latin typeface="Cambria Math" panose="02040503050406030204" pitchFamily="18" charset="0"/>
                                      <a:ea typeface="Roboto Condensed" panose="02000000000000000000" pitchFamily="2" charset="0"/>
                                    </a:rPr>
                                    <m:t>𝑦</m:t>
                                  </m:r>
                                </m:sub>
                              </m:sSub>
                              <m:r>
                                <a:rPr lang="en-US" b="0" i="1" dirty="0"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dirty="0"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dirty="0" smtClean="0">
                                      <a:solidFill>
                                        <a:schemeClr val="accent2">
                                          <a:lumMod val="50000"/>
                                        </a:schemeClr>
                                      </a:solidFill>
                                      <a:latin typeface="Cambria Math" panose="02040503050406030204" pitchFamily="18" charset="0"/>
                                      <a:ea typeface="Roboto Condensed" panose="02000000000000000000" pitchFamily="2" charset="0"/>
                                    </a:rPr>
                                    <m:t>𝑚</m:t>
                                  </m:r>
                                </m:e>
                                <m:sub>
                                  <m:r>
                                    <a:rPr lang="en-US" b="0" i="1" dirty="0" smtClean="0">
                                      <a:solidFill>
                                        <a:schemeClr val="accent2">
                                          <a:lumMod val="50000"/>
                                        </a:schemeClr>
                                      </a:solidFill>
                                      <a:latin typeface="Cambria Math" panose="02040503050406030204" pitchFamily="18" charset="0"/>
                                      <a:ea typeface="Roboto Condensed" panose="02000000000000000000" pitchFamily="2" charset="0"/>
                                    </a:rPr>
                                    <m:t>𝑧</m:t>
                                  </m:r>
                                </m:sub>
                              </m:sSub>
                            </m:oMath>
                          </a14:m>
                          <a:r>
                            <a:rPr lang="en-US" dirty="0">
                              <a:solidFill>
                                <a:schemeClr val="accent2">
                                  <a:lumMod val="50000"/>
                                </a:schemeClr>
                              </a:solidFill>
                              <a:latin typeface="Roboto Condensed" panose="02000000000000000000" pitchFamily="2" charset="0"/>
                              <a:ea typeface="Roboto Condensed" panose="02000000000000000000" pitchFamily="2" charset="0"/>
                            </a:rPr>
                            <a:t>], [</a:t>
                          </a:r>
                          <a14:m>
                            <m:oMath xmlns:m="http://schemas.openxmlformats.org/officeDocument/2006/math">
                              <m:sSub>
                                <m:sSubPr>
                                  <m:ctrlPr>
                                    <a:rPr lang="en-US" i="1" dirty="0"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dirty="0" smtClean="0">
                                      <a:solidFill>
                                        <a:schemeClr val="accent2">
                                          <a:lumMod val="50000"/>
                                        </a:schemeClr>
                                      </a:solidFill>
                                      <a:latin typeface="Cambria Math" panose="02040503050406030204" pitchFamily="18" charset="0"/>
                                      <a:ea typeface="Roboto Condensed" panose="02000000000000000000" pitchFamily="2" charset="0"/>
                                    </a:rPr>
                                    <m:t>𝐵</m:t>
                                  </m:r>
                                </m:e>
                                <m:sub>
                                  <m:r>
                                    <a:rPr lang="en-US" b="0" i="1" dirty="0" smtClean="0">
                                      <a:solidFill>
                                        <a:schemeClr val="accent2">
                                          <a:lumMod val="50000"/>
                                        </a:schemeClr>
                                      </a:solidFill>
                                      <a:latin typeface="Cambria Math" panose="02040503050406030204" pitchFamily="18" charset="0"/>
                                      <a:ea typeface="Roboto Condensed" panose="02000000000000000000" pitchFamily="2" charset="0"/>
                                    </a:rPr>
                                    <m:t>𝑥</m:t>
                                  </m:r>
                                </m:sub>
                              </m:sSub>
                              <m:r>
                                <a:rPr lang="en-US" b="0" i="1" dirty="0"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dirty="0"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dirty="0" smtClean="0">
                                      <a:solidFill>
                                        <a:schemeClr val="accent2">
                                          <a:lumMod val="50000"/>
                                        </a:schemeClr>
                                      </a:solidFill>
                                      <a:latin typeface="Cambria Math" panose="02040503050406030204" pitchFamily="18" charset="0"/>
                                      <a:ea typeface="Roboto Condensed" panose="02000000000000000000" pitchFamily="2" charset="0"/>
                                    </a:rPr>
                                    <m:t>𝐵</m:t>
                                  </m:r>
                                </m:e>
                                <m:sub>
                                  <m:r>
                                    <a:rPr lang="en-US" b="0" i="1" dirty="0" smtClean="0">
                                      <a:solidFill>
                                        <a:schemeClr val="accent2">
                                          <a:lumMod val="50000"/>
                                        </a:schemeClr>
                                      </a:solidFill>
                                      <a:latin typeface="Cambria Math" panose="02040503050406030204" pitchFamily="18" charset="0"/>
                                      <a:ea typeface="Roboto Condensed" panose="02000000000000000000" pitchFamily="2" charset="0"/>
                                    </a:rPr>
                                    <m:t>𝑦</m:t>
                                  </m:r>
                                </m:sub>
                              </m:sSub>
                              <m:r>
                                <a:rPr lang="en-US" b="0" i="1" dirty="0"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dirty="0"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dirty="0" smtClean="0">
                                      <a:solidFill>
                                        <a:schemeClr val="accent2">
                                          <a:lumMod val="50000"/>
                                        </a:schemeClr>
                                      </a:solidFill>
                                      <a:latin typeface="Cambria Math" panose="02040503050406030204" pitchFamily="18" charset="0"/>
                                      <a:ea typeface="Roboto Condensed" panose="02000000000000000000" pitchFamily="2" charset="0"/>
                                    </a:rPr>
                                    <m:t>𝐵</m:t>
                                  </m:r>
                                </m:e>
                                <m:sub>
                                  <m:r>
                                    <a:rPr lang="en-US" b="0" i="1" dirty="0" smtClean="0">
                                      <a:solidFill>
                                        <a:schemeClr val="accent2">
                                          <a:lumMod val="50000"/>
                                        </a:schemeClr>
                                      </a:solidFill>
                                      <a:latin typeface="Cambria Math" panose="02040503050406030204" pitchFamily="18" charset="0"/>
                                      <a:ea typeface="Roboto Condensed" panose="02000000000000000000" pitchFamily="2" charset="0"/>
                                    </a:rPr>
                                    <m:t>𝑧</m:t>
                                  </m:r>
                                </m:sub>
                              </m:sSub>
                            </m:oMath>
                          </a14:m>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i="1" smtClean="0">
                                        <a:solidFill>
                                          <a:schemeClr val="accent2">
                                            <a:lumMod val="50000"/>
                                          </a:schemeClr>
                                        </a:solidFill>
                                        <a:latin typeface="Cambria Math" panose="02040503050406030204" pitchFamily="18" charset="0"/>
                                        <a:ea typeface="Cambria Math" panose="02040503050406030204" pitchFamily="18" charset="0"/>
                                      </a:rPr>
                                      <m:t>𝜏</m:t>
                                    </m:r>
                                  </m:e>
                                  <m:sub>
                                    <m:r>
                                      <a:rPr lang="en-US" b="0" i="1" smtClean="0">
                                        <a:solidFill>
                                          <a:schemeClr val="accent2">
                                            <a:lumMod val="50000"/>
                                          </a:schemeClr>
                                        </a:solidFill>
                                        <a:latin typeface="Cambria Math" panose="02040503050406030204" pitchFamily="18" charset="0"/>
                                        <a:ea typeface="Roboto Condensed" panose="02000000000000000000" pitchFamily="2" charset="0"/>
                                      </a:rPr>
                                      <m:t>𝑥</m:t>
                                    </m:r>
                                  </m:sub>
                                </m:sSub>
                                <m:r>
                                  <a:rPr lang="en-US" b="0" i="1"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i="1" smtClean="0">
                                        <a:solidFill>
                                          <a:schemeClr val="accent2">
                                            <a:lumMod val="50000"/>
                                          </a:schemeClr>
                                        </a:solidFill>
                                        <a:latin typeface="Cambria Math" panose="02040503050406030204" pitchFamily="18" charset="0"/>
                                        <a:ea typeface="Cambria Math" panose="02040503050406030204" pitchFamily="18" charset="0"/>
                                      </a:rPr>
                                      <m:t>𝜏</m:t>
                                    </m:r>
                                  </m:e>
                                  <m:sub>
                                    <m:r>
                                      <a:rPr lang="en-US" b="0" i="1" smtClean="0">
                                        <a:solidFill>
                                          <a:schemeClr val="accent2">
                                            <a:lumMod val="50000"/>
                                          </a:schemeClr>
                                        </a:solidFill>
                                        <a:latin typeface="Cambria Math" panose="02040503050406030204" pitchFamily="18" charset="0"/>
                                        <a:ea typeface="Cambria Math" panose="02040503050406030204" pitchFamily="18" charset="0"/>
                                      </a:rPr>
                                      <m:t>𝑦</m:t>
                                    </m:r>
                                  </m:sub>
                                </m:sSub>
                                <m:r>
                                  <a:rPr lang="en-US" b="0" i="1" smtClean="0">
                                    <a:solidFill>
                                      <a:schemeClr val="accent2">
                                        <a:lumMod val="50000"/>
                                      </a:schemeClr>
                                    </a:solidFill>
                                    <a:latin typeface="Cambria Math" panose="02040503050406030204" pitchFamily="18" charset="0"/>
                                    <a:ea typeface="Cambria Math" panose="02040503050406030204" pitchFamily="18"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i="1" smtClean="0">
                                        <a:solidFill>
                                          <a:schemeClr val="accent2">
                                            <a:lumMod val="50000"/>
                                          </a:schemeClr>
                                        </a:solidFill>
                                        <a:latin typeface="Cambria Math" panose="02040503050406030204" pitchFamily="18" charset="0"/>
                                        <a:ea typeface="Cambria Math" panose="02040503050406030204" pitchFamily="18" charset="0"/>
                                      </a:rPr>
                                      <m:t>𝜏</m:t>
                                    </m:r>
                                  </m:e>
                                  <m:sub>
                                    <m:r>
                                      <a:rPr lang="en-US" b="0" i="1" smtClean="0">
                                        <a:solidFill>
                                          <a:schemeClr val="accent2">
                                            <a:lumMod val="50000"/>
                                          </a:schemeClr>
                                        </a:solidFill>
                                        <a:latin typeface="Cambria Math" panose="02040503050406030204" pitchFamily="18" charset="0"/>
                                        <a:ea typeface="Cambria Math" panose="02040503050406030204" pitchFamily="18" charset="0"/>
                                      </a:rPr>
                                      <m:t>𝑧</m:t>
                                    </m:r>
                                  </m:sub>
                                </m:sSub>
                                <m:r>
                                  <a:rPr lang="en-US"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526313314"/>
                      </a:ext>
                    </a:extLst>
                  </a:tr>
                  <a:tr h="366851">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calculate_force</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2">
                                  <a:lumMod val="50000"/>
                                </a:schemeClr>
                              </a:solidFill>
                              <a:latin typeface="Roboto Condensed" panose="02000000000000000000" pitchFamily="2" charset="0"/>
                              <a:ea typeface="Roboto Condensed" panose="02000000000000000000" pitchFamily="2" charset="0"/>
                            </a:rPr>
                            <a:t>[</a:t>
                          </a:r>
                          <a14:m>
                            <m:oMath xmlns:m="http://schemas.openxmlformats.org/officeDocument/2006/math">
                              <m:sSub>
                                <m:sSubPr>
                                  <m:ctrlPr>
                                    <a:rPr lang="en-US" i="1" dirty="0"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dirty="0" smtClean="0">
                                      <a:solidFill>
                                        <a:schemeClr val="accent2">
                                          <a:lumMod val="50000"/>
                                        </a:schemeClr>
                                      </a:solidFill>
                                      <a:latin typeface="Cambria Math" panose="02040503050406030204" pitchFamily="18" charset="0"/>
                                      <a:ea typeface="Roboto Condensed" panose="02000000000000000000" pitchFamily="2" charset="0"/>
                                    </a:rPr>
                                    <m:t>𝑚</m:t>
                                  </m:r>
                                </m:e>
                                <m:sub>
                                  <m:r>
                                    <a:rPr lang="en-US" b="0" i="1" dirty="0" smtClean="0">
                                      <a:solidFill>
                                        <a:schemeClr val="accent2">
                                          <a:lumMod val="50000"/>
                                        </a:schemeClr>
                                      </a:solidFill>
                                      <a:latin typeface="Cambria Math" panose="02040503050406030204" pitchFamily="18" charset="0"/>
                                      <a:ea typeface="Roboto Condensed" panose="02000000000000000000" pitchFamily="2" charset="0"/>
                                    </a:rPr>
                                    <m:t>𝑥</m:t>
                                  </m:r>
                                </m:sub>
                              </m:sSub>
                              <m:r>
                                <a:rPr lang="en-US" b="0" i="1" dirty="0"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dirty="0"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dirty="0" smtClean="0">
                                      <a:solidFill>
                                        <a:schemeClr val="accent2">
                                          <a:lumMod val="50000"/>
                                        </a:schemeClr>
                                      </a:solidFill>
                                      <a:latin typeface="Cambria Math" panose="02040503050406030204" pitchFamily="18" charset="0"/>
                                      <a:ea typeface="Roboto Condensed" panose="02000000000000000000" pitchFamily="2" charset="0"/>
                                    </a:rPr>
                                    <m:t>𝑚</m:t>
                                  </m:r>
                                </m:e>
                                <m:sub>
                                  <m:r>
                                    <a:rPr lang="en-US" b="0" i="1" dirty="0" smtClean="0">
                                      <a:solidFill>
                                        <a:schemeClr val="accent2">
                                          <a:lumMod val="50000"/>
                                        </a:schemeClr>
                                      </a:solidFill>
                                      <a:latin typeface="Cambria Math" panose="02040503050406030204" pitchFamily="18" charset="0"/>
                                      <a:ea typeface="Roboto Condensed" panose="02000000000000000000" pitchFamily="2" charset="0"/>
                                    </a:rPr>
                                    <m:t>𝑦</m:t>
                                  </m:r>
                                </m:sub>
                              </m:sSub>
                              <m:r>
                                <a:rPr lang="en-US" b="0" i="1" dirty="0"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dirty="0"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dirty="0" smtClean="0">
                                      <a:solidFill>
                                        <a:schemeClr val="accent2">
                                          <a:lumMod val="50000"/>
                                        </a:schemeClr>
                                      </a:solidFill>
                                      <a:latin typeface="Cambria Math" panose="02040503050406030204" pitchFamily="18" charset="0"/>
                                      <a:ea typeface="Roboto Condensed" panose="02000000000000000000" pitchFamily="2" charset="0"/>
                                    </a:rPr>
                                    <m:t>𝑚</m:t>
                                  </m:r>
                                </m:e>
                                <m:sub>
                                  <m:r>
                                    <a:rPr lang="en-US" b="0" i="1" dirty="0" smtClean="0">
                                      <a:solidFill>
                                        <a:schemeClr val="accent2">
                                          <a:lumMod val="50000"/>
                                        </a:schemeClr>
                                      </a:solidFill>
                                      <a:latin typeface="Cambria Math" panose="02040503050406030204" pitchFamily="18" charset="0"/>
                                      <a:ea typeface="Roboto Condensed" panose="02000000000000000000" pitchFamily="2" charset="0"/>
                                    </a:rPr>
                                    <m:t>𝑧</m:t>
                                  </m:r>
                                </m:sub>
                              </m:sSub>
                            </m:oMath>
                          </a14:m>
                          <a:r>
                            <a:rPr lang="en-US" dirty="0">
                              <a:solidFill>
                                <a:schemeClr val="accent2">
                                  <a:lumMod val="50000"/>
                                </a:schemeClr>
                              </a:solidFill>
                              <a:latin typeface="Roboto Condensed" panose="02000000000000000000" pitchFamily="2" charset="0"/>
                              <a:ea typeface="Roboto Condensed" panose="02000000000000000000" pitchFamily="2" charset="0"/>
                            </a:rPr>
                            <a:t>], [</a:t>
                          </a:r>
                          <a14:m>
                            <m:oMath xmlns:m="http://schemas.openxmlformats.org/officeDocument/2006/math">
                              <m:sSub>
                                <m:sSubPr>
                                  <m:ctrlPr>
                                    <a:rPr lang="en-US" i="1" dirty="0"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𝐵</m:t>
                                  </m:r>
                                </m:e>
                                <m:sub>
                                  <m:r>
                                    <a:rPr lang="en-US" b="0" i="1" dirty="0" smtClean="0">
                                      <a:solidFill>
                                        <a:schemeClr val="accent2">
                                          <a:lumMod val="50000"/>
                                        </a:schemeClr>
                                      </a:solidFill>
                                      <a:latin typeface="Cambria Math" panose="02040503050406030204" pitchFamily="18" charset="0"/>
                                      <a:ea typeface="Roboto Condensed" panose="02000000000000000000" pitchFamily="2" charset="0"/>
                                    </a:rPr>
                                    <m:t>𝑥</m:t>
                                  </m:r>
                                </m:sub>
                              </m:sSub>
                              <m:r>
                                <a:rPr lang="en-US" b="0" i="1" dirty="0"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dirty="0"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𝐵</m:t>
                                  </m:r>
                                </m:e>
                                <m:sub>
                                  <m:r>
                                    <a:rPr lang="en-US" b="0" i="1" dirty="0" smtClean="0">
                                      <a:solidFill>
                                        <a:schemeClr val="accent2">
                                          <a:lumMod val="50000"/>
                                        </a:schemeClr>
                                      </a:solidFill>
                                      <a:latin typeface="Cambria Math" panose="02040503050406030204" pitchFamily="18" charset="0"/>
                                      <a:ea typeface="Roboto Condensed" panose="02000000000000000000" pitchFamily="2" charset="0"/>
                                    </a:rPr>
                                    <m:t>𝑦</m:t>
                                  </m:r>
                                </m:sub>
                              </m:sSub>
                              <m:r>
                                <a:rPr lang="en-US" b="0" i="1" dirty="0"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dirty="0"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𝐵</m:t>
                                  </m:r>
                                </m:e>
                                <m:sub>
                                  <m:r>
                                    <a:rPr lang="en-US" b="0" i="1" dirty="0" smtClean="0">
                                      <a:solidFill>
                                        <a:schemeClr val="accent2">
                                          <a:lumMod val="50000"/>
                                        </a:schemeClr>
                                      </a:solidFill>
                                      <a:latin typeface="Cambria Math" panose="02040503050406030204" pitchFamily="18" charset="0"/>
                                      <a:ea typeface="Roboto Condensed" panose="02000000000000000000" pitchFamily="2" charset="0"/>
                                    </a:rPr>
                                    <m:t>𝑧</m:t>
                                  </m:r>
                                </m:sub>
                              </m:sSub>
                            </m:oMath>
                          </a14:m>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smtClean="0">
                                        <a:solidFill>
                                          <a:schemeClr val="accent2">
                                            <a:lumMod val="50000"/>
                                          </a:schemeClr>
                                        </a:solidFill>
                                        <a:latin typeface="Cambria Math" panose="02040503050406030204" pitchFamily="18" charset="0"/>
                                        <a:ea typeface="Roboto Condensed" panose="02000000000000000000" pitchFamily="2" charset="0"/>
                                      </a:rPr>
                                      <m:t>𝐹</m:t>
                                    </m:r>
                                  </m:e>
                                  <m:sub>
                                    <m:r>
                                      <a:rPr lang="en-US" b="0" i="1" smtClean="0">
                                        <a:solidFill>
                                          <a:schemeClr val="accent2">
                                            <a:lumMod val="50000"/>
                                          </a:schemeClr>
                                        </a:solidFill>
                                        <a:latin typeface="Cambria Math" panose="02040503050406030204" pitchFamily="18" charset="0"/>
                                        <a:ea typeface="Roboto Condensed" panose="02000000000000000000" pitchFamily="2" charset="0"/>
                                      </a:rPr>
                                      <m:t>𝑥</m:t>
                                    </m:r>
                                  </m:sub>
                                </m:sSub>
                                <m:r>
                                  <a:rPr lang="en-US" b="0" i="1"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smtClean="0">
                                        <a:solidFill>
                                          <a:schemeClr val="accent2">
                                            <a:lumMod val="50000"/>
                                          </a:schemeClr>
                                        </a:solidFill>
                                        <a:latin typeface="Cambria Math" panose="02040503050406030204" pitchFamily="18" charset="0"/>
                                        <a:ea typeface="Cambria Math" panose="02040503050406030204" pitchFamily="18" charset="0"/>
                                      </a:rPr>
                                      <m:t>𝐹</m:t>
                                    </m:r>
                                  </m:e>
                                  <m:sub>
                                    <m:r>
                                      <a:rPr lang="en-US" b="0" i="1" smtClean="0">
                                        <a:solidFill>
                                          <a:schemeClr val="accent2">
                                            <a:lumMod val="50000"/>
                                          </a:schemeClr>
                                        </a:solidFill>
                                        <a:latin typeface="Cambria Math" panose="02040503050406030204" pitchFamily="18" charset="0"/>
                                        <a:ea typeface="Cambria Math" panose="02040503050406030204" pitchFamily="18" charset="0"/>
                                      </a:rPr>
                                      <m:t>𝑦</m:t>
                                    </m:r>
                                  </m:sub>
                                </m:sSub>
                                <m:r>
                                  <a:rPr lang="en-US" b="0" i="1" smtClean="0">
                                    <a:solidFill>
                                      <a:schemeClr val="accent2">
                                        <a:lumMod val="50000"/>
                                      </a:schemeClr>
                                    </a:solidFill>
                                    <a:latin typeface="Cambria Math" panose="02040503050406030204" pitchFamily="18" charset="0"/>
                                    <a:ea typeface="Cambria Math" panose="02040503050406030204" pitchFamily="18"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smtClean="0">
                                        <a:solidFill>
                                          <a:schemeClr val="accent2">
                                            <a:lumMod val="50000"/>
                                          </a:schemeClr>
                                        </a:solidFill>
                                        <a:latin typeface="Cambria Math" panose="02040503050406030204" pitchFamily="18" charset="0"/>
                                        <a:ea typeface="Cambria Math" panose="02040503050406030204" pitchFamily="18" charset="0"/>
                                      </a:rPr>
                                      <m:t>𝐹</m:t>
                                    </m:r>
                                  </m:e>
                                  <m:sub>
                                    <m:r>
                                      <a:rPr lang="en-US" b="0" i="1" smtClean="0">
                                        <a:solidFill>
                                          <a:schemeClr val="accent2">
                                            <a:lumMod val="50000"/>
                                          </a:schemeClr>
                                        </a:solidFill>
                                        <a:latin typeface="Cambria Math" panose="02040503050406030204" pitchFamily="18" charset="0"/>
                                        <a:ea typeface="Cambria Math" panose="02040503050406030204" pitchFamily="18" charset="0"/>
                                      </a:rPr>
                                      <m:t>𝑧</m:t>
                                    </m:r>
                                  </m:sub>
                                </m:sSub>
                                <m:r>
                                  <a:rPr lang="en-US"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821071434"/>
                      </a:ext>
                    </a:extLst>
                  </a:tr>
                  <a:tr h="366851">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calculate_B_diff</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r>
                            <a:rPr lang="en-US" dirty="0">
                              <a:solidFill>
                                <a:schemeClr val="accent2">
                                  <a:lumMod val="50000"/>
                                </a:schemeClr>
                              </a:solidFill>
                              <a:latin typeface="Roboto Condensed" panose="02000000000000000000" pitchFamily="2" charset="0"/>
                              <a:ea typeface="Roboto Condensed" panose="02000000000000000000" pitchFamily="2" charset="0"/>
                            </a:rPr>
                            <a:t>, </a:t>
                          </a:r>
                          <a14:m>
                            <m:oMath xmlns:m="http://schemas.openxmlformats.org/officeDocument/2006/math">
                              <m:r>
                                <a:rPr lang="en-US" b="0" i="1" dirty="0" smtClean="0">
                                  <a:solidFill>
                                    <a:schemeClr val="accent2">
                                      <a:lumMod val="50000"/>
                                    </a:schemeClr>
                                  </a:solidFill>
                                  <a:latin typeface="Cambria Math" panose="02040503050406030204" pitchFamily="18" charset="0"/>
                                  <a:ea typeface="Roboto Condensed" panose="02000000000000000000" pitchFamily="2" charset="0"/>
                                </a:rPr>
                                <m:t>𝐵</m:t>
                              </m:r>
                            </m:oMath>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𝐵</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995253890"/>
                      </a:ext>
                    </a:extLst>
                  </a:tr>
                  <a:tr h="512587">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calculate_magnetic_field_at_center</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2">
                                  <a:lumMod val="50000"/>
                                </a:schemeClr>
                              </a:solidFill>
                              <a:latin typeface="Roboto Condensed" panose="02000000000000000000" pitchFamily="2" charset="0"/>
                              <a:ea typeface="Roboto Condensed" panose="02000000000000000000" pitchFamily="2" charset="0"/>
                            </a:rPr>
                            <a:t>CoilT, bool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dirty="0" smtClean="0">
                                    <a:solidFill>
                                      <a:schemeClr val="accent2">
                                        <a:lumMod val="50000"/>
                                      </a:schemeClr>
                                    </a:solidFill>
                                    <a:latin typeface="Cambria Math" panose="02040503050406030204" pitchFamily="18" charset="0"/>
                                    <a:ea typeface="Roboto Condensed" panose="02000000000000000000" pitchFamily="2" charset="0"/>
                                  </a:rPr>
                                  <m:t>𝐵</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086098234"/>
                      </a:ext>
                    </a:extLst>
                  </a:tr>
                </a:tbl>
              </a:graphicData>
            </a:graphic>
          </p:graphicFrame>
        </mc:Choice>
        <mc:Fallback>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3383789017"/>
                  </p:ext>
                </p:extLst>
              </p:nvPr>
            </p:nvGraphicFramePr>
            <p:xfrm>
              <a:off x="468727" y="2904564"/>
              <a:ext cx="6446902" cy="1985564"/>
            </p:xfrm>
            <a:graphic>
              <a:graphicData uri="http://schemas.openxmlformats.org/drawingml/2006/table">
                <a:tbl>
                  <a:tblPr firstRow="1" bandRow="1">
                    <a:tableStyleId>{E929F9F4-4A8F-4326-A1B4-22849713DDAB}</a:tableStyleId>
                  </a:tblPr>
                  <a:tblGrid>
                    <a:gridCol w="2750883">
                      <a:extLst>
                        <a:ext uri="{9D8B030D-6E8A-4147-A177-3AD203B41FA5}">
                          <a16:colId xmlns:a16="http://schemas.microsoft.com/office/drawing/2014/main" val="1527678177"/>
                        </a:ext>
                      </a:extLst>
                    </a:gridCol>
                    <a:gridCol w="2374366">
                      <a:extLst>
                        <a:ext uri="{9D8B030D-6E8A-4147-A177-3AD203B41FA5}">
                          <a16:colId xmlns:a16="http://schemas.microsoft.com/office/drawing/2014/main" val="529960761"/>
                        </a:ext>
                      </a:extLst>
                    </a:gridCol>
                    <a:gridCol w="1321653">
                      <a:extLst>
                        <a:ext uri="{9D8B030D-6E8A-4147-A177-3AD203B41FA5}">
                          <a16:colId xmlns:a16="http://schemas.microsoft.com/office/drawing/2014/main" val="314431527"/>
                        </a:ext>
                      </a:extLst>
                    </a:gridCol>
                  </a:tblGrid>
                  <a:tr h="366851">
                    <a:tc>
                      <a:txBody>
                        <a:bodyPr/>
                        <a:lstStyle/>
                        <a:p>
                          <a:pPr algn="ctr"/>
                          <a:r>
                            <a:rPr lang="en-US" dirty="0">
                              <a:latin typeface="Roboto Condensed" panose="02000000000000000000" pitchFamily="2" charset="0"/>
                              <a:ea typeface="Roboto Condensed" panose="02000000000000000000" pitchFamily="2" charset="0"/>
                            </a:rPr>
                            <a:t>Name</a:t>
                          </a:r>
                        </a:p>
                      </a:txBody>
                      <a:tcPr anchor="ctr"/>
                    </a:tc>
                    <a:tc>
                      <a:txBody>
                        <a:bodyPr/>
                        <a:lstStyle/>
                        <a:p>
                          <a:pPr algn="ctr"/>
                          <a:r>
                            <a:rPr lang="en-US" dirty="0">
                              <a:latin typeface="Roboto Condensed" panose="02000000000000000000" pitchFamily="2" charset="0"/>
                              <a:ea typeface="Roboto Condensed" panose="02000000000000000000" pitchFamily="2" charset="0"/>
                            </a:rPr>
                            <a:t>In</a:t>
                          </a:r>
                        </a:p>
                      </a:txBody>
                      <a:tcPr anchor="ctr"/>
                    </a:tc>
                    <a:tc>
                      <a:txBody>
                        <a:bodyPr/>
                        <a:lstStyle/>
                        <a:p>
                          <a:pPr algn="ctr"/>
                          <a:r>
                            <a:rPr lang="en-US" dirty="0">
                              <a:latin typeface="Roboto Condensed" panose="02000000000000000000" pitchFamily="2" charset="0"/>
                              <a:ea typeface="Roboto Condensed" panose="02000000000000000000" pitchFamily="2" charset="0"/>
                            </a:rPr>
                            <a:t>Out</a:t>
                          </a:r>
                        </a:p>
                      </a:txBody>
                      <a:tcPr anchor="ctr"/>
                    </a:tc>
                    <a:extLst>
                      <a:ext uri="{0D108BD9-81ED-4DB2-BD59-A6C34878D82A}">
                        <a16:rowId xmlns:a16="http://schemas.microsoft.com/office/drawing/2014/main" val="1781836610"/>
                      </a:ext>
                    </a:extLst>
                  </a:tr>
                  <a:tr h="366851">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calculate_torque</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2"/>
                          <a:stretch>
                            <a:fillRect l="-115897" t="-98361" r="-56154" b="-337705"/>
                          </a:stretch>
                        </a:blipFill>
                      </a:tcPr>
                    </a:tc>
                    <a:tc>
                      <a:txBody>
                        <a:bodyPr/>
                        <a:lstStyle/>
                        <a:p>
                          <a:endParaRPr lang="en-US"/>
                        </a:p>
                      </a:txBody>
                      <a:tcPr anchor="ctr">
                        <a:blipFill>
                          <a:blip r:embed="rId2"/>
                          <a:stretch>
                            <a:fillRect l="-388018" t="-98361" r="-922" b="-337705"/>
                          </a:stretch>
                        </a:blipFill>
                      </a:tcPr>
                    </a:tc>
                    <a:extLst>
                      <a:ext uri="{0D108BD9-81ED-4DB2-BD59-A6C34878D82A}">
                        <a16:rowId xmlns:a16="http://schemas.microsoft.com/office/drawing/2014/main" val="2526313314"/>
                      </a:ext>
                    </a:extLst>
                  </a:tr>
                  <a:tr h="366851">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calculate_force</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2"/>
                          <a:stretch>
                            <a:fillRect l="-115897" t="-201667" r="-56154" b="-243333"/>
                          </a:stretch>
                        </a:blipFill>
                      </a:tcPr>
                    </a:tc>
                    <a:tc>
                      <a:txBody>
                        <a:bodyPr/>
                        <a:lstStyle/>
                        <a:p>
                          <a:endParaRPr lang="en-US"/>
                        </a:p>
                      </a:txBody>
                      <a:tcPr anchor="ctr">
                        <a:blipFill>
                          <a:blip r:embed="rId2"/>
                          <a:stretch>
                            <a:fillRect l="-388018" t="-201667" r="-922" b="-243333"/>
                          </a:stretch>
                        </a:blipFill>
                      </a:tcPr>
                    </a:tc>
                    <a:extLst>
                      <a:ext uri="{0D108BD9-81ED-4DB2-BD59-A6C34878D82A}">
                        <a16:rowId xmlns:a16="http://schemas.microsoft.com/office/drawing/2014/main" val="1821071434"/>
                      </a:ext>
                    </a:extLst>
                  </a:tr>
                  <a:tr h="366851">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calculate_B_diff</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2"/>
                          <a:stretch>
                            <a:fillRect l="-115897" t="-296721" r="-56154" b="-139344"/>
                          </a:stretch>
                        </a:blipFill>
                      </a:tcPr>
                    </a:tc>
                    <a:tc>
                      <a:txBody>
                        <a:bodyPr/>
                        <a:lstStyle/>
                        <a:p>
                          <a:endParaRPr lang="en-US"/>
                        </a:p>
                      </a:txBody>
                      <a:tcPr anchor="ctr">
                        <a:blipFill>
                          <a:blip r:embed="rId2"/>
                          <a:stretch>
                            <a:fillRect l="-388018" t="-296721" r="-922" b="-139344"/>
                          </a:stretch>
                        </a:blipFill>
                      </a:tcPr>
                    </a:tc>
                    <a:extLst>
                      <a:ext uri="{0D108BD9-81ED-4DB2-BD59-A6C34878D82A}">
                        <a16:rowId xmlns:a16="http://schemas.microsoft.com/office/drawing/2014/main" val="1995253890"/>
                      </a:ext>
                    </a:extLst>
                  </a:tr>
                  <a:tr h="518160">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calculate_magnetic_field_at_center</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2">
                                  <a:lumMod val="50000"/>
                                </a:schemeClr>
                              </a:solidFill>
                              <a:latin typeface="Roboto Condensed" panose="02000000000000000000" pitchFamily="2" charset="0"/>
                              <a:ea typeface="Roboto Condensed" panose="02000000000000000000" pitchFamily="2" charset="0"/>
                            </a:rPr>
                            <a:t>CoilT, bool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2"/>
                          <a:stretch>
                            <a:fillRect l="-388018" t="-284706" r="-922"/>
                          </a:stretch>
                        </a:blipFill>
                      </a:tcPr>
                    </a:tc>
                    <a:extLst>
                      <a:ext uri="{0D108BD9-81ED-4DB2-BD59-A6C34878D82A}">
                        <a16:rowId xmlns:a16="http://schemas.microsoft.com/office/drawing/2014/main" val="1086098234"/>
                      </a:ext>
                    </a:extLst>
                  </a:tr>
                </a:tbl>
              </a:graphicData>
            </a:graphic>
          </p:graphicFrame>
        </mc:Fallback>
      </mc:AlternateContent>
      <p:sp>
        <p:nvSpPr>
          <p:cNvPr id="6" name="Slide Number Placeholder 4">
            <a:extLst>
              <a:ext uri="{FF2B5EF4-FFF2-40B4-BE49-F238E27FC236}">
                <a16:creationId xmlns:a16="http://schemas.microsoft.com/office/drawing/2014/main" id="{03BCBEC9-8B9A-2FA0-51C9-65FDED8E7CA6}"/>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12</a:t>
            </a:fld>
            <a:r>
              <a:rPr lang="en" dirty="0"/>
              <a:t>/15</a:t>
            </a:r>
          </a:p>
        </p:txBody>
      </p:sp>
    </p:spTree>
    <p:extLst>
      <p:ext uri="{BB962C8B-B14F-4D97-AF65-F5344CB8AC3E}">
        <p14:creationId xmlns:p14="http://schemas.microsoft.com/office/powerpoint/2010/main" val="55263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err="1"/>
              <a:t>coilT</a:t>
            </a:r>
            <a:r>
              <a:rPr lang="en-US" sz="2000" dirty="0"/>
              <a:t> module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537988"/>
                <a:ext cx="7860999" cy="1483360"/>
              </a:xfrm>
            </p:spPr>
            <p:txBody>
              <a:bodyPr/>
              <a:lstStyle/>
              <a:p>
                <a:pPr algn="just"/>
                <a:r>
                  <a:rPr lang="en-US"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Uses: </a:t>
                </a:r>
                <a:r>
                  <a:rPr lang="en-US"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State Variables: </a:t>
                </a:r>
                <a14:m>
                  <m:oMath xmlns:m="http://schemas.openxmlformats.org/officeDocument/2006/math">
                    <m:r>
                      <a:rPr lang="en-US" i="1" dirty="0">
                        <a:solidFill>
                          <a:schemeClr val="accent2">
                            <a:lumMod val="50000"/>
                          </a:schemeClr>
                        </a:solidFill>
                        <a:latin typeface="Cambria Math" panose="02040503050406030204" pitchFamily="18" charset="0"/>
                        <a:ea typeface="Roboto Condensed" panose="02000000000000000000" pitchFamily="2" charset="0"/>
                      </a:rPr>
                      <m:t>𝑅</m:t>
                    </m:r>
                    <m:r>
                      <a:rPr lang="en-US" i="1" dirty="0">
                        <a:solidFill>
                          <a:schemeClr val="accent2">
                            <a:lumMod val="50000"/>
                          </a:schemeClr>
                        </a:solidFill>
                        <a:latin typeface="Cambria Math" panose="02040503050406030204" pitchFamily="18" charset="0"/>
                        <a:ea typeface="Roboto Condensed" panose="02000000000000000000" pitchFamily="2" charset="0"/>
                      </a:rPr>
                      <m:t>,</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𝑙</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 </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𝑁</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𝑚𝑎𝑥𝐼</m:t>
                    </m:r>
                  </m:oMath>
                </a14:m>
                <a:endPar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Environment Variable: -</a:t>
                </a:r>
                <a:endPar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mc:Choice>
        <mc:Fallback xmlns="">
          <p:sp>
            <p:nvSpPr>
              <p:cNvPr id="3" name="Text Placeholder 2">
                <a:extLst>
                  <a:ext uri="{FF2B5EF4-FFF2-40B4-BE49-F238E27FC236}">
                    <a16:creationId xmlns:a16="http://schemas.microsoft.com/office/drawing/2014/main" id="{D9D3AE8E-2C35-A103-EF12-D3D3C362C4A3}"/>
                  </a:ext>
                </a:extLst>
              </p:cNvPr>
              <p:cNvSpPr>
                <a:spLocks noGrp="1" noRot="1" noChangeAspect="1" noMove="1" noResize="1" noEditPoints="1" noAdjustHandles="1" noChangeArrowheads="1" noChangeShapeType="1" noTextEdit="1"/>
              </p:cNvSpPr>
              <p:nvPr>
                <p:ph type="body" idx="1"/>
              </p:nvPr>
            </p:nvSpPr>
            <p:spPr>
              <a:xfrm>
                <a:off x="814274" y="1537988"/>
                <a:ext cx="7860999" cy="148336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2432149403"/>
                  </p:ext>
                </p:extLst>
              </p:nvPr>
            </p:nvGraphicFramePr>
            <p:xfrm>
              <a:off x="1004610" y="3021348"/>
              <a:ext cx="4889044" cy="2042160"/>
            </p:xfrm>
            <a:graphic>
              <a:graphicData uri="http://schemas.openxmlformats.org/drawingml/2006/table">
                <a:tbl>
                  <a:tblPr firstRow="1" bandRow="1">
                    <a:tableStyleId>{E929F9F4-4A8F-4326-A1B4-22849713DDAB}</a:tableStyleId>
                  </a:tblPr>
                  <a:tblGrid>
                    <a:gridCol w="1357573">
                      <a:extLst>
                        <a:ext uri="{9D8B030D-6E8A-4147-A177-3AD203B41FA5}">
                          <a16:colId xmlns:a16="http://schemas.microsoft.com/office/drawing/2014/main" val="1527678177"/>
                        </a:ext>
                      </a:extLst>
                    </a:gridCol>
                    <a:gridCol w="2183024">
                      <a:extLst>
                        <a:ext uri="{9D8B030D-6E8A-4147-A177-3AD203B41FA5}">
                          <a16:colId xmlns:a16="http://schemas.microsoft.com/office/drawing/2014/main" val="529960761"/>
                        </a:ext>
                      </a:extLst>
                    </a:gridCol>
                    <a:gridCol w="1348447">
                      <a:extLst>
                        <a:ext uri="{9D8B030D-6E8A-4147-A177-3AD203B41FA5}">
                          <a16:colId xmlns:a16="http://schemas.microsoft.com/office/drawing/2014/main" val="314431527"/>
                        </a:ext>
                      </a:extLst>
                    </a:gridCol>
                  </a:tblGrid>
                  <a:tr h="274096">
                    <a:tc>
                      <a:txBody>
                        <a:bodyPr/>
                        <a:lstStyle/>
                        <a:p>
                          <a:pPr algn="ctr"/>
                          <a:r>
                            <a:rPr lang="en-US" dirty="0">
                              <a:latin typeface="Roboto Condensed" panose="02000000000000000000" pitchFamily="2" charset="0"/>
                              <a:ea typeface="Roboto Condensed" panose="02000000000000000000" pitchFamily="2" charset="0"/>
                            </a:rPr>
                            <a:t>Name</a:t>
                          </a:r>
                        </a:p>
                      </a:txBody>
                      <a:tcPr anchor="ctr"/>
                    </a:tc>
                    <a:tc>
                      <a:txBody>
                        <a:bodyPr/>
                        <a:lstStyle/>
                        <a:p>
                          <a:pPr algn="ctr"/>
                          <a:r>
                            <a:rPr lang="en-US" dirty="0">
                              <a:latin typeface="Roboto Condensed" panose="02000000000000000000" pitchFamily="2" charset="0"/>
                              <a:ea typeface="Roboto Condensed" panose="02000000000000000000" pitchFamily="2" charset="0"/>
                            </a:rPr>
                            <a:t>In</a:t>
                          </a:r>
                        </a:p>
                      </a:txBody>
                      <a:tcPr anchor="ctr"/>
                    </a:tc>
                    <a:tc>
                      <a:txBody>
                        <a:bodyPr/>
                        <a:lstStyle/>
                        <a:p>
                          <a:pPr algn="ctr"/>
                          <a:r>
                            <a:rPr lang="en-US" dirty="0">
                              <a:latin typeface="Roboto Condensed" panose="02000000000000000000" pitchFamily="2" charset="0"/>
                              <a:ea typeface="Roboto Condensed" panose="02000000000000000000" pitchFamily="2" charset="0"/>
                            </a:rPr>
                            <a:t>Out</a:t>
                          </a:r>
                        </a:p>
                      </a:txBody>
                      <a:tcPr anchor="ctr"/>
                    </a:tc>
                    <a:extLst>
                      <a:ext uri="{0D108BD9-81ED-4DB2-BD59-A6C34878D82A}">
                        <a16:rowId xmlns:a16="http://schemas.microsoft.com/office/drawing/2014/main" val="1781836610"/>
                      </a:ext>
                    </a:extLst>
                  </a:tr>
                  <a:tr h="274096">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cons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i="1" dirty="0" smtClean="0">
                                    <a:solidFill>
                                      <a:schemeClr val="accent2">
                                        <a:lumMod val="50000"/>
                                      </a:schemeClr>
                                    </a:solidFill>
                                    <a:latin typeface="Cambria Math" panose="02040503050406030204" pitchFamily="18" charset="0"/>
                                    <a:ea typeface="Roboto Condensed" panose="02000000000000000000" pitchFamily="2" charset="0"/>
                                  </a:rPr>
                                  <m:t>𝑅</m:t>
                                </m:r>
                                <m:r>
                                  <a:rPr lang="en-US" i="1" dirty="0" smtClean="0">
                                    <a:solidFill>
                                      <a:schemeClr val="accent2">
                                        <a:lumMod val="50000"/>
                                      </a:schemeClr>
                                    </a:solidFill>
                                    <a:latin typeface="Cambria Math" panose="02040503050406030204" pitchFamily="18" charset="0"/>
                                    <a:ea typeface="Roboto Condensed" panose="02000000000000000000" pitchFamily="2" charset="0"/>
                                  </a:rPr>
                                  <m:t>,</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𝑙</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 </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𝑁</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𝑚𝑎𝑥𝐼</m:t>
                                </m:r>
                              </m:oMath>
                            </m:oMathPara>
                          </a14:m>
                          <a:endParaRPr lang="en-CA" sz="14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3497311676"/>
                      </a:ext>
                    </a:extLst>
                  </a:tr>
                  <a:tr h="274096">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get_R</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accent2">
                                        <a:lumMod val="50000"/>
                                      </a:schemeClr>
                                    </a:solidFill>
                                    <a:latin typeface="Cambria Math" panose="02040503050406030204" pitchFamily="18" charset="0"/>
                                    <a:ea typeface="Roboto Condensed" panose="02000000000000000000" pitchFamily="2" charset="0"/>
                                  </a:rPr>
                                  <m:t>𝑅</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526313314"/>
                      </a:ext>
                    </a:extLst>
                  </a:tr>
                  <a:tr h="274096">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get_l</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accent2">
                                        <a:lumMod val="50000"/>
                                      </a:schemeClr>
                                    </a:solidFill>
                                    <a:latin typeface="Cambria Math" panose="02040503050406030204" pitchFamily="18" charset="0"/>
                                    <a:ea typeface="Roboto Condensed" panose="02000000000000000000" pitchFamily="2" charset="0"/>
                                  </a:rPr>
                                  <m:t>𝑙</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821071434"/>
                      </a:ext>
                    </a:extLst>
                  </a:tr>
                  <a:tr h="274096">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get_N</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dirty="0" smtClean="0">
                                    <a:solidFill>
                                      <a:schemeClr val="accent2">
                                        <a:lumMod val="50000"/>
                                      </a:schemeClr>
                                    </a:solidFill>
                                    <a:latin typeface="Cambria Math" panose="02040503050406030204" pitchFamily="18" charset="0"/>
                                    <a:ea typeface="Roboto Condensed" panose="02000000000000000000" pitchFamily="2" charset="0"/>
                                  </a:rPr>
                                  <m:t>𝑁</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995253890"/>
                      </a:ext>
                    </a:extLst>
                  </a:tr>
                  <a:tr h="382984">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get_maxI</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2">
                                  <a:lumMod val="50000"/>
                                </a:schemeClr>
                              </a:solidFill>
                              <a:latin typeface="Roboto Condensed" panose="02000000000000000000" pitchFamily="2" charset="0"/>
                              <a:ea typeface="Roboto Condensed" panose="02000000000000000000" pitchFamily="2" charset="0"/>
                            </a:rPr>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dirty="0" smtClean="0">
                                    <a:solidFill>
                                      <a:schemeClr val="accent2">
                                        <a:lumMod val="50000"/>
                                      </a:schemeClr>
                                    </a:solidFill>
                                    <a:latin typeface="Cambria Math" panose="02040503050406030204" pitchFamily="18" charset="0"/>
                                    <a:ea typeface="Roboto Condensed" panose="02000000000000000000" pitchFamily="2" charset="0"/>
                                  </a:rPr>
                                  <m:t>𝑚𝑎𝑥𝐼</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086098234"/>
                      </a:ext>
                    </a:extLst>
                  </a:tr>
                </a:tbl>
              </a:graphicData>
            </a:graphic>
          </p:graphicFrame>
        </mc:Choice>
        <mc:Fallback xmlns="">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2432149403"/>
                  </p:ext>
                </p:extLst>
              </p:nvPr>
            </p:nvGraphicFramePr>
            <p:xfrm>
              <a:off x="1004610" y="3021348"/>
              <a:ext cx="4889044" cy="2042160"/>
            </p:xfrm>
            <a:graphic>
              <a:graphicData uri="http://schemas.openxmlformats.org/drawingml/2006/table">
                <a:tbl>
                  <a:tblPr firstRow="1" bandRow="1">
                    <a:tableStyleId>{E929F9F4-4A8F-4326-A1B4-22849713DDAB}</a:tableStyleId>
                  </a:tblPr>
                  <a:tblGrid>
                    <a:gridCol w="1357573">
                      <a:extLst>
                        <a:ext uri="{9D8B030D-6E8A-4147-A177-3AD203B41FA5}">
                          <a16:colId xmlns:a16="http://schemas.microsoft.com/office/drawing/2014/main" val="1527678177"/>
                        </a:ext>
                      </a:extLst>
                    </a:gridCol>
                    <a:gridCol w="2183024">
                      <a:extLst>
                        <a:ext uri="{9D8B030D-6E8A-4147-A177-3AD203B41FA5}">
                          <a16:colId xmlns:a16="http://schemas.microsoft.com/office/drawing/2014/main" val="529960761"/>
                        </a:ext>
                      </a:extLst>
                    </a:gridCol>
                    <a:gridCol w="1348447">
                      <a:extLst>
                        <a:ext uri="{9D8B030D-6E8A-4147-A177-3AD203B41FA5}">
                          <a16:colId xmlns:a16="http://schemas.microsoft.com/office/drawing/2014/main" val="314431527"/>
                        </a:ext>
                      </a:extLst>
                    </a:gridCol>
                  </a:tblGrid>
                  <a:tr h="304800">
                    <a:tc>
                      <a:txBody>
                        <a:bodyPr/>
                        <a:lstStyle/>
                        <a:p>
                          <a:pPr algn="ctr"/>
                          <a:r>
                            <a:rPr lang="en-US" dirty="0">
                              <a:latin typeface="Roboto Condensed" panose="02000000000000000000" pitchFamily="2" charset="0"/>
                              <a:ea typeface="Roboto Condensed" panose="02000000000000000000" pitchFamily="2" charset="0"/>
                            </a:rPr>
                            <a:t>Name</a:t>
                          </a:r>
                        </a:p>
                      </a:txBody>
                      <a:tcPr anchor="ctr"/>
                    </a:tc>
                    <a:tc>
                      <a:txBody>
                        <a:bodyPr/>
                        <a:lstStyle/>
                        <a:p>
                          <a:pPr algn="ctr"/>
                          <a:r>
                            <a:rPr lang="en-US" dirty="0">
                              <a:latin typeface="Roboto Condensed" panose="02000000000000000000" pitchFamily="2" charset="0"/>
                              <a:ea typeface="Roboto Condensed" panose="02000000000000000000" pitchFamily="2" charset="0"/>
                            </a:rPr>
                            <a:t>In</a:t>
                          </a:r>
                        </a:p>
                      </a:txBody>
                      <a:tcPr anchor="ctr"/>
                    </a:tc>
                    <a:tc>
                      <a:txBody>
                        <a:bodyPr/>
                        <a:lstStyle/>
                        <a:p>
                          <a:pPr algn="ctr"/>
                          <a:r>
                            <a:rPr lang="en-US" dirty="0">
                              <a:latin typeface="Roboto Condensed" panose="02000000000000000000" pitchFamily="2" charset="0"/>
                              <a:ea typeface="Roboto Condensed" panose="02000000000000000000" pitchFamily="2" charset="0"/>
                            </a:rPr>
                            <a:t>Out</a:t>
                          </a:r>
                        </a:p>
                      </a:txBody>
                      <a:tcPr anchor="ctr"/>
                    </a:tc>
                    <a:extLst>
                      <a:ext uri="{0D108BD9-81ED-4DB2-BD59-A6C34878D82A}">
                        <a16:rowId xmlns:a16="http://schemas.microsoft.com/office/drawing/2014/main" val="1781836610"/>
                      </a:ext>
                    </a:extLst>
                  </a:tr>
                  <a:tr h="304800">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cons</a:t>
                          </a:r>
                        </a:p>
                      </a:txBody>
                      <a:tcPr anchor="ctr"/>
                    </a:tc>
                    <a:tc>
                      <a:txBody>
                        <a:bodyPr/>
                        <a:lstStyle/>
                        <a:p>
                          <a:endParaRPr lang="en-US"/>
                        </a:p>
                      </a:txBody>
                      <a:tcPr anchor="ctr">
                        <a:blipFill>
                          <a:blip r:embed="rId3"/>
                          <a:stretch>
                            <a:fillRect l="-62117" t="-102000" r="-62117" b="-472000"/>
                          </a:stretch>
                        </a:blipFill>
                      </a:tcP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3497311676"/>
                      </a:ext>
                    </a:extLst>
                  </a:tr>
                  <a:tr h="304800">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get_R</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endParaRPr lang="en-US"/>
                        </a:p>
                      </a:txBody>
                      <a:tcPr anchor="ctr">
                        <a:blipFill>
                          <a:blip r:embed="rId3"/>
                          <a:stretch>
                            <a:fillRect l="-263348" t="-202000" r="-905" b="-372000"/>
                          </a:stretch>
                        </a:blipFill>
                      </a:tcPr>
                    </a:tc>
                    <a:extLst>
                      <a:ext uri="{0D108BD9-81ED-4DB2-BD59-A6C34878D82A}">
                        <a16:rowId xmlns:a16="http://schemas.microsoft.com/office/drawing/2014/main" val="2526313314"/>
                      </a:ext>
                    </a:extLst>
                  </a:tr>
                  <a:tr h="304800">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get_l</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endParaRPr lang="en-US"/>
                        </a:p>
                      </a:txBody>
                      <a:tcPr anchor="ctr">
                        <a:blipFill>
                          <a:blip r:embed="rId3"/>
                          <a:stretch>
                            <a:fillRect l="-263348" t="-296078" r="-905" b="-264706"/>
                          </a:stretch>
                        </a:blipFill>
                      </a:tcPr>
                    </a:tc>
                    <a:extLst>
                      <a:ext uri="{0D108BD9-81ED-4DB2-BD59-A6C34878D82A}">
                        <a16:rowId xmlns:a16="http://schemas.microsoft.com/office/drawing/2014/main" val="1821071434"/>
                      </a:ext>
                    </a:extLst>
                  </a:tr>
                  <a:tr h="304800">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get_N</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endParaRPr lang="en-US"/>
                        </a:p>
                      </a:txBody>
                      <a:tcPr anchor="ctr">
                        <a:blipFill>
                          <a:blip r:embed="rId3"/>
                          <a:stretch>
                            <a:fillRect l="-263348" t="-404000" r="-905" b="-170000"/>
                          </a:stretch>
                        </a:blipFill>
                      </a:tcPr>
                    </a:tc>
                    <a:extLst>
                      <a:ext uri="{0D108BD9-81ED-4DB2-BD59-A6C34878D82A}">
                        <a16:rowId xmlns:a16="http://schemas.microsoft.com/office/drawing/2014/main" val="1995253890"/>
                      </a:ext>
                    </a:extLst>
                  </a:tr>
                  <a:tr h="518160">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get_maxI</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2">
                                  <a:lumMod val="50000"/>
                                </a:schemeClr>
                              </a:solidFill>
                              <a:latin typeface="Roboto Condensed" panose="02000000000000000000" pitchFamily="2" charset="0"/>
                              <a:ea typeface="Roboto Condensed" panose="02000000000000000000" pitchFamily="2" charset="0"/>
                            </a:rPr>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3"/>
                          <a:stretch>
                            <a:fillRect l="-263348" t="-296471" r="-905"/>
                          </a:stretch>
                        </a:blipFill>
                      </a:tcPr>
                    </a:tc>
                    <a:extLst>
                      <a:ext uri="{0D108BD9-81ED-4DB2-BD59-A6C34878D82A}">
                        <a16:rowId xmlns:a16="http://schemas.microsoft.com/office/drawing/2014/main" val="1086098234"/>
                      </a:ext>
                    </a:extLst>
                  </a:tr>
                </a:tbl>
              </a:graphicData>
            </a:graphic>
          </p:graphicFrame>
        </mc:Fallback>
      </mc:AlternateContent>
      <p:sp>
        <p:nvSpPr>
          <p:cNvPr id="7" name="Slide Number Placeholder 4">
            <a:extLst>
              <a:ext uri="{FF2B5EF4-FFF2-40B4-BE49-F238E27FC236}">
                <a16:creationId xmlns:a16="http://schemas.microsoft.com/office/drawing/2014/main" id="{E7524DCE-2092-0DB7-525D-479F3DCA5D05}"/>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13</a:t>
            </a:fld>
            <a:r>
              <a:rPr lang="en" dirty="0"/>
              <a:t>/15</a:t>
            </a:r>
          </a:p>
        </p:txBody>
      </p:sp>
    </p:spTree>
    <p:extLst>
      <p:ext uri="{BB962C8B-B14F-4D97-AF65-F5344CB8AC3E}">
        <p14:creationId xmlns:p14="http://schemas.microsoft.com/office/powerpoint/2010/main" val="44037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Helmholtz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537988"/>
            <a:ext cx="7860999" cy="1483360"/>
          </a:xfrm>
        </p:spPr>
        <p:txBody>
          <a:bodyPr/>
          <a:lstStyle/>
          <a:p>
            <a:pPr algn="just"/>
            <a:r>
              <a:rPr lang="en-US"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Uses: </a:t>
            </a:r>
            <a:r>
              <a:rPr lang="en-US"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Vector, coil, magnetic, Output Format Module, Output Verification Module</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State Variables: </a:t>
            </a:r>
            <a:r>
              <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3 x </a:t>
            </a:r>
            <a:r>
              <a:rPr lang="en-CA" sz="2000" dirty="0" err="1">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coilT</a:t>
            </a:r>
            <a:endPar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Environment Variable: -</a:t>
            </a:r>
            <a:endPar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2020468064"/>
                  </p:ext>
                </p:extLst>
              </p:nvPr>
            </p:nvGraphicFramePr>
            <p:xfrm>
              <a:off x="1012294" y="3141980"/>
              <a:ext cx="5488399" cy="1778000"/>
            </p:xfrm>
            <a:graphic>
              <a:graphicData uri="http://schemas.openxmlformats.org/drawingml/2006/table">
                <a:tbl>
                  <a:tblPr firstRow="1" bandRow="1">
                    <a:tableStyleId>{E929F9F4-4A8F-4326-A1B4-22849713DDAB}</a:tableStyleId>
                  </a:tblPr>
                  <a:tblGrid>
                    <a:gridCol w="1524000">
                      <a:extLst>
                        <a:ext uri="{9D8B030D-6E8A-4147-A177-3AD203B41FA5}">
                          <a16:colId xmlns:a16="http://schemas.microsoft.com/office/drawing/2014/main" val="1527678177"/>
                        </a:ext>
                      </a:extLst>
                    </a:gridCol>
                    <a:gridCol w="2450644">
                      <a:extLst>
                        <a:ext uri="{9D8B030D-6E8A-4147-A177-3AD203B41FA5}">
                          <a16:colId xmlns:a16="http://schemas.microsoft.com/office/drawing/2014/main" val="529960761"/>
                        </a:ext>
                      </a:extLst>
                    </a:gridCol>
                    <a:gridCol w="1513755">
                      <a:extLst>
                        <a:ext uri="{9D8B030D-6E8A-4147-A177-3AD203B41FA5}">
                          <a16:colId xmlns:a16="http://schemas.microsoft.com/office/drawing/2014/main" val="314431527"/>
                        </a:ext>
                      </a:extLst>
                    </a:gridCol>
                  </a:tblGrid>
                  <a:tr h="370840">
                    <a:tc>
                      <a:txBody>
                        <a:bodyPr/>
                        <a:lstStyle/>
                        <a:p>
                          <a:pPr algn="ctr"/>
                          <a:r>
                            <a:rPr lang="en-US">
                              <a:latin typeface="Roboto Condensed" panose="02000000000000000000" pitchFamily="2" charset="0"/>
                              <a:ea typeface="Roboto Condensed" panose="02000000000000000000" pitchFamily="2" charset="0"/>
                            </a:rPr>
                            <a:t>Name</a:t>
                          </a:r>
                          <a:endParaRPr lang="en-US" dirty="0">
                            <a:latin typeface="Roboto Condensed" panose="02000000000000000000" pitchFamily="2" charset="0"/>
                            <a:ea typeface="Roboto Condensed" panose="02000000000000000000" pitchFamily="2" charset="0"/>
                          </a:endParaRPr>
                        </a:p>
                      </a:txBody>
                      <a:tcPr anchor="ctr"/>
                    </a:tc>
                    <a:tc>
                      <a:txBody>
                        <a:bodyPr/>
                        <a:lstStyle/>
                        <a:p>
                          <a:pPr algn="ctr"/>
                          <a:r>
                            <a:rPr lang="en-US">
                              <a:latin typeface="Roboto Condensed" panose="02000000000000000000" pitchFamily="2" charset="0"/>
                              <a:ea typeface="Roboto Condensed" panose="02000000000000000000" pitchFamily="2" charset="0"/>
                            </a:rPr>
                            <a:t>In</a:t>
                          </a:r>
                          <a:endParaRPr lang="en-US" dirty="0">
                            <a:latin typeface="Roboto Condensed" panose="02000000000000000000" pitchFamily="2" charset="0"/>
                            <a:ea typeface="Roboto Condensed" panose="02000000000000000000" pitchFamily="2" charset="0"/>
                          </a:endParaRPr>
                        </a:p>
                      </a:txBody>
                      <a:tcPr anchor="ctr"/>
                    </a:tc>
                    <a:tc>
                      <a:txBody>
                        <a:bodyPr/>
                        <a:lstStyle/>
                        <a:p>
                          <a:pPr algn="ctr"/>
                          <a:r>
                            <a:rPr lang="en-US">
                              <a:latin typeface="Roboto Condensed" panose="02000000000000000000" pitchFamily="2" charset="0"/>
                              <a:ea typeface="Roboto Condensed" panose="02000000000000000000" pitchFamily="2" charset="0"/>
                            </a:rPr>
                            <a:t>Out</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370840">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dirty="0">
                              <a:solidFill>
                                <a:srgbClr val="374151"/>
                              </a:solidFill>
                              <a:latin typeface="Roboto Condensed" panose="02000000000000000000" pitchFamily="2" charset="0"/>
                              <a:ea typeface="Roboto Condensed" panose="02000000000000000000" pitchFamily="2" charset="0"/>
                              <a:cs typeface="Roboto Condensed Light" panose="02000000000000000000" pitchFamily="2" charset="0"/>
                            </a:rPr>
                            <a:t>coilT, </a:t>
                          </a:r>
                          <a:r>
                            <a:rPr lang="en-CA" sz="1400" dirty="0" err="1">
                              <a:solidFill>
                                <a:srgbClr val="374151"/>
                              </a:solidFill>
                              <a:latin typeface="Roboto Condensed" panose="02000000000000000000" pitchFamily="2" charset="0"/>
                              <a:ea typeface="Roboto Condensed" panose="02000000000000000000" pitchFamily="2" charset="0"/>
                              <a:cs typeface="Roboto Condensed Light" panose="02000000000000000000" pitchFamily="2" charset="0"/>
                            </a:rPr>
                            <a:t>coilT</a:t>
                          </a:r>
                          <a:r>
                            <a:rPr lang="en-CA" sz="1400" dirty="0">
                              <a:solidFill>
                                <a:srgbClr val="374151"/>
                              </a:solidFill>
                              <a:latin typeface="Roboto Condensed" panose="02000000000000000000" pitchFamily="2" charset="0"/>
                              <a:ea typeface="Roboto Condensed" panose="02000000000000000000" pitchFamily="2" charset="0"/>
                              <a:cs typeface="Roboto Condensed Light" panose="02000000000000000000" pitchFamily="2" charset="0"/>
                            </a:rPr>
                            <a:t>, </a:t>
                          </a:r>
                          <a:r>
                            <a:rPr lang="en-CA" sz="1400" dirty="0" err="1">
                              <a:solidFill>
                                <a:srgbClr val="374151"/>
                              </a:solidFill>
                              <a:latin typeface="Roboto Condensed" panose="02000000000000000000" pitchFamily="2" charset="0"/>
                              <a:ea typeface="Roboto Condensed" panose="02000000000000000000" pitchFamily="2" charset="0"/>
                              <a:cs typeface="Roboto Condensed Light" panose="02000000000000000000" pitchFamily="2" charset="0"/>
                            </a:rPr>
                            <a:t>coilT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extLst>
                      <a:ext uri="{0D108BD9-81ED-4DB2-BD59-A6C34878D82A}">
                        <a16:rowId xmlns:a16="http://schemas.microsoft.com/office/drawing/2014/main" val="4009617831"/>
                      </a:ext>
                    </a:extLst>
                  </a:tr>
                  <a:tr h="370840">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calculate_current_of_target_torque</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i="1" smtClean="0">
                                        <a:solidFill>
                                          <a:schemeClr val="accent2">
                                            <a:lumMod val="50000"/>
                                          </a:schemeClr>
                                        </a:solidFill>
                                        <a:latin typeface="Cambria Math" panose="02040503050406030204" pitchFamily="18" charset="0"/>
                                        <a:ea typeface="Cambria Math" panose="02040503050406030204" pitchFamily="18" charset="0"/>
                                      </a:rPr>
                                      <m:t>𝜏</m:t>
                                    </m:r>
                                  </m:e>
                                  <m:sub>
                                    <m:r>
                                      <a:rPr lang="en-US" b="0" i="1" smtClean="0">
                                        <a:solidFill>
                                          <a:schemeClr val="accent2">
                                            <a:lumMod val="50000"/>
                                          </a:schemeClr>
                                        </a:solidFill>
                                        <a:latin typeface="Cambria Math" panose="02040503050406030204" pitchFamily="18" charset="0"/>
                                        <a:ea typeface="Roboto Condensed" panose="02000000000000000000" pitchFamily="2" charset="0"/>
                                      </a:rPr>
                                      <m:t>𝑥</m:t>
                                    </m:r>
                                  </m:sub>
                                </m:sSub>
                                <m:r>
                                  <a:rPr lang="en-US" b="0" i="1"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i="1" smtClean="0">
                                        <a:solidFill>
                                          <a:schemeClr val="accent2">
                                            <a:lumMod val="50000"/>
                                          </a:schemeClr>
                                        </a:solidFill>
                                        <a:latin typeface="Cambria Math" panose="02040503050406030204" pitchFamily="18" charset="0"/>
                                        <a:ea typeface="Cambria Math" panose="02040503050406030204" pitchFamily="18" charset="0"/>
                                      </a:rPr>
                                      <m:t>𝜏</m:t>
                                    </m:r>
                                  </m:e>
                                  <m:sub>
                                    <m:r>
                                      <a:rPr lang="en-US" b="0" i="1" smtClean="0">
                                        <a:solidFill>
                                          <a:schemeClr val="accent2">
                                            <a:lumMod val="50000"/>
                                          </a:schemeClr>
                                        </a:solidFill>
                                        <a:latin typeface="Cambria Math" panose="02040503050406030204" pitchFamily="18" charset="0"/>
                                        <a:ea typeface="Cambria Math" panose="02040503050406030204" pitchFamily="18" charset="0"/>
                                      </a:rPr>
                                      <m:t>𝑦</m:t>
                                    </m:r>
                                  </m:sub>
                                </m:sSub>
                                <m:r>
                                  <a:rPr lang="en-US" b="0" i="1" smtClean="0">
                                    <a:solidFill>
                                      <a:schemeClr val="accent2">
                                        <a:lumMod val="50000"/>
                                      </a:schemeClr>
                                    </a:solidFill>
                                    <a:latin typeface="Cambria Math" panose="02040503050406030204" pitchFamily="18" charset="0"/>
                                    <a:ea typeface="Cambria Math" panose="02040503050406030204" pitchFamily="18"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i="1" smtClean="0">
                                        <a:solidFill>
                                          <a:schemeClr val="accent2">
                                            <a:lumMod val="50000"/>
                                          </a:schemeClr>
                                        </a:solidFill>
                                        <a:latin typeface="Cambria Math" panose="02040503050406030204" pitchFamily="18" charset="0"/>
                                        <a:ea typeface="Cambria Math" panose="02040503050406030204" pitchFamily="18" charset="0"/>
                                      </a:rPr>
                                      <m:t>𝜏</m:t>
                                    </m:r>
                                  </m:e>
                                  <m:sub>
                                    <m:r>
                                      <a:rPr lang="en-US" b="0" i="1" smtClean="0">
                                        <a:solidFill>
                                          <a:schemeClr val="accent2">
                                            <a:lumMod val="50000"/>
                                          </a:schemeClr>
                                        </a:solidFill>
                                        <a:latin typeface="Cambria Math" panose="02040503050406030204" pitchFamily="18" charset="0"/>
                                        <a:ea typeface="Cambria Math" panose="02040503050406030204" pitchFamily="18" charset="0"/>
                                      </a:rPr>
                                      <m:t>𝑧</m:t>
                                    </m:r>
                                  </m:sub>
                                </m:sSub>
                                <m:r>
                                  <a:rPr lang="en-US"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smtClean="0">
                                        <a:solidFill>
                                          <a:schemeClr val="accent2">
                                            <a:lumMod val="50000"/>
                                          </a:schemeClr>
                                        </a:solidFill>
                                        <a:latin typeface="Cambria Math" panose="02040503050406030204" pitchFamily="18" charset="0"/>
                                        <a:ea typeface="Roboto Condensed" panose="02000000000000000000" pitchFamily="2" charset="0"/>
                                      </a:rPr>
                                      <m:t>𝐼</m:t>
                                    </m:r>
                                  </m:e>
                                  <m:sub>
                                    <m:r>
                                      <a:rPr lang="en-US" b="0" i="1" smtClean="0">
                                        <a:solidFill>
                                          <a:schemeClr val="accent2">
                                            <a:lumMod val="50000"/>
                                          </a:schemeClr>
                                        </a:solidFill>
                                        <a:latin typeface="Cambria Math" panose="02040503050406030204" pitchFamily="18" charset="0"/>
                                        <a:ea typeface="Roboto Condensed" panose="02000000000000000000" pitchFamily="2" charset="0"/>
                                      </a:rPr>
                                      <m:t>𝑥</m:t>
                                    </m:r>
                                  </m:sub>
                                </m:sSub>
                                <m:r>
                                  <a:rPr lang="en-US" b="0" i="1"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smtClean="0">
                                        <a:solidFill>
                                          <a:schemeClr val="accent2">
                                            <a:lumMod val="50000"/>
                                          </a:schemeClr>
                                        </a:solidFill>
                                        <a:latin typeface="Cambria Math" panose="02040503050406030204" pitchFamily="18" charset="0"/>
                                        <a:ea typeface="Cambria Math" panose="02040503050406030204" pitchFamily="18" charset="0"/>
                                      </a:rPr>
                                      <m:t>𝐼</m:t>
                                    </m:r>
                                  </m:e>
                                  <m:sub>
                                    <m:r>
                                      <a:rPr lang="en-US" b="0" i="1" smtClean="0">
                                        <a:solidFill>
                                          <a:schemeClr val="accent2">
                                            <a:lumMod val="50000"/>
                                          </a:schemeClr>
                                        </a:solidFill>
                                        <a:latin typeface="Cambria Math" panose="02040503050406030204" pitchFamily="18" charset="0"/>
                                        <a:ea typeface="Cambria Math" panose="02040503050406030204" pitchFamily="18" charset="0"/>
                                      </a:rPr>
                                      <m:t>𝑦</m:t>
                                    </m:r>
                                  </m:sub>
                                </m:sSub>
                                <m:r>
                                  <a:rPr lang="en-US" b="0" i="1" smtClean="0">
                                    <a:solidFill>
                                      <a:schemeClr val="accent2">
                                        <a:lumMod val="50000"/>
                                      </a:schemeClr>
                                    </a:solidFill>
                                    <a:latin typeface="Cambria Math" panose="02040503050406030204" pitchFamily="18" charset="0"/>
                                    <a:ea typeface="Cambria Math" panose="02040503050406030204" pitchFamily="18"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smtClean="0">
                                        <a:solidFill>
                                          <a:schemeClr val="accent2">
                                            <a:lumMod val="50000"/>
                                          </a:schemeClr>
                                        </a:solidFill>
                                        <a:latin typeface="Cambria Math" panose="02040503050406030204" pitchFamily="18" charset="0"/>
                                        <a:ea typeface="Roboto Condensed" panose="02000000000000000000" pitchFamily="2" charset="0"/>
                                      </a:rPr>
                                      <m:t>𝐼</m:t>
                                    </m:r>
                                  </m:e>
                                  <m:sub>
                                    <m:r>
                                      <a:rPr lang="en-US" b="0" i="1" smtClean="0">
                                        <a:solidFill>
                                          <a:schemeClr val="accent2">
                                            <a:lumMod val="50000"/>
                                          </a:schemeClr>
                                        </a:solidFill>
                                        <a:latin typeface="Cambria Math" panose="02040503050406030204" pitchFamily="18" charset="0"/>
                                        <a:ea typeface="Cambria Math" panose="02040503050406030204" pitchFamily="18" charset="0"/>
                                      </a:rPr>
                                      <m:t>𝑧</m:t>
                                    </m:r>
                                  </m:sub>
                                </m:sSub>
                                <m:r>
                                  <a:rPr lang="en-US"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526313314"/>
                      </a:ext>
                    </a:extLst>
                  </a:tr>
                  <a:tr h="370840">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calculate_current_of_target_force</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smtClean="0">
                                        <a:solidFill>
                                          <a:schemeClr val="accent2">
                                            <a:lumMod val="50000"/>
                                          </a:schemeClr>
                                        </a:solidFill>
                                        <a:latin typeface="Cambria Math" panose="02040503050406030204" pitchFamily="18" charset="0"/>
                                        <a:ea typeface="Cambria Math" panose="02040503050406030204" pitchFamily="18" charset="0"/>
                                      </a:rPr>
                                      <m:t>𝐹</m:t>
                                    </m:r>
                                  </m:e>
                                  <m:sub>
                                    <m:r>
                                      <a:rPr lang="en-US" b="0" i="1" smtClean="0">
                                        <a:solidFill>
                                          <a:schemeClr val="accent2">
                                            <a:lumMod val="50000"/>
                                          </a:schemeClr>
                                        </a:solidFill>
                                        <a:latin typeface="Cambria Math" panose="02040503050406030204" pitchFamily="18" charset="0"/>
                                        <a:ea typeface="Roboto Condensed" panose="02000000000000000000" pitchFamily="2" charset="0"/>
                                      </a:rPr>
                                      <m:t>𝑥</m:t>
                                    </m:r>
                                  </m:sub>
                                </m:sSub>
                                <m:r>
                                  <a:rPr lang="en-US" b="0" i="1"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smtClean="0">
                                        <a:solidFill>
                                          <a:schemeClr val="accent2">
                                            <a:lumMod val="50000"/>
                                          </a:schemeClr>
                                        </a:solidFill>
                                        <a:latin typeface="Cambria Math" panose="02040503050406030204" pitchFamily="18" charset="0"/>
                                        <a:ea typeface="Cambria Math" panose="02040503050406030204" pitchFamily="18" charset="0"/>
                                      </a:rPr>
                                      <m:t>𝐹</m:t>
                                    </m:r>
                                  </m:e>
                                  <m:sub>
                                    <m:r>
                                      <a:rPr lang="en-US" b="0" i="1" smtClean="0">
                                        <a:solidFill>
                                          <a:schemeClr val="accent2">
                                            <a:lumMod val="50000"/>
                                          </a:schemeClr>
                                        </a:solidFill>
                                        <a:latin typeface="Cambria Math" panose="02040503050406030204" pitchFamily="18" charset="0"/>
                                        <a:ea typeface="Cambria Math" panose="02040503050406030204" pitchFamily="18" charset="0"/>
                                      </a:rPr>
                                      <m:t>𝑦</m:t>
                                    </m:r>
                                  </m:sub>
                                </m:sSub>
                                <m:r>
                                  <a:rPr lang="en-US" b="0" i="1" smtClean="0">
                                    <a:solidFill>
                                      <a:schemeClr val="accent2">
                                        <a:lumMod val="50000"/>
                                      </a:schemeClr>
                                    </a:solidFill>
                                    <a:latin typeface="Cambria Math" panose="02040503050406030204" pitchFamily="18" charset="0"/>
                                    <a:ea typeface="Cambria Math" panose="02040503050406030204" pitchFamily="18"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smtClean="0">
                                        <a:solidFill>
                                          <a:schemeClr val="accent2">
                                            <a:lumMod val="50000"/>
                                          </a:schemeClr>
                                        </a:solidFill>
                                        <a:latin typeface="Cambria Math" panose="02040503050406030204" pitchFamily="18" charset="0"/>
                                        <a:ea typeface="Cambria Math" panose="02040503050406030204" pitchFamily="18" charset="0"/>
                                      </a:rPr>
                                      <m:t>𝐹</m:t>
                                    </m:r>
                                  </m:e>
                                  <m:sub>
                                    <m:r>
                                      <a:rPr lang="en-US" b="0" i="1" smtClean="0">
                                        <a:solidFill>
                                          <a:schemeClr val="accent2">
                                            <a:lumMod val="50000"/>
                                          </a:schemeClr>
                                        </a:solidFill>
                                        <a:latin typeface="Cambria Math" panose="02040503050406030204" pitchFamily="18" charset="0"/>
                                        <a:ea typeface="Cambria Math" panose="02040503050406030204" pitchFamily="18" charset="0"/>
                                      </a:rPr>
                                      <m:t>𝑧</m:t>
                                    </m:r>
                                  </m:sub>
                                </m:sSub>
                                <m:r>
                                  <a:rPr lang="en-US"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smtClean="0">
                                        <a:solidFill>
                                          <a:schemeClr val="accent2">
                                            <a:lumMod val="50000"/>
                                          </a:schemeClr>
                                        </a:solidFill>
                                        <a:latin typeface="Cambria Math" panose="02040503050406030204" pitchFamily="18" charset="0"/>
                                        <a:ea typeface="Roboto Condensed" panose="02000000000000000000" pitchFamily="2" charset="0"/>
                                      </a:rPr>
                                      <m:t>𝐼</m:t>
                                    </m:r>
                                  </m:e>
                                  <m:sub>
                                    <m:r>
                                      <a:rPr lang="en-US" b="0" i="1" smtClean="0">
                                        <a:solidFill>
                                          <a:schemeClr val="accent2">
                                            <a:lumMod val="50000"/>
                                          </a:schemeClr>
                                        </a:solidFill>
                                        <a:latin typeface="Cambria Math" panose="02040503050406030204" pitchFamily="18" charset="0"/>
                                        <a:ea typeface="Roboto Condensed" panose="02000000000000000000" pitchFamily="2" charset="0"/>
                                      </a:rPr>
                                      <m:t>𝑥</m:t>
                                    </m:r>
                                  </m:sub>
                                </m:sSub>
                                <m:r>
                                  <a:rPr lang="en-US" b="0" i="1" smtClean="0">
                                    <a:solidFill>
                                      <a:schemeClr val="accent2">
                                        <a:lumMod val="50000"/>
                                      </a:schemeClr>
                                    </a:solidFill>
                                    <a:latin typeface="Cambria Math" panose="02040503050406030204" pitchFamily="18" charset="0"/>
                                    <a:ea typeface="Roboto Condensed" panose="02000000000000000000" pitchFamily="2"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smtClean="0">
                                        <a:solidFill>
                                          <a:schemeClr val="accent2">
                                            <a:lumMod val="50000"/>
                                          </a:schemeClr>
                                        </a:solidFill>
                                        <a:latin typeface="Cambria Math" panose="02040503050406030204" pitchFamily="18" charset="0"/>
                                        <a:ea typeface="Cambria Math" panose="02040503050406030204" pitchFamily="18" charset="0"/>
                                      </a:rPr>
                                      <m:t>𝐼</m:t>
                                    </m:r>
                                  </m:e>
                                  <m:sub>
                                    <m:r>
                                      <a:rPr lang="en-US" b="0" i="1" smtClean="0">
                                        <a:solidFill>
                                          <a:schemeClr val="accent2">
                                            <a:lumMod val="50000"/>
                                          </a:schemeClr>
                                        </a:solidFill>
                                        <a:latin typeface="Cambria Math" panose="02040503050406030204" pitchFamily="18" charset="0"/>
                                        <a:ea typeface="Cambria Math" panose="02040503050406030204" pitchFamily="18" charset="0"/>
                                      </a:rPr>
                                      <m:t>𝑦</m:t>
                                    </m:r>
                                  </m:sub>
                                </m:sSub>
                                <m:r>
                                  <a:rPr lang="en-US" b="0" i="1" smtClean="0">
                                    <a:solidFill>
                                      <a:schemeClr val="accent2">
                                        <a:lumMod val="50000"/>
                                      </a:schemeClr>
                                    </a:solidFill>
                                    <a:latin typeface="Cambria Math" panose="02040503050406030204" pitchFamily="18" charset="0"/>
                                    <a:ea typeface="Cambria Math" panose="02040503050406030204" pitchFamily="18" charset="0"/>
                                  </a:rPr>
                                  <m:t>,</m:t>
                                </m:r>
                                <m:sSub>
                                  <m:sSubPr>
                                    <m:ctrlPr>
                                      <a:rPr lang="en-US" i="1" smtClean="0">
                                        <a:solidFill>
                                          <a:schemeClr val="accent2">
                                            <a:lumMod val="50000"/>
                                          </a:schemeClr>
                                        </a:solidFill>
                                        <a:latin typeface="Cambria Math" panose="02040503050406030204" pitchFamily="18" charset="0"/>
                                        <a:ea typeface="Roboto Condensed" panose="02000000000000000000" pitchFamily="2" charset="0"/>
                                      </a:rPr>
                                    </m:ctrlPr>
                                  </m:sSubPr>
                                  <m:e>
                                    <m:r>
                                      <a:rPr lang="en-US" b="0" i="1" smtClean="0">
                                        <a:solidFill>
                                          <a:schemeClr val="accent2">
                                            <a:lumMod val="50000"/>
                                          </a:schemeClr>
                                        </a:solidFill>
                                        <a:latin typeface="Cambria Math" panose="02040503050406030204" pitchFamily="18" charset="0"/>
                                        <a:ea typeface="Roboto Condensed" panose="02000000000000000000" pitchFamily="2" charset="0"/>
                                      </a:rPr>
                                      <m:t>𝐼</m:t>
                                    </m:r>
                                  </m:e>
                                  <m:sub>
                                    <m:r>
                                      <a:rPr lang="en-US" b="0" i="1" smtClean="0">
                                        <a:solidFill>
                                          <a:schemeClr val="accent2">
                                            <a:lumMod val="50000"/>
                                          </a:schemeClr>
                                        </a:solidFill>
                                        <a:latin typeface="Cambria Math" panose="02040503050406030204" pitchFamily="18" charset="0"/>
                                        <a:ea typeface="Cambria Math" panose="02040503050406030204" pitchFamily="18" charset="0"/>
                                      </a:rPr>
                                      <m:t>𝑧</m:t>
                                    </m:r>
                                  </m:sub>
                                </m:sSub>
                                <m:r>
                                  <a:rPr lang="en-US"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821071434"/>
                      </a:ext>
                    </a:extLst>
                  </a:tr>
                </a:tbl>
              </a:graphicData>
            </a:graphic>
          </p:graphicFrame>
        </mc:Choice>
        <mc:Fallback>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2020468064"/>
                  </p:ext>
                </p:extLst>
              </p:nvPr>
            </p:nvGraphicFramePr>
            <p:xfrm>
              <a:off x="1012294" y="3141980"/>
              <a:ext cx="5488399" cy="1778000"/>
            </p:xfrm>
            <a:graphic>
              <a:graphicData uri="http://schemas.openxmlformats.org/drawingml/2006/table">
                <a:tbl>
                  <a:tblPr firstRow="1" bandRow="1">
                    <a:tableStyleId>{E929F9F4-4A8F-4326-A1B4-22849713DDAB}</a:tableStyleId>
                  </a:tblPr>
                  <a:tblGrid>
                    <a:gridCol w="1524000">
                      <a:extLst>
                        <a:ext uri="{9D8B030D-6E8A-4147-A177-3AD203B41FA5}">
                          <a16:colId xmlns:a16="http://schemas.microsoft.com/office/drawing/2014/main" val="1527678177"/>
                        </a:ext>
                      </a:extLst>
                    </a:gridCol>
                    <a:gridCol w="2450644">
                      <a:extLst>
                        <a:ext uri="{9D8B030D-6E8A-4147-A177-3AD203B41FA5}">
                          <a16:colId xmlns:a16="http://schemas.microsoft.com/office/drawing/2014/main" val="529960761"/>
                        </a:ext>
                      </a:extLst>
                    </a:gridCol>
                    <a:gridCol w="1513755">
                      <a:extLst>
                        <a:ext uri="{9D8B030D-6E8A-4147-A177-3AD203B41FA5}">
                          <a16:colId xmlns:a16="http://schemas.microsoft.com/office/drawing/2014/main" val="314431527"/>
                        </a:ext>
                      </a:extLst>
                    </a:gridCol>
                  </a:tblGrid>
                  <a:tr h="370840">
                    <a:tc>
                      <a:txBody>
                        <a:bodyPr/>
                        <a:lstStyle/>
                        <a:p>
                          <a:pPr algn="ctr"/>
                          <a:r>
                            <a:rPr lang="en-US">
                              <a:latin typeface="Roboto Condensed" panose="02000000000000000000" pitchFamily="2" charset="0"/>
                              <a:ea typeface="Roboto Condensed" panose="02000000000000000000" pitchFamily="2" charset="0"/>
                            </a:rPr>
                            <a:t>Name</a:t>
                          </a:r>
                          <a:endParaRPr lang="en-US" dirty="0">
                            <a:latin typeface="Roboto Condensed" panose="02000000000000000000" pitchFamily="2" charset="0"/>
                            <a:ea typeface="Roboto Condensed" panose="02000000000000000000" pitchFamily="2" charset="0"/>
                          </a:endParaRPr>
                        </a:p>
                      </a:txBody>
                      <a:tcPr anchor="ctr"/>
                    </a:tc>
                    <a:tc>
                      <a:txBody>
                        <a:bodyPr/>
                        <a:lstStyle/>
                        <a:p>
                          <a:pPr algn="ctr"/>
                          <a:r>
                            <a:rPr lang="en-US">
                              <a:latin typeface="Roboto Condensed" panose="02000000000000000000" pitchFamily="2" charset="0"/>
                              <a:ea typeface="Roboto Condensed" panose="02000000000000000000" pitchFamily="2" charset="0"/>
                            </a:rPr>
                            <a:t>In</a:t>
                          </a:r>
                          <a:endParaRPr lang="en-US" dirty="0">
                            <a:latin typeface="Roboto Condensed" panose="02000000000000000000" pitchFamily="2" charset="0"/>
                            <a:ea typeface="Roboto Condensed" panose="02000000000000000000" pitchFamily="2" charset="0"/>
                          </a:endParaRPr>
                        </a:p>
                      </a:txBody>
                      <a:tcPr anchor="ctr"/>
                    </a:tc>
                    <a:tc>
                      <a:txBody>
                        <a:bodyPr/>
                        <a:lstStyle/>
                        <a:p>
                          <a:pPr algn="ctr"/>
                          <a:r>
                            <a:rPr lang="en-US">
                              <a:latin typeface="Roboto Condensed" panose="02000000000000000000" pitchFamily="2" charset="0"/>
                              <a:ea typeface="Roboto Condensed" panose="02000000000000000000" pitchFamily="2" charset="0"/>
                            </a:rPr>
                            <a:t>Out</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370840">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dirty="0">
                              <a:solidFill>
                                <a:srgbClr val="374151"/>
                              </a:solidFill>
                              <a:latin typeface="Roboto Condensed" panose="02000000000000000000" pitchFamily="2" charset="0"/>
                              <a:ea typeface="Roboto Condensed" panose="02000000000000000000" pitchFamily="2" charset="0"/>
                              <a:cs typeface="Roboto Condensed Light" panose="02000000000000000000" pitchFamily="2" charset="0"/>
                            </a:rPr>
                            <a:t>coilT, </a:t>
                          </a:r>
                          <a:r>
                            <a:rPr lang="en-CA" sz="1400" dirty="0" err="1">
                              <a:solidFill>
                                <a:srgbClr val="374151"/>
                              </a:solidFill>
                              <a:latin typeface="Roboto Condensed" panose="02000000000000000000" pitchFamily="2" charset="0"/>
                              <a:ea typeface="Roboto Condensed" panose="02000000000000000000" pitchFamily="2" charset="0"/>
                              <a:cs typeface="Roboto Condensed Light" panose="02000000000000000000" pitchFamily="2" charset="0"/>
                            </a:rPr>
                            <a:t>coilT</a:t>
                          </a:r>
                          <a:r>
                            <a:rPr lang="en-CA" sz="1400" dirty="0">
                              <a:solidFill>
                                <a:srgbClr val="374151"/>
                              </a:solidFill>
                              <a:latin typeface="Roboto Condensed" panose="02000000000000000000" pitchFamily="2" charset="0"/>
                              <a:ea typeface="Roboto Condensed" panose="02000000000000000000" pitchFamily="2" charset="0"/>
                              <a:cs typeface="Roboto Condensed Light" panose="02000000000000000000" pitchFamily="2" charset="0"/>
                            </a:rPr>
                            <a:t>, </a:t>
                          </a:r>
                          <a:r>
                            <a:rPr lang="en-CA" sz="1400" dirty="0" err="1">
                              <a:solidFill>
                                <a:srgbClr val="374151"/>
                              </a:solidFill>
                              <a:latin typeface="Roboto Condensed" panose="02000000000000000000" pitchFamily="2" charset="0"/>
                              <a:ea typeface="Roboto Condensed" panose="02000000000000000000" pitchFamily="2" charset="0"/>
                              <a:cs typeface="Roboto Condensed Light" panose="02000000000000000000" pitchFamily="2" charset="0"/>
                            </a:rPr>
                            <a:t>coilT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extLst>
                      <a:ext uri="{0D108BD9-81ED-4DB2-BD59-A6C34878D82A}">
                        <a16:rowId xmlns:a16="http://schemas.microsoft.com/office/drawing/2014/main" val="4009617831"/>
                      </a:ext>
                    </a:extLst>
                  </a:tr>
                  <a:tr h="518160">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calculate_current_of_target_torque</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2"/>
                          <a:stretch>
                            <a:fillRect l="-62189" t="-141860" r="-62438" b="-110465"/>
                          </a:stretch>
                        </a:blipFill>
                      </a:tcPr>
                    </a:tc>
                    <a:tc>
                      <a:txBody>
                        <a:bodyPr/>
                        <a:lstStyle/>
                        <a:p>
                          <a:endParaRPr lang="en-US"/>
                        </a:p>
                      </a:txBody>
                      <a:tcPr anchor="ctr">
                        <a:blipFill>
                          <a:blip r:embed="rId2"/>
                          <a:stretch>
                            <a:fillRect l="-261847" t="-141860" r="-803" b="-110465"/>
                          </a:stretch>
                        </a:blipFill>
                      </a:tcPr>
                    </a:tc>
                    <a:extLst>
                      <a:ext uri="{0D108BD9-81ED-4DB2-BD59-A6C34878D82A}">
                        <a16:rowId xmlns:a16="http://schemas.microsoft.com/office/drawing/2014/main" val="2526313314"/>
                      </a:ext>
                    </a:extLst>
                  </a:tr>
                  <a:tr h="518160">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calculate_current_of_target_force</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2"/>
                          <a:stretch>
                            <a:fillRect l="-62189" t="-244706" r="-62438" b="-11765"/>
                          </a:stretch>
                        </a:blipFill>
                      </a:tcPr>
                    </a:tc>
                    <a:tc>
                      <a:txBody>
                        <a:bodyPr/>
                        <a:lstStyle/>
                        <a:p>
                          <a:endParaRPr lang="en-US"/>
                        </a:p>
                      </a:txBody>
                      <a:tcPr anchor="ctr">
                        <a:blipFill>
                          <a:blip r:embed="rId2"/>
                          <a:stretch>
                            <a:fillRect l="-261847" t="-244706" r="-803" b="-11765"/>
                          </a:stretch>
                        </a:blipFill>
                      </a:tcPr>
                    </a:tc>
                    <a:extLst>
                      <a:ext uri="{0D108BD9-81ED-4DB2-BD59-A6C34878D82A}">
                        <a16:rowId xmlns:a16="http://schemas.microsoft.com/office/drawing/2014/main" val="1821071434"/>
                      </a:ext>
                    </a:extLst>
                  </a:tr>
                </a:tbl>
              </a:graphicData>
            </a:graphic>
          </p:graphicFrame>
        </mc:Fallback>
      </mc:AlternateContent>
      <p:sp>
        <p:nvSpPr>
          <p:cNvPr id="6" name="Slide Number Placeholder 4">
            <a:extLst>
              <a:ext uri="{FF2B5EF4-FFF2-40B4-BE49-F238E27FC236}">
                <a16:creationId xmlns:a16="http://schemas.microsoft.com/office/drawing/2014/main" id="{EEA021BB-CB6B-1913-0BC8-8A560FFFE7F3}"/>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14</a:t>
            </a:fld>
            <a:r>
              <a:rPr lang="en" dirty="0"/>
              <a:t>/15</a:t>
            </a:r>
          </a:p>
        </p:txBody>
      </p:sp>
    </p:spTree>
    <p:extLst>
      <p:ext uri="{BB962C8B-B14F-4D97-AF65-F5344CB8AC3E}">
        <p14:creationId xmlns:p14="http://schemas.microsoft.com/office/powerpoint/2010/main" val="174308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33"/>
          <p:cNvSpPr txBox="1">
            <a:spLocks noGrp="1"/>
          </p:cNvSpPr>
          <p:nvPr>
            <p:ph type="ctrTitle" idx="4294967295"/>
          </p:nvPr>
        </p:nvSpPr>
        <p:spPr>
          <a:xfrm>
            <a:off x="1275150" y="18492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 You!</a:t>
            </a:r>
            <a:endParaRPr sz="6000" dirty="0">
              <a:solidFill>
                <a:schemeClr val="accent5"/>
              </a:solidFill>
            </a:endParaRPr>
          </a:p>
        </p:txBody>
      </p:sp>
      <p:sp>
        <p:nvSpPr>
          <p:cNvPr id="525" name="Google Shape;525;p33"/>
          <p:cNvSpPr txBox="1">
            <a:spLocks noGrp="1"/>
          </p:cNvSpPr>
          <p:nvPr>
            <p:ph type="subTitle" idx="4294967295"/>
          </p:nvPr>
        </p:nvSpPr>
        <p:spPr>
          <a:xfrm>
            <a:off x="1275150" y="264859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p:txBody>
      </p:sp>
      <p:sp>
        <p:nvSpPr>
          <p:cNvPr id="3" name="Slide Number Placeholder 4">
            <a:extLst>
              <a:ext uri="{FF2B5EF4-FFF2-40B4-BE49-F238E27FC236}">
                <a16:creationId xmlns:a16="http://schemas.microsoft.com/office/drawing/2014/main" id="{93CF12E6-2F04-6F88-6225-F817FA56E5A2}"/>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15</a:t>
            </a:fld>
            <a:r>
              <a:rPr lang="en" dirty="0"/>
              <a:t>/15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3" name="Picture 2">
            <a:extLst>
              <a:ext uri="{FF2B5EF4-FFF2-40B4-BE49-F238E27FC236}">
                <a16:creationId xmlns:a16="http://schemas.microsoft.com/office/drawing/2014/main" id="{A0FF39CB-14BA-48DE-8B49-206886FF504A}"/>
              </a:ext>
            </a:extLst>
          </p:cNvPr>
          <p:cNvPicPr>
            <a:picLocks noChangeAspect="1"/>
          </p:cNvPicPr>
          <p:nvPr/>
        </p:nvPicPr>
        <p:blipFill>
          <a:blip r:embed="rId3"/>
          <a:stretch>
            <a:fillRect/>
          </a:stretch>
        </p:blipFill>
        <p:spPr>
          <a:xfrm>
            <a:off x="246919" y="2075244"/>
            <a:ext cx="4678676" cy="2876856"/>
          </a:xfrm>
          <a:prstGeom prst="rect">
            <a:avLst/>
          </a:prstGeom>
        </p:spPr>
      </p:pic>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37" name="Google Shape;237;p16"/>
          <p:cNvSpPr txBox="1">
            <a:spLocks noGrp="1"/>
          </p:cNvSpPr>
          <p:nvPr>
            <p:ph type="body" idx="1"/>
          </p:nvPr>
        </p:nvSpPr>
        <p:spPr>
          <a:xfrm>
            <a:off x="814274" y="1327350"/>
            <a:ext cx="6447137" cy="3145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sz="1600" dirty="0">
                <a:latin typeface="Arial Nova" panose="020F0502020204030204" pitchFamily="34" charset="0"/>
                <a:ea typeface="+mn-lt"/>
                <a:cs typeface="+mn-lt"/>
              </a:rPr>
              <a:t>Calculate the current required for each of the 3 pairs of coils of a three-axis Helmholtz coil system to achieve the</a:t>
            </a:r>
            <a:r>
              <a:rPr lang="en-US" sz="1600" dirty="0">
                <a:latin typeface="Arial Nova" panose="020F0502020204030204" pitchFamily="34" charset="0"/>
              </a:rPr>
              <a:t> target magnetic force and torque at the center.</a:t>
            </a:r>
          </a:p>
          <a:p>
            <a:pPr marL="457200" lvl="0" indent="-381000" algn="l" rtl="0">
              <a:spcBef>
                <a:spcPts val="0"/>
              </a:spcBef>
              <a:spcAft>
                <a:spcPts val="0"/>
              </a:spcAft>
              <a:buSzPts val="2400"/>
              <a:buChar char="▰"/>
            </a:pPr>
            <a:endParaRPr lang="en-US" sz="1600" dirty="0">
              <a:latin typeface="Arial Nova" panose="020F0502020204030204" pitchFamily="34" charset="0"/>
            </a:endParaRPr>
          </a:p>
          <a:p>
            <a:pPr marL="457200" lvl="0" indent="-381000" algn="l" rtl="0">
              <a:spcBef>
                <a:spcPts val="0"/>
              </a:spcBef>
              <a:spcAft>
                <a:spcPts val="0"/>
              </a:spcAft>
              <a:buSzPts val="2400"/>
              <a:buChar char="▰"/>
            </a:pPr>
            <a:endParaRPr sz="1600" dirty="0">
              <a:latin typeface="Arial Nova" panose="020F050202020403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mtClean="0"/>
              <a:t>2</a:t>
            </a:fld>
            <a:r>
              <a:rPr lang="en" dirty="0"/>
              <a:t>/15</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1500-5AA0-43D2-352D-B5CED25798FF}"/>
              </a:ext>
            </a:extLst>
          </p:cNvPr>
          <p:cNvSpPr>
            <a:spLocks noGrp="1"/>
          </p:cNvSpPr>
          <p:nvPr>
            <p:ph type="title"/>
          </p:nvPr>
        </p:nvSpPr>
        <p:spPr/>
        <p:txBody>
          <a:bodyPr/>
          <a:lstStyle/>
          <a:p>
            <a:endParaRPr lang="en-US" dirty="0"/>
          </a:p>
        </p:txBody>
      </p:sp>
      <p:sp>
        <p:nvSpPr>
          <p:cNvPr id="5" name="Slide Number Placeholder 4">
            <a:extLst>
              <a:ext uri="{FF2B5EF4-FFF2-40B4-BE49-F238E27FC236}">
                <a16:creationId xmlns:a16="http://schemas.microsoft.com/office/drawing/2014/main" id="{6EC4A460-0AD7-541D-6156-A759947673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r>
              <a:rPr lang="en" dirty="0"/>
              <a:t>/15</a:t>
            </a:r>
          </a:p>
        </p:txBody>
      </p:sp>
      <p:graphicFrame>
        <p:nvGraphicFramePr>
          <p:cNvPr id="6" name="Table 5">
            <a:extLst>
              <a:ext uri="{FF2B5EF4-FFF2-40B4-BE49-F238E27FC236}">
                <a16:creationId xmlns:a16="http://schemas.microsoft.com/office/drawing/2014/main" id="{1AC068BE-D220-E44A-399D-E0768AE6A4A0}"/>
              </a:ext>
            </a:extLst>
          </p:cNvPr>
          <p:cNvGraphicFramePr>
            <a:graphicFrameLocks noGrp="1"/>
          </p:cNvGraphicFramePr>
          <p:nvPr>
            <p:extLst>
              <p:ext uri="{D42A27DB-BD31-4B8C-83A1-F6EECF244321}">
                <p14:modId xmlns:p14="http://schemas.microsoft.com/office/powerpoint/2010/main" val="3868126748"/>
              </p:ext>
            </p:extLst>
          </p:nvPr>
        </p:nvGraphicFramePr>
        <p:xfrm>
          <a:off x="755597" y="1830070"/>
          <a:ext cx="6096000" cy="3084640"/>
        </p:xfrm>
        <a:graphic>
          <a:graphicData uri="http://schemas.openxmlformats.org/drawingml/2006/table">
            <a:tbl>
              <a:tblPr firstRow="1" bandRow="1">
                <a:tableStyleId>{17292A2E-F333-43FB-9621-5CBBE7FDCDCB}</a:tableStyleId>
              </a:tblPr>
              <a:tblGrid>
                <a:gridCol w="3048000">
                  <a:extLst>
                    <a:ext uri="{9D8B030D-6E8A-4147-A177-3AD203B41FA5}">
                      <a16:colId xmlns:a16="http://schemas.microsoft.com/office/drawing/2014/main" val="4052763119"/>
                    </a:ext>
                  </a:extLst>
                </a:gridCol>
                <a:gridCol w="3048000">
                  <a:extLst>
                    <a:ext uri="{9D8B030D-6E8A-4147-A177-3AD203B41FA5}">
                      <a16:colId xmlns:a16="http://schemas.microsoft.com/office/drawing/2014/main" val="4102860638"/>
                    </a:ext>
                  </a:extLst>
                </a:gridCol>
              </a:tblGrid>
              <a:tr h="370840">
                <a:tc>
                  <a:txBody>
                    <a:bodyPr/>
                    <a:lstStyle/>
                    <a:p>
                      <a:r>
                        <a:rPr lang="en-US" sz="1400" dirty="0"/>
                        <a:t>Level 1</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400" dirty="0"/>
                        <a:t>Level 2</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49916329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Hardware Hiding Modules</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sz="14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6663809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Behavior-Hiding Module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lvl="1">
                        <a:lnSpc>
                          <a:spcPct val="150000"/>
                        </a:lnSpc>
                      </a:pPr>
                      <a:r>
                        <a:rPr lang="en-US" sz="1400" dirty="0"/>
                        <a:t>Input Format Module</a:t>
                      </a:r>
                    </a:p>
                    <a:p>
                      <a:pPr lvl="1">
                        <a:lnSpc>
                          <a:spcPct val="150000"/>
                        </a:lnSpc>
                      </a:pPr>
                      <a:r>
                        <a:rPr lang="en-US" sz="1400" dirty="0"/>
                        <a:t>Output Format Module </a:t>
                      </a:r>
                    </a:p>
                    <a:p>
                      <a:pPr lvl="1">
                        <a:lnSpc>
                          <a:spcPct val="150000"/>
                        </a:lnSpc>
                      </a:pPr>
                      <a:r>
                        <a:rPr lang="en-US" sz="1400" dirty="0"/>
                        <a:t>Output Verification Module</a:t>
                      </a:r>
                    </a:p>
                    <a:p>
                      <a:pPr lvl="1">
                        <a:lnSpc>
                          <a:spcPct val="150000"/>
                        </a:lnSpc>
                      </a:pPr>
                      <a:r>
                        <a:rPr lang="en-US" sz="1400" dirty="0"/>
                        <a:t>Magnetic Core Module</a:t>
                      </a:r>
                    </a:p>
                    <a:p>
                      <a:pPr lvl="1">
                        <a:lnSpc>
                          <a:spcPct val="150000"/>
                        </a:lnSpc>
                      </a:pPr>
                      <a:r>
                        <a:rPr lang="en-US" sz="1400" dirty="0" err="1"/>
                        <a:t>coilT</a:t>
                      </a:r>
                      <a:r>
                        <a:rPr lang="en-US" sz="1400" dirty="0"/>
                        <a:t> module</a:t>
                      </a:r>
                    </a:p>
                    <a:p>
                      <a:pPr lvl="1">
                        <a:lnSpc>
                          <a:spcPct val="150000"/>
                        </a:lnSpc>
                      </a:pPr>
                      <a:r>
                        <a:rPr lang="en-US" sz="1400" dirty="0"/>
                        <a:t>Helmholtz Module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188371122"/>
                  </a:ext>
                </a:extLst>
              </a:tr>
              <a:tr h="370840">
                <a:tc>
                  <a:txBody>
                    <a:bodyPr/>
                    <a:lstStyle/>
                    <a:p>
                      <a:r>
                        <a:rPr lang="en-US" sz="1400" dirty="0"/>
                        <a:t>Software Decision Module </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400" dirty="0"/>
                        <a:t>Vector Module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381407181"/>
                  </a:ext>
                </a:extLst>
              </a:tr>
            </a:tbl>
          </a:graphicData>
        </a:graphic>
      </p:graphicFrame>
      <p:sp>
        <p:nvSpPr>
          <p:cNvPr id="3" name="TextBox 2">
            <a:extLst>
              <a:ext uri="{FF2B5EF4-FFF2-40B4-BE49-F238E27FC236}">
                <a16:creationId xmlns:a16="http://schemas.microsoft.com/office/drawing/2014/main" id="{F6CC11CE-BC01-8CF5-8496-EFFF3B52A215}"/>
              </a:ext>
            </a:extLst>
          </p:cNvPr>
          <p:cNvSpPr txBox="1"/>
          <p:nvPr/>
        </p:nvSpPr>
        <p:spPr>
          <a:xfrm>
            <a:off x="7046261" y="1982480"/>
            <a:ext cx="2097740" cy="90024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1050" dirty="0"/>
              <a:t>? (I assume it can be merged with the Helmholtz module since it only needs to print the value of I for three pairs of coils)</a:t>
            </a:r>
          </a:p>
          <a:p>
            <a:pPr algn="just"/>
            <a:endParaRPr lang="en-US" sz="1050" dirty="0"/>
          </a:p>
        </p:txBody>
      </p:sp>
      <p:cxnSp>
        <p:nvCxnSpPr>
          <p:cNvPr id="7" name="Connector: Curved 6">
            <a:extLst>
              <a:ext uri="{FF2B5EF4-FFF2-40B4-BE49-F238E27FC236}">
                <a16:creationId xmlns:a16="http://schemas.microsoft.com/office/drawing/2014/main" id="{BD9C2B2E-B9C9-A38B-5626-CE7948610EAE}"/>
              </a:ext>
            </a:extLst>
          </p:cNvPr>
          <p:cNvCxnSpPr>
            <a:stCxn id="3" idx="2"/>
          </p:cNvCxnSpPr>
          <p:nvPr/>
        </p:nvCxnSpPr>
        <p:spPr>
          <a:xfrm rot="5400000">
            <a:off x="6776004" y="1800591"/>
            <a:ext cx="236992" cy="240126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89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r>
              <a:rPr lang="en-US" dirty="0"/>
              <a:t>Hardware Hiding Modules </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5" y="1537988"/>
            <a:ext cx="7630478" cy="2724300"/>
          </a:xfrm>
        </p:spPr>
        <p:txBody>
          <a:bodyPr/>
          <a:lstStyle/>
          <a:p>
            <a:r>
              <a:rPr lang="en-US" b="1" dirty="0">
                <a:latin typeface="Roboto Condensed" panose="02000000000000000000" pitchFamily="2" charset="0"/>
                <a:ea typeface="Roboto Condensed" panose="02000000000000000000" pitchFamily="2" charset="0"/>
              </a:rPr>
              <a:t>Secrets: </a:t>
            </a:r>
            <a:r>
              <a:rPr lang="en-US" dirty="0"/>
              <a:t>The data structure and algorithm used to implement the virtual hardware. </a:t>
            </a:r>
          </a:p>
          <a:p>
            <a:r>
              <a:rPr lang="en-US" b="1" dirty="0">
                <a:latin typeface="Roboto Condensed" panose="02000000000000000000" pitchFamily="2" charset="0"/>
                <a:ea typeface="Roboto Condensed" panose="02000000000000000000" pitchFamily="2" charset="0"/>
              </a:rPr>
              <a:t>Services: </a:t>
            </a:r>
            <a:r>
              <a:rPr lang="en-US" dirty="0"/>
              <a:t>Serves as a virtual hardware used by the rest of the system. This module provides the interface between the hardware and the software. So, the system can use it to display outputs or to accept inputs.</a:t>
            </a:r>
          </a:p>
          <a:p>
            <a:r>
              <a:rPr lang="en-US" b="1" dirty="0">
                <a:latin typeface="Roboto Condensed" panose="02000000000000000000" pitchFamily="2" charset="0"/>
                <a:ea typeface="Roboto Condensed" panose="02000000000000000000" pitchFamily="2" charset="0"/>
              </a:rPr>
              <a:t>Implemented By:</a:t>
            </a:r>
            <a:r>
              <a:rPr lang="en-US" dirty="0"/>
              <a:t> OS </a:t>
            </a:r>
          </a:p>
        </p:txBody>
      </p:sp>
      <p:sp>
        <p:nvSpPr>
          <p:cNvPr id="5" name="Slide Number Placeholder 4">
            <a:extLst>
              <a:ext uri="{FF2B5EF4-FFF2-40B4-BE49-F238E27FC236}">
                <a16:creationId xmlns:a16="http://schemas.microsoft.com/office/drawing/2014/main" id="{77BB4ACB-8C26-D8C5-D887-0D40B86E94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r>
              <a:rPr lang="en" dirty="0"/>
              <a:t>/15</a:t>
            </a:r>
          </a:p>
        </p:txBody>
      </p:sp>
    </p:spTree>
    <p:extLst>
      <p:ext uri="{BB962C8B-B14F-4D97-AF65-F5344CB8AC3E}">
        <p14:creationId xmlns:p14="http://schemas.microsoft.com/office/powerpoint/2010/main" val="353505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Magnetic Core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5" y="1537988"/>
            <a:ext cx="7630478" cy="2724300"/>
          </a:xfrm>
        </p:spPr>
        <p:txBody>
          <a:bodyPr/>
          <a:lstStyle/>
          <a:p>
            <a:r>
              <a:rPr lang="en-US" b="1" dirty="0">
                <a:latin typeface="Roboto Condensed" panose="02000000000000000000" pitchFamily="2" charset="0"/>
                <a:ea typeface="Roboto Condensed" panose="02000000000000000000" pitchFamily="2" charset="0"/>
              </a:rPr>
              <a:t>Secrets: </a:t>
            </a:r>
            <a:r>
              <a:rPr lang="en-US" dirty="0"/>
              <a:t>The physical constants and algorithm used to implement the magnetic equations</a:t>
            </a:r>
          </a:p>
          <a:p>
            <a:r>
              <a:rPr lang="en-US" b="1" dirty="0">
                <a:latin typeface="Roboto Condensed" panose="02000000000000000000" pitchFamily="2" charset="0"/>
                <a:ea typeface="Roboto Condensed" panose="02000000000000000000" pitchFamily="2" charset="0"/>
              </a:rPr>
              <a:t>Services: </a:t>
            </a:r>
            <a:r>
              <a:rPr lang="en-US" dirty="0"/>
              <a:t>Define the magnetic equations needed in the program</a:t>
            </a:r>
          </a:p>
          <a:p>
            <a:r>
              <a:rPr lang="en-US" b="1" dirty="0">
                <a:latin typeface="Roboto Condensed" panose="02000000000000000000" pitchFamily="2" charset="0"/>
                <a:ea typeface="Roboto Condensed" panose="02000000000000000000" pitchFamily="2" charset="0"/>
              </a:rPr>
              <a:t>Implemented By:</a:t>
            </a:r>
            <a:r>
              <a:rPr lang="en-US" dirty="0"/>
              <a:t> 3D-HCCC </a:t>
            </a:r>
          </a:p>
        </p:txBody>
      </p:sp>
      <p:sp>
        <p:nvSpPr>
          <p:cNvPr id="5" name="Slide Number Placeholder 4">
            <a:extLst>
              <a:ext uri="{FF2B5EF4-FFF2-40B4-BE49-F238E27FC236}">
                <a16:creationId xmlns:a16="http://schemas.microsoft.com/office/drawing/2014/main" id="{77BB4ACB-8C26-D8C5-D887-0D40B86E94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r>
              <a:rPr lang="en" dirty="0"/>
              <a:t>/15</a:t>
            </a:r>
          </a:p>
        </p:txBody>
      </p:sp>
    </p:spTree>
    <p:extLst>
      <p:ext uri="{BB962C8B-B14F-4D97-AF65-F5344CB8AC3E}">
        <p14:creationId xmlns:p14="http://schemas.microsoft.com/office/powerpoint/2010/main" val="326385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err="1"/>
              <a:t>coilT</a:t>
            </a:r>
            <a:r>
              <a:rPr lang="en-US" sz="2000" dirty="0"/>
              <a:t>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5" y="1537988"/>
            <a:ext cx="7630478" cy="2724300"/>
          </a:xfrm>
        </p:spPr>
        <p:txBody>
          <a:bodyPr/>
          <a:lstStyle/>
          <a:p>
            <a:r>
              <a:rPr lang="en-US" b="1" dirty="0">
                <a:latin typeface="Roboto Condensed" panose="02000000000000000000" pitchFamily="2" charset="0"/>
                <a:ea typeface="Roboto Condensed" panose="02000000000000000000" pitchFamily="2" charset="0"/>
              </a:rPr>
              <a:t>Secrets:</a:t>
            </a:r>
            <a:r>
              <a:rPr lang="en-US" dirty="0">
                <a:latin typeface="Roboto Condensed" panose="02000000000000000000" pitchFamily="2" charset="0"/>
                <a:ea typeface="Roboto Condensed" panose="02000000000000000000" pitchFamily="2" charset="0"/>
              </a:rPr>
              <a:t> </a:t>
            </a:r>
            <a:r>
              <a:rPr lang="en-US" dirty="0"/>
              <a:t>The data structure of a pair of Coils</a:t>
            </a:r>
          </a:p>
          <a:p>
            <a:r>
              <a:rPr lang="en-US" b="1" dirty="0">
                <a:latin typeface="Roboto Condensed" panose="02000000000000000000" pitchFamily="2" charset="0"/>
                <a:ea typeface="Roboto Condensed" panose="02000000000000000000" pitchFamily="2" charset="0"/>
              </a:rPr>
              <a:t>Services: </a:t>
            </a:r>
            <a:r>
              <a:rPr lang="en-US" dirty="0"/>
              <a:t>Provides comprehensive data on the coil pair's configuration, using the detailed coil parameters defined in the input parameters module. </a:t>
            </a:r>
            <a:endParaRPr lang="en-US" b="1" dirty="0">
              <a:latin typeface="Roboto Condensed" panose="02000000000000000000" pitchFamily="2" charset="0"/>
              <a:ea typeface="Roboto Condensed" panose="02000000000000000000" pitchFamily="2" charset="0"/>
            </a:endParaRPr>
          </a:p>
          <a:p>
            <a:r>
              <a:rPr lang="en-US" b="1" dirty="0">
                <a:latin typeface="Roboto Condensed" panose="02000000000000000000" pitchFamily="2" charset="0"/>
                <a:ea typeface="Roboto Condensed" panose="02000000000000000000" pitchFamily="2" charset="0"/>
              </a:rPr>
              <a:t>Implemented By:</a:t>
            </a:r>
            <a:r>
              <a:rPr lang="en-US" dirty="0"/>
              <a:t> 3D-HCCC </a:t>
            </a:r>
          </a:p>
        </p:txBody>
      </p:sp>
      <p:sp>
        <p:nvSpPr>
          <p:cNvPr id="5" name="Slide Number Placeholder 4">
            <a:extLst>
              <a:ext uri="{FF2B5EF4-FFF2-40B4-BE49-F238E27FC236}">
                <a16:creationId xmlns:a16="http://schemas.microsoft.com/office/drawing/2014/main" id="{77BB4ACB-8C26-D8C5-D887-0D40B86E94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r>
              <a:rPr lang="en" dirty="0"/>
              <a:t>/15</a:t>
            </a:r>
          </a:p>
        </p:txBody>
      </p:sp>
    </p:spTree>
    <p:extLst>
      <p:ext uri="{BB962C8B-B14F-4D97-AF65-F5344CB8AC3E}">
        <p14:creationId xmlns:p14="http://schemas.microsoft.com/office/powerpoint/2010/main" val="391742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Helmholtz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5" y="1537988"/>
            <a:ext cx="7630478" cy="2724300"/>
          </a:xfrm>
        </p:spPr>
        <p:txBody>
          <a:bodyPr/>
          <a:lstStyle/>
          <a:p>
            <a:r>
              <a:rPr lang="en-US" b="1" dirty="0">
                <a:latin typeface="Roboto Condensed" panose="02000000000000000000" pitchFamily="2" charset="0"/>
                <a:ea typeface="Roboto Condensed" panose="02000000000000000000" pitchFamily="2" charset="0"/>
              </a:rPr>
              <a:t>Secrets: </a:t>
            </a:r>
            <a:r>
              <a:rPr lang="en-US" dirty="0"/>
              <a:t>The algorithms that integrate data and calculations from the Coil and Magnetic modules Calculate the required currents.</a:t>
            </a:r>
          </a:p>
          <a:p>
            <a:r>
              <a:rPr lang="en-US" b="1" dirty="0">
                <a:latin typeface="Roboto Condensed" panose="02000000000000000000" pitchFamily="2" charset="0"/>
                <a:ea typeface="Roboto Condensed" panose="02000000000000000000" pitchFamily="2" charset="0"/>
              </a:rPr>
              <a:t>Services: </a:t>
            </a:r>
            <a:r>
              <a:rPr lang="en-US" dirty="0"/>
              <a:t>Define the current calculator equation using the Magnetic Core and </a:t>
            </a:r>
            <a:r>
              <a:rPr lang="en-US" dirty="0" err="1"/>
              <a:t>coilT</a:t>
            </a:r>
            <a:r>
              <a:rPr lang="en-US" dirty="0"/>
              <a:t> modules</a:t>
            </a:r>
          </a:p>
          <a:p>
            <a:r>
              <a:rPr lang="en-US" b="1" dirty="0">
                <a:latin typeface="Roboto Condensed" panose="02000000000000000000" pitchFamily="2" charset="0"/>
                <a:ea typeface="Roboto Condensed" panose="02000000000000000000" pitchFamily="2" charset="0"/>
              </a:rPr>
              <a:t>Implemented By:</a:t>
            </a:r>
            <a:r>
              <a:rPr lang="en-US" dirty="0"/>
              <a:t> 3D-HCCC </a:t>
            </a:r>
          </a:p>
        </p:txBody>
      </p:sp>
      <p:sp>
        <p:nvSpPr>
          <p:cNvPr id="5" name="Slide Number Placeholder 4">
            <a:extLst>
              <a:ext uri="{FF2B5EF4-FFF2-40B4-BE49-F238E27FC236}">
                <a16:creationId xmlns:a16="http://schemas.microsoft.com/office/drawing/2014/main" id="{77BB4ACB-8C26-D8C5-D887-0D40B86E94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r>
              <a:rPr lang="en" dirty="0"/>
              <a:t>/15</a:t>
            </a:r>
          </a:p>
        </p:txBody>
      </p:sp>
    </p:spTree>
    <p:extLst>
      <p:ext uri="{BB962C8B-B14F-4D97-AF65-F5344CB8AC3E}">
        <p14:creationId xmlns:p14="http://schemas.microsoft.com/office/powerpoint/2010/main" val="156312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Vector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537988"/>
            <a:ext cx="7860999" cy="2724300"/>
          </a:xfrm>
        </p:spPr>
        <p:txBody>
          <a:bodyPr/>
          <a:lstStyle/>
          <a:p>
            <a:r>
              <a:rPr lang="en-US" b="1" dirty="0">
                <a:latin typeface="Roboto Condensed" panose="02000000000000000000" pitchFamily="2" charset="0"/>
                <a:ea typeface="Roboto Condensed" panose="02000000000000000000" pitchFamily="2" charset="0"/>
              </a:rPr>
              <a:t>Secrets: </a:t>
            </a:r>
            <a:r>
              <a:rPr lang="en-US" dirty="0"/>
              <a:t>The algorithms for performing a wide range of vector operations</a:t>
            </a:r>
          </a:p>
          <a:p>
            <a:r>
              <a:rPr lang="en-US" b="1" dirty="0">
                <a:latin typeface="Roboto Condensed" panose="02000000000000000000" pitchFamily="2" charset="0"/>
                <a:ea typeface="Roboto Condensed" panose="02000000000000000000" pitchFamily="2" charset="0"/>
              </a:rPr>
              <a:t>Services: </a:t>
            </a:r>
            <a:r>
              <a:rPr lang="en-US" dirty="0"/>
              <a:t>Provides functions executing various vector operations.</a:t>
            </a:r>
          </a:p>
          <a:p>
            <a:r>
              <a:rPr lang="en-US" b="1" dirty="0">
                <a:latin typeface="Roboto Condensed" panose="02000000000000000000" pitchFamily="2" charset="0"/>
                <a:ea typeface="Roboto Condensed" panose="02000000000000000000" pitchFamily="2" charset="0"/>
              </a:rPr>
              <a:t>Implemented By:</a:t>
            </a:r>
            <a:r>
              <a:rPr lang="en-US" dirty="0"/>
              <a:t> NumPy</a:t>
            </a:r>
          </a:p>
        </p:txBody>
      </p:sp>
      <p:sp>
        <p:nvSpPr>
          <p:cNvPr id="5" name="Slide Number Placeholder 4">
            <a:extLst>
              <a:ext uri="{FF2B5EF4-FFF2-40B4-BE49-F238E27FC236}">
                <a16:creationId xmlns:a16="http://schemas.microsoft.com/office/drawing/2014/main" id="{77BB4ACB-8C26-D8C5-D887-0D40B86E94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r>
              <a:rPr lang="en" dirty="0"/>
              <a:t>/15</a:t>
            </a:r>
          </a:p>
        </p:txBody>
      </p:sp>
    </p:spTree>
    <p:extLst>
      <p:ext uri="{BB962C8B-B14F-4D97-AF65-F5344CB8AC3E}">
        <p14:creationId xmlns:p14="http://schemas.microsoft.com/office/powerpoint/2010/main" val="307561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56600" y="5620057"/>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6" name="Rectangle: Rounded Corners 5">
            <a:extLst>
              <a:ext uri="{FF2B5EF4-FFF2-40B4-BE49-F238E27FC236}">
                <a16:creationId xmlns:a16="http://schemas.microsoft.com/office/drawing/2014/main" id="{80A8C3A7-539C-3B59-EAF8-034942678CEA}"/>
              </a:ext>
            </a:extLst>
          </p:cNvPr>
          <p:cNvSpPr/>
          <p:nvPr/>
        </p:nvSpPr>
        <p:spPr>
          <a:xfrm>
            <a:off x="1433256" y="748656"/>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Vector Module</a:t>
            </a:r>
          </a:p>
        </p:txBody>
      </p:sp>
      <p:sp>
        <p:nvSpPr>
          <p:cNvPr id="7" name="Rectangle: Rounded Corners 6">
            <a:extLst>
              <a:ext uri="{FF2B5EF4-FFF2-40B4-BE49-F238E27FC236}">
                <a16:creationId xmlns:a16="http://schemas.microsoft.com/office/drawing/2014/main" id="{96F57190-146A-1AA0-090A-F394651E2A03}"/>
              </a:ext>
            </a:extLst>
          </p:cNvPr>
          <p:cNvSpPr/>
          <p:nvPr/>
        </p:nvSpPr>
        <p:spPr>
          <a:xfrm>
            <a:off x="729802" y="2971203"/>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Magnetic Core Module</a:t>
            </a:r>
          </a:p>
        </p:txBody>
      </p:sp>
      <p:sp>
        <p:nvSpPr>
          <p:cNvPr id="8" name="Rectangle: Rounded Corners 7">
            <a:extLst>
              <a:ext uri="{FF2B5EF4-FFF2-40B4-BE49-F238E27FC236}">
                <a16:creationId xmlns:a16="http://schemas.microsoft.com/office/drawing/2014/main" id="{18E60DB1-F644-279C-E2B4-D40135866413}"/>
              </a:ext>
            </a:extLst>
          </p:cNvPr>
          <p:cNvSpPr/>
          <p:nvPr/>
        </p:nvSpPr>
        <p:spPr>
          <a:xfrm>
            <a:off x="1379014" y="1538065"/>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Output Verification Module</a:t>
            </a:r>
          </a:p>
        </p:txBody>
      </p:sp>
      <p:sp>
        <p:nvSpPr>
          <p:cNvPr id="9" name="Rectangle: Rounded Corners 8">
            <a:extLst>
              <a:ext uri="{FF2B5EF4-FFF2-40B4-BE49-F238E27FC236}">
                <a16:creationId xmlns:a16="http://schemas.microsoft.com/office/drawing/2014/main" id="{2822B65E-B348-0F5B-2E3A-7B00D35A463C}"/>
              </a:ext>
            </a:extLst>
          </p:cNvPr>
          <p:cNvSpPr/>
          <p:nvPr/>
        </p:nvSpPr>
        <p:spPr>
          <a:xfrm>
            <a:off x="6737271" y="2885055"/>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Output Format Module</a:t>
            </a:r>
          </a:p>
        </p:txBody>
      </p:sp>
      <p:sp>
        <p:nvSpPr>
          <p:cNvPr id="10" name="Rectangle: Rounded Corners 9">
            <a:extLst>
              <a:ext uri="{FF2B5EF4-FFF2-40B4-BE49-F238E27FC236}">
                <a16:creationId xmlns:a16="http://schemas.microsoft.com/office/drawing/2014/main" id="{25AFD70F-D1BD-D71A-9557-9D4D98B10CB0}"/>
              </a:ext>
            </a:extLst>
          </p:cNvPr>
          <p:cNvSpPr/>
          <p:nvPr/>
        </p:nvSpPr>
        <p:spPr>
          <a:xfrm>
            <a:off x="2620075" y="3843455"/>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lvl="1" algn="ctr">
              <a:lnSpc>
                <a:spcPct val="150000"/>
              </a:lnSpc>
            </a:pPr>
            <a:r>
              <a:rPr lang="en-US" sz="1100" dirty="0">
                <a:latin typeface="Roboto Condensed" panose="02000000000000000000" pitchFamily="2" charset="0"/>
                <a:ea typeface="Roboto Condensed" panose="02000000000000000000" pitchFamily="2" charset="0"/>
              </a:rPr>
              <a:t>Input Format Module</a:t>
            </a:r>
          </a:p>
        </p:txBody>
      </p:sp>
      <p:sp>
        <p:nvSpPr>
          <p:cNvPr id="11" name="Rectangle: Rounded Corners 10">
            <a:extLst>
              <a:ext uri="{FF2B5EF4-FFF2-40B4-BE49-F238E27FC236}">
                <a16:creationId xmlns:a16="http://schemas.microsoft.com/office/drawing/2014/main" id="{35C657C0-A43D-57F1-EBF6-DE8C4259A82D}"/>
              </a:ext>
            </a:extLst>
          </p:cNvPr>
          <p:cNvSpPr/>
          <p:nvPr/>
        </p:nvSpPr>
        <p:spPr>
          <a:xfrm>
            <a:off x="4572000" y="4371679"/>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Hardware Hiding Modules</a:t>
            </a:r>
          </a:p>
        </p:txBody>
      </p:sp>
      <p:sp>
        <p:nvSpPr>
          <p:cNvPr id="12" name="Rectangle: Rounded Corners 11">
            <a:extLst>
              <a:ext uri="{FF2B5EF4-FFF2-40B4-BE49-F238E27FC236}">
                <a16:creationId xmlns:a16="http://schemas.microsoft.com/office/drawing/2014/main" id="{2B8C06D8-84DD-B62A-028A-B22D7DD0628D}"/>
              </a:ext>
            </a:extLst>
          </p:cNvPr>
          <p:cNvSpPr/>
          <p:nvPr/>
        </p:nvSpPr>
        <p:spPr>
          <a:xfrm>
            <a:off x="3857205" y="1532427"/>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Helmholtz Module</a:t>
            </a:r>
          </a:p>
        </p:txBody>
      </p:sp>
      <p:sp>
        <p:nvSpPr>
          <p:cNvPr id="13" name="Rectangle: Rounded Corners 12">
            <a:extLst>
              <a:ext uri="{FF2B5EF4-FFF2-40B4-BE49-F238E27FC236}">
                <a16:creationId xmlns:a16="http://schemas.microsoft.com/office/drawing/2014/main" id="{17F7BEC1-0344-B800-B880-431D52DAC291}"/>
              </a:ext>
            </a:extLst>
          </p:cNvPr>
          <p:cNvSpPr/>
          <p:nvPr/>
        </p:nvSpPr>
        <p:spPr>
          <a:xfrm>
            <a:off x="2620075" y="2977264"/>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err="1">
                <a:latin typeface="Roboto Condensed" panose="02000000000000000000" pitchFamily="2" charset="0"/>
                <a:ea typeface="Roboto Condensed" panose="02000000000000000000" pitchFamily="2" charset="0"/>
              </a:rPr>
              <a:t>coilT</a:t>
            </a:r>
            <a:r>
              <a:rPr lang="en-US" sz="1100" dirty="0">
                <a:latin typeface="Roboto Condensed" panose="02000000000000000000" pitchFamily="2" charset="0"/>
                <a:ea typeface="Roboto Condensed" panose="02000000000000000000" pitchFamily="2" charset="0"/>
              </a:rPr>
              <a:t> module</a:t>
            </a:r>
          </a:p>
        </p:txBody>
      </p:sp>
      <p:cxnSp>
        <p:nvCxnSpPr>
          <p:cNvPr id="15" name="Connector: Curved 14">
            <a:extLst>
              <a:ext uri="{FF2B5EF4-FFF2-40B4-BE49-F238E27FC236}">
                <a16:creationId xmlns:a16="http://schemas.microsoft.com/office/drawing/2014/main" id="{24080D28-E135-8D14-0EE5-28BB64C0C9D6}"/>
              </a:ext>
            </a:extLst>
          </p:cNvPr>
          <p:cNvCxnSpPr>
            <a:stCxn id="12" idx="2"/>
            <a:endCxn id="13" idx="0"/>
          </p:cNvCxnSpPr>
          <p:nvPr/>
        </p:nvCxnSpPr>
        <p:spPr>
          <a:xfrm rot="5400000">
            <a:off x="3442148" y="1932116"/>
            <a:ext cx="853166" cy="123713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DC1B663D-C64B-F7AC-57DB-56699A2BB49F}"/>
              </a:ext>
            </a:extLst>
          </p:cNvPr>
          <p:cNvCxnSpPr>
            <a:stCxn id="12" idx="2"/>
            <a:endCxn id="7" idx="0"/>
          </p:cNvCxnSpPr>
          <p:nvPr/>
        </p:nvCxnSpPr>
        <p:spPr>
          <a:xfrm rot="5400000">
            <a:off x="2500043" y="983949"/>
            <a:ext cx="847105" cy="31274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2C20C3E-496F-E275-C4D0-A754BCBB9AD1}"/>
              </a:ext>
            </a:extLst>
          </p:cNvPr>
          <p:cNvCxnSpPr>
            <a:stCxn id="12" idx="2"/>
            <a:endCxn id="9" idx="0"/>
          </p:cNvCxnSpPr>
          <p:nvPr/>
        </p:nvCxnSpPr>
        <p:spPr>
          <a:xfrm rot="16200000" flipH="1">
            <a:off x="5546851" y="1064543"/>
            <a:ext cx="760957" cy="288006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004300-970C-A0F9-C9BD-64E3961C4118}"/>
              </a:ext>
            </a:extLst>
          </p:cNvPr>
          <p:cNvCxnSpPr>
            <a:cxnSpLocks/>
            <a:stCxn id="10" idx="0"/>
            <a:endCxn id="13" idx="2"/>
          </p:cNvCxnSpPr>
          <p:nvPr/>
        </p:nvCxnSpPr>
        <p:spPr>
          <a:xfrm flipV="1">
            <a:off x="3250166" y="3568935"/>
            <a:ext cx="0" cy="274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09EEE5FC-2E6C-9C36-2DFD-B514E72E27D3}"/>
              </a:ext>
            </a:extLst>
          </p:cNvPr>
          <p:cNvCxnSpPr>
            <a:cxnSpLocks/>
            <a:stCxn id="9" idx="2"/>
            <a:endCxn id="11" idx="3"/>
          </p:cNvCxnSpPr>
          <p:nvPr/>
        </p:nvCxnSpPr>
        <p:spPr>
          <a:xfrm rot="5400000">
            <a:off x="6004378" y="3304530"/>
            <a:ext cx="1190789" cy="153518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00AF6E18-43FC-E0E5-0ADC-6E4830D71810}"/>
              </a:ext>
            </a:extLst>
          </p:cNvPr>
          <p:cNvCxnSpPr>
            <a:cxnSpLocks/>
            <a:stCxn id="7" idx="1"/>
            <a:endCxn id="6" idx="1"/>
          </p:cNvCxnSpPr>
          <p:nvPr/>
        </p:nvCxnSpPr>
        <p:spPr>
          <a:xfrm rot="10800000" flipH="1">
            <a:off x="729802" y="1044493"/>
            <a:ext cx="703454" cy="2222547"/>
          </a:xfrm>
          <a:prstGeom prst="curvedConnector3">
            <a:avLst>
              <a:gd name="adj1" fmla="val -324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246B275E-B88C-C65F-BF41-CA32E047848F}"/>
              </a:ext>
            </a:extLst>
          </p:cNvPr>
          <p:cNvCxnSpPr>
            <a:stCxn id="12" idx="0"/>
            <a:endCxn id="6" idx="3"/>
          </p:cNvCxnSpPr>
          <p:nvPr/>
        </p:nvCxnSpPr>
        <p:spPr>
          <a:xfrm rot="16200000" flipV="1">
            <a:off x="3346400" y="391531"/>
            <a:ext cx="487935" cy="179385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1F5C34E9-1A31-3F66-9C59-7C9CE941C612}"/>
              </a:ext>
            </a:extLst>
          </p:cNvPr>
          <p:cNvCxnSpPr>
            <a:cxnSpLocks/>
            <a:stCxn id="12" idx="1"/>
            <a:endCxn id="8" idx="3"/>
          </p:cNvCxnSpPr>
          <p:nvPr/>
        </p:nvCxnSpPr>
        <p:spPr>
          <a:xfrm rot="10800000" flipV="1">
            <a:off x="2639197" y="1828263"/>
            <a:ext cx="1218009" cy="563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A3BCDC4B-909F-346D-ED73-4E49B4137FC2}"/>
              </a:ext>
            </a:extLst>
          </p:cNvPr>
          <p:cNvCxnSpPr>
            <a:stCxn id="10" idx="2"/>
            <a:endCxn id="11" idx="1"/>
          </p:cNvCxnSpPr>
          <p:nvPr/>
        </p:nvCxnSpPr>
        <p:spPr>
          <a:xfrm rot="16200000" flipH="1">
            <a:off x="3794889" y="3890403"/>
            <a:ext cx="232389" cy="132183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0252D090-B440-975D-9A17-831F6528567E}"/>
              </a:ext>
            </a:extLst>
          </p:cNvPr>
          <p:cNvCxnSpPr>
            <a:cxnSpLocks/>
            <a:stCxn id="8" idx="1"/>
          </p:cNvCxnSpPr>
          <p:nvPr/>
        </p:nvCxnSpPr>
        <p:spPr>
          <a:xfrm rot="10800000" flipV="1">
            <a:off x="1000190" y="1833900"/>
            <a:ext cx="378824" cy="114336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DBB2B554-2ED3-AECD-2AD0-07569A0C406C}"/>
              </a:ext>
            </a:extLst>
          </p:cNvPr>
          <p:cNvCxnSpPr>
            <a:cxnSpLocks/>
            <a:stCxn id="8" idx="2"/>
            <a:endCxn id="13" idx="1"/>
          </p:cNvCxnSpPr>
          <p:nvPr/>
        </p:nvCxnSpPr>
        <p:spPr>
          <a:xfrm rot="16200000" flipH="1">
            <a:off x="1742908" y="2395933"/>
            <a:ext cx="1143364" cy="6109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4">
            <a:extLst>
              <a:ext uri="{FF2B5EF4-FFF2-40B4-BE49-F238E27FC236}">
                <a16:creationId xmlns:a16="http://schemas.microsoft.com/office/drawing/2014/main" id="{42320851-7177-3E13-77EC-84A1C3548253}"/>
              </a:ext>
            </a:extLst>
          </p:cNvPr>
          <p:cNvSpPr txBox="1">
            <a:spLocks/>
          </p:cNvSpPr>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1pPr>
            <a:lvl2pPr marR="0" lvl="1"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2pPr>
            <a:lvl3pPr marR="0" lvl="2"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3pPr>
            <a:lvl4pPr marR="0" lvl="3"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4pPr>
            <a:lvl5pPr marR="0" lvl="4"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5pPr>
            <a:lvl6pPr marR="0" lvl="5"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6pPr>
            <a:lvl7pPr marR="0" lvl="6"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7pPr>
            <a:lvl8pPr marR="0" lvl="7"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8pPr>
            <a:lvl9pPr marR="0" lvl="8"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9pPr>
          </a:lstStyle>
          <a:p>
            <a:fld id="{00000000-1234-1234-1234-123412341234}" type="slidenum">
              <a:rPr lang="en" smtClean="0"/>
              <a:pPr/>
              <a:t>9</a:t>
            </a:fld>
            <a:r>
              <a:rPr lang="en"/>
              <a:t>/15</a:t>
            </a:r>
            <a:endParaRPr lang="en" dirty="0"/>
          </a:p>
        </p:txBody>
      </p:sp>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TotalTime>
  <Words>643</Words>
  <Application>Microsoft Office PowerPoint</Application>
  <PresentationFormat>On-screen Show (16:9)</PresentationFormat>
  <Paragraphs>150</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Roboto Condensed</vt:lpstr>
      <vt:lpstr>Roboto Condensed Light</vt:lpstr>
      <vt:lpstr>Arial Nova</vt:lpstr>
      <vt:lpstr>Arvo</vt:lpstr>
      <vt:lpstr>Cambria Math</vt:lpstr>
      <vt:lpstr>Arial</vt:lpstr>
      <vt:lpstr>Salerio template</vt:lpstr>
      <vt:lpstr>MG + MIS of 3D-HCCC</vt:lpstr>
      <vt:lpstr>Introduction</vt:lpstr>
      <vt:lpstr>PowerPoint Presentation</vt:lpstr>
      <vt:lpstr>Hardware Hiding Modules </vt:lpstr>
      <vt:lpstr>Magnetic Core Module</vt:lpstr>
      <vt:lpstr>coilT module</vt:lpstr>
      <vt:lpstr>Helmholtz Module</vt:lpstr>
      <vt:lpstr>Vector Module</vt:lpstr>
      <vt:lpstr>PowerPoint Presentation</vt:lpstr>
      <vt:lpstr>Input Format Module</vt:lpstr>
      <vt:lpstr>Output Verification Module</vt:lpstr>
      <vt:lpstr>Magnetic Core Module</vt:lpstr>
      <vt:lpstr>coilT module</vt:lpstr>
      <vt:lpstr>Helmholtz Module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 + MIS of 3D-HCCC</dc:title>
  <cp:lastModifiedBy>Fatemeh Norouziani</cp:lastModifiedBy>
  <cp:revision>12</cp:revision>
  <dcterms:modified xsi:type="dcterms:W3CDTF">2024-03-14T15:44:07Z</dcterms:modified>
</cp:coreProperties>
</file>