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61" r:id="rId3"/>
    <p:sldId id="295" r:id="rId4"/>
    <p:sldId id="296" r:id="rId5"/>
    <p:sldId id="298" r:id="rId6"/>
    <p:sldId id="299" r:id="rId7"/>
    <p:sldId id="297" r:id="rId8"/>
    <p:sldId id="300" r:id="rId9"/>
    <p:sldId id="258" r:id="rId10"/>
    <p:sldId id="303" r:id="rId11"/>
    <p:sldId id="304" r:id="rId12"/>
    <p:sldId id="305" r:id="rId13"/>
    <p:sldId id="307" r:id="rId14"/>
    <p:sldId id="308" r:id="rId15"/>
    <p:sldId id="278" r:id="rId16"/>
  </p:sldIdLst>
  <p:sldSz cx="9144000" cy="5143500" type="screen16x9"/>
  <p:notesSz cx="6858000" cy="9144000"/>
  <p:embeddedFontLst>
    <p:embeddedFont>
      <p:font typeface="Arial Nova" panose="020B0504020202020204" pitchFamily="34" charset="0"/>
      <p:regular r:id="rId18"/>
      <p:bold r:id="rId19"/>
      <p:italic r:id="rId20"/>
      <p:boldItalic r:id="rId21"/>
    </p:embeddedFont>
    <p:embeddedFont>
      <p:font typeface="Arvo" panose="020B0604020202020204" charset="0"/>
      <p:regular r:id="rId22"/>
      <p:bold r:id="rId23"/>
      <p:italic r:id="rId24"/>
      <p:boldItalic r:id="rId25"/>
    </p:embeddedFont>
    <p:embeddedFont>
      <p:font typeface="Cambria Math" panose="02040503050406030204" pitchFamily="18" charset="0"/>
      <p:regular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DE8376B-F0E6-4E20-95F8-AD5B80333029}">
          <p14:sldIdLst>
            <p14:sldId id="256"/>
            <p14:sldId id="261"/>
            <p14:sldId id="295"/>
            <p14:sldId id="296"/>
            <p14:sldId id="298"/>
            <p14:sldId id="299"/>
            <p14:sldId id="297"/>
            <p14:sldId id="300"/>
            <p14:sldId id="258"/>
            <p14:sldId id="303"/>
            <p14:sldId id="304"/>
            <p14:sldId id="305"/>
            <p14:sldId id="307"/>
          </p14:sldIdLst>
        </p14:section>
        <p14:section name="Untitled Section" id="{3388DE83-600D-4497-903A-72D58D6DB457}">
          <p14:sldIdLst>
            <p14:sldId id="30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3E6"/>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8127787"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MG + MIS of 3D-HCCC</a:t>
            </a:r>
          </a:p>
        </p:txBody>
      </p:sp>
      <p:sp>
        <p:nvSpPr>
          <p:cNvPr id="2" name="TextBox 1">
            <a:extLst>
              <a:ext uri="{FF2B5EF4-FFF2-40B4-BE49-F238E27FC236}">
                <a16:creationId xmlns:a16="http://schemas.microsoft.com/office/drawing/2014/main" id="{889C9307-8345-5220-8D56-F220B4092769}"/>
              </a:ext>
            </a:extLst>
          </p:cNvPr>
          <p:cNvSpPr txBox="1"/>
          <p:nvPr/>
        </p:nvSpPr>
        <p:spPr>
          <a:xfrm>
            <a:off x="685799" y="3388659"/>
            <a:ext cx="1887055" cy="338554"/>
          </a:xfrm>
          <a:prstGeom prst="rect">
            <a:avLst/>
          </a:prstGeom>
          <a:noFill/>
        </p:spPr>
        <p:txBody>
          <a:bodyPr wrap="none" rtlCol="0">
            <a:spAutoFit/>
          </a:bodyPr>
          <a:lstStyle/>
          <a:p>
            <a:r>
              <a:rPr lang="en-US" sz="1600" dirty="0">
                <a:solidFill>
                  <a:srgbClr val="FF9800"/>
                </a:solidFill>
                <a:latin typeface="Roboto Condensed" panose="02000000000000000000" pitchFamily="2" charset="0"/>
                <a:ea typeface="Roboto Condensed" panose="02000000000000000000" pitchFamily="2" charset="0"/>
              </a:rPr>
              <a:t>Reyhaneh Norouziani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Input Format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Hardware Hiding Modules</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file, command line input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632629999"/>
                  </p:ext>
                </p:extLst>
              </p:nvPr>
            </p:nvGraphicFramePr>
            <p:xfrm>
              <a:off x="947698" y="3310940"/>
              <a:ext cx="6096000" cy="111252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1524000">
                      <a:extLst>
                        <a:ext uri="{9D8B030D-6E8A-4147-A177-3AD203B41FA5}">
                          <a16:colId xmlns:a16="http://schemas.microsoft.com/office/drawing/2014/main" val="529960761"/>
                        </a:ext>
                      </a:extLst>
                    </a:gridCol>
                    <a:gridCol w="1524000">
                      <a:extLst>
                        <a:ext uri="{9D8B030D-6E8A-4147-A177-3AD203B41FA5}">
                          <a16:colId xmlns:a16="http://schemas.microsoft.com/office/drawing/2014/main" val="314431527"/>
                        </a:ext>
                      </a:extLst>
                    </a:gridCol>
                    <a:gridCol w="1524000">
                      <a:extLst>
                        <a:ext uri="{9D8B030D-6E8A-4147-A177-3AD203B41FA5}">
                          <a16:colId xmlns:a16="http://schemas.microsoft.com/office/drawing/2014/main" val="2799991699"/>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load_coils</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load_force_torque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pPr algn="ctr"/>
                          <a14:m>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400" b="0" i="0" dirty="0" smtClean="0">
                                  <a:solidFill>
                                    <a:schemeClr val="accent2">
                                      <a:lumMod val="50000"/>
                                    </a:schemeClr>
                                  </a:solidFill>
                                  <a:latin typeface="Cambria Math" panose="02040503050406030204" pitchFamily="18" charset="0"/>
                                  <a:ea typeface="Roboto Condensed" panose="02000000000000000000" pitchFamily="2" charset="0"/>
                                </a:rPr>
                                <m:t>]</m:t>
                              </m:r>
                            </m:oMath>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823574980"/>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632629999"/>
                  </p:ext>
                </p:extLst>
              </p:nvPr>
            </p:nvGraphicFramePr>
            <p:xfrm>
              <a:off x="947698" y="3310940"/>
              <a:ext cx="6096000" cy="111252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1524000">
                      <a:extLst>
                        <a:ext uri="{9D8B030D-6E8A-4147-A177-3AD203B41FA5}">
                          <a16:colId xmlns:a16="http://schemas.microsoft.com/office/drawing/2014/main" val="529960761"/>
                        </a:ext>
                      </a:extLst>
                    </a:gridCol>
                    <a:gridCol w="1524000">
                      <a:extLst>
                        <a:ext uri="{9D8B030D-6E8A-4147-A177-3AD203B41FA5}">
                          <a16:colId xmlns:a16="http://schemas.microsoft.com/office/drawing/2014/main" val="314431527"/>
                        </a:ext>
                      </a:extLst>
                    </a:gridCol>
                    <a:gridCol w="1524000">
                      <a:extLst>
                        <a:ext uri="{9D8B030D-6E8A-4147-A177-3AD203B41FA5}">
                          <a16:colId xmlns:a16="http://schemas.microsoft.com/office/drawing/2014/main" val="2799991699"/>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load_coils</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load_force_torque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endParaRPr lang="en-US"/>
                        </a:p>
                      </a:txBody>
                      <a:tcPr anchor="ctr">
                        <a:blipFill>
                          <a:blip r:embed="rId2"/>
                          <a:stretch>
                            <a:fillRect l="-200400" t="-200000" r="-100800" b="-8197"/>
                          </a:stretch>
                        </a:blip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823574980"/>
                      </a:ext>
                    </a:extLst>
                  </a:tr>
                </a:tbl>
              </a:graphicData>
            </a:graphic>
          </p:graphicFrame>
        </mc:Fallback>
      </mc:AlternateContent>
      <p:sp>
        <p:nvSpPr>
          <p:cNvPr id="6" name="Slide Number Placeholder 4">
            <a:extLst>
              <a:ext uri="{FF2B5EF4-FFF2-40B4-BE49-F238E27FC236}">
                <a16:creationId xmlns:a16="http://schemas.microsoft.com/office/drawing/2014/main" id="{6B32BA04-D199-6875-E473-5EBE831CE3FF}"/>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10</a:t>
            </a:fld>
            <a:r>
              <a:rPr lang="en" dirty="0"/>
              <a:t>/15</a:t>
            </a:r>
          </a:p>
        </p:txBody>
      </p:sp>
    </p:spTree>
    <p:extLst>
      <p:ext uri="{BB962C8B-B14F-4D97-AF65-F5344CB8AC3E}">
        <p14:creationId xmlns:p14="http://schemas.microsoft.com/office/powerpoint/2010/main" val="3596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Output Verification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 Coil, Magnetic Core</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00643877"/>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400" b="0" i="0"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00643877"/>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endParaRPr lang="en-US"/>
                        </a:p>
                      </a:txBody>
                      <a:tcPr anchor="ctr">
                        <a:blipFill>
                          <a:blip r:embed="rId2"/>
                          <a:stretch>
                            <a:fillRect l="-89974" t="-101639" r="-94195" b="-249180"/>
                          </a:stretch>
                        </a:blipFill>
                      </a:tcP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endParaRPr lang="en-US"/>
                        </a:p>
                      </a:txBody>
                      <a:tcPr anchor="ctr">
                        <a:blipFill>
                          <a:blip r:embed="rId2"/>
                          <a:stretch>
                            <a:fillRect l="-571429" t="-337097" r="-183333" b="-6452"/>
                          </a:stretch>
                        </a:blipFill>
                      </a:tcP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Fallback>
      </mc:AlternateContent>
      <p:sp>
        <p:nvSpPr>
          <p:cNvPr id="6" name="Slide Number Placeholder 4">
            <a:extLst>
              <a:ext uri="{FF2B5EF4-FFF2-40B4-BE49-F238E27FC236}">
                <a16:creationId xmlns:a16="http://schemas.microsoft.com/office/drawing/2014/main" id="{877E8E20-3C79-167D-5F44-74F7650C4E0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11</a:t>
            </a:fld>
            <a:r>
              <a:rPr lang="en" dirty="0"/>
              <a:t>/15</a:t>
            </a:r>
          </a:p>
        </p:txBody>
      </p:sp>
    </p:spTree>
    <p:extLst>
      <p:ext uri="{BB962C8B-B14F-4D97-AF65-F5344CB8AC3E}">
        <p14:creationId xmlns:p14="http://schemas.microsoft.com/office/powerpoint/2010/main" val="90746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407360"/>
            <a:ext cx="7860999" cy="1483360"/>
          </a:xfrm>
        </p:spPr>
        <p:txBody>
          <a:bodyPr/>
          <a:lstStyle/>
          <a:p>
            <a:pPr algn="just"/>
            <a:r>
              <a:rPr lang="en-US"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Vector Module, </a:t>
            </a:r>
            <a:r>
              <a:rPr lang="en-US" sz="1600" dirty="0" err="1">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CoilT</a:t>
            </a:r>
            <a:r>
              <a:rPr lang="en-US"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 Module</a:t>
            </a:r>
          </a:p>
          <a:p>
            <a:pPr algn="just"/>
            <a:r>
              <a:rPr lang="en-CA"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US" sz="1600" dirty="0"/>
              <a:t>3 × </a:t>
            </a:r>
            <a:r>
              <a:rPr lang="en-US" sz="1600" dirty="0" err="1"/>
              <a:t>CoilT</a:t>
            </a:r>
            <a:endParaRPr lang="en-CA"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12758919"/>
                  </p:ext>
                </p:extLst>
              </p:nvPr>
            </p:nvGraphicFramePr>
            <p:xfrm>
              <a:off x="553252" y="2495901"/>
              <a:ext cx="6393114" cy="2391777"/>
            </p:xfrm>
            <a:graphic>
              <a:graphicData uri="http://schemas.openxmlformats.org/drawingml/2006/table">
                <a:tbl>
                  <a:tblPr firstRow="1" bandRow="1">
                    <a:tableStyleId>{E929F9F4-4A8F-4326-A1B4-22849713DDAB}</a:tableStyleId>
                  </a:tblPr>
                  <a:tblGrid>
                    <a:gridCol w="2727932">
                      <a:extLst>
                        <a:ext uri="{9D8B030D-6E8A-4147-A177-3AD203B41FA5}">
                          <a16:colId xmlns:a16="http://schemas.microsoft.com/office/drawing/2014/main" val="1527678177"/>
                        </a:ext>
                      </a:extLst>
                    </a:gridCol>
                    <a:gridCol w="2354556">
                      <a:extLst>
                        <a:ext uri="{9D8B030D-6E8A-4147-A177-3AD203B41FA5}">
                          <a16:colId xmlns:a16="http://schemas.microsoft.com/office/drawing/2014/main" val="529960761"/>
                        </a:ext>
                      </a:extLst>
                    </a:gridCol>
                    <a:gridCol w="1310626">
                      <a:extLst>
                        <a:ext uri="{9D8B030D-6E8A-4147-A177-3AD203B41FA5}">
                          <a16:colId xmlns:a16="http://schemas.microsoft.com/office/drawing/2014/main" val="314431527"/>
                        </a:ext>
                      </a:extLst>
                    </a:gridCol>
                  </a:tblGrid>
                  <a:tr h="242497">
                    <a:tc>
                      <a:txBody>
                        <a:bodyPr/>
                        <a:lstStyle/>
                        <a:p>
                          <a:pPr algn="ctr"/>
                          <a:r>
                            <a:rPr lang="en-US" sz="1200" dirty="0">
                              <a:latin typeface="Roboto Condensed" panose="02000000000000000000" pitchFamily="2" charset="0"/>
                              <a:ea typeface="Roboto Condensed" panose="02000000000000000000" pitchFamily="2" charset="0"/>
                            </a:rPr>
                            <a:t>Name</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In</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242497">
                    <a:tc>
                      <a:txBody>
                        <a:bodyPr/>
                        <a:lstStyle/>
                        <a:p>
                          <a:pPr algn="ctr"/>
                          <a:r>
                            <a:rPr lang="en-US" sz="1200"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099083992"/>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r>
                            <a:rPr lang="en-US" sz="1200" b="0" dirty="0">
                              <a:solidFill>
                                <a:schemeClr val="accent2">
                                  <a:lumMod val="50000"/>
                                </a:schemeClr>
                              </a:solidFill>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1995253890"/>
                      </a:ext>
                    </a:extLst>
                  </a:tr>
                  <a:tr h="342515">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bool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 </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m:t>
                                </m:r>
                                <m:r>
                                  <m:rPr>
                                    <m:nor/>
                                  </m:rPr>
                                  <a:rPr lang="en-US" sz="1200" b="0" dirty="0">
                                    <a:solidFill>
                                      <a:schemeClr val="accent2">
                                        <a:lumMod val="50000"/>
                                      </a:schemeClr>
                                    </a:solidFill>
                                    <a:ea typeface="Roboto Condensed" panose="02000000000000000000" pitchFamily="2" charset="0"/>
                                  </a:rPr>
                                  <m:t> </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679092715"/>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78497292"/>
                      </a:ext>
                    </a:extLst>
                  </a:tr>
                </a:tbl>
              </a:graphicData>
            </a:graphic>
          </p:graphicFrame>
        </mc:Choice>
        <mc:Fallback xmlns="">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12758919"/>
                  </p:ext>
                </p:extLst>
              </p:nvPr>
            </p:nvGraphicFramePr>
            <p:xfrm>
              <a:off x="553252" y="2495901"/>
              <a:ext cx="6393114" cy="2391777"/>
            </p:xfrm>
            <a:graphic>
              <a:graphicData uri="http://schemas.openxmlformats.org/drawingml/2006/table">
                <a:tbl>
                  <a:tblPr firstRow="1" bandRow="1">
                    <a:tableStyleId>{E929F9F4-4A8F-4326-A1B4-22849713DDAB}</a:tableStyleId>
                  </a:tblPr>
                  <a:tblGrid>
                    <a:gridCol w="2727932">
                      <a:extLst>
                        <a:ext uri="{9D8B030D-6E8A-4147-A177-3AD203B41FA5}">
                          <a16:colId xmlns:a16="http://schemas.microsoft.com/office/drawing/2014/main" val="1527678177"/>
                        </a:ext>
                      </a:extLst>
                    </a:gridCol>
                    <a:gridCol w="2354556">
                      <a:extLst>
                        <a:ext uri="{9D8B030D-6E8A-4147-A177-3AD203B41FA5}">
                          <a16:colId xmlns:a16="http://schemas.microsoft.com/office/drawing/2014/main" val="529960761"/>
                        </a:ext>
                      </a:extLst>
                    </a:gridCol>
                    <a:gridCol w="1310626">
                      <a:extLst>
                        <a:ext uri="{9D8B030D-6E8A-4147-A177-3AD203B41FA5}">
                          <a16:colId xmlns:a16="http://schemas.microsoft.com/office/drawing/2014/main" val="314431527"/>
                        </a:ext>
                      </a:extLst>
                    </a:gridCol>
                  </a:tblGrid>
                  <a:tr h="274320">
                    <a:tc>
                      <a:txBody>
                        <a:bodyPr/>
                        <a:lstStyle/>
                        <a:p>
                          <a:pPr algn="ctr"/>
                          <a:r>
                            <a:rPr lang="en-US" sz="1200" dirty="0">
                              <a:latin typeface="Roboto Condensed" panose="02000000000000000000" pitchFamily="2" charset="0"/>
                              <a:ea typeface="Roboto Condensed" panose="02000000000000000000" pitchFamily="2" charset="0"/>
                            </a:rPr>
                            <a:t>Name</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In</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274320">
                    <a:tc>
                      <a:txBody>
                        <a:bodyPr/>
                        <a:lstStyle/>
                        <a:p>
                          <a:pPr algn="ctr"/>
                          <a:r>
                            <a:rPr lang="en-US" sz="1200"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099083992"/>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200000" r="-56072" b="-577778"/>
                          </a:stretch>
                        </a:blipFill>
                      </a:tcPr>
                    </a:tc>
                    <a:tc>
                      <a:txBody>
                        <a:bodyPr/>
                        <a:lstStyle/>
                        <a:p>
                          <a:endParaRPr lang="en-US"/>
                        </a:p>
                      </a:txBody>
                      <a:tcPr anchor="ctr">
                        <a:blipFill>
                          <a:blip r:embed="rId2"/>
                          <a:stretch>
                            <a:fillRect l="-388372" t="-200000" r="-930" b="-577778"/>
                          </a:stretch>
                        </a:blipFill>
                      </a:tcPr>
                    </a:tc>
                    <a:extLst>
                      <a:ext uri="{0D108BD9-81ED-4DB2-BD59-A6C34878D82A}">
                        <a16:rowId xmlns:a16="http://schemas.microsoft.com/office/drawing/2014/main" val="2526313314"/>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300000" r="-56072" b="-477778"/>
                          </a:stretch>
                        </a:blipFill>
                      </a:tcPr>
                    </a:tc>
                    <a:tc>
                      <a:txBody>
                        <a:bodyPr/>
                        <a:lstStyle/>
                        <a:p>
                          <a:endParaRPr lang="en-US"/>
                        </a:p>
                      </a:txBody>
                      <a:tcPr anchor="ctr">
                        <a:blipFill>
                          <a:blip r:embed="rId2"/>
                          <a:stretch>
                            <a:fillRect l="-388372" t="-300000" r="-930" b="-477778"/>
                          </a:stretch>
                        </a:blipFill>
                      </a:tcPr>
                    </a:tc>
                    <a:extLst>
                      <a:ext uri="{0D108BD9-81ED-4DB2-BD59-A6C34878D82A}">
                        <a16:rowId xmlns:a16="http://schemas.microsoft.com/office/drawing/2014/main" val="1821071434"/>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388372" t="-400000" r="-930" b="-377778"/>
                          </a:stretch>
                        </a:blipFill>
                      </a:tcPr>
                    </a:tc>
                    <a:extLst>
                      <a:ext uri="{0D108BD9-81ED-4DB2-BD59-A6C34878D82A}">
                        <a16:rowId xmlns:a16="http://schemas.microsoft.com/office/drawing/2014/main" val="1995253890"/>
                      </a:ext>
                    </a:extLst>
                  </a:tr>
                  <a:tr h="342515">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bool</a:t>
                          </a:r>
                        </a:p>
                      </a:txBody>
                      <a:tcPr anchor="ctr"/>
                    </a:tc>
                    <a:tc>
                      <a:txBody>
                        <a:bodyPr/>
                        <a:lstStyle/>
                        <a:p>
                          <a:endParaRPr lang="en-US"/>
                        </a:p>
                      </a:txBody>
                      <a:tcPr anchor="ctr">
                        <a:blipFill>
                          <a:blip r:embed="rId2"/>
                          <a:stretch>
                            <a:fillRect l="-388372" t="-394737" r="-930" b="-198246"/>
                          </a:stretch>
                        </a:blipFill>
                      </a:tcPr>
                    </a:tc>
                    <a:extLst>
                      <a:ext uri="{0D108BD9-81ED-4DB2-BD59-A6C34878D82A}">
                        <a16:rowId xmlns:a16="http://schemas.microsoft.com/office/drawing/2014/main" val="1086098234"/>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512727" r="-56072" b="-105455"/>
                          </a:stretch>
                        </a:blipFill>
                      </a:tcPr>
                    </a:tc>
                    <a:tc>
                      <a:txBody>
                        <a:bodyPr/>
                        <a:lstStyle/>
                        <a:p>
                          <a:endParaRPr lang="en-US"/>
                        </a:p>
                      </a:txBody>
                      <a:tcPr anchor="ctr">
                        <a:blipFill>
                          <a:blip r:embed="rId2"/>
                          <a:stretch>
                            <a:fillRect l="-388372" t="-512727" r="-930" b="-105455"/>
                          </a:stretch>
                        </a:blipFill>
                      </a:tcPr>
                    </a:tc>
                    <a:extLst>
                      <a:ext uri="{0D108BD9-81ED-4DB2-BD59-A6C34878D82A}">
                        <a16:rowId xmlns:a16="http://schemas.microsoft.com/office/drawing/2014/main" val="3679092715"/>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601786" r="-56072" b="-3571"/>
                          </a:stretch>
                        </a:blipFill>
                      </a:tcPr>
                    </a:tc>
                    <a:tc>
                      <a:txBody>
                        <a:bodyPr/>
                        <a:lstStyle/>
                        <a:p>
                          <a:endParaRPr lang="en-US"/>
                        </a:p>
                      </a:txBody>
                      <a:tcPr anchor="ctr">
                        <a:blipFill>
                          <a:blip r:embed="rId2"/>
                          <a:stretch>
                            <a:fillRect l="-388372" t="-601786" r="-930" b="-3571"/>
                          </a:stretch>
                        </a:blipFill>
                      </a:tcPr>
                    </a:tc>
                    <a:extLst>
                      <a:ext uri="{0D108BD9-81ED-4DB2-BD59-A6C34878D82A}">
                        <a16:rowId xmlns:a16="http://schemas.microsoft.com/office/drawing/2014/main" val="378497292"/>
                      </a:ext>
                    </a:extLst>
                  </a:tr>
                </a:tbl>
              </a:graphicData>
            </a:graphic>
          </p:graphicFrame>
        </mc:Fallback>
      </mc:AlternateContent>
      <p:sp>
        <p:nvSpPr>
          <p:cNvPr id="6" name="Slide Number Placeholder 4">
            <a:extLst>
              <a:ext uri="{FF2B5EF4-FFF2-40B4-BE49-F238E27FC236}">
                <a16:creationId xmlns:a16="http://schemas.microsoft.com/office/drawing/2014/main" id="{03BCBEC9-8B9A-2FA0-51C9-65FDED8E7CA6}"/>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12</a:t>
            </a:fld>
            <a:r>
              <a:rPr lang="en" dirty="0"/>
              <a:t>/15</a:t>
            </a:r>
          </a:p>
        </p:txBody>
      </p:sp>
    </p:spTree>
    <p:extLst>
      <p:ext uri="{BB962C8B-B14F-4D97-AF65-F5344CB8AC3E}">
        <p14:creationId xmlns:p14="http://schemas.microsoft.com/office/powerpoint/2010/main" val="55263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module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14:m>
                  <m:oMath xmlns:m="http://schemas.openxmlformats.org/officeDocument/2006/math">
                    <m:r>
                      <a:rPr lang="en-US" i="1" dirty="0">
                        <a:solidFill>
                          <a:schemeClr val="accent2">
                            <a:lumMod val="50000"/>
                          </a:schemeClr>
                        </a:solidFill>
                        <a:latin typeface="Cambria Math" panose="02040503050406030204" pitchFamily="18" charset="0"/>
                        <a:ea typeface="Roboto Condensed" panose="02000000000000000000" pitchFamily="2" charset="0"/>
                      </a:rPr>
                      <m:t>𝑅</m:t>
                    </m:r>
                    <m:r>
                      <a:rPr lang="en-US" i="1" dirty="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𝑙</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𝑁</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𝑚𝑎𝑥𝐼</m:t>
                    </m:r>
                  </m:oMath>
                </a14:m>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Choice>
        <mc:Fallback xmlns="">
          <p:sp>
            <p:nvSpPr>
              <p:cNvPr id="3" name="Text Placeholder 2">
                <a:extLst>
                  <a:ext uri="{FF2B5EF4-FFF2-40B4-BE49-F238E27FC236}">
                    <a16:creationId xmlns:a16="http://schemas.microsoft.com/office/drawing/2014/main" id="{D9D3AE8E-2C35-A103-EF12-D3D3C362C4A3}"/>
                  </a:ext>
                </a:extLst>
              </p:cNvPr>
              <p:cNvSpPr>
                <a:spLocks noGrp="1" noRot="1" noChangeAspect="1" noMove="1" noResize="1" noEditPoints="1" noAdjustHandles="1" noChangeArrowheads="1" noChangeShapeType="1" noTextEdit="1"/>
              </p:cNvSpPr>
              <p:nvPr>
                <p:ph type="body" idx="1"/>
              </p:nvPr>
            </p:nvSpPr>
            <p:spPr>
              <a:xfrm>
                <a:off x="814274" y="1537988"/>
                <a:ext cx="7860999" cy="148336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240057392"/>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274096">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400" dirty="0">
                                    <a:solidFill>
                                      <a:schemeClr val="accent2">
                                        <a:lumMod val="50000"/>
                                      </a:schemeClr>
                                    </a:solidFill>
                                    <a:latin typeface="Roboto Condensed" panose="02000000000000000000" pitchFamily="2"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400" dirty="0">
                                    <a:solidFill>
                                      <a:schemeClr val="accent2">
                                        <a:lumMod val="50000"/>
                                      </a:schemeClr>
                                    </a:solidFill>
                                    <a:latin typeface="Roboto Condensed" panose="02000000000000000000" pitchFamily="2" charset="0"/>
                                    <a:ea typeface="Roboto Condensed" panose="02000000000000000000" pitchFamily="2" charset="0"/>
                                  </a:rPr>
                                  <m:t>,</m:t>
                                </m:r>
                                <m:r>
                                  <m:rPr>
                                    <m:nor/>
                                  </m:rPr>
                                  <a:rPr lang="en-US" sz="1400" b="0" i="0" dirty="0" smtClean="0">
                                    <a:solidFill>
                                      <a:schemeClr val="accent2">
                                        <a:lumMod val="50000"/>
                                      </a:schemeClr>
                                    </a:solidFill>
                                    <a:latin typeface="Roboto Condensed" panose="02000000000000000000" pitchFamily="2" charset="0"/>
                                    <a:ea typeface="Roboto Condensed" panose="02000000000000000000" pitchFamily="2" charset="0"/>
                                  </a:rPr>
                                  <m:t> </m:t>
                                </m:r>
                                <m:r>
                                  <m:rPr>
                                    <m:nor/>
                                  </m:rPr>
                                  <a:rPr lang="en-US" sz="1400" b="0" i="0" dirty="0" smtClean="0">
                                    <a:solidFill>
                                      <a:schemeClr val="accent2">
                                        <a:lumMod val="50000"/>
                                      </a:schemeClr>
                                    </a:solidFill>
                                    <a:ea typeface="Roboto Condensed" panose="02000000000000000000" pitchFamily="2" charset="0"/>
                                  </a:rPr>
                                  <m:t>ℕ</m:t>
                                </m:r>
                                <m:r>
                                  <m:rPr>
                                    <m:nor/>
                                  </m:rPr>
                                  <a:rPr lang="en-US" sz="1400" b="0" i="0"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sz="14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1400" b="0" i="0" dirty="0" smtClean="0">
                                    <a:solidFill>
                                      <a:schemeClr val="accent2">
                                        <a:lumMod val="50000"/>
                                      </a:schemeClr>
                                    </a:solidFill>
                                    <a:ea typeface="Roboto Condensed" panose="02000000000000000000" pitchFamily="2" charset="0"/>
                                  </a:rPr>
                                  <m:t>ℕ</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995253890"/>
                      </a:ext>
                    </a:extLst>
                  </a:tr>
                  <a:tr h="382984">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bl>
              </a:graphicData>
            </a:graphic>
          </p:graphicFrame>
        </mc:Choice>
        <mc:Fallback xmlns="">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240057392"/>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304800">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62117" t="-102000" r="-62117" b="-472000"/>
                          </a:stretch>
                        </a:blipFill>
                      </a:tcP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02000" r="-905" b="-372000"/>
                          </a:stretch>
                        </a:blipFill>
                      </a:tcPr>
                    </a:tc>
                    <a:extLst>
                      <a:ext uri="{0D108BD9-81ED-4DB2-BD59-A6C34878D82A}">
                        <a16:rowId xmlns:a16="http://schemas.microsoft.com/office/drawing/2014/main" val="2526313314"/>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96078" r="-905" b="-264706"/>
                          </a:stretch>
                        </a:blipFill>
                      </a:tcPr>
                    </a:tc>
                    <a:extLst>
                      <a:ext uri="{0D108BD9-81ED-4DB2-BD59-A6C34878D82A}">
                        <a16:rowId xmlns:a16="http://schemas.microsoft.com/office/drawing/2014/main" val="1821071434"/>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404000" r="-905" b="-170000"/>
                          </a:stretch>
                        </a:blipFill>
                      </a:tcPr>
                    </a:tc>
                    <a:extLst>
                      <a:ext uri="{0D108BD9-81ED-4DB2-BD59-A6C34878D82A}">
                        <a16:rowId xmlns:a16="http://schemas.microsoft.com/office/drawing/2014/main" val="1995253890"/>
                      </a:ext>
                    </a:extLst>
                  </a:tr>
                  <a:tr h="51816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96471" r="-905"/>
                          </a:stretch>
                        </a:blipFill>
                      </a:tcPr>
                    </a:tc>
                    <a:extLst>
                      <a:ext uri="{0D108BD9-81ED-4DB2-BD59-A6C34878D82A}">
                        <a16:rowId xmlns:a16="http://schemas.microsoft.com/office/drawing/2014/main" val="1086098234"/>
                      </a:ext>
                    </a:extLst>
                  </a:tr>
                </a:tbl>
              </a:graphicData>
            </a:graphic>
          </p:graphicFrame>
        </mc:Fallback>
      </mc:AlternateContent>
      <p:sp>
        <p:nvSpPr>
          <p:cNvPr id="7" name="Slide Number Placeholder 4">
            <a:extLst>
              <a:ext uri="{FF2B5EF4-FFF2-40B4-BE49-F238E27FC236}">
                <a16:creationId xmlns:a16="http://schemas.microsoft.com/office/drawing/2014/main" id="{E7524DCE-2092-0DB7-525D-479F3DCA5D05}"/>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13</a:t>
            </a:fld>
            <a:r>
              <a:rPr lang="en" dirty="0"/>
              <a:t>/15</a:t>
            </a:r>
          </a:p>
        </p:txBody>
      </p:sp>
    </p:spTree>
    <p:extLst>
      <p:ext uri="{BB962C8B-B14F-4D97-AF65-F5344CB8AC3E}">
        <p14:creationId xmlns:p14="http://schemas.microsoft.com/office/powerpoint/2010/main" val="44037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Control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Input Module, Output Format Module, </a:t>
            </a:r>
            <a:r>
              <a:rPr lang="en-US" sz="2000" dirty="0"/>
              <a:t>Output Verification Module, Magnetic Core Module</a:t>
            </a:r>
            <a:endPar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491987630"/>
              </p:ext>
            </p:extLst>
          </p:nvPr>
        </p:nvGraphicFramePr>
        <p:xfrm>
          <a:off x="1012294" y="3141980"/>
          <a:ext cx="5488399" cy="74168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2450644">
                  <a:extLst>
                    <a:ext uri="{9D8B030D-6E8A-4147-A177-3AD203B41FA5}">
                      <a16:colId xmlns:a16="http://schemas.microsoft.com/office/drawing/2014/main" val="529960761"/>
                    </a:ext>
                  </a:extLst>
                </a:gridCol>
                <a:gridCol w="1513755">
                  <a:extLst>
                    <a:ext uri="{9D8B030D-6E8A-4147-A177-3AD203B41FA5}">
                      <a16:colId xmlns:a16="http://schemas.microsoft.com/office/drawing/2014/main" val="314431527"/>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main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4009617831"/>
                  </a:ext>
                </a:extLst>
              </a:tr>
            </a:tbl>
          </a:graphicData>
        </a:graphic>
      </p:graphicFrame>
      <p:sp>
        <p:nvSpPr>
          <p:cNvPr id="6" name="Slide Number Placeholder 4">
            <a:extLst>
              <a:ext uri="{FF2B5EF4-FFF2-40B4-BE49-F238E27FC236}">
                <a16:creationId xmlns:a16="http://schemas.microsoft.com/office/drawing/2014/main" id="{EEA021BB-CB6B-1913-0BC8-8A560FFFE7F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14</a:t>
            </a:fld>
            <a:r>
              <a:rPr lang="en" dirty="0"/>
              <a:t>/15</a:t>
            </a:r>
          </a:p>
        </p:txBody>
      </p:sp>
    </p:spTree>
    <p:extLst>
      <p:ext uri="{BB962C8B-B14F-4D97-AF65-F5344CB8AC3E}">
        <p14:creationId xmlns:p14="http://schemas.microsoft.com/office/powerpoint/2010/main" val="17430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75150" y="18492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264859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p:txBody>
      </p:sp>
      <p:sp>
        <p:nvSpPr>
          <p:cNvPr id="3" name="Slide Number Placeholder 4">
            <a:extLst>
              <a:ext uri="{FF2B5EF4-FFF2-40B4-BE49-F238E27FC236}">
                <a16:creationId xmlns:a16="http://schemas.microsoft.com/office/drawing/2014/main" id="{93CF12E6-2F04-6F88-6225-F817FA56E5A2}"/>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15</a:t>
            </a:fld>
            <a:r>
              <a:rPr lang="en" dirty="0"/>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A0FF39CB-14BA-48DE-8B49-206886FF504A}"/>
              </a:ext>
            </a:extLst>
          </p:cNvPr>
          <p:cNvPicPr>
            <a:picLocks noChangeAspect="1"/>
          </p:cNvPicPr>
          <p:nvPr/>
        </p:nvPicPr>
        <p:blipFill>
          <a:blip r:embed="rId3"/>
          <a:stretch>
            <a:fillRect/>
          </a:stretch>
        </p:blipFill>
        <p:spPr>
          <a:xfrm>
            <a:off x="246919" y="2075244"/>
            <a:ext cx="4678676" cy="2876856"/>
          </a:xfrm>
          <a:prstGeom prst="rect">
            <a:avLst/>
          </a:prstGeom>
        </p:spPr>
      </p:pic>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7" name="Google Shape;237;p16"/>
          <p:cNvSpPr txBox="1">
            <a:spLocks noGrp="1"/>
          </p:cNvSpPr>
          <p:nvPr>
            <p:ph type="body" idx="1"/>
          </p:nvPr>
        </p:nvSpPr>
        <p:spPr>
          <a:xfrm>
            <a:off x="814274" y="1327350"/>
            <a:ext cx="6447137" cy="3145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600" dirty="0">
                <a:latin typeface="Arial Nova" panose="020F0502020204030204" pitchFamily="34" charset="0"/>
                <a:ea typeface="+mn-lt"/>
                <a:cs typeface="+mn-lt"/>
              </a:rPr>
              <a:t>Calculate the current required for each of the 3 pairs of coils of a three-axis Helmholtz coil system to achieve the</a:t>
            </a:r>
            <a:r>
              <a:rPr lang="en-US" sz="1600" dirty="0">
                <a:latin typeface="Arial Nova" panose="020F0502020204030204" pitchFamily="34" charset="0"/>
              </a:rPr>
              <a:t> target magnetic force and torque at the center.</a:t>
            </a:r>
          </a:p>
          <a:p>
            <a:pPr marL="457200" lvl="0" indent="-381000" algn="l" rtl="0">
              <a:spcBef>
                <a:spcPts val="0"/>
              </a:spcBef>
              <a:spcAft>
                <a:spcPts val="0"/>
              </a:spcAft>
              <a:buSzPts val="2400"/>
              <a:buChar char="▰"/>
            </a:pPr>
            <a:endParaRPr lang="en-US" sz="1600" dirty="0">
              <a:latin typeface="Arial Nova" panose="020F0502020204030204" pitchFamily="34" charset="0"/>
            </a:endParaRPr>
          </a:p>
          <a:p>
            <a:pPr marL="457200" lvl="0" indent="-381000" algn="l" rtl="0">
              <a:spcBef>
                <a:spcPts val="0"/>
              </a:spcBef>
              <a:spcAft>
                <a:spcPts val="0"/>
              </a:spcAft>
              <a:buSzPts val="2400"/>
              <a:buChar char="▰"/>
            </a:pPr>
            <a:endParaRPr sz="1600" dirty="0">
              <a:latin typeface="Arial Nova" panose="020F050202020403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mtClean="0"/>
              <a:t>2</a:t>
            </a:fld>
            <a:r>
              <a:rPr lang="en" dirty="0"/>
              <a:t>/15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1500-5AA0-43D2-352D-B5CED25798FF}"/>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6EC4A460-0AD7-541D-6156-A75994767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r>
              <a:rPr lang="en" dirty="0"/>
              <a:t>/15</a:t>
            </a:r>
          </a:p>
        </p:txBody>
      </p:sp>
      <p:graphicFrame>
        <p:nvGraphicFramePr>
          <p:cNvPr id="6" name="Table 5">
            <a:extLst>
              <a:ext uri="{FF2B5EF4-FFF2-40B4-BE49-F238E27FC236}">
                <a16:creationId xmlns:a16="http://schemas.microsoft.com/office/drawing/2014/main" id="{1AC068BE-D220-E44A-399D-E0768AE6A4A0}"/>
              </a:ext>
            </a:extLst>
          </p:cNvPr>
          <p:cNvGraphicFramePr>
            <a:graphicFrameLocks noGrp="1"/>
          </p:cNvGraphicFramePr>
          <p:nvPr>
            <p:extLst>
              <p:ext uri="{D42A27DB-BD31-4B8C-83A1-F6EECF244321}">
                <p14:modId xmlns:p14="http://schemas.microsoft.com/office/powerpoint/2010/main" val="21485020"/>
              </p:ext>
            </p:extLst>
          </p:nvPr>
        </p:nvGraphicFramePr>
        <p:xfrm>
          <a:off x="755597" y="1830070"/>
          <a:ext cx="6096000" cy="3084640"/>
        </p:xfrm>
        <a:graphic>
          <a:graphicData uri="http://schemas.openxmlformats.org/drawingml/2006/table">
            <a:tbl>
              <a:tblPr firstRow="1" bandRow="1">
                <a:tableStyleId>{17292A2E-F333-43FB-9621-5CBBE7FDCDCB}</a:tableStyleId>
              </a:tblPr>
              <a:tblGrid>
                <a:gridCol w="3048000">
                  <a:extLst>
                    <a:ext uri="{9D8B030D-6E8A-4147-A177-3AD203B41FA5}">
                      <a16:colId xmlns:a16="http://schemas.microsoft.com/office/drawing/2014/main" val="4052763119"/>
                    </a:ext>
                  </a:extLst>
                </a:gridCol>
                <a:gridCol w="3048000">
                  <a:extLst>
                    <a:ext uri="{9D8B030D-6E8A-4147-A177-3AD203B41FA5}">
                      <a16:colId xmlns:a16="http://schemas.microsoft.com/office/drawing/2014/main" val="4102860638"/>
                    </a:ext>
                  </a:extLst>
                </a:gridCol>
              </a:tblGrid>
              <a:tr h="370840">
                <a:tc>
                  <a:txBody>
                    <a:bodyPr/>
                    <a:lstStyle/>
                    <a:p>
                      <a:r>
                        <a:rPr lang="en-US" sz="1400" dirty="0"/>
                        <a:t>Level 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Level 2</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991632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Hardware Hiding Modules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sz="14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666380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Behavior-Hiding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t>Control Module</a:t>
                      </a:r>
                    </a:p>
                    <a:p>
                      <a:pPr lvl="1">
                        <a:lnSpc>
                          <a:spcPct val="150000"/>
                        </a:lnSpc>
                      </a:pPr>
                      <a:r>
                        <a:rPr lang="en-US" sz="1400" dirty="0"/>
                        <a:t>Input Format Module</a:t>
                      </a:r>
                    </a:p>
                    <a:p>
                      <a:pPr lvl="1">
                        <a:lnSpc>
                          <a:spcPct val="150000"/>
                        </a:lnSpc>
                      </a:pPr>
                      <a:r>
                        <a:rPr lang="en-US" sz="1400" dirty="0"/>
                        <a:t>Output Format Module </a:t>
                      </a:r>
                    </a:p>
                    <a:p>
                      <a:pPr lvl="1">
                        <a:lnSpc>
                          <a:spcPct val="150000"/>
                        </a:lnSpc>
                      </a:pPr>
                      <a:r>
                        <a:rPr lang="en-US" sz="1400" dirty="0"/>
                        <a:t>Output Verification Module</a:t>
                      </a:r>
                    </a:p>
                    <a:p>
                      <a:pPr lvl="1">
                        <a:lnSpc>
                          <a:spcPct val="150000"/>
                        </a:lnSpc>
                      </a:pPr>
                      <a:r>
                        <a:rPr lang="en-US" sz="1400" dirty="0"/>
                        <a:t>Magnetic Core Module</a:t>
                      </a:r>
                    </a:p>
                    <a:p>
                      <a:pPr lvl="1">
                        <a:lnSpc>
                          <a:spcPct val="150000"/>
                        </a:lnSpc>
                      </a:pPr>
                      <a:r>
                        <a:rPr lang="en-US" sz="1400" dirty="0" err="1"/>
                        <a:t>CoilT</a:t>
                      </a:r>
                      <a:r>
                        <a:rPr lang="en-US" sz="1400" dirty="0"/>
                        <a:t>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88371122"/>
                  </a:ext>
                </a:extLst>
              </a:tr>
              <a:tr h="370840">
                <a:tc>
                  <a:txBody>
                    <a:bodyPr/>
                    <a:lstStyle/>
                    <a:p>
                      <a:r>
                        <a:rPr lang="en-US" sz="1400" dirty="0"/>
                        <a:t>Software Decision Module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Vector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81407181"/>
                  </a:ext>
                </a:extLst>
              </a:tr>
            </a:tbl>
          </a:graphicData>
        </a:graphic>
      </p:graphicFrame>
    </p:spTree>
    <p:extLst>
      <p:ext uri="{BB962C8B-B14F-4D97-AF65-F5344CB8AC3E}">
        <p14:creationId xmlns:p14="http://schemas.microsoft.com/office/powerpoint/2010/main" val="68689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r>
              <a:rPr lang="en-US" dirty="0"/>
              <a:t>Hardware Hiding Modules </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data structure and algorithm used to implement the virtual hardware. </a:t>
            </a:r>
          </a:p>
          <a:p>
            <a:r>
              <a:rPr lang="en-US" b="1" dirty="0">
                <a:latin typeface="Roboto Condensed" panose="02000000000000000000" pitchFamily="2" charset="0"/>
                <a:ea typeface="Roboto Condensed" panose="02000000000000000000" pitchFamily="2" charset="0"/>
              </a:rPr>
              <a:t>Services: </a:t>
            </a:r>
            <a:r>
              <a:rPr lang="en-US" dirty="0"/>
              <a:t>Serves as a virtual hardware used by the rest of the system. This module provides the interface between the hardware and the software. So, the system can use it to display outputs or to accept inputs.</a:t>
            </a:r>
          </a:p>
          <a:p>
            <a:r>
              <a:rPr lang="en-US" b="1" dirty="0">
                <a:latin typeface="Roboto Condensed" panose="02000000000000000000" pitchFamily="2" charset="0"/>
                <a:ea typeface="Roboto Condensed" panose="02000000000000000000" pitchFamily="2" charset="0"/>
              </a:rPr>
              <a:t>Implemented By:</a:t>
            </a:r>
            <a:r>
              <a:rPr lang="en-US" dirty="0"/>
              <a:t> OS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r>
              <a:rPr lang="en" dirty="0"/>
              <a:t>/15</a:t>
            </a:r>
          </a:p>
        </p:txBody>
      </p:sp>
    </p:spTree>
    <p:extLst>
      <p:ext uri="{BB962C8B-B14F-4D97-AF65-F5344CB8AC3E}">
        <p14:creationId xmlns:p14="http://schemas.microsoft.com/office/powerpoint/2010/main" val="353505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physical constants and algorithm used to implement the magnetic equations to calculate the required currents</a:t>
            </a:r>
          </a:p>
          <a:p>
            <a:r>
              <a:rPr lang="en-US" b="1" dirty="0">
                <a:latin typeface="Roboto Condensed" panose="02000000000000000000" pitchFamily="2" charset="0"/>
                <a:ea typeface="Roboto Condensed" panose="02000000000000000000" pitchFamily="2" charset="0"/>
              </a:rPr>
              <a:t>Services:  </a:t>
            </a:r>
            <a:r>
              <a:rPr lang="en-US" dirty="0"/>
              <a:t>Define the current calculator equations.</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r>
              <a:rPr lang="en" dirty="0"/>
              <a:t>/15</a:t>
            </a:r>
          </a:p>
        </p:txBody>
      </p:sp>
    </p:spTree>
    <p:extLst>
      <p:ext uri="{BB962C8B-B14F-4D97-AF65-F5344CB8AC3E}">
        <p14:creationId xmlns:p14="http://schemas.microsoft.com/office/powerpoint/2010/main" val="32638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a:t>
            </a:r>
            <a:r>
              <a:rPr lang="en-US" dirty="0"/>
              <a:t>M</a:t>
            </a:r>
            <a:r>
              <a:rPr lang="en-US" sz="2000" dirty="0"/>
              <a:t>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a:t>
            </a:r>
            <a:r>
              <a:rPr lang="en-US" dirty="0">
                <a:latin typeface="Roboto Condensed" panose="02000000000000000000" pitchFamily="2" charset="0"/>
                <a:ea typeface="Roboto Condensed" panose="02000000000000000000" pitchFamily="2" charset="0"/>
              </a:rPr>
              <a:t> </a:t>
            </a:r>
            <a:r>
              <a:rPr lang="en-US" dirty="0"/>
              <a:t>The data structure of a pair of Coils</a:t>
            </a:r>
          </a:p>
          <a:p>
            <a:r>
              <a:rPr lang="en-US" b="1" dirty="0">
                <a:latin typeface="Roboto Condensed" panose="02000000000000000000" pitchFamily="2" charset="0"/>
                <a:ea typeface="Roboto Condensed" panose="02000000000000000000" pitchFamily="2" charset="0"/>
              </a:rPr>
              <a:t>Services: </a:t>
            </a:r>
            <a:r>
              <a:rPr lang="en-US" dirty="0"/>
              <a:t>Provides comprehensive data on the coil pair's configuration, using the detailed coil parameters defined in the input parameters module. </a:t>
            </a:r>
            <a:endParaRPr lang="en-US" b="1" dirty="0">
              <a:latin typeface="Roboto Condensed" panose="02000000000000000000" pitchFamily="2" charset="0"/>
              <a:ea typeface="Roboto Condensed" panose="02000000000000000000" pitchFamily="2" charset="0"/>
            </a:endParaRP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r>
              <a:rPr lang="en" dirty="0"/>
              <a:t>/15</a:t>
            </a:r>
          </a:p>
        </p:txBody>
      </p:sp>
    </p:spTree>
    <p:extLst>
      <p:ext uri="{BB962C8B-B14F-4D97-AF65-F5344CB8AC3E}">
        <p14:creationId xmlns:p14="http://schemas.microsoft.com/office/powerpoint/2010/main" val="391742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dirty="0"/>
              <a:t>Control</a:t>
            </a:r>
            <a:r>
              <a:rPr lang="en-US" sz="2000" dirty="0"/>
              <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 for coordinating the running of the program</a:t>
            </a:r>
          </a:p>
          <a:p>
            <a:r>
              <a:rPr lang="en-US" b="1" dirty="0">
                <a:latin typeface="Roboto Condensed" panose="02000000000000000000" pitchFamily="2" charset="0"/>
                <a:ea typeface="Roboto Condensed" panose="02000000000000000000" pitchFamily="2" charset="0"/>
              </a:rPr>
              <a:t>Services: </a:t>
            </a:r>
            <a:r>
              <a:rPr lang="en-US" dirty="0"/>
              <a:t>Provide the main program</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r>
              <a:rPr lang="en" dirty="0"/>
              <a:t>/15</a:t>
            </a:r>
          </a:p>
        </p:txBody>
      </p:sp>
    </p:spTree>
    <p:extLst>
      <p:ext uri="{BB962C8B-B14F-4D97-AF65-F5344CB8AC3E}">
        <p14:creationId xmlns:p14="http://schemas.microsoft.com/office/powerpoint/2010/main" val="15631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Vector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algorithms for performing a wide range of vector operations</a:t>
            </a:r>
          </a:p>
          <a:p>
            <a:r>
              <a:rPr lang="en-US" b="1" dirty="0">
                <a:latin typeface="Roboto Condensed" panose="02000000000000000000" pitchFamily="2" charset="0"/>
                <a:ea typeface="Roboto Condensed" panose="02000000000000000000" pitchFamily="2" charset="0"/>
              </a:rPr>
              <a:t>Services: </a:t>
            </a:r>
            <a:r>
              <a:rPr lang="en-US" dirty="0"/>
              <a:t>Provides functions executing various vector operations.</a:t>
            </a:r>
          </a:p>
          <a:p>
            <a:r>
              <a:rPr lang="en-US" b="1" dirty="0">
                <a:latin typeface="Roboto Condensed" panose="02000000000000000000" pitchFamily="2" charset="0"/>
                <a:ea typeface="Roboto Condensed" panose="02000000000000000000" pitchFamily="2" charset="0"/>
              </a:rPr>
              <a:t>Implemented By:</a:t>
            </a:r>
            <a:r>
              <a:rPr lang="en-US" dirty="0"/>
              <a:t> NumPy</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r>
              <a:rPr lang="en" dirty="0"/>
              <a:t>/15</a:t>
            </a:r>
          </a:p>
        </p:txBody>
      </p:sp>
    </p:spTree>
    <p:extLst>
      <p:ext uri="{BB962C8B-B14F-4D97-AF65-F5344CB8AC3E}">
        <p14:creationId xmlns:p14="http://schemas.microsoft.com/office/powerpoint/2010/main" val="30756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56600" y="5620057"/>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Rectangle: Rounded Corners 5">
            <a:extLst>
              <a:ext uri="{FF2B5EF4-FFF2-40B4-BE49-F238E27FC236}">
                <a16:creationId xmlns:a16="http://schemas.microsoft.com/office/drawing/2014/main" id="{80A8C3A7-539C-3B59-EAF8-034942678CEA}"/>
              </a:ext>
            </a:extLst>
          </p:cNvPr>
          <p:cNvSpPr/>
          <p:nvPr/>
        </p:nvSpPr>
        <p:spPr>
          <a:xfrm>
            <a:off x="4654410" y="3507338"/>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Vector Module</a:t>
            </a:r>
          </a:p>
        </p:txBody>
      </p:sp>
      <p:sp>
        <p:nvSpPr>
          <p:cNvPr id="7" name="Rectangle: Rounded Corners 6">
            <a:extLst>
              <a:ext uri="{FF2B5EF4-FFF2-40B4-BE49-F238E27FC236}">
                <a16:creationId xmlns:a16="http://schemas.microsoft.com/office/drawing/2014/main" id="{96F57190-146A-1AA0-090A-F394651E2A03}"/>
              </a:ext>
            </a:extLst>
          </p:cNvPr>
          <p:cNvSpPr/>
          <p:nvPr/>
        </p:nvSpPr>
        <p:spPr>
          <a:xfrm>
            <a:off x="3949593" y="2456346"/>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Magnetic Core Module</a:t>
            </a:r>
          </a:p>
        </p:txBody>
      </p:sp>
      <p:sp>
        <p:nvSpPr>
          <p:cNvPr id="8" name="Rectangle: Rounded Corners 7">
            <a:extLst>
              <a:ext uri="{FF2B5EF4-FFF2-40B4-BE49-F238E27FC236}">
                <a16:creationId xmlns:a16="http://schemas.microsoft.com/office/drawing/2014/main" id="{18E60DB1-F644-279C-E2B4-D40135866413}"/>
              </a:ext>
            </a:extLst>
          </p:cNvPr>
          <p:cNvSpPr/>
          <p:nvPr/>
        </p:nvSpPr>
        <p:spPr>
          <a:xfrm>
            <a:off x="5043505" y="1679935"/>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Verification Module</a:t>
            </a:r>
          </a:p>
        </p:txBody>
      </p:sp>
      <p:sp>
        <p:nvSpPr>
          <p:cNvPr id="9" name="Rectangle: Rounded Corners 8">
            <a:extLst>
              <a:ext uri="{FF2B5EF4-FFF2-40B4-BE49-F238E27FC236}">
                <a16:creationId xmlns:a16="http://schemas.microsoft.com/office/drawing/2014/main" id="{2822B65E-B348-0F5B-2E3A-7B00D35A463C}"/>
              </a:ext>
            </a:extLst>
          </p:cNvPr>
          <p:cNvSpPr/>
          <p:nvPr/>
        </p:nvSpPr>
        <p:spPr>
          <a:xfrm>
            <a:off x="6627093" y="1679934"/>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Format Module</a:t>
            </a:r>
          </a:p>
        </p:txBody>
      </p:sp>
      <p:sp>
        <p:nvSpPr>
          <p:cNvPr id="10" name="Rectangle: Rounded Corners 9">
            <a:extLst>
              <a:ext uri="{FF2B5EF4-FFF2-40B4-BE49-F238E27FC236}">
                <a16:creationId xmlns:a16="http://schemas.microsoft.com/office/drawing/2014/main" id="{25AFD70F-D1BD-D71A-9557-9D4D98B10CB0}"/>
              </a:ext>
            </a:extLst>
          </p:cNvPr>
          <p:cNvSpPr/>
          <p:nvPr/>
        </p:nvSpPr>
        <p:spPr>
          <a:xfrm>
            <a:off x="1560467" y="1624387"/>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1" algn="ctr">
              <a:lnSpc>
                <a:spcPct val="150000"/>
              </a:lnSpc>
            </a:pPr>
            <a:r>
              <a:rPr lang="en-US" sz="1100" dirty="0">
                <a:latin typeface="Roboto Condensed" panose="02000000000000000000" pitchFamily="2" charset="0"/>
                <a:ea typeface="Roboto Condensed" panose="02000000000000000000" pitchFamily="2" charset="0"/>
              </a:rPr>
              <a:t>Input Format Module</a:t>
            </a:r>
          </a:p>
        </p:txBody>
      </p:sp>
      <p:sp>
        <p:nvSpPr>
          <p:cNvPr id="11" name="Rectangle: Rounded Corners 10">
            <a:extLst>
              <a:ext uri="{FF2B5EF4-FFF2-40B4-BE49-F238E27FC236}">
                <a16:creationId xmlns:a16="http://schemas.microsoft.com/office/drawing/2014/main" id="{35C657C0-A43D-57F1-EBF6-DE8C4259A82D}"/>
              </a:ext>
            </a:extLst>
          </p:cNvPr>
          <p:cNvSpPr/>
          <p:nvPr/>
        </p:nvSpPr>
        <p:spPr>
          <a:xfrm>
            <a:off x="3941909" y="4262494"/>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Hardware Hiding Modules</a:t>
            </a:r>
          </a:p>
        </p:txBody>
      </p:sp>
      <p:sp>
        <p:nvSpPr>
          <p:cNvPr id="12" name="Rectangle: Rounded Corners 11">
            <a:extLst>
              <a:ext uri="{FF2B5EF4-FFF2-40B4-BE49-F238E27FC236}">
                <a16:creationId xmlns:a16="http://schemas.microsoft.com/office/drawing/2014/main" id="{2B8C06D8-84DD-B62A-028A-B22D7DD0628D}"/>
              </a:ext>
            </a:extLst>
          </p:cNvPr>
          <p:cNvSpPr/>
          <p:nvPr/>
        </p:nvSpPr>
        <p:spPr>
          <a:xfrm>
            <a:off x="3941909" y="452820"/>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Control Module</a:t>
            </a:r>
          </a:p>
        </p:txBody>
      </p:sp>
      <p:sp>
        <p:nvSpPr>
          <p:cNvPr id="13" name="Rectangle: Rounded Corners 12">
            <a:extLst>
              <a:ext uri="{FF2B5EF4-FFF2-40B4-BE49-F238E27FC236}">
                <a16:creationId xmlns:a16="http://schemas.microsoft.com/office/drawing/2014/main" id="{17F7BEC1-0344-B800-B880-431D52DAC291}"/>
              </a:ext>
            </a:extLst>
          </p:cNvPr>
          <p:cNvSpPr/>
          <p:nvPr/>
        </p:nvSpPr>
        <p:spPr>
          <a:xfrm>
            <a:off x="3196885" y="3510593"/>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err="1">
                <a:latin typeface="Roboto Condensed" panose="02000000000000000000" pitchFamily="2" charset="0"/>
                <a:ea typeface="Roboto Condensed" panose="02000000000000000000" pitchFamily="2" charset="0"/>
              </a:rPr>
              <a:t>CoilT</a:t>
            </a:r>
            <a:r>
              <a:rPr lang="en-US" sz="1100" dirty="0">
                <a:latin typeface="Roboto Condensed" panose="02000000000000000000" pitchFamily="2" charset="0"/>
                <a:ea typeface="Roboto Condensed" panose="02000000000000000000" pitchFamily="2" charset="0"/>
              </a:rPr>
              <a:t> module</a:t>
            </a:r>
          </a:p>
        </p:txBody>
      </p:sp>
      <p:cxnSp>
        <p:nvCxnSpPr>
          <p:cNvPr id="19" name="Connector: Curved 18">
            <a:extLst>
              <a:ext uri="{FF2B5EF4-FFF2-40B4-BE49-F238E27FC236}">
                <a16:creationId xmlns:a16="http://schemas.microsoft.com/office/drawing/2014/main" id="{DC1B663D-C64B-F7AC-57DB-56699A2BB49F}"/>
              </a:ext>
            </a:extLst>
          </p:cNvPr>
          <p:cNvCxnSpPr>
            <a:cxnSpLocks/>
            <a:stCxn id="12" idx="2"/>
            <a:endCxn id="7" idx="0"/>
          </p:cNvCxnSpPr>
          <p:nvPr/>
        </p:nvCxnSpPr>
        <p:spPr>
          <a:xfrm rot="16200000" flipH="1">
            <a:off x="3869915" y="1746576"/>
            <a:ext cx="1411855" cy="76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2C20C3E-496F-E275-C4D0-A754BCBB9AD1}"/>
              </a:ext>
            </a:extLst>
          </p:cNvPr>
          <p:cNvCxnSpPr>
            <a:stCxn id="12" idx="2"/>
            <a:endCxn id="9" idx="0"/>
          </p:cNvCxnSpPr>
          <p:nvPr/>
        </p:nvCxnSpPr>
        <p:spPr>
          <a:xfrm rot="16200000" flipH="1">
            <a:off x="5596871" y="19620"/>
            <a:ext cx="635443" cy="26851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09EEE5FC-2E6C-9C36-2DFD-B514E72E27D3}"/>
              </a:ext>
            </a:extLst>
          </p:cNvPr>
          <p:cNvCxnSpPr>
            <a:cxnSpLocks/>
            <a:stCxn id="9" idx="2"/>
            <a:endCxn id="11" idx="3"/>
          </p:cNvCxnSpPr>
          <p:nvPr/>
        </p:nvCxnSpPr>
        <p:spPr>
          <a:xfrm rot="5400000">
            <a:off x="5086276" y="2387421"/>
            <a:ext cx="2286725" cy="20550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1F5C34E9-1A31-3F66-9C59-7C9CE941C612}"/>
              </a:ext>
            </a:extLst>
          </p:cNvPr>
          <p:cNvCxnSpPr>
            <a:cxnSpLocks/>
            <a:stCxn id="12" idx="2"/>
            <a:endCxn id="8" idx="0"/>
          </p:cNvCxnSpPr>
          <p:nvPr/>
        </p:nvCxnSpPr>
        <p:spPr>
          <a:xfrm rot="16200000" flipH="1">
            <a:off x="4805076" y="811415"/>
            <a:ext cx="635444" cy="11015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A3BCDC4B-909F-346D-ED73-4E49B4137FC2}"/>
              </a:ext>
            </a:extLst>
          </p:cNvPr>
          <p:cNvCxnSpPr>
            <a:stCxn id="10" idx="2"/>
            <a:endCxn id="11" idx="1"/>
          </p:cNvCxnSpPr>
          <p:nvPr/>
        </p:nvCxnSpPr>
        <p:spPr>
          <a:xfrm rot="16200000" flipH="1">
            <a:off x="1895097" y="2511518"/>
            <a:ext cx="2342272" cy="17513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4">
            <a:extLst>
              <a:ext uri="{FF2B5EF4-FFF2-40B4-BE49-F238E27FC236}">
                <a16:creationId xmlns:a16="http://schemas.microsoft.com/office/drawing/2014/main" id="{42320851-7177-3E13-77EC-84A1C3548253}"/>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fld id="{00000000-1234-1234-1234-123412341234}" type="slidenum">
              <a:rPr lang="en" smtClean="0"/>
              <a:pPr/>
              <a:t>9</a:t>
            </a:fld>
            <a:r>
              <a:rPr lang="en"/>
              <a:t>/15</a:t>
            </a:r>
            <a:endParaRPr lang="en" dirty="0"/>
          </a:p>
        </p:txBody>
      </p:sp>
      <p:cxnSp>
        <p:nvCxnSpPr>
          <p:cNvPr id="41" name="Connector: Curved 40">
            <a:extLst>
              <a:ext uri="{FF2B5EF4-FFF2-40B4-BE49-F238E27FC236}">
                <a16:creationId xmlns:a16="http://schemas.microsoft.com/office/drawing/2014/main" id="{96EC44A1-ED1A-B30A-B280-65BF54073E05}"/>
              </a:ext>
            </a:extLst>
          </p:cNvPr>
          <p:cNvCxnSpPr>
            <a:stCxn id="12" idx="2"/>
            <a:endCxn id="10" idx="0"/>
          </p:cNvCxnSpPr>
          <p:nvPr/>
        </p:nvCxnSpPr>
        <p:spPr>
          <a:xfrm rot="5400000">
            <a:off x="3091331" y="143718"/>
            <a:ext cx="579896" cy="2381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Connector: Curved 191">
            <a:extLst>
              <a:ext uri="{FF2B5EF4-FFF2-40B4-BE49-F238E27FC236}">
                <a16:creationId xmlns:a16="http://schemas.microsoft.com/office/drawing/2014/main" id="{1AD6C19E-2CC3-C45B-4A11-52BE6109A277}"/>
              </a:ext>
            </a:extLst>
          </p:cNvPr>
          <p:cNvCxnSpPr>
            <a:cxnSpLocks/>
            <a:stCxn id="8" idx="1"/>
            <a:endCxn id="7" idx="0"/>
          </p:cNvCxnSpPr>
          <p:nvPr/>
        </p:nvCxnSpPr>
        <p:spPr>
          <a:xfrm rot="10800000" flipV="1">
            <a:off x="4579685" y="1975770"/>
            <a:ext cx="463821" cy="4805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Curved 195">
            <a:extLst>
              <a:ext uri="{FF2B5EF4-FFF2-40B4-BE49-F238E27FC236}">
                <a16:creationId xmlns:a16="http://schemas.microsoft.com/office/drawing/2014/main" id="{FEC68094-4784-526A-826C-7E0698C388C3}"/>
              </a:ext>
            </a:extLst>
          </p:cNvPr>
          <p:cNvCxnSpPr>
            <a:stCxn id="7" idx="2"/>
            <a:endCxn id="13" idx="0"/>
          </p:cNvCxnSpPr>
          <p:nvPr/>
        </p:nvCxnSpPr>
        <p:spPr>
          <a:xfrm rot="5400000">
            <a:off x="3972042" y="2902951"/>
            <a:ext cx="462576" cy="7527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Connector: Curved 197">
            <a:extLst>
              <a:ext uri="{FF2B5EF4-FFF2-40B4-BE49-F238E27FC236}">
                <a16:creationId xmlns:a16="http://schemas.microsoft.com/office/drawing/2014/main" id="{20EA595D-26BD-CAA6-ED75-8D0BBBB894C6}"/>
              </a:ext>
            </a:extLst>
          </p:cNvPr>
          <p:cNvCxnSpPr>
            <a:cxnSpLocks/>
            <a:stCxn id="10" idx="2"/>
            <a:endCxn id="13" idx="0"/>
          </p:cNvCxnSpPr>
          <p:nvPr/>
        </p:nvCxnSpPr>
        <p:spPr>
          <a:xfrm rot="16200000" flipH="1">
            <a:off x="2361500" y="2045116"/>
            <a:ext cx="1294535" cy="16364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Connector: Curved 204">
            <a:extLst>
              <a:ext uri="{FF2B5EF4-FFF2-40B4-BE49-F238E27FC236}">
                <a16:creationId xmlns:a16="http://schemas.microsoft.com/office/drawing/2014/main" id="{D88B21D8-F84B-C760-2744-67A7299BC1A2}"/>
              </a:ext>
            </a:extLst>
          </p:cNvPr>
          <p:cNvCxnSpPr>
            <a:stCxn id="7" idx="2"/>
            <a:endCxn id="6" idx="0"/>
          </p:cNvCxnSpPr>
          <p:nvPr/>
        </p:nvCxnSpPr>
        <p:spPr>
          <a:xfrm rot="16200000" flipH="1">
            <a:off x="4702432" y="2925268"/>
            <a:ext cx="459321" cy="7048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629</Words>
  <Application>Microsoft Office PowerPoint</Application>
  <PresentationFormat>On-screen Show (16:9)</PresentationFormat>
  <Paragraphs>153</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Condensed</vt:lpstr>
      <vt:lpstr>Cambria Math</vt:lpstr>
      <vt:lpstr>Arial</vt:lpstr>
      <vt:lpstr>Arial Nova</vt:lpstr>
      <vt:lpstr>Arvo</vt:lpstr>
      <vt:lpstr>Roboto Condensed Light</vt:lpstr>
      <vt:lpstr>Salerio template</vt:lpstr>
      <vt:lpstr>MG + MIS of 3D-HCCC</vt:lpstr>
      <vt:lpstr>Introduction</vt:lpstr>
      <vt:lpstr>PowerPoint Presentation</vt:lpstr>
      <vt:lpstr>Hardware Hiding Modules </vt:lpstr>
      <vt:lpstr>Magnetic Core Module</vt:lpstr>
      <vt:lpstr>CoilT Module</vt:lpstr>
      <vt:lpstr>Control Module</vt:lpstr>
      <vt:lpstr>Vector Module</vt:lpstr>
      <vt:lpstr>PowerPoint Presentation</vt:lpstr>
      <vt:lpstr>Input Format Module</vt:lpstr>
      <vt:lpstr>Output Verification Module</vt:lpstr>
      <vt:lpstr>Magnetic Core Module</vt:lpstr>
      <vt:lpstr>CoilT module</vt:lpstr>
      <vt:lpstr>Control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 MIS of 3D-HCCC</dc:title>
  <dc:creator>Reyhane</dc:creator>
  <cp:lastModifiedBy>Fatemeh Norouziani</cp:lastModifiedBy>
  <cp:revision>15</cp:revision>
  <dcterms:modified xsi:type="dcterms:W3CDTF">2024-03-15T13:03:05Z</dcterms:modified>
</cp:coreProperties>
</file>