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68" r:id="rId5"/>
    <p:sldId id="370" r:id="rId6"/>
    <p:sldId id="377" r:id="rId7"/>
    <p:sldId id="391" r:id="rId8"/>
    <p:sldId id="379" r:id="rId9"/>
    <p:sldId id="392" r:id="rId10"/>
    <p:sldId id="393" r:id="rId11"/>
    <p:sldId id="394" r:id="rId12"/>
    <p:sldId id="3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CD8E0-C38D-989A-26DF-685B1C5E3C11}" v="595" dt="2024-02-06T12:24:40.985"/>
    <p1510:client id="{C3ADF0CB-3F6D-A765-F566-CA43DB823607}" v="122" dt="2024-02-06T13:34:30.231"/>
    <p1510:client id="{F0C6208B-03DD-5B1D-98BD-EB313CF13F02}" v="281" dt="2024-02-06T09:08:33.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8" autoAdjust="0"/>
    <p:restoredTop sz="95226" autoAdjust="0"/>
  </p:normalViewPr>
  <p:slideViewPr>
    <p:cSldViewPr snapToGrid="0">
      <p:cViewPr>
        <p:scale>
          <a:sx n="90" d="100"/>
          <a:sy n="90" d="100"/>
        </p:scale>
        <p:origin x="144" y="82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Magnetic_field" TargetMode="External"/><Relationship Id="rId7" Type="http://schemas.openxmlformats.org/officeDocument/2006/relationships/hyperlink" Target="https://en.wikipedia.org/wiki/Magnetic_trap_(atom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Gradient" TargetMode="External"/><Relationship Id="rId5" Type="http://schemas.openxmlformats.org/officeDocument/2006/relationships/hyperlink" Target="https://en.wikipedia.org/wiki/Electromagnet" TargetMode="External"/><Relationship Id="rId4" Type="http://schemas.openxmlformats.org/officeDocument/2006/relationships/hyperlink" Target="https://en.wikipedia.org/wiki/Hermann_von_Helmholtz"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a:t>
            </a:r>
            <a:r>
              <a:rPr lang="en-US" b="1"/>
              <a:t>Helmholtz coil</a:t>
            </a:r>
            <a:r>
              <a:rPr lang="en-US"/>
              <a:t> is a device for producing a region of nearly uniform </a:t>
            </a:r>
            <a:r>
              <a:rPr lang="en-US" dirty="0">
                <a:hlinkClick r:id="rId3"/>
              </a:rPr>
              <a:t>magnetic field</a:t>
            </a:r>
            <a:r>
              <a:rPr lang="en-US"/>
              <a:t>, named after the German physicist </a:t>
            </a:r>
            <a:r>
              <a:rPr lang="en-US" dirty="0">
                <a:hlinkClick r:id="rId4"/>
              </a:rPr>
              <a:t>Hermann von Helmholtz</a:t>
            </a:r>
            <a:r>
              <a:rPr lang="en-US"/>
              <a:t>. It consists of two </a:t>
            </a:r>
            <a:r>
              <a:rPr lang="en-US" dirty="0">
                <a:hlinkClick r:id="rId5"/>
              </a:rPr>
              <a:t>electromagnets</a:t>
            </a:r>
            <a:r>
              <a:rPr lang="en-US"/>
              <a:t> on the same axis, carrying an equal electric current in the same direction. Besides creating magnetic fields, Helmholtz coils are also used in scientific apparatus to cancel external magnetic fields, such as the Earth's magnetic field.</a:t>
            </a:r>
          </a:p>
          <a:p>
            <a:r>
              <a:rPr lang="en-US"/>
              <a:t>When the pair of two electromagnetics of a Helmholtz coil carry an equal electric current in the opposite direction, it is known as </a:t>
            </a:r>
            <a:r>
              <a:rPr lang="en-US" b="1"/>
              <a:t>anti-Helmholtz coil</a:t>
            </a:r>
            <a:r>
              <a:rPr lang="en-US"/>
              <a:t>, which creates a region of nearly uniform magnetic field </a:t>
            </a:r>
            <a:r>
              <a:rPr lang="en-US" dirty="0">
                <a:hlinkClick r:id="rId6"/>
              </a:rPr>
              <a:t>gradient</a:t>
            </a:r>
            <a:r>
              <a:rPr lang="en-US"/>
              <a:t>, and is used for creating </a:t>
            </a:r>
            <a:r>
              <a:rPr lang="en-US" dirty="0">
                <a:hlinkClick r:id="rId7"/>
              </a:rPr>
              <a:t>magnetic traps</a:t>
            </a:r>
            <a:r>
              <a:rPr lang="en-US"/>
              <a:t> for atomic physics experiments.</a:t>
            </a:r>
          </a:p>
          <a:p>
            <a:endParaRPr lang="en-US" dirty="0">
              <a:cs typeface="Calibri"/>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1495447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February 6, 2024</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February 6, 2024</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February 6, 2024</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February 6, 2024</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February 6, 2024</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February 6, 2024</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February 6, 2024</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February 6, 2024</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February 6, 2024</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February 6, 2024</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C376-BBCA-EF9B-D377-9FAEF284D382}"/>
              </a:ext>
            </a:extLst>
          </p:cNvPr>
          <p:cNvSpPr>
            <a:spLocks noGrp="1"/>
          </p:cNvSpPr>
          <p:nvPr>
            <p:ph type="ctrTitle"/>
          </p:nvPr>
        </p:nvSpPr>
        <p:spPr>
          <a:xfrm>
            <a:off x="3123911" y="2802651"/>
            <a:ext cx="9036888" cy="1115623"/>
          </a:xfrm>
        </p:spPr>
        <p:txBody>
          <a:bodyPr/>
          <a:lstStyle/>
          <a:p>
            <a:pPr algn="ctr"/>
            <a:r>
              <a:rPr lang="en-US" sz="3600" b="0" dirty="0">
                <a:ea typeface="+mj-lt"/>
                <a:cs typeface="+mj-lt"/>
              </a:rPr>
              <a:t>Three-axis Helmholtz Coil System Current Calculator for Target Magnetic Field</a:t>
            </a:r>
            <a:endParaRPr lang="en-US" sz="3600"/>
          </a:p>
        </p:txBody>
      </p:sp>
      <p:sp>
        <p:nvSpPr>
          <p:cNvPr id="4" name="Title 1">
            <a:extLst>
              <a:ext uri="{FF2B5EF4-FFF2-40B4-BE49-F238E27FC236}">
                <a16:creationId xmlns:a16="http://schemas.microsoft.com/office/drawing/2014/main" id="{0226D786-E0BF-A8FB-FF87-3A72B3217808}"/>
              </a:ext>
            </a:extLst>
          </p:cNvPr>
          <p:cNvSpPr txBox="1">
            <a:spLocks/>
          </p:cNvSpPr>
          <p:nvPr/>
        </p:nvSpPr>
        <p:spPr>
          <a:xfrm>
            <a:off x="6209078" y="4489328"/>
            <a:ext cx="2612234" cy="570373"/>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0" dirty="0"/>
              <a:t>Reyhaneh </a:t>
            </a:r>
            <a:r>
              <a:rPr lang="en-US" sz="2000" b="0" err="1"/>
              <a:t>Norouziani</a:t>
            </a:r>
            <a:endParaRPr lang="en-US" sz="2000" b="0"/>
          </a:p>
        </p:txBody>
      </p:sp>
    </p:spTree>
    <p:extLst>
      <p:ext uri="{BB962C8B-B14F-4D97-AF65-F5344CB8AC3E}">
        <p14:creationId xmlns:p14="http://schemas.microsoft.com/office/powerpoint/2010/main" val="204180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ring with a red wire&#10;&#10;Description automatically generated">
            <a:extLst>
              <a:ext uri="{FF2B5EF4-FFF2-40B4-BE49-F238E27FC236}">
                <a16:creationId xmlns:a16="http://schemas.microsoft.com/office/drawing/2014/main" id="{695A9293-9AC9-50F8-4455-CBDAF689C09C}"/>
              </a:ext>
            </a:extLst>
          </p:cNvPr>
          <p:cNvPicPr>
            <a:picLocks noChangeAspect="1"/>
          </p:cNvPicPr>
          <p:nvPr/>
        </p:nvPicPr>
        <p:blipFill>
          <a:blip r:embed="rId3"/>
          <a:stretch>
            <a:fillRect/>
          </a:stretch>
        </p:blipFill>
        <p:spPr>
          <a:xfrm>
            <a:off x="6689767" y="1189561"/>
            <a:ext cx="4799611" cy="5141915"/>
          </a:xfrm>
          <a:prstGeom prst="rect">
            <a:avLst/>
          </a:prstGeom>
          <a:noFill/>
        </p:spPr>
      </p:pic>
      <p:sp>
        <p:nvSpPr>
          <p:cNvPr id="3" name="Title 2">
            <a:extLst>
              <a:ext uri="{FF2B5EF4-FFF2-40B4-BE49-F238E27FC236}">
                <a16:creationId xmlns:a16="http://schemas.microsoft.com/office/drawing/2014/main" id="{8E56CD1A-CE63-5F46-2D98-424D2421EA94}"/>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sz="3600" b="0" i="0" kern="1200" spc="100" baseline="0" dirty="0">
                <a:latin typeface="+mj-lt"/>
                <a:ea typeface="+mj-ea"/>
                <a:cs typeface="+mj-cs"/>
              </a:rPr>
              <a:t>Helmholtz coil system</a:t>
            </a:r>
            <a:endParaRPr lang="en-US" sz="3600" b="0" i="0" kern="1200" spc="100" baseline="0" dirty="0">
              <a:latin typeface="+mj-lt"/>
            </a:endParaRPr>
          </a:p>
        </p:txBody>
      </p:sp>
      <p:sp>
        <p:nvSpPr>
          <p:cNvPr id="41" name="Text Placeholder 3">
            <a:extLst>
              <a:ext uri="{FF2B5EF4-FFF2-40B4-BE49-F238E27FC236}">
                <a16:creationId xmlns:a16="http://schemas.microsoft.com/office/drawing/2014/main" id="{D923EF72-C8CF-2DB2-5CBA-E6873DA17A5F}"/>
              </a:ext>
            </a:extLst>
          </p:cNvPr>
          <p:cNvSpPr txBox="1">
            <a:spLocks/>
          </p:cNvSpPr>
          <p:nvPr/>
        </p:nvSpPr>
        <p:spPr>
          <a:xfrm>
            <a:off x="961791" y="2289363"/>
            <a:ext cx="5789342" cy="2795232"/>
          </a:xfrm>
          <a:prstGeom prst="rect">
            <a:avLst/>
          </a:prstGeom>
        </p:spPr>
        <p:txBody>
          <a:bodyPr vert="horz" lIns="0" tIns="0" rIns="0" bIns="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6870" indent="-356870">
              <a:lnSpc>
                <a:spcPct val="100000"/>
              </a:lnSpc>
            </a:pPr>
            <a:r>
              <a:rPr lang="en-US" sz="1800" b="0" i="0" kern="1200" dirty="0">
                <a:latin typeface="+mn-lt"/>
                <a:ea typeface="+mn-ea"/>
                <a:cs typeface="+mn-cs"/>
              </a:rPr>
              <a:t>A pair of two electromagnetic coaxial circular coils of radius r separated by a distance equal to the radius of the coil</a:t>
            </a:r>
            <a:endParaRPr lang="en-US" sz="1800" dirty="0"/>
          </a:p>
          <a:p>
            <a:pPr marL="356870" indent="-356870">
              <a:lnSpc>
                <a:spcPct val="100000"/>
              </a:lnSpc>
            </a:pPr>
            <a:r>
              <a:rPr lang="en-US" sz="1800" dirty="0"/>
              <a:t>A nearly</a:t>
            </a:r>
            <a:r>
              <a:rPr lang="en-US" sz="1800" b="0" i="0" kern="1200" dirty="0">
                <a:latin typeface="+mn-lt"/>
                <a:ea typeface="+mn-ea"/>
                <a:cs typeface="+mn-cs"/>
              </a:rPr>
              <a:t> uniform magnetic field at the center </a:t>
            </a:r>
            <a:endParaRPr lang="en-US" sz="1800" b="0" i="0" kern="1200" dirty="0">
              <a:latin typeface="+mn-lt"/>
            </a:endParaRPr>
          </a:p>
          <a:p>
            <a:pPr marL="356870" indent="-356870">
              <a:lnSpc>
                <a:spcPct val="100000"/>
              </a:lnSpc>
            </a:pPr>
            <a:r>
              <a:rPr lang="en-US" sz="1800" dirty="0"/>
              <a:t>Small</a:t>
            </a:r>
            <a:r>
              <a:rPr lang="en-US" sz="1800" b="0" i="0" kern="1200" dirty="0">
                <a:latin typeface="+mn-lt"/>
                <a:ea typeface="+mn-ea"/>
                <a:cs typeface="+mn-cs"/>
              </a:rPr>
              <a:t> magnetic fields with high uniformity</a:t>
            </a:r>
            <a:endParaRPr lang="en-US" sz="1800" b="0" i="0" kern="1200" dirty="0">
              <a:latin typeface="+mn-lt"/>
            </a:endParaRPr>
          </a:p>
          <a:p>
            <a:pPr marL="356870" indent="-356870">
              <a:lnSpc>
                <a:spcPct val="100000"/>
              </a:lnSpc>
            </a:pPr>
            <a:r>
              <a:rPr lang="en-US" sz="1800" dirty="0">
                <a:ea typeface="+mn-lt"/>
                <a:cs typeface="+mn-lt"/>
              </a:rPr>
              <a:t>If the electric current be equal but in the opposite direction, it is known as Maxwell coil, which creates a region of magnetic field gradient</a:t>
            </a:r>
            <a:endParaRPr lang="en-US" sz="1800" dirty="0"/>
          </a:p>
          <a:p>
            <a:pPr marL="0" indent="0">
              <a:lnSpc>
                <a:spcPct val="100000"/>
              </a:lnSpc>
              <a:buNone/>
            </a:pPr>
            <a:endParaRPr lang="en-US" sz="1800" b="0" i="0" kern="1200" dirty="0">
              <a:latin typeface="+mn-lt"/>
            </a:endParaRPr>
          </a:p>
          <a:p>
            <a:pPr marL="356870" indent="-356870">
              <a:lnSpc>
                <a:spcPct val="100000"/>
              </a:lnSpc>
            </a:pPr>
            <a:endParaRPr lang="en-US" sz="1800" dirty="0"/>
          </a:p>
        </p:txBody>
      </p:sp>
      <p:sp>
        <p:nvSpPr>
          <p:cNvPr id="46" name="Date Placeholder 4">
            <a:extLst>
              <a:ext uri="{FF2B5EF4-FFF2-40B4-BE49-F238E27FC236}">
                <a16:creationId xmlns:a16="http://schemas.microsoft.com/office/drawing/2014/main" id="{54585F01-F2C2-B5B8-C0E9-DC406FC27558}"/>
              </a:ext>
            </a:extLst>
          </p:cNvPr>
          <p:cNvSpPr>
            <a:spLocks noGrp="1"/>
          </p:cNvSpPr>
          <p:nvPr>
            <p:ph type="dt" sz="half" idx="14"/>
          </p:nvPr>
        </p:nvSpPr>
        <p:spPr>
          <a:xfrm>
            <a:off x="2992120" y="6332220"/>
            <a:ext cx="1313180" cy="247651"/>
          </a:xfrm>
        </p:spPr>
        <p:txBody>
          <a:bodyPr/>
          <a:lstStyle/>
          <a:p>
            <a:pPr>
              <a:spcAft>
                <a:spcPts val="600"/>
              </a:spcAft>
            </a:pPr>
            <a:fld id="{6FCA8E82-58CD-E045-8B98-B7A85B79B752}" type="datetime4">
              <a:rPr lang="en-US" smtClean="0"/>
              <a:pPr>
                <a:spcAft>
                  <a:spcPts val="600"/>
                </a:spcAft>
              </a:pPr>
              <a:t>February 6, 2024</a:t>
            </a:fld>
            <a:endParaRPr lang="en-US">
              <a:latin typeface="+mn-lt"/>
            </a:endParaRPr>
          </a:p>
        </p:txBody>
      </p:sp>
      <p:sp>
        <p:nvSpPr>
          <p:cNvPr id="50" name="Slide Number Placeholder 6">
            <a:extLst>
              <a:ext uri="{FF2B5EF4-FFF2-40B4-BE49-F238E27FC236}">
                <a16:creationId xmlns:a16="http://schemas.microsoft.com/office/drawing/2014/main" id="{78BF97A3-D7A9-2662-32C2-7495595CDCBD}"/>
              </a:ext>
            </a:extLst>
          </p:cNvPr>
          <p:cNvSpPr>
            <a:spLocks noGrp="1"/>
          </p:cNvSpPr>
          <p:nvPr>
            <p:ph type="sldNum" sz="quarter" idx="16"/>
          </p:nvPr>
        </p:nvSpPr>
        <p:spPr>
          <a:xfrm>
            <a:off x="971550" y="6332220"/>
            <a:ext cx="523240" cy="247651"/>
          </a:xfrm>
        </p:spPr>
        <p:txBody>
          <a:bodyPr/>
          <a:lstStyle/>
          <a:p>
            <a:pPr>
              <a:spcAft>
                <a:spcPts val="600"/>
              </a:spcAft>
            </a:pPr>
            <a:r>
              <a:rPr lang="en-US" dirty="0"/>
              <a:t>2/9</a:t>
            </a:r>
            <a:endParaRPr lang="en-US" dirty="0">
              <a:latin typeface="+mn-lt"/>
            </a:endParaRPr>
          </a:p>
        </p:txBody>
      </p:sp>
      <p:sp>
        <p:nvSpPr>
          <p:cNvPr id="4" name="Rectangle 3">
            <a:extLst>
              <a:ext uri="{FF2B5EF4-FFF2-40B4-BE49-F238E27FC236}">
                <a16:creationId xmlns:a16="http://schemas.microsoft.com/office/drawing/2014/main" id="{862C5114-F44D-1E01-1903-B941F20CB496}"/>
              </a:ext>
            </a:extLst>
          </p:cNvPr>
          <p:cNvSpPr/>
          <p:nvPr/>
        </p:nvSpPr>
        <p:spPr>
          <a:xfrm>
            <a:off x="2940676" y="6310648"/>
            <a:ext cx="1169830" cy="2790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50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56CD1A-CE63-5F46-2D98-424D2421EA94}"/>
              </a:ext>
            </a:extLst>
          </p:cNvPr>
          <p:cNvSpPr>
            <a:spLocks noGrp="1"/>
          </p:cNvSpPr>
          <p:nvPr>
            <p:ph type="title"/>
          </p:nvPr>
        </p:nvSpPr>
        <p:spPr/>
        <p:txBody>
          <a:bodyPr>
            <a:noAutofit/>
          </a:bodyPr>
          <a:lstStyle/>
          <a:p>
            <a:r>
              <a:rPr lang="en-US" sz="3600" b="0" dirty="0">
                <a:ea typeface="+mj-lt"/>
                <a:cs typeface="+mj-lt"/>
              </a:rPr>
              <a:t>Model</a:t>
            </a:r>
            <a:endParaRPr lang="en-US" dirty="0"/>
          </a:p>
        </p:txBody>
      </p:sp>
      <p:sp>
        <p:nvSpPr>
          <p:cNvPr id="5" name="TextBox 8">
            <a:extLst>
              <a:ext uri="{FF2B5EF4-FFF2-40B4-BE49-F238E27FC236}">
                <a16:creationId xmlns:a16="http://schemas.microsoft.com/office/drawing/2014/main" id="{E2D8EF73-9FE9-F810-18D8-F46A7494D22E}"/>
              </a:ext>
            </a:extLst>
          </p:cNvPr>
          <p:cNvSpPr txBox="1"/>
          <p:nvPr/>
        </p:nvSpPr>
        <p:spPr>
          <a:xfrm>
            <a:off x="1673888" y="4395234"/>
            <a:ext cx="10801350" cy="2270109"/>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600" b="0" i="1" dirty="0">
                <a:solidFill>
                  <a:schemeClr val="bg1"/>
                </a:solidFill>
                <a:effectLst/>
                <a:latin typeface="KaTeX_Math"/>
              </a:rPr>
              <a:t>H</a:t>
            </a:r>
            <a:r>
              <a:rPr lang="en-US" sz="1600" dirty="0">
                <a:solidFill>
                  <a:schemeClr val="bg1"/>
                </a:solidFill>
                <a:latin typeface="Söhne"/>
              </a:rPr>
              <a:t>	</a:t>
            </a:r>
            <a:r>
              <a:rPr lang="en-US" sz="1600" b="0" i="0" dirty="0">
                <a:solidFill>
                  <a:schemeClr val="bg1"/>
                </a:solidFill>
                <a:effectLst/>
                <a:latin typeface="Söhne"/>
              </a:rPr>
              <a:t>Magnetic field strength</a:t>
            </a:r>
          </a:p>
          <a:p>
            <a:pPr>
              <a:lnSpc>
                <a:spcPct val="150000"/>
              </a:lnSpc>
            </a:pPr>
            <a:r>
              <a:rPr lang="en-US" sz="1600" b="0" i="1" dirty="0">
                <a:solidFill>
                  <a:schemeClr val="bg1"/>
                </a:solidFill>
                <a:effectLst/>
                <a:latin typeface="KaTeX_Math"/>
              </a:rPr>
              <a:t>N</a:t>
            </a:r>
            <a:r>
              <a:rPr lang="en-US" sz="1600" dirty="0">
                <a:solidFill>
                  <a:schemeClr val="bg1"/>
                </a:solidFill>
                <a:latin typeface="Söhne"/>
              </a:rPr>
              <a:t>	</a:t>
            </a:r>
            <a:r>
              <a:rPr lang="en-US" sz="1600" b="0" i="0" dirty="0">
                <a:solidFill>
                  <a:schemeClr val="bg1"/>
                </a:solidFill>
                <a:effectLst/>
                <a:latin typeface="Söhne"/>
              </a:rPr>
              <a:t>Number of turns in the coil</a:t>
            </a:r>
            <a:r>
              <a:rPr lang="en-US" sz="1600" dirty="0">
                <a:solidFill>
                  <a:schemeClr val="bg1"/>
                </a:solidFill>
                <a:latin typeface="Söhne"/>
              </a:rPr>
              <a:t> </a:t>
            </a:r>
            <a:endParaRPr lang="en-US" sz="1600" b="0" i="0" dirty="0">
              <a:solidFill>
                <a:schemeClr val="bg1"/>
              </a:solidFill>
              <a:effectLst/>
              <a:latin typeface="Söhne"/>
            </a:endParaRPr>
          </a:p>
          <a:p>
            <a:pPr>
              <a:lnSpc>
                <a:spcPct val="150000"/>
              </a:lnSpc>
            </a:pPr>
            <a:r>
              <a:rPr lang="en-US" sz="1600" i="1" dirty="0">
                <a:solidFill>
                  <a:schemeClr val="bg1"/>
                </a:solidFill>
                <a:latin typeface="KaTeX_Math"/>
              </a:rPr>
              <a:t>I</a:t>
            </a:r>
            <a:r>
              <a:rPr lang="en-US" sz="1600" b="0" i="1" dirty="0">
                <a:solidFill>
                  <a:schemeClr val="bg1"/>
                </a:solidFill>
                <a:effectLst/>
                <a:latin typeface="KaTeX_Math"/>
              </a:rPr>
              <a:t> </a:t>
            </a:r>
            <a:r>
              <a:rPr lang="en-US" sz="1600" dirty="0">
                <a:solidFill>
                  <a:schemeClr val="bg1"/>
                </a:solidFill>
                <a:latin typeface="Söhne"/>
              </a:rPr>
              <a:t>	Current</a:t>
            </a:r>
            <a:r>
              <a:rPr lang="en-US" sz="1600" b="0" i="0" dirty="0">
                <a:solidFill>
                  <a:schemeClr val="bg1"/>
                </a:solidFill>
                <a:effectLst/>
                <a:latin typeface="Söhne"/>
              </a:rPr>
              <a:t> flowing through the coils</a:t>
            </a:r>
          </a:p>
          <a:p>
            <a:pPr algn="l">
              <a:lnSpc>
                <a:spcPct val="150000"/>
              </a:lnSpc>
            </a:pPr>
            <a:r>
              <a:rPr lang="en-US" sz="1600" i="1" dirty="0">
                <a:solidFill>
                  <a:schemeClr val="bg1"/>
                </a:solidFill>
                <a:latin typeface="KaTeX_Math"/>
              </a:rPr>
              <a:t>r</a:t>
            </a:r>
            <a:r>
              <a:rPr lang="en-US" sz="1600" dirty="0">
                <a:solidFill>
                  <a:schemeClr val="bg1"/>
                </a:solidFill>
                <a:latin typeface="Söhne"/>
              </a:rPr>
              <a:t>	</a:t>
            </a:r>
            <a:r>
              <a:rPr lang="en-US" sz="1600" b="0" i="0" dirty="0">
                <a:solidFill>
                  <a:schemeClr val="bg1"/>
                </a:solidFill>
                <a:effectLst/>
                <a:latin typeface="Söhne"/>
              </a:rPr>
              <a:t>Radius of the coils</a:t>
            </a:r>
          </a:p>
          <a:p>
            <a:pPr>
              <a:lnSpc>
                <a:spcPct val="150000"/>
              </a:lnSpc>
            </a:pPr>
            <a:r>
              <a:rPr lang="en-US" sz="1600" i="1" dirty="0">
                <a:solidFill>
                  <a:schemeClr val="bg1"/>
                </a:solidFill>
                <a:latin typeface="KaTeX_Math"/>
              </a:rPr>
              <a:t>x</a:t>
            </a:r>
            <a:r>
              <a:rPr lang="en-US" sz="1600" dirty="0">
                <a:solidFill>
                  <a:schemeClr val="bg1"/>
                </a:solidFill>
                <a:latin typeface="Söhne"/>
              </a:rPr>
              <a:t>	</a:t>
            </a:r>
            <a:r>
              <a:rPr lang="en-US" sz="1600" b="0" i="0" dirty="0">
                <a:solidFill>
                  <a:schemeClr val="bg1"/>
                </a:solidFill>
                <a:effectLst/>
                <a:latin typeface="Söhne"/>
              </a:rPr>
              <a:t>Position along the coil's axis where the magnetic field is calculating</a:t>
            </a:r>
            <a:r>
              <a:rPr lang="en-US" sz="1600" dirty="0">
                <a:solidFill>
                  <a:schemeClr val="bg1"/>
                </a:solidFill>
                <a:latin typeface="Söhne"/>
              </a:rPr>
              <a:t> </a:t>
            </a:r>
            <a:endParaRPr lang="en-US" sz="1600" b="0" i="0" dirty="0">
              <a:solidFill>
                <a:schemeClr val="bg1"/>
              </a:solidFill>
              <a:effectLst/>
              <a:latin typeface="Söhne"/>
            </a:endParaRPr>
          </a:p>
          <a:p>
            <a:pPr algn="l">
              <a:lnSpc>
                <a:spcPct val="150000"/>
              </a:lnSpc>
            </a:pPr>
            <a:r>
              <a:rPr lang="en-US" sz="1600" i="1" dirty="0">
                <a:solidFill>
                  <a:schemeClr val="bg1"/>
                </a:solidFill>
                <a:latin typeface="KaTeX_Math"/>
              </a:rPr>
              <a:t>d</a:t>
            </a:r>
            <a:r>
              <a:rPr lang="en-US" sz="1600" dirty="0">
                <a:solidFill>
                  <a:schemeClr val="bg1"/>
                </a:solidFill>
                <a:latin typeface="Söhne"/>
              </a:rPr>
              <a:t>	</a:t>
            </a:r>
            <a:r>
              <a:rPr lang="en-US" sz="1600" b="0" i="0" dirty="0">
                <a:solidFill>
                  <a:schemeClr val="bg1"/>
                </a:solidFill>
                <a:effectLst/>
                <a:latin typeface="Söhne"/>
              </a:rPr>
              <a:t>Separation between the coils</a:t>
            </a:r>
          </a:p>
        </p:txBody>
      </p:sp>
      <p:pic>
        <p:nvPicPr>
          <p:cNvPr id="6" name="Picture 5" descr="A diagram of a ring with a red wire&#10;&#10;Description automatically generated">
            <a:extLst>
              <a:ext uri="{FF2B5EF4-FFF2-40B4-BE49-F238E27FC236}">
                <a16:creationId xmlns:a16="http://schemas.microsoft.com/office/drawing/2014/main" id="{9F424B5F-E30E-C48C-8ADA-572022B27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122" y="2834192"/>
            <a:ext cx="3210231" cy="3445032"/>
          </a:xfrm>
          <a:prstGeom prst="rect">
            <a:avLst/>
          </a:prstGeom>
        </p:spPr>
      </p:pic>
      <p:sp>
        <p:nvSpPr>
          <p:cNvPr id="7" name="TextBox 13">
            <a:extLst>
              <a:ext uri="{FF2B5EF4-FFF2-40B4-BE49-F238E27FC236}">
                <a16:creationId xmlns:a16="http://schemas.microsoft.com/office/drawing/2014/main" id="{CBAFF8A0-0F25-2FDE-4320-2637F5B13F6D}"/>
              </a:ext>
            </a:extLst>
          </p:cNvPr>
          <p:cNvSpPr txBox="1"/>
          <p:nvPr/>
        </p:nvSpPr>
        <p:spPr>
          <a:xfrm>
            <a:off x="838200" y="2329868"/>
            <a:ext cx="2050181"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H of One Coil:</a:t>
            </a:r>
          </a:p>
        </p:txBody>
      </p:sp>
      <p:sp>
        <p:nvSpPr>
          <p:cNvPr id="8" name="TextBox 14">
            <a:extLst>
              <a:ext uri="{FF2B5EF4-FFF2-40B4-BE49-F238E27FC236}">
                <a16:creationId xmlns:a16="http://schemas.microsoft.com/office/drawing/2014/main" id="{9521DF3F-E4CF-DEF7-57DB-1C660588A244}"/>
              </a:ext>
            </a:extLst>
          </p:cNvPr>
          <p:cNvSpPr txBox="1"/>
          <p:nvPr/>
        </p:nvSpPr>
        <p:spPr>
          <a:xfrm>
            <a:off x="838200" y="3005877"/>
            <a:ext cx="3198547"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Total H of in Helmholtz coils:</a:t>
            </a:r>
          </a:p>
        </p:txBody>
      </p:sp>
      <p:pic>
        <p:nvPicPr>
          <p:cNvPr id="9" name="Picture 8">
            <a:extLst>
              <a:ext uri="{FF2B5EF4-FFF2-40B4-BE49-F238E27FC236}">
                <a16:creationId xmlns:a16="http://schemas.microsoft.com/office/drawing/2014/main" id="{CFC7FD7F-B98C-8175-781C-123E309875B1}"/>
              </a:ext>
            </a:extLst>
          </p:cNvPr>
          <p:cNvPicPr>
            <a:picLocks noChangeAspect="1"/>
          </p:cNvPicPr>
          <p:nvPr/>
        </p:nvPicPr>
        <p:blipFill>
          <a:blip r:embed="rId3"/>
          <a:stretch>
            <a:fillRect/>
          </a:stretch>
        </p:blipFill>
        <p:spPr>
          <a:xfrm>
            <a:off x="2437992" y="2052772"/>
            <a:ext cx="2384669" cy="784533"/>
          </a:xfrm>
          <a:prstGeom prst="rect">
            <a:avLst/>
          </a:prstGeom>
        </p:spPr>
      </p:pic>
      <p:pic>
        <p:nvPicPr>
          <p:cNvPr id="14" name="Picture 13" descr="A math equations with numbers and symbols&#10;&#10;Description automatically generated">
            <a:extLst>
              <a:ext uri="{FF2B5EF4-FFF2-40B4-BE49-F238E27FC236}">
                <a16:creationId xmlns:a16="http://schemas.microsoft.com/office/drawing/2014/main" id="{D442396F-1884-6F49-EE9E-0219DFBBD569}"/>
              </a:ext>
            </a:extLst>
          </p:cNvPr>
          <p:cNvPicPr>
            <a:picLocks noChangeAspect="1"/>
          </p:cNvPicPr>
          <p:nvPr/>
        </p:nvPicPr>
        <p:blipFill>
          <a:blip r:embed="rId4"/>
          <a:stretch>
            <a:fillRect/>
          </a:stretch>
        </p:blipFill>
        <p:spPr>
          <a:xfrm>
            <a:off x="3822276" y="2746756"/>
            <a:ext cx="4150352" cy="1085448"/>
          </a:xfrm>
          <a:prstGeom prst="rect">
            <a:avLst/>
          </a:prstGeom>
        </p:spPr>
      </p:pic>
      <p:sp>
        <p:nvSpPr>
          <p:cNvPr id="4" name="Slide Number Placeholder 6">
            <a:extLst>
              <a:ext uri="{FF2B5EF4-FFF2-40B4-BE49-F238E27FC236}">
                <a16:creationId xmlns:a16="http://schemas.microsoft.com/office/drawing/2014/main" id="{2D541216-E2D2-7437-5792-366480B2189A}"/>
              </a:ext>
            </a:extLst>
          </p:cNvPr>
          <p:cNvSpPr txBox="1">
            <a:spLocks/>
          </p:cNvSpPr>
          <p:nvPr/>
        </p:nvSpPr>
        <p:spPr>
          <a:xfrm>
            <a:off x="971550" y="6332220"/>
            <a:ext cx="523240" cy="24765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1100" dirty="0">
                <a:solidFill>
                  <a:schemeClr val="bg1"/>
                </a:solidFill>
                <a:latin typeface="Franklin Gothic Book"/>
              </a:rPr>
              <a:t>3/9</a:t>
            </a:r>
          </a:p>
        </p:txBody>
      </p:sp>
      <p:sp>
        <p:nvSpPr>
          <p:cNvPr id="10" name="TextBox 14">
            <a:extLst>
              <a:ext uri="{FF2B5EF4-FFF2-40B4-BE49-F238E27FC236}">
                <a16:creationId xmlns:a16="http://schemas.microsoft.com/office/drawing/2014/main" id="{422F562F-A29F-481D-CF40-FC36AF7199CF}"/>
              </a:ext>
            </a:extLst>
          </p:cNvPr>
          <p:cNvSpPr txBox="1"/>
          <p:nvPr/>
        </p:nvSpPr>
        <p:spPr>
          <a:xfrm>
            <a:off x="925551" y="3827350"/>
            <a:ext cx="3198547"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Total H of in Maxwel coils:</a:t>
            </a:r>
          </a:p>
        </p:txBody>
      </p:sp>
      <p:pic>
        <p:nvPicPr>
          <p:cNvPr id="12" name="Picture 11">
            <a:extLst>
              <a:ext uri="{FF2B5EF4-FFF2-40B4-BE49-F238E27FC236}">
                <a16:creationId xmlns:a16="http://schemas.microsoft.com/office/drawing/2014/main" id="{18A6E84D-7E13-01AE-026B-DDA14F659ADA}"/>
              </a:ext>
            </a:extLst>
          </p:cNvPr>
          <p:cNvPicPr>
            <a:picLocks noChangeAspect="1"/>
          </p:cNvPicPr>
          <p:nvPr/>
        </p:nvPicPr>
        <p:blipFill>
          <a:blip r:embed="rId5"/>
          <a:stretch>
            <a:fillRect/>
          </a:stretch>
        </p:blipFill>
        <p:spPr>
          <a:xfrm>
            <a:off x="3462802" y="3620429"/>
            <a:ext cx="4690250" cy="834483"/>
          </a:xfrm>
          <a:prstGeom prst="rect">
            <a:avLst/>
          </a:prstGeom>
        </p:spPr>
      </p:pic>
    </p:spTree>
    <p:extLst>
      <p:ext uri="{BB962C8B-B14F-4D97-AF65-F5344CB8AC3E}">
        <p14:creationId xmlns:p14="http://schemas.microsoft.com/office/powerpoint/2010/main" val="57312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59B001FD-613A-6956-596A-4D2D0454BE09}"/>
              </a:ext>
            </a:extLst>
          </p:cNvPr>
          <p:cNvSpPr txBox="1">
            <a:spLocks/>
          </p:cNvSpPr>
          <p:nvPr/>
        </p:nvSpPr>
        <p:spPr>
          <a:xfrm>
            <a:off x="974755" y="879063"/>
            <a:ext cx="8730012"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0" dirty="0">
                <a:ea typeface="+mj-lt"/>
                <a:cs typeface="+mj-lt"/>
              </a:rPr>
              <a:t>Model</a:t>
            </a:r>
          </a:p>
        </p:txBody>
      </p:sp>
      <p:sp>
        <p:nvSpPr>
          <p:cNvPr id="18" name="Slide Number Placeholder 14">
            <a:extLst>
              <a:ext uri="{FF2B5EF4-FFF2-40B4-BE49-F238E27FC236}">
                <a16:creationId xmlns:a16="http://schemas.microsoft.com/office/drawing/2014/main" id="{B86A7278-5A5B-781D-503A-A88C99BB3812}"/>
              </a:ext>
            </a:extLst>
          </p:cNvPr>
          <p:cNvSpPr txBox="1">
            <a:spLocks/>
          </p:cNvSpPr>
          <p:nvPr/>
        </p:nvSpPr>
        <p:spPr>
          <a:xfrm>
            <a:off x="971550" y="6332220"/>
            <a:ext cx="523240" cy="24765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1100" dirty="0">
                <a:solidFill>
                  <a:schemeClr val="bg1"/>
                </a:solidFill>
                <a:latin typeface="Franklin Gothic Book"/>
              </a:rPr>
              <a:t>4/9</a:t>
            </a:r>
          </a:p>
        </p:txBody>
      </p:sp>
      <p:pic>
        <p:nvPicPr>
          <p:cNvPr id="20" name="Picture 19" descr="Vectors in 3-D">
            <a:extLst>
              <a:ext uri="{FF2B5EF4-FFF2-40B4-BE49-F238E27FC236}">
                <a16:creationId xmlns:a16="http://schemas.microsoft.com/office/drawing/2014/main" id="{4B0C0C77-D809-0C50-7ADF-31CF12739789}"/>
              </a:ext>
            </a:extLst>
          </p:cNvPr>
          <p:cNvPicPr>
            <a:picLocks noChangeAspect="1"/>
          </p:cNvPicPr>
          <p:nvPr/>
        </p:nvPicPr>
        <p:blipFill>
          <a:blip r:embed="rId2"/>
          <a:stretch>
            <a:fillRect/>
          </a:stretch>
        </p:blipFill>
        <p:spPr>
          <a:xfrm>
            <a:off x="5998368" y="2188516"/>
            <a:ext cx="2327868" cy="1943304"/>
          </a:xfrm>
          <a:prstGeom prst="rect">
            <a:avLst/>
          </a:prstGeom>
        </p:spPr>
      </p:pic>
      <p:pic>
        <p:nvPicPr>
          <p:cNvPr id="22" name="Picture 21" descr="A group of math equations&#10;&#10;Description automatically generated">
            <a:extLst>
              <a:ext uri="{FF2B5EF4-FFF2-40B4-BE49-F238E27FC236}">
                <a16:creationId xmlns:a16="http://schemas.microsoft.com/office/drawing/2014/main" id="{AF5E8D05-6529-2437-D88E-7793E0A5FD69}"/>
              </a:ext>
            </a:extLst>
          </p:cNvPr>
          <p:cNvPicPr>
            <a:picLocks noChangeAspect="1"/>
          </p:cNvPicPr>
          <p:nvPr/>
        </p:nvPicPr>
        <p:blipFill rotWithShape="1">
          <a:blip r:embed="rId3"/>
          <a:srcRect l="65" r="10060" b="-296"/>
          <a:stretch/>
        </p:blipFill>
        <p:spPr>
          <a:xfrm>
            <a:off x="854518" y="2500864"/>
            <a:ext cx="4295880" cy="2442128"/>
          </a:xfrm>
          <a:prstGeom prst="rect">
            <a:avLst/>
          </a:prstGeom>
        </p:spPr>
      </p:pic>
      <p:pic>
        <p:nvPicPr>
          <p:cNvPr id="24" name="Picture 23" descr="A black and blue math symbols&#10;&#10;Description automatically generated">
            <a:extLst>
              <a:ext uri="{FF2B5EF4-FFF2-40B4-BE49-F238E27FC236}">
                <a16:creationId xmlns:a16="http://schemas.microsoft.com/office/drawing/2014/main" id="{3FC2FEB4-D36E-3B53-89B2-03D453B30FE5}"/>
              </a:ext>
            </a:extLst>
          </p:cNvPr>
          <p:cNvPicPr>
            <a:picLocks noChangeAspect="1"/>
          </p:cNvPicPr>
          <p:nvPr/>
        </p:nvPicPr>
        <p:blipFill>
          <a:blip r:embed="rId4"/>
          <a:stretch>
            <a:fillRect/>
          </a:stretch>
        </p:blipFill>
        <p:spPr>
          <a:xfrm>
            <a:off x="900980" y="2102174"/>
            <a:ext cx="2197952" cy="453251"/>
          </a:xfrm>
          <a:prstGeom prst="rect">
            <a:avLst/>
          </a:prstGeom>
        </p:spPr>
      </p:pic>
      <p:pic>
        <p:nvPicPr>
          <p:cNvPr id="2" name="Picture 1" descr="A white and red object with a metal rod&#10;&#10;Description automatically generated">
            <a:extLst>
              <a:ext uri="{FF2B5EF4-FFF2-40B4-BE49-F238E27FC236}">
                <a16:creationId xmlns:a16="http://schemas.microsoft.com/office/drawing/2014/main" id="{20BC05A2-AA7D-2461-76A8-89A899A9860F}"/>
              </a:ext>
            </a:extLst>
          </p:cNvPr>
          <p:cNvPicPr>
            <a:picLocks noChangeAspect="1"/>
          </p:cNvPicPr>
          <p:nvPr/>
        </p:nvPicPr>
        <p:blipFill rotWithShape="1">
          <a:blip r:embed="rId5"/>
          <a:srcRect t="5672" r="13462" b="-299"/>
          <a:stretch/>
        </p:blipFill>
        <p:spPr>
          <a:xfrm>
            <a:off x="8168037" y="2026850"/>
            <a:ext cx="2612898" cy="3064110"/>
          </a:xfrm>
          <a:prstGeom prst="rect">
            <a:avLst/>
          </a:prstGeom>
        </p:spPr>
      </p:pic>
      <p:sp>
        <p:nvSpPr>
          <p:cNvPr id="3" name="TextBox 3">
            <a:extLst>
              <a:ext uri="{FF2B5EF4-FFF2-40B4-BE49-F238E27FC236}">
                <a16:creationId xmlns:a16="http://schemas.microsoft.com/office/drawing/2014/main" id="{529F081C-77AA-D400-B79A-FAD79AEF6104}"/>
              </a:ext>
            </a:extLst>
          </p:cNvPr>
          <p:cNvSpPr txBox="1"/>
          <p:nvPr/>
        </p:nvSpPr>
        <p:spPr>
          <a:xfrm>
            <a:off x="901389" y="4832196"/>
            <a:ext cx="7220413"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sz="1400" dirty="0">
                <a:solidFill>
                  <a:schemeClr val="bg1"/>
                </a:solidFill>
                <a:ea typeface="+mn-lt"/>
                <a:cs typeface="+mn-lt"/>
              </a:rPr>
              <a:t>The gradient of the magnetic field for Maxwel coil can be found by taking the spatial derivatives of these field components:</a:t>
            </a:r>
            <a:endParaRPr lang="en-US" sz="1600">
              <a:solidFill>
                <a:schemeClr val="bg1"/>
              </a:solidFill>
            </a:endParaRPr>
          </a:p>
        </p:txBody>
      </p:sp>
      <p:pic>
        <p:nvPicPr>
          <p:cNvPr id="4" name="Picture 3" descr="A mathematical equation with black text&#10;&#10;Description automatically generated">
            <a:extLst>
              <a:ext uri="{FF2B5EF4-FFF2-40B4-BE49-F238E27FC236}">
                <a16:creationId xmlns:a16="http://schemas.microsoft.com/office/drawing/2014/main" id="{F856D8C0-43A4-181E-B373-C9F5F3CB63A2}"/>
              </a:ext>
            </a:extLst>
          </p:cNvPr>
          <p:cNvPicPr>
            <a:picLocks noChangeAspect="1"/>
          </p:cNvPicPr>
          <p:nvPr/>
        </p:nvPicPr>
        <p:blipFill>
          <a:blip r:embed="rId6"/>
          <a:stretch>
            <a:fillRect/>
          </a:stretch>
        </p:blipFill>
        <p:spPr>
          <a:xfrm>
            <a:off x="898021" y="5432504"/>
            <a:ext cx="4866810" cy="871653"/>
          </a:xfrm>
          <a:prstGeom prst="rect">
            <a:avLst/>
          </a:prstGeom>
        </p:spPr>
      </p:pic>
    </p:spTree>
    <p:extLst>
      <p:ext uri="{BB962C8B-B14F-4D97-AF65-F5344CB8AC3E}">
        <p14:creationId xmlns:p14="http://schemas.microsoft.com/office/powerpoint/2010/main" val="2439518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56CD1A-CE63-5F46-2D98-424D2421EA94}"/>
              </a:ext>
            </a:extLst>
          </p:cNvPr>
          <p:cNvSpPr>
            <a:spLocks noGrp="1"/>
          </p:cNvSpPr>
          <p:nvPr>
            <p:ph type="title"/>
          </p:nvPr>
        </p:nvSpPr>
        <p:spPr>
          <a:xfrm>
            <a:off x="964023" y="879063"/>
            <a:ext cx="8451440" cy="610863"/>
          </a:xfrm>
        </p:spPr>
        <p:txBody>
          <a:bodyPr>
            <a:noAutofit/>
          </a:bodyPr>
          <a:lstStyle/>
          <a:p>
            <a:r>
              <a:rPr lang="en-US" sz="3600" b="0" dirty="0">
                <a:ea typeface="+mj-lt"/>
                <a:cs typeface="+mj-lt"/>
              </a:rPr>
              <a:t>Model</a:t>
            </a:r>
          </a:p>
        </p:txBody>
      </p:sp>
      <p:pic>
        <p:nvPicPr>
          <p:cNvPr id="2" name="Picture 1" descr="A math equations on a white background&#10;&#10;Description automatically generated">
            <a:extLst>
              <a:ext uri="{FF2B5EF4-FFF2-40B4-BE49-F238E27FC236}">
                <a16:creationId xmlns:a16="http://schemas.microsoft.com/office/drawing/2014/main" id="{E374A2F3-A678-DE97-9FE2-7A5BC408CEB3}"/>
              </a:ext>
            </a:extLst>
          </p:cNvPr>
          <p:cNvPicPr>
            <a:picLocks noChangeAspect="1"/>
          </p:cNvPicPr>
          <p:nvPr/>
        </p:nvPicPr>
        <p:blipFill>
          <a:blip r:embed="rId2"/>
          <a:stretch>
            <a:fillRect/>
          </a:stretch>
        </p:blipFill>
        <p:spPr>
          <a:xfrm>
            <a:off x="962804" y="2336549"/>
            <a:ext cx="4591050" cy="2600325"/>
          </a:xfrm>
          <a:prstGeom prst="rect">
            <a:avLst/>
          </a:prstGeom>
        </p:spPr>
      </p:pic>
      <p:sp>
        <p:nvSpPr>
          <p:cNvPr id="6" name="Slide Number Placeholder 14">
            <a:extLst>
              <a:ext uri="{FF2B5EF4-FFF2-40B4-BE49-F238E27FC236}">
                <a16:creationId xmlns:a16="http://schemas.microsoft.com/office/drawing/2014/main" id="{D10FA71A-7C62-356E-85FB-2262A436ADB3}"/>
              </a:ext>
            </a:extLst>
          </p:cNvPr>
          <p:cNvSpPr txBox="1">
            <a:spLocks/>
          </p:cNvSpPr>
          <p:nvPr/>
        </p:nvSpPr>
        <p:spPr>
          <a:xfrm>
            <a:off x="971550" y="6332220"/>
            <a:ext cx="523240" cy="24765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1100" dirty="0">
                <a:solidFill>
                  <a:schemeClr val="bg1"/>
                </a:solidFill>
                <a:latin typeface="Franklin Gothic Book"/>
              </a:rPr>
              <a:t>5/9</a:t>
            </a:r>
          </a:p>
        </p:txBody>
      </p:sp>
    </p:spTree>
    <p:extLst>
      <p:ext uri="{BB962C8B-B14F-4D97-AF65-F5344CB8AC3E}">
        <p14:creationId xmlns:p14="http://schemas.microsoft.com/office/powerpoint/2010/main" val="408265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AFE8-0C17-3B8F-5FD9-2D38D828E3AB}"/>
              </a:ext>
            </a:extLst>
          </p:cNvPr>
          <p:cNvSpPr>
            <a:spLocks noGrp="1"/>
          </p:cNvSpPr>
          <p:nvPr>
            <p:ph type="title"/>
          </p:nvPr>
        </p:nvSpPr>
        <p:spPr/>
        <p:txBody>
          <a:bodyPr vert="horz" lIns="0" tIns="0" rIns="0" bIns="0" rtlCol="0" anchor="b" anchorCtr="0">
            <a:noAutofit/>
          </a:bodyPr>
          <a:lstStyle/>
          <a:p>
            <a:r>
              <a:rPr lang="en-US" sz="3600" b="0" dirty="0"/>
              <a:t>Input &amp; Output</a:t>
            </a:r>
          </a:p>
        </p:txBody>
      </p:sp>
      <p:sp>
        <p:nvSpPr>
          <p:cNvPr id="7" name="Text Placeholder 6">
            <a:extLst>
              <a:ext uri="{FF2B5EF4-FFF2-40B4-BE49-F238E27FC236}">
                <a16:creationId xmlns:a16="http://schemas.microsoft.com/office/drawing/2014/main" id="{838E0144-C4E9-DBFA-0B0D-C17C232BE6FE}"/>
              </a:ext>
            </a:extLst>
          </p:cNvPr>
          <p:cNvSpPr>
            <a:spLocks noGrp="1"/>
          </p:cNvSpPr>
          <p:nvPr>
            <p:ph type="body" sz="quarter" idx="15"/>
          </p:nvPr>
        </p:nvSpPr>
        <p:spPr>
          <a:xfrm>
            <a:off x="961792" y="2313731"/>
            <a:ext cx="9652310" cy="3612510"/>
          </a:xfrm>
        </p:spPr>
        <p:txBody>
          <a:bodyPr vert="horz" lIns="91440" tIns="45720" rIns="91440" bIns="45720" rtlCol="0" anchor="t">
            <a:noAutofit/>
          </a:bodyPr>
          <a:lstStyle/>
          <a:p>
            <a:r>
              <a:rPr lang="en-US" b="1" dirty="0">
                <a:ea typeface="+mn-lt"/>
                <a:cs typeface="+mn-lt"/>
              </a:rPr>
              <a:t>Inputs: </a:t>
            </a:r>
            <a:endParaRPr lang="en-US" b="1"/>
          </a:p>
          <a:p>
            <a:pPr marL="285750" indent="342900">
              <a:buChar char="•"/>
            </a:pPr>
            <a:r>
              <a:rPr lang="en-US" dirty="0">
                <a:ea typeface="+mn-lt"/>
                <a:cs typeface="+mn-lt"/>
              </a:rPr>
              <a:t>The characteristics of the 3D Helmholtz coil system:</a:t>
            </a:r>
          </a:p>
          <a:p>
            <a:pPr marL="1028700" lvl="2" indent="-285750">
              <a:buFont typeface="Courier New" panose="020B0604020202020204" pitchFamily="34" charset="0"/>
              <a:buChar char="o"/>
            </a:pPr>
            <a:r>
              <a:rPr lang="en-US" sz="1200" dirty="0">
                <a:ea typeface="+mn-lt"/>
                <a:cs typeface="+mn-lt"/>
              </a:rPr>
              <a:t>The diameter of each pair of coils</a:t>
            </a:r>
          </a:p>
          <a:p>
            <a:pPr marL="1028700" lvl="2" indent="-285750">
              <a:buFont typeface="Courier New" panose="020B0604020202020204" pitchFamily="34" charset="0"/>
              <a:buChar char="o"/>
            </a:pPr>
            <a:r>
              <a:rPr lang="en-US" sz="1200" dirty="0">
                <a:ea typeface="+mn-lt"/>
                <a:cs typeface="+mn-lt"/>
              </a:rPr>
              <a:t>The distance between each pair of coils</a:t>
            </a:r>
          </a:p>
          <a:p>
            <a:pPr marL="1028700" lvl="2" indent="-285750">
              <a:buFont typeface="Courier New" panose="020B0604020202020204" pitchFamily="34" charset="0"/>
              <a:buChar char="o"/>
            </a:pPr>
            <a:r>
              <a:rPr lang="en-US" sz="1200" dirty="0">
                <a:ea typeface="+mn-lt"/>
                <a:cs typeface="+mn-lt"/>
              </a:rPr>
              <a:t>The number of turns in each coil</a:t>
            </a:r>
          </a:p>
          <a:p>
            <a:pPr marL="285750" indent="342900">
              <a:buChar char="•"/>
            </a:pPr>
            <a:r>
              <a:rPr lang="en-US" dirty="0">
                <a:ea typeface="+mn-lt"/>
                <a:cs typeface="+mn-lt"/>
              </a:rPr>
              <a:t>The desired magnetic field</a:t>
            </a:r>
            <a:endParaRPr lang="en-US">
              <a:ea typeface="+mn-lt"/>
              <a:cs typeface="+mn-lt"/>
            </a:endParaRPr>
          </a:p>
          <a:p>
            <a:pPr marL="285750" indent="342900">
              <a:buChar char="•"/>
            </a:pPr>
            <a:r>
              <a:rPr lang="en-US" dirty="0">
                <a:ea typeface="+mn-lt"/>
                <a:cs typeface="+mn-lt"/>
              </a:rPr>
              <a:t>• The type of magnetic field( magnetic field with a gradient or uniform magnetic field)</a:t>
            </a:r>
          </a:p>
          <a:p>
            <a:r>
              <a:rPr lang="en-US" b="1" dirty="0">
                <a:ea typeface="+mn-lt"/>
                <a:cs typeface="+mn-lt"/>
              </a:rPr>
              <a:t>Outputs:</a:t>
            </a:r>
            <a:endParaRPr lang="en-US" b="1" dirty="0"/>
          </a:p>
          <a:p>
            <a:pPr marL="285750" indent="342900">
              <a:buChar char="•"/>
            </a:pPr>
            <a:r>
              <a:rPr lang="en-US" dirty="0">
                <a:ea typeface="+mn-lt"/>
                <a:cs typeface="+mn-lt"/>
              </a:rPr>
              <a:t>The needed electric current of each coil to produce the desired magnetic field strength.</a:t>
            </a:r>
            <a:endParaRPr lang="en-US" dirty="0"/>
          </a:p>
          <a:p>
            <a:pPr indent="285750"/>
            <a:endParaRPr lang="en-US" dirty="0"/>
          </a:p>
        </p:txBody>
      </p:sp>
      <p:sp>
        <p:nvSpPr>
          <p:cNvPr id="13" name="Date Placeholder 12">
            <a:extLst>
              <a:ext uri="{FF2B5EF4-FFF2-40B4-BE49-F238E27FC236}">
                <a16:creationId xmlns:a16="http://schemas.microsoft.com/office/drawing/2014/main" id="{5F699693-2B57-1F3A-BF35-0CE6A7633E42}"/>
              </a:ext>
            </a:extLst>
          </p:cNvPr>
          <p:cNvSpPr>
            <a:spLocks noGrp="1"/>
          </p:cNvSpPr>
          <p:nvPr>
            <p:ph type="dt" sz="half" idx="21"/>
          </p:nvPr>
        </p:nvSpPr>
        <p:spPr/>
        <p:txBody>
          <a:bodyPr/>
          <a:lstStyle/>
          <a:p>
            <a:fld id="{6FCA8E82-58CD-E045-8B98-B7A85B79B752}" type="datetime4">
              <a:rPr lang="en-US" smtClean="0"/>
              <a:pPr/>
              <a:t>February 6, 2024</a:t>
            </a:fld>
            <a:endParaRPr lang="en-US" dirty="0">
              <a:latin typeface="+mn-lt"/>
            </a:endParaRPr>
          </a:p>
        </p:txBody>
      </p:sp>
      <p:sp>
        <p:nvSpPr>
          <p:cNvPr id="15" name="Slide Number Placeholder 14">
            <a:extLst>
              <a:ext uri="{FF2B5EF4-FFF2-40B4-BE49-F238E27FC236}">
                <a16:creationId xmlns:a16="http://schemas.microsoft.com/office/drawing/2014/main" id="{44C8C9CC-6F82-18AE-AD33-6D5203C3B19D}"/>
              </a:ext>
            </a:extLst>
          </p:cNvPr>
          <p:cNvSpPr>
            <a:spLocks noGrp="1"/>
          </p:cNvSpPr>
          <p:nvPr>
            <p:ph type="sldNum" sz="quarter" idx="23"/>
          </p:nvPr>
        </p:nvSpPr>
        <p:spPr/>
        <p:txBody>
          <a:bodyPr/>
          <a:lstStyle/>
          <a:p>
            <a:r>
              <a:rPr lang="en-US" dirty="0"/>
              <a:t>6/9</a:t>
            </a:r>
            <a:endParaRPr lang="en-US" dirty="0">
              <a:latin typeface="+mn-lt"/>
            </a:endParaRPr>
          </a:p>
        </p:txBody>
      </p:sp>
      <p:sp>
        <p:nvSpPr>
          <p:cNvPr id="3" name="Rectangle 2">
            <a:extLst>
              <a:ext uri="{FF2B5EF4-FFF2-40B4-BE49-F238E27FC236}">
                <a16:creationId xmlns:a16="http://schemas.microsoft.com/office/drawing/2014/main" id="{4B77D025-F0D2-832B-312C-A5CD06799E29}"/>
              </a:ext>
            </a:extLst>
          </p:cNvPr>
          <p:cNvSpPr/>
          <p:nvPr/>
        </p:nvSpPr>
        <p:spPr>
          <a:xfrm>
            <a:off x="2962140" y="6289183"/>
            <a:ext cx="1148366" cy="23611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558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56CD1A-CE63-5F46-2D98-424D2421EA94}"/>
              </a:ext>
            </a:extLst>
          </p:cNvPr>
          <p:cNvSpPr>
            <a:spLocks noGrp="1"/>
          </p:cNvSpPr>
          <p:nvPr>
            <p:ph type="title"/>
          </p:nvPr>
        </p:nvSpPr>
        <p:spPr>
          <a:xfrm>
            <a:off x="964023" y="980663"/>
            <a:ext cx="10285637" cy="509263"/>
          </a:xfrm>
        </p:spPr>
        <p:txBody>
          <a:bodyPr>
            <a:noAutofit/>
          </a:bodyPr>
          <a:lstStyle/>
          <a:p>
            <a:r>
              <a:rPr lang="en-US" sz="3600" b="0" dirty="0">
                <a:ea typeface="+mj-lt"/>
                <a:cs typeface="+mj-lt"/>
              </a:rPr>
              <a:t>Goal Statements</a:t>
            </a:r>
            <a:endParaRPr lang="en-US" dirty="0"/>
          </a:p>
        </p:txBody>
      </p:sp>
      <p:sp>
        <p:nvSpPr>
          <p:cNvPr id="4" name="Text Placeholder 3">
            <a:extLst>
              <a:ext uri="{FF2B5EF4-FFF2-40B4-BE49-F238E27FC236}">
                <a16:creationId xmlns:a16="http://schemas.microsoft.com/office/drawing/2014/main" id="{408A05AB-49FA-7BB0-E7C5-27131AE28B33}"/>
              </a:ext>
            </a:extLst>
          </p:cNvPr>
          <p:cNvSpPr>
            <a:spLocks noGrp="1"/>
          </p:cNvSpPr>
          <p:nvPr>
            <p:ph type="body" sz="quarter" idx="11"/>
          </p:nvPr>
        </p:nvSpPr>
        <p:spPr>
          <a:xfrm>
            <a:off x="964023" y="2289363"/>
            <a:ext cx="10719866" cy="2153702"/>
          </a:xfrm>
        </p:spPr>
        <p:txBody>
          <a:bodyPr vert="horz" lIns="0" tIns="0" rIns="0" bIns="0" rtlCol="0" anchor="t">
            <a:noAutofit/>
          </a:bodyPr>
          <a:lstStyle/>
          <a:p>
            <a:pPr marL="285750" indent="-285750">
              <a:lnSpc>
                <a:spcPct val="150000"/>
              </a:lnSpc>
              <a:buChar char="•"/>
            </a:pPr>
            <a:r>
              <a:rPr lang="en-US" dirty="0">
                <a:ea typeface="+mn-lt"/>
                <a:cs typeface="+mn-lt"/>
              </a:rPr>
              <a:t>GS1: Calculate the current required for the x-axis coil to achieve the target magnetic field strength along the x-axis.</a:t>
            </a:r>
            <a:endParaRPr lang="en-US"/>
          </a:p>
          <a:p>
            <a:pPr marL="285750" indent="-285750">
              <a:lnSpc>
                <a:spcPct val="150000"/>
              </a:lnSpc>
              <a:buChar char="•"/>
            </a:pPr>
            <a:r>
              <a:rPr lang="en-US" dirty="0">
                <a:ea typeface="+mn-lt"/>
                <a:cs typeface="+mn-lt"/>
              </a:rPr>
              <a:t>GS2: Calculate the current required for the y-axis coil to achieve the target magnetic field strength along the y-axis.</a:t>
            </a:r>
          </a:p>
          <a:p>
            <a:pPr marL="285750" indent="-285750">
              <a:lnSpc>
                <a:spcPct val="150000"/>
              </a:lnSpc>
              <a:buChar char="•"/>
            </a:pPr>
            <a:r>
              <a:rPr lang="en-US" dirty="0">
                <a:ea typeface="+mn-lt"/>
                <a:cs typeface="+mn-lt"/>
              </a:rPr>
              <a:t>GS3: Calculate the current required for the z-axis coil to achieve the target magnetic field strength along the z-axis.</a:t>
            </a:r>
          </a:p>
          <a:p>
            <a:pPr marL="285750" indent="-285750">
              <a:lnSpc>
                <a:spcPct val="150000"/>
              </a:lnSpc>
              <a:buChar char="•"/>
            </a:pPr>
            <a:r>
              <a:rPr lang="en-US" dirty="0">
                <a:ea typeface="+mn-lt"/>
                <a:cs typeface="+mn-lt"/>
              </a:rPr>
              <a:t>GS4: Offer the functionality to switch between a Maxwell Coil and Helmholtz Coil configurations</a:t>
            </a:r>
            <a:endParaRPr lang="en-US" dirty="0"/>
          </a:p>
        </p:txBody>
      </p:sp>
      <p:sp>
        <p:nvSpPr>
          <p:cNvPr id="5" name="Date Placeholder 4">
            <a:extLst>
              <a:ext uri="{FF2B5EF4-FFF2-40B4-BE49-F238E27FC236}">
                <a16:creationId xmlns:a16="http://schemas.microsoft.com/office/drawing/2014/main" id="{0DA50A76-0E8C-DA5B-24A2-188F3BDDCBF7}"/>
              </a:ext>
            </a:extLst>
          </p:cNvPr>
          <p:cNvSpPr>
            <a:spLocks noGrp="1"/>
          </p:cNvSpPr>
          <p:nvPr>
            <p:ph type="dt" sz="half" idx="14"/>
          </p:nvPr>
        </p:nvSpPr>
        <p:spPr/>
        <p:txBody>
          <a:bodyPr/>
          <a:lstStyle/>
          <a:p>
            <a:fld id="{6FCA8E82-58CD-E045-8B98-B7A85B79B752}" type="datetime4">
              <a:rPr lang="en-US" smtClean="0"/>
              <a:pPr/>
              <a:t>February 6, 2024</a:t>
            </a:fld>
            <a:endParaRPr lang="en-US" dirty="0">
              <a:latin typeface="+mn-lt"/>
            </a:endParaRPr>
          </a:p>
        </p:txBody>
      </p:sp>
      <p:sp>
        <p:nvSpPr>
          <p:cNvPr id="8" name="Rectangle 7">
            <a:extLst>
              <a:ext uri="{FF2B5EF4-FFF2-40B4-BE49-F238E27FC236}">
                <a16:creationId xmlns:a16="http://schemas.microsoft.com/office/drawing/2014/main" id="{6E08477C-C47C-03BE-8EA3-7E8C7DCC6378}"/>
              </a:ext>
            </a:extLst>
          </p:cNvPr>
          <p:cNvSpPr/>
          <p:nvPr/>
        </p:nvSpPr>
        <p:spPr>
          <a:xfrm>
            <a:off x="2933700" y="6286500"/>
            <a:ext cx="1384300" cy="2667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4">
            <a:extLst>
              <a:ext uri="{FF2B5EF4-FFF2-40B4-BE49-F238E27FC236}">
                <a16:creationId xmlns:a16="http://schemas.microsoft.com/office/drawing/2014/main" id="{C67F76D0-3168-0033-D10F-3295759F23AB}"/>
              </a:ext>
            </a:extLst>
          </p:cNvPr>
          <p:cNvSpPr txBox="1">
            <a:spLocks/>
          </p:cNvSpPr>
          <p:nvPr/>
        </p:nvSpPr>
        <p:spPr>
          <a:xfrm>
            <a:off x="971550" y="6332220"/>
            <a:ext cx="523240" cy="24765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1100" dirty="0">
                <a:solidFill>
                  <a:schemeClr val="bg1"/>
                </a:solidFill>
                <a:latin typeface="Franklin Gothic Book"/>
              </a:rPr>
              <a:t>7/9</a:t>
            </a:r>
          </a:p>
        </p:txBody>
      </p:sp>
    </p:spTree>
    <p:extLst>
      <p:ext uri="{BB962C8B-B14F-4D97-AF65-F5344CB8AC3E}">
        <p14:creationId xmlns:p14="http://schemas.microsoft.com/office/powerpoint/2010/main" val="108144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AFE8-0C17-3B8F-5FD9-2D38D828E3AB}"/>
              </a:ext>
            </a:extLst>
          </p:cNvPr>
          <p:cNvSpPr>
            <a:spLocks noGrp="1"/>
          </p:cNvSpPr>
          <p:nvPr>
            <p:ph type="title"/>
          </p:nvPr>
        </p:nvSpPr>
        <p:spPr/>
        <p:txBody>
          <a:bodyPr vert="horz" lIns="0" tIns="0" rIns="0" bIns="0" rtlCol="0" anchor="b" anchorCtr="0">
            <a:noAutofit/>
          </a:bodyPr>
          <a:lstStyle/>
          <a:p>
            <a:r>
              <a:rPr lang="en-US" sz="3600" b="0" dirty="0"/>
              <a:t>Assumptions:</a:t>
            </a:r>
            <a:endParaRPr lang="en-US" dirty="0"/>
          </a:p>
        </p:txBody>
      </p:sp>
      <p:sp>
        <p:nvSpPr>
          <p:cNvPr id="7" name="Text Placeholder 6">
            <a:extLst>
              <a:ext uri="{FF2B5EF4-FFF2-40B4-BE49-F238E27FC236}">
                <a16:creationId xmlns:a16="http://schemas.microsoft.com/office/drawing/2014/main" id="{838E0144-C4E9-DBFA-0B0D-C17C232BE6FE}"/>
              </a:ext>
            </a:extLst>
          </p:cNvPr>
          <p:cNvSpPr>
            <a:spLocks noGrp="1"/>
          </p:cNvSpPr>
          <p:nvPr>
            <p:ph type="body" sz="quarter" idx="15"/>
          </p:nvPr>
        </p:nvSpPr>
        <p:spPr>
          <a:xfrm>
            <a:off x="961792" y="2313731"/>
            <a:ext cx="9652310" cy="3612510"/>
          </a:xfrm>
        </p:spPr>
        <p:txBody>
          <a:bodyPr vert="horz" lIns="91440" tIns="45720" rIns="91440" bIns="45720" rtlCol="0" anchor="t">
            <a:noAutofit/>
          </a:bodyPr>
          <a:lstStyle/>
          <a:p>
            <a:r>
              <a:rPr lang="en-US" dirty="0"/>
              <a:t>A1:</a:t>
            </a:r>
            <a:r>
              <a:rPr lang="en-US" dirty="0">
                <a:solidFill>
                  <a:srgbClr val="000000"/>
                </a:solidFill>
                <a:ea typeface="+mn-lt"/>
                <a:cs typeface="+mn-lt"/>
              </a:rPr>
              <a:t> The system is assumed to be powered by a direct current (DC) source, ensuring that the generated magnetic field is steady.</a:t>
            </a:r>
          </a:p>
          <a:p>
            <a:r>
              <a:rPr lang="en-US" dirty="0">
                <a:solidFill>
                  <a:srgbClr val="000000"/>
                </a:solidFill>
              </a:rPr>
              <a:t>A2: </a:t>
            </a:r>
            <a:r>
              <a:rPr lang="en-US" dirty="0">
                <a:solidFill>
                  <a:srgbClr val="000000"/>
                </a:solidFill>
                <a:ea typeface="+mn-lt"/>
                <a:cs typeface="+mn-lt"/>
              </a:rPr>
              <a:t>It is assumed there are no significant external magnetic fields present that could interfere with the magnetic field generated by the Helmholtz coil system. This ensures that the magnetic field within the operational area is solely due to the coils themselves.</a:t>
            </a:r>
          </a:p>
          <a:p>
            <a:r>
              <a:rPr lang="en-US" dirty="0">
                <a:solidFill>
                  <a:srgbClr val="000000"/>
                </a:solidFill>
              </a:rPr>
              <a:t>A3: </a:t>
            </a:r>
            <a:r>
              <a:rPr lang="en-US" dirty="0">
                <a:solidFill>
                  <a:srgbClr val="000000"/>
                </a:solidFill>
                <a:ea typeface="+mn-lt"/>
                <a:cs typeface="+mn-lt"/>
              </a:rPr>
              <a:t>We assume that the desired target magnetic field is to be generated within the center of the Helmholtz coil</a:t>
            </a:r>
          </a:p>
          <a:p>
            <a:r>
              <a:rPr lang="en-US" dirty="0">
                <a:solidFill>
                  <a:srgbClr val="000000"/>
                </a:solidFill>
                <a:ea typeface="+mn-lt"/>
                <a:cs typeface="+mn-lt"/>
              </a:rPr>
              <a:t>A4: We assume that the desired target magnetic field is within the generatable range of the Helmholtz coil system, based on its design, power supply capabilities, and coil configurations.</a:t>
            </a:r>
            <a:endParaRPr lang="en-US" dirty="0"/>
          </a:p>
        </p:txBody>
      </p:sp>
      <p:sp>
        <p:nvSpPr>
          <p:cNvPr id="13" name="Date Placeholder 12">
            <a:extLst>
              <a:ext uri="{FF2B5EF4-FFF2-40B4-BE49-F238E27FC236}">
                <a16:creationId xmlns:a16="http://schemas.microsoft.com/office/drawing/2014/main" id="{5F699693-2B57-1F3A-BF35-0CE6A7633E42}"/>
              </a:ext>
            </a:extLst>
          </p:cNvPr>
          <p:cNvSpPr>
            <a:spLocks noGrp="1"/>
          </p:cNvSpPr>
          <p:nvPr>
            <p:ph type="dt" sz="half" idx="21"/>
          </p:nvPr>
        </p:nvSpPr>
        <p:spPr/>
        <p:txBody>
          <a:bodyPr/>
          <a:lstStyle/>
          <a:p>
            <a:fld id="{6FCA8E82-58CD-E045-8B98-B7A85B79B752}" type="datetime4">
              <a:rPr lang="en-US" smtClean="0"/>
              <a:pPr/>
              <a:t>February 6, 2024</a:t>
            </a:fld>
            <a:endParaRPr lang="en-US" dirty="0">
              <a:latin typeface="+mn-lt"/>
            </a:endParaRPr>
          </a:p>
        </p:txBody>
      </p:sp>
      <p:sp>
        <p:nvSpPr>
          <p:cNvPr id="15" name="Slide Number Placeholder 14">
            <a:extLst>
              <a:ext uri="{FF2B5EF4-FFF2-40B4-BE49-F238E27FC236}">
                <a16:creationId xmlns:a16="http://schemas.microsoft.com/office/drawing/2014/main" id="{44C8C9CC-6F82-18AE-AD33-6D5203C3B19D}"/>
              </a:ext>
            </a:extLst>
          </p:cNvPr>
          <p:cNvSpPr>
            <a:spLocks noGrp="1"/>
          </p:cNvSpPr>
          <p:nvPr>
            <p:ph type="sldNum" sz="quarter" idx="23"/>
          </p:nvPr>
        </p:nvSpPr>
        <p:spPr/>
        <p:txBody>
          <a:bodyPr/>
          <a:lstStyle/>
          <a:p>
            <a:r>
              <a:rPr lang="en-US" dirty="0"/>
              <a:t>8/9</a:t>
            </a:r>
            <a:endParaRPr lang="en-US" dirty="0">
              <a:latin typeface="+mn-lt"/>
            </a:endParaRPr>
          </a:p>
        </p:txBody>
      </p:sp>
      <p:sp>
        <p:nvSpPr>
          <p:cNvPr id="3" name="Rectangle 2">
            <a:extLst>
              <a:ext uri="{FF2B5EF4-FFF2-40B4-BE49-F238E27FC236}">
                <a16:creationId xmlns:a16="http://schemas.microsoft.com/office/drawing/2014/main" id="{2D29E994-2ECF-DD00-06D4-A2AD1A2637EE}"/>
              </a:ext>
            </a:extLst>
          </p:cNvPr>
          <p:cNvSpPr/>
          <p:nvPr/>
        </p:nvSpPr>
        <p:spPr>
          <a:xfrm>
            <a:off x="2887014" y="6289182"/>
            <a:ext cx="1363014" cy="25757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604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965B-504E-6175-DC47-9E401851720D}"/>
              </a:ext>
            </a:extLst>
          </p:cNvPr>
          <p:cNvSpPr>
            <a:spLocks noGrp="1"/>
          </p:cNvSpPr>
          <p:nvPr>
            <p:ph type="ctrTitle"/>
          </p:nvPr>
        </p:nvSpPr>
        <p:spPr>
          <a:xfrm>
            <a:off x="4090347" y="2515767"/>
            <a:ext cx="7563839" cy="1514019"/>
          </a:xfrm>
        </p:spPr>
        <p:txBody>
          <a:bodyPr/>
          <a:lstStyle/>
          <a:p>
            <a:pPr algn="ctr"/>
            <a:r>
              <a:rPr lang="en-US" b="0" dirty="0"/>
              <a:t>Thank you for your attention!</a:t>
            </a:r>
          </a:p>
        </p:txBody>
      </p:sp>
      <p:sp>
        <p:nvSpPr>
          <p:cNvPr id="4" name="Slide Number Placeholder 14">
            <a:extLst>
              <a:ext uri="{FF2B5EF4-FFF2-40B4-BE49-F238E27FC236}">
                <a16:creationId xmlns:a16="http://schemas.microsoft.com/office/drawing/2014/main" id="{FAFC8AF8-591F-4D2C-A315-C77118C714A2}"/>
              </a:ext>
            </a:extLst>
          </p:cNvPr>
          <p:cNvSpPr txBox="1">
            <a:spLocks/>
          </p:cNvSpPr>
          <p:nvPr/>
        </p:nvSpPr>
        <p:spPr>
          <a:xfrm>
            <a:off x="971550" y="6332220"/>
            <a:ext cx="523240" cy="24765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1100" dirty="0">
                <a:solidFill>
                  <a:schemeClr val="bg1"/>
                </a:solidFill>
                <a:latin typeface="Franklin Gothic Book"/>
              </a:rPr>
              <a:t>9/9</a:t>
            </a:r>
          </a:p>
        </p:txBody>
      </p:sp>
    </p:spTree>
    <p:extLst>
      <p:ext uri="{BB962C8B-B14F-4D97-AF65-F5344CB8AC3E}">
        <p14:creationId xmlns:p14="http://schemas.microsoft.com/office/powerpoint/2010/main" val="104329275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1433</TotalTime>
  <Words>2003</Words>
  <Application>Microsoft Office PowerPoint</Application>
  <PresentationFormat>Widescreen</PresentationFormat>
  <Paragraphs>118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Theme1</vt:lpstr>
      <vt:lpstr>Three-axis Helmholtz Coil System Current Calculator for Target Magnetic Field</vt:lpstr>
      <vt:lpstr>Helmholtz coil system</vt:lpstr>
      <vt:lpstr>Model</vt:lpstr>
      <vt:lpstr>PowerPoint Presentation</vt:lpstr>
      <vt:lpstr>Model</vt:lpstr>
      <vt:lpstr>Input &amp; Output</vt:lpstr>
      <vt:lpstr>Goal Statements</vt:lpstr>
      <vt:lpstr>Assumptions: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Background  &amp;  Interests</dc:title>
  <dc:creator>Reyhane Norouziani</dc:creator>
  <cp:lastModifiedBy>Tammy Zeng</cp:lastModifiedBy>
  <cp:revision>751</cp:revision>
  <dcterms:created xsi:type="dcterms:W3CDTF">2022-11-20T07:31:33Z</dcterms:created>
  <dcterms:modified xsi:type="dcterms:W3CDTF">2024-02-06T13:49:36Z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