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1" r:id="rId3"/>
    <p:sldId id="295" r:id="rId4"/>
    <p:sldId id="299" r:id="rId5"/>
    <p:sldId id="298" r:id="rId6"/>
    <p:sldId id="300" r:id="rId7"/>
    <p:sldId id="297" r:id="rId8"/>
    <p:sldId id="307" r:id="rId9"/>
    <p:sldId id="303" r:id="rId10"/>
    <p:sldId id="304" r:id="rId11"/>
    <p:sldId id="305" r:id="rId12"/>
    <p:sldId id="308" r:id="rId13"/>
    <p:sldId id="258" r:id="rId14"/>
    <p:sldId id="278" r:id="rId15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17"/>
      <p:bold r:id="rId18"/>
      <p:italic r:id="rId19"/>
      <p:boldItalic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E8376B-F0E6-4E20-95F8-AD5B80333029}">
          <p14:sldIdLst>
            <p14:sldId id="256"/>
            <p14:sldId id="261"/>
            <p14:sldId id="295"/>
            <p14:sldId id="299"/>
            <p14:sldId id="298"/>
            <p14:sldId id="300"/>
            <p14:sldId id="297"/>
            <p14:sldId id="307"/>
            <p14:sldId id="303"/>
            <p14:sldId id="304"/>
            <p14:sldId id="305"/>
          </p14:sldIdLst>
        </p14:section>
        <p14:section name="Untitled Section" id="{3388DE83-600D-4497-903A-72D58D6DB457}">
          <p14:sldIdLst>
            <p14:sldId id="308"/>
            <p14:sldId id="25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3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812778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MG + MIS of 3D-HCCC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C9307-8345-5220-8D56-F220B4092769}"/>
              </a:ext>
            </a:extLst>
          </p:cNvPr>
          <p:cNvSpPr txBox="1"/>
          <p:nvPr/>
        </p:nvSpPr>
        <p:spPr>
          <a:xfrm>
            <a:off x="685799" y="3388659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98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Reyhaneh Norouziani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89E-D4AA-0F19-8605-420D508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Output Verification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E8E-2C35-A103-EF12-D3D3C362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860999" cy="1483360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Uses:</a:t>
            </a:r>
            <a:r>
              <a:rPr lang="en-US" sz="20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CoilT</a:t>
            </a:r>
            <a:r>
              <a:rPr lang="en-US" sz="20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Magnetic Core</a:t>
            </a:r>
          </a:p>
          <a:p>
            <a:pPr algn="just"/>
            <a:r>
              <a:rPr lang="en-CA" sz="20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State Variables: </a:t>
            </a:r>
            <a:r>
              <a:rPr lang="en-CA" sz="20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</a:t>
            </a:r>
          </a:p>
          <a:p>
            <a:pPr algn="just"/>
            <a:r>
              <a:rPr lang="en-CA" sz="20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Environment Variable: </a:t>
            </a:r>
            <a:r>
              <a:rPr lang="en-CA" sz="20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F58ADAC-52AF-D013-EEA2-B10E86F21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643877"/>
                  </p:ext>
                </p:extLst>
              </p:nvPr>
            </p:nvGraphicFramePr>
            <p:xfrm>
              <a:off x="499462" y="3296450"/>
              <a:ext cx="6544235" cy="1645169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2074689">
                      <a:extLst>
                        <a:ext uri="{9D8B030D-6E8A-4147-A177-3AD203B41FA5}">
                          <a16:colId xmlns:a16="http://schemas.microsoft.com/office/drawing/2014/main" val="1527678177"/>
                        </a:ext>
                      </a:extLst>
                    </a:gridCol>
                    <a:gridCol w="2311048">
                      <a:extLst>
                        <a:ext uri="{9D8B030D-6E8A-4147-A177-3AD203B41FA5}">
                          <a16:colId xmlns:a16="http://schemas.microsoft.com/office/drawing/2014/main" val="529960761"/>
                        </a:ext>
                      </a:extLst>
                    </a:gridCol>
                    <a:gridCol w="767160">
                      <a:extLst>
                        <a:ext uri="{9D8B030D-6E8A-4147-A177-3AD203B41FA5}">
                          <a16:colId xmlns:a16="http://schemas.microsoft.com/office/drawing/2014/main" val="314431527"/>
                        </a:ext>
                      </a:extLst>
                    </a:gridCol>
                    <a:gridCol w="1391338">
                      <a:extLst>
                        <a:ext uri="{9D8B030D-6E8A-4147-A177-3AD203B41FA5}">
                          <a16:colId xmlns:a16="http://schemas.microsoft.com/office/drawing/2014/main" val="2799991699"/>
                        </a:ext>
                      </a:extLst>
                    </a:gridCol>
                  </a:tblGrid>
                  <a:tr h="37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Out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Exceptions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836610"/>
                      </a:ext>
                    </a:extLst>
                  </a:tr>
                  <a:tr h="37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 </m:t>
                              </m:r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 </m:t>
                              </m:r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6313314"/>
                      </a:ext>
                    </a:extLst>
                  </a:tr>
                  <a:tr h="522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is_currents_within_range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Bool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3029451"/>
                      </a:ext>
                    </a:extLst>
                  </a:tr>
                  <a:tr h="37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calculate_accuracy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071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F58ADAC-52AF-D013-EEA2-B10E86F21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643877"/>
                  </p:ext>
                </p:extLst>
              </p:nvPr>
            </p:nvGraphicFramePr>
            <p:xfrm>
              <a:off x="499462" y="3296450"/>
              <a:ext cx="6544235" cy="1645169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2074689">
                      <a:extLst>
                        <a:ext uri="{9D8B030D-6E8A-4147-A177-3AD203B41FA5}">
                          <a16:colId xmlns:a16="http://schemas.microsoft.com/office/drawing/2014/main" val="1527678177"/>
                        </a:ext>
                      </a:extLst>
                    </a:gridCol>
                    <a:gridCol w="2311048">
                      <a:extLst>
                        <a:ext uri="{9D8B030D-6E8A-4147-A177-3AD203B41FA5}">
                          <a16:colId xmlns:a16="http://schemas.microsoft.com/office/drawing/2014/main" val="529960761"/>
                        </a:ext>
                      </a:extLst>
                    </a:gridCol>
                    <a:gridCol w="767160">
                      <a:extLst>
                        <a:ext uri="{9D8B030D-6E8A-4147-A177-3AD203B41FA5}">
                          <a16:colId xmlns:a16="http://schemas.microsoft.com/office/drawing/2014/main" val="314431527"/>
                        </a:ext>
                      </a:extLst>
                    </a:gridCol>
                    <a:gridCol w="1391338">
                      <a:extLst>
                        <a:ext uri="{9D8B030D-6E8A-4147-A177-3AD203B41FA5}">
                          <a16:colId xmlns:a16="http://schemas.microsoft.com/office/drawing/2014/main" val="2799991699"/>
                        </a:ext>
                      </a:extLst>
                    </a:gridCol>
                  </a:tblGrid>
                  <a:tr h="37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Out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Exceptions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836610"/>
                      </a:ext>
                    </a:extLst>
                  </a:tr>
                  <a:tr h="37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9974" t="-101639" r="-94195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6313314"/>
                      </a:ext>
                    </a:extLst>
                  </a:tr>
                  <a:tr h="522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is_currents_within_range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Bool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3029451"/>
                      </a:ext>
                    </a:extLst>
                  </a:tr>
                  <a:tr h="37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calculate_accuracy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1429" t="-337097" r="-18333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071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77E8E20-3C79-167D-5F44-74F7650C4E0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90746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89E-D4AA-0F19-8605-420D508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Magnetic Core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E8E-2C35-A103-EF12-D3D3C362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7360"/>
            <a:ext cx="7860999" cy="1483360"/>
          </a:xfrm>
        </p:spPr>
        <p:txBody>
          <a:bodyPr/>
          <a:lstStyle/>
          <a:p>
            <a:pPr algn="just"/>
            <a:r>
              <a:rPr lang="en-US" sz="16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Uses: </a:t>
            </a:r>
            <a:r>
              <a:rPr lang="en-US" sz="16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Vector Module, </a:t>
            </a:r>
            <a:r>
              <a:rPr lang="en-US" sz="1600" dirty="0" err="1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CoilT</a:t>
            </a:r>
            <a:r>
              <a:rPr lang="en-US" sz="16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Module</a:t>
            </a:r>
          </a:p>
          <a:p>
            <a:pPr algn="just"/>
            <a:r>
              <a:rPr lang="en-CA" sz="16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State Variables: </a:t>
            </a:r>
            <a:r>
              <a:rPr lang="en-US" sz="1600" dirty="0"/>
              <a:t>3 × </a:t>
            </a:r>
            <a:r>
              <a:rPr lang="en-US" sz="1600" dirty="0" err="1"/>
              <a:t>CoilT</a:t>
            </a:r>
            <a:endParaRPr lang="en-CA" sz="1600" dirty="0">
              <a:solidFill>
                <a:srgbClr val="37415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just"/>
            <a:r>
              <a:rPr lang="en-CA" sz="16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Environment Variable: -</a:t>
            </a:r>
            <a:endParaRPr lang="en-CA" sz="1600" dirty="0">
              <a:solidFill>
                <a:srgbClr val="37415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F58ADAC-52AF-D013-EEA2-B10E86F21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2758919"/>
                  </p:ext>
                </p:extLst>
              </p:nvPr>
            </p:nvGraphicFramePr>
            <p:xfrm>
              <a:off x="553252" y="2495901"/>
              <a:ext cx="6393114" cy="2391777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2727932">
                      <a:extLst>
                        <a:ext uri="{9D8B030D-6E8A-4147-A177-3AD203B41FA5}">
                          <a16:colId xmlns:a16="http://schemas.microsoft.com/office/drawing/2014/main" val="1527678177"/>
                        </a:ext>
                      </a:extLst>
                    </a:gridCol>
                    <a:gridCol w="2354556">
                      <a:extLst>
                        <a:ext uri="{9D8B030D-6E8A-4147-A177-3AD203B41FA5}">
                          <a16:colId xmlns:a16="http://schemas.microsoft.com/office/drawing/2014/main" val="529960761"/>
                        </a:ext>
                      </a:extLst>
                    </a:gridCol>
                    <a:gridCol w="1310626">
                      <a:extLst>
                        <a:ext uri="{9D8B030D-6E8A-4147-A177-3AD203B41FA5}">
                          <a16:colId xmlns:a16="http://schemas.microsoft.com/office/drawing/2014/main" val="314431527"/>
                        </a:ext>
                      </a:extLst>
                    </a:gridCol>
                  </a:tblGrid>
                  <a:tr h="242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Out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836610"/>
                      </a:ext>
                    </a:extLst>
                  </a:tr>
                  <a:tr h="242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9083992"/>
                      </a:ext>
                    </a:extLst>
                  </a:tr>
                  <a:tr h="242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calculate_torque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], [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[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6313314"/>
                      </a:ext>
                    </a:extLst>
                  </a:tr>
                  <a:tr h="242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calculate_force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], [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[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071434"/>
                      </a:ext>
                    </a:extLst>
                  </a:tr>
                  <a:tr h="242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calculate_B_diff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[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</a:t>
                          </a:r>
                          <a:r>
                            <a:rPr lang="en-US" sz="1200" b="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a typeface="Roboto Condensed" panose="02000000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Roboto Condensed" panose="02000000000000000000" pitchFamily="2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5253890"/>
                      </a:ext>
                    </a:extLst>
                  </a:tr>
                  <a:tr h="342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calculate_magnetic_field_at_center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bool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[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Roboto Condensed" panose="02000000000000000000" pitchFamily="2" charset="0"/>
                                    <a:ea typeface="Roboto Condensed" panose="02000000000000000000" pitchFamily="2" charset="0"/>
                                  </a:rPr>
                                  <m:t>, 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Roboto Condensed" panose="02000000000000000000" pitchFamily="2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ea typeface="Roboto Condensed" panose="02000000000000000000" pitchFamily="2" charset="0"/>
                                  </a:rPr>
                                  <m:t> 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Roboto Condensed" panose="02000000000000000000" pitchFamily="2" charset="0"/>
                                    <a:ea typeface="Roboto Condensed" panose="02000000000000000000" pitchFamily="2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098234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calculate_current_of_target_torque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[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[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9092715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calculate_current_of_target_force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[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[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497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F58ADAC-52AF-D013-EEA2-B10E86F21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2758919"/>
                  </p:ext>
                </p:extLst>
              </p:nvPr>
            </p:nvGraphicFramePr>
            <p:xfrm>
              <a:off x="553252" y="2495901"/>
              <a:ext cx="6393114" cy="2391777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2727932">
                      <a:extLst>
                        <a:ext uri="{9D8B030D-6E8A-4147-A177-3AD203B41FA5}">
                          <a16:colId xmlns:a16="http://schemas.microsoft.com/office/drawing/2014/main" val="1527678177"/>
                        </a:ext>
                      </a:extLst>
                    </a:gridCol>
                    <a:gridCol w="2354556">
                      <a:extLst>
                        <a:ext uri="{9D8B030D-6E8A-4147-A177-3AD203B41FA5}">
                          <a16:colId xmlns:a16="http://schemas.microsoft.com/office/drawing/2014/main" val="529960761"/>
                        </a:ext>
                      </a:extLst>
                    </a:gridCol>
                    <a:gridCol w="1310626">
                      <a:extLst>
                        <a:ext uri="{9D8B030D-6E8A-4147-A177-3AD203B41FA5}">
                          <a16:colId xmlns:a16="http://schemas.microsoft.com/office/drawing/2014/main" val="31443152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Out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8366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90839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calculate_torque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5762" t="-200000" r="-56072" b="-5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8372" t="-200000" r="-930" b="-5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63133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calculate_force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5762" t="-300000" r="-56072" b="-4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8372" t="-300000" r="-930" b="-4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0714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calculate_B_diff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8372" t="-400000" r="-930" b="-3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253890"/>
                      </a:ext>
                    </a:extLst>
                  </a:tr>
                  <a:tr h="342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calculate_magnetic_field_at_center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sz="12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bool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8372" t="-394737" r="-930" b="-1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098234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calculate_current_of_target_torque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5762" t="-512727" r="-56072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8372" t="-512727" r="-930" b="-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092715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calculate_current_of_target_force</a:t>
                          </a:r>
                          <a:endParaRPr lang="en-US" sz="12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5762" t="-601786" r="-5607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8372" t="-601786" r="-930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497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3BCBEC9-8B9A-2FA0-51C9-65FDED8E7CA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r>
              <a:rPr lang="en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55263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89E-D4AA-0F19-8605-420D508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Control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E8E-2C35-A103-EF12-D3D3C362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860999" cy="1483360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Uses: </a:t>
            </a:r>
            <a:r>
              <a:rPr lang="en-US" sz="20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Input Module, Output Format Module, </a:t>
            </a:r>
            <a:r>
              <a:rPr lang="en-US" sz="2000" dirty="0"/>
              <a:t>Output Verification Module, Magnetic Core Module</a:t>
            </a:r>
            <a:endParaRPr lang="en-US" sz="2000" dirty="0">
              <a:solidFill>
                <a:srgbClr val="37415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just"/>
            <a:r>
              <a:rPr lang="en-CA" sz="20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State Variables: </a:t>
            </a:r>
            <a:r>
              <a:rPr lang="en-CA" sz="20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</a:t>
            </a:r>
          </a:p>
          <a:p>
            <a:pPr algn="just"/>
            <a:r>
              <a:rPr lang="en-CA" sz="20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Environment Variable: -</a:t>
            </a:r>
            <a:endParaRPr lang="en-CA" sz="2000" dirty="0">
              <a:solidFill>
                <a:srgbClr val="37415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58ADAC-52AF-D013-EEA2-B10E86F21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87630"/>
              </p:ext>
            </p:extLst>
          </p:nvPr>
        </p:nvGraphicFramePr>
        <p:xfrm>
          <a:off x="1012294" y="3141980"/>
          <a:ext cx="5488399" cy="7416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27678177"/>
                    </a:ext>
                  </a:extLst>
                </a:gridCol>
                <a:gridCol w="2450644">
                  <a:extLst>
                    <a:ext uri="{9D8B030D-6E8A-4147-A177-3AD203B41FA5}">
                      <a16:colId xmlns:a16="http://schemas.microsoft.com/office/drawing/2014/main" val="529960761"/>
                    </a:ext>
                  </a:extLst>
                </a:gridCol>
                <a:gridCol w="1513755">
                  <a:extLst>
                    <a:ext uri="{9D8B030D-6E8A-4147-A177-3AD203B41FA5}">
                      <a16:colId xmlns:a16="http://schemas.microsoft.com/office/drawing/2014/main" val="314431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In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Out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>
                          <a:solidFill>
                            <a:srgbClr val="37415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 Light" panose="02000000000000000000" pitchFamily="2" charset="0"/>
                        </a:rPr>
                        <a:t>-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617831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EA021BB-CB6B-1913-0BC8-8A560FFFE7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r>
              <a:rPr lang="en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74308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56600" y="5620057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A8C3A7-539C-3B59-EAF8-034942678CEA}"/>
              </a:ext>
            </a:extLst>
          </p:cNvPr>
          <p:cNvSpPr/>
          <p:nvPr/>
        </p:nvSpPr>
        <p:spPr>
          <a:xfrm>
            <a:off x="4654410" y="3507338"/>
            <a:ext cx="1260182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Vector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F57190-146A-1AA0-090A-F394651E2A03}"/>
              </a:ext>
            </a:extLst>
          </p:cNvPr>
          <p:cNvSpPr/>
          <p:nvPr/>
        </p:nvSpPr>
        <p:spPr>
          <a:xfrm>
            <a:off x="3949593" y="2456346"/>
            <a:ext cx="1260182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Magnetic Core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E60DB1-F644-279C-E2B4-D40135866413}"/>
              </a:ext>
            </a:extLst>
          </p:cNvPr>
          <p:cNvSpPr/>
          <p:nvPr/>
        </p:nvSpPr>
        <p:spPr>
          <a:xfrm>
            <a:off x="5043505" y="1679935"/>
            <a:ext cx="1260182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Output Verification Module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22B65E-B348-0F5B-2E3A-7B00D35A463C}"/>
              </a:ext>
            </a:extLst>
          </p:cNvPr>
          <p:cNvSpPr/>
          <p:nvPr/>
        </p:nvSpPr>
        <p:spPr>
          <a:xfrm>
            <a:off x="6627093" y="1679934"/>
            <a:ext cx="1260182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Output Format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AFD70F-D1BD-D71A-9557-9D4D98B10CB0}"/>
              </a:ext>
            </a:extLst>
          </p:cNvPr>
          <p:cNvSpPr/>
          <p:nvPr/>
        </p:nvSpPr>
        <p:spPr>
          <a:xfrm>
            <a:off x="1560467" y="1624387"/>
            <a:ext cx="1260182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Input Format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657C0-A43D-57F1-EBF6-DE8C4259A82D}"/>
              </a:ext>
            </a:extLst>
          </p:cNvPr>
          <p:cNvSpPr/>
          <p:nvPr/>
        </p:nvSpPr>
        <p:spPr>
          <a:xfrm>
            <a:off x="3941909" y="4262494"/>
            <a:ext cx="1260182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Hardware Hiding Modules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C06D8-84DD-B62A-028A-B22D7DD0628D}"/>
              </a:ext>
            </a:extLst>
          </p:cNvPr>
          <p:cNvSpPr/>
          <p:nvPr/>
        </p:nvSpPr>
        <p:spPr>
          <a:xfrm>
            <a:off x="3941909" y="452820"/>
            <a:ext cx="1260182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Control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F7BEC1-0344-B800-B880-431D52DAC291}"/>
              </a:ext>
            </a:extLst>
          </p:cNvPr>
          <p:cNvSpPr/>
          <p:nvPr/>
        </p:nvSpPr>
        <p:spPr>
          <a:xfrm>
            <a:off x="3196885" y="3510593"/>
            <a:ext cx="1260182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CoilT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module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C1B663D-C64B-F7AC-57DB-56699A2BB49F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16200000" flipH="1">
            <a:off x="3869915" y="1746576"/>
            <a:ext cx="1411855" cy="7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2C20C3E-496F-E275-C4D0-A754BCBB9AD1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rot="16200000" flipH="1">
            <a:off x="5596871" y="19620"/>
            <a:ext cx="635443" cy="2685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9EEE5FC-2E6C-9C36-2DFD-B514E72E27D3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5086276" y="2387421"/>
            <a:ext cx="2286725" cy="2055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F5C34E9-1A31-3F66-9C59-7C9CE941C612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rot="16200000" flipH="1">
            <a:off x="4805076" y="811415"/>
            <a:ext cx="635444" cy="1101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3BCDC4B-909F-346D-ED73-4E49B4137FC2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1895097" y="2511518"/>
            <a:ext cx="2342272" cy="1751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42320851-7177-3E13-77EC-84A1C3548253}"/>
              </a:ext>
            </a:extLst>
          </p:cNvPr>
          <p:cNvSpPr txBox="1">
            <a:spLocks/>
          </p:cNvSpPr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r>
              <a:rPr lang="en" dirty="0"/>
              <a:t>/14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6EC44A1-ED1A-B30A-B280-65BF54073E05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3091331" y="143718"/>
            <a:ext cx="579896" cy="23814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1AD6C19E-2CC3-C45B-4A11-52BE6109A277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 flipV="1">
            <a:off x="4579685" y="1975770"/>
            <a:ext cx="463821" cy="4805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FEC68094-4784-526A-826C-7E0698C388C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5400000">
            <a:off x="3972042" y="2902951"/>
            <a:ext cx="462576" cy="752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20EA595D-26BD-CAA6-ED75-8D0BBBB894C6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2361500" y="2045116"/>
            <a:ext cx="1294535" cy="1636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D88B21D8-F84B-C760-2744-67A7299BC1A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4702432" y="2925268"/>
            <a:ext cx="459321" cy="7048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18492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THANK You!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64859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3CF12E6-2F04-6F88-6225-F817FA56E5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r>
              <a:rPr lang="en" dirty="0"/>
              <a:t>/14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F39CB-14BA-48DE-8B49-206886FF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9" y="2075244"/>
            <a:ext cx="4678676" cy="2876856"/>
          </a:xfrm>
          <a:prstGeom prst="rect">
            <a:avLst/>
          </a:prstGeom>
        </p:spPr>
      </p:pic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447137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600" dirty="0">
                <a:latin typeface="Arial Nova" panose="020F0502020204030204" pitchFamily="34" charset="0"/>
                <a:ea typeface="+mn-lt"/>
                <a:cs typeface="+mn-lt"/>
              </a:rPr>
              <a:t>Calculate the current required for each of the 3 pairs of coils of a three-axis Helmholtz coil system to achieve the</a:t>
            </a:r>
            <a:r>
              <a:rPr lang="en-US" sz="1600" dirty="0">
                <a:latin typeface="Arial Nova" panose="020F0502020204030204" pitchFamily="34" charset="0"/>
              </a:rPr>
              <a:t> target magnetic force and torque at the center.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sz="1600" dirty="0">
              <a:latin typeface="Arial Nova" panose="020F050202020403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sz="1600" dirty="0">
              <a:latin typeface="Arial Nova" panose="020F0502020204030204" pitchFamily="3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r>
              <a:rPr lang="en" dirty="0"/>
              <a:t>/14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1500-5AA0-43D2-352D-B5CED257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4A460-0AD7-541D-6156-A759947673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r>
              <a:rPr lang="en" dirty="0"/>
              <a:t>/14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C068BE-D220-E44A-399D-E0768AE6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020"/>
              </p:ext>
            </p:extLst>
          </p:nvPr>
        </p:nvGraphicFramePr>
        <p:xfrm>
          <a:off x="755597" y="1830070"/>
          <a:ext cx="6096000" cy="30846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527631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0286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Level 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Level 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6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Hardware Hiding Modules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3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Behavior-Hiding Module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Control Module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1400" dirty="0"/>
                        <a:t>Input Format Module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1400" dirty="0"/>
                        <a:t>Output Format Module 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1400" dirty="0"/>
                        <a:t>Output Verification Module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1400" dirty="0"/>
                        <a:t>Magnetic Core Module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1400" dirty="0" err="1"/>
                        <a:t>CoilT</a:t>
                      </a:r>
                      <a:r>
                        <a:rPr lang="en-US" sz="1400" dirty="0"/>
                        <a:t> Module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7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Software Decision Module 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Vector Module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40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89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89E-D4AA-0F19-8605-420D508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 err="1"/>
              <a:t>CoilT</a:t>
            </a:r>
            <a:r>
              <a:rPr lang="en-US" sz="2000" dirty="0"/>
              <a:t> </a:t>
            </a:r>
            <a:r>
              <a:rPr lang="en-US" dirty="0"/>
              <a:t>M</a:t>
            </a:r>
            <a:r>
              <a:rPr lang="en-US" sz="2000" dirty="0"/>
              <a:t>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E8E-2C35-A103-EF12-D3D3C362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7630478" cy="2724300"/>
          </a:xfrm>
        </p:spPr>
        <p:txBody>
          <a:bodyPr/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Secrets: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/>
              <a:t>The data structure of a pair of Coils</a:t>
            </a:r>
          </a:p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Services: </a:t>
            </a:r>
            <a:r>
              <a:rPr lang="en-US" dirty="0"/>
              <a:t>Provides comprehensive data on the coil pair's configuration, using the detailed coil parameters defined in the input parameters module. 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Implemented By:</a:t>
            </a:r>
            <a:r>
              <a:rPr lang="en-US" dirty="0"/>
              <a:t> 3D-HCCC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B4ACB-8C26-D8C5-D887-0D40B86E94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r>
              <a:rPr lang="en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9174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89E-D4AA-0F19-8605-420D508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Magnetic Core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E8E-2C35-A103-EF12-D3D3C362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7630478" cy="2724300"/>
          </a:xfrm>
        </p:spPr>
        <p:txBody>
          <a:bodyPr/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Secrets: </a:t>
            </a:r>
            <a:r>
              <a:rPr lang="en-US" dirty="0"/>
              <a:t>The physical constants and algorithm used to implement the magnetic equations to calculate the required currents</a:t>
            </a:r>
          </a:p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Services:  </a:t>
            </a:r>
            <a:r>
              <a:rPr lang="en-US" dirty="0"/>
              <a:t>Define the current calculator equations.</a:t>
            </a:r>
          </a:p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Implemented By:</a:t>
            </a:r>
            <a:r>
              <a:rPr lang="en-US" dirty="0"/>
              <a:t> 3D-HCCC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B4ACB-8C26-D8C5-D887-0D40B86E94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r>
              <a:rPr lang="en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6385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89E-D4AA-0F19-8605-420D508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Vector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E8E-2C35-A103-EF12-D3D3C362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860999" cy="2724300"/>
          </a:xfrm>
        </p:spPr>
        <p:txBody>
          <a:bodyPr/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Secrets: </a:t>
            </a:r>
            <a:r>
              <a:rPr lang="en-US" dirty="0"/>
              <a:t>The algorithms for performing a wide range of vector operations</a:t>
            </a:r>
          </a:p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Services: </a:t>
            </a:r>
            <a:r>
              <a:rPr lang="en-US" dirty="0"/>
              <a:t>Provides functions executing various vector operations.</a:t>
            </a:r>
          </a:p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Implemented By:</a:t>
            </a:r>
            <a:r>
              <a:rPr lang="en-US" dirty="0"/>
              <a:t> NumPy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B4ACB-8C26-D8C5-D887-0D40B86E94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07561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89E-D4AA-0F19-8605-420D508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Control</a:t>
            </a:r>
            <a:r>
              <a:rPr lang="en-US" sz="2000" dirty="0"/>
              <a:t>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E8E-2C35-A103-EF12-D3D3C362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7630478" cy="2724300"/>
          </a:xfrm>
        </p:spPr>
        <p:txBody>
          <a:bodyPr/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Secrets: </a:t>
            </a:r>
            <a:r>
              <a:rPr lang="en-US" dirty="0"/>
              <a:t>The algorithm for coordinating the running of the program</a:t>
            </a:r>
          </a:p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Services: </a:t>
            </a:r>
            <a:r>
              <a:rPr lang="en-US" dirty="0"/>
              <a:t>Provide the main program</a:t>
            </a:r>
          </a:p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Implemented By:</a:t>
            </a:r>
            <a:r>
              <a:rPr lang="en-US" dirty="0"/>
              <a:t> 3D-HCCC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B4ACB-8C26-D8C5-D887-0D40B86E94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r>
              <a:rPr lang="en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6312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89E-D4AA-0F19-8605-420D508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 err="1"/>
              <a:t>CoilT</a:t>
            </a:r>
            <a:r>
              <a:rPr lang="en-US" sz="2000" dirty="0"/>
              <a:t>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D3AE8E-2C35-A103-EF12-D3D3C362C4A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537988"/>
                <a:ext cx="7860999" cy="1483360"/>
              </a:xfrm>
            </p:spPr>
            <p:txBody>
              <a:bodyPr/>
              <a:lstStyle/>
              <a:p>
                <a:pPr algn="just"/>
                <a:r>
                  <a:rPr lang="en-US" sz="2000" b="1" dirty="0">
                    <a:solidFill>
                      <a:srgbClr val="37415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  <a:cs typeface="Roboto Condensed Light" panose="02000000000000000000" pitchFamily="2" charset="0"/>
                  </a:rPr>
                  <a:t>Uses: </a:t>
                </a:r>
                <a:r>
                  <a:rPr lang="en-US" sz="2000" dirty="0">
                    <a:solidFill>
                      <a:srgbClr val="37415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  <a:cs typeface="Roboto Condensed Light" panose="02000000000000000000" pitchFamily="2" charset="0"/>
                  </a:rPr>
                  <a:t>-</a:t>
                </a:r>
              </a:p>
              <a:p>
                <a:pPr algn="just"/>
                <a:r>
                  <a:rPr lang="en-CA" sz="2000" b="1" dirty="0">
                    <a:solidFill>
                      <a:srgbClr val="37415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  <a:cs typeface="Roboto Condensed Light" panose="02000000000000000000" pitchFamily="2" charset="0"/>
                  </a:rPr>
                  <a:t>State Variables: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Roboto Condensed" panose="02000000000000000000" pitchFamily="2" charset="0"/>
                      </a:rPr>
                      <m:t>𝑅</m:t>
                    </m:r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Roboto Condensed" panose="02000000000000000000" pitchFamily="2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Roboto Condensed" panose="02000000000000000000" pitchFamily="2" charset="0"/>
                      </a:rPr>
                      <m:t>𝑙</m:t>
                    </m:r>
                    <m:r>
                      <a:rPr lang="en-US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Roboto Condensed" panose="02000000000000000000" pitchFamily="2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Roboto Condensed" panose="02000000000000000000" pitchFamily="2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Roboto Condensed" panose="02000000000000000000" pitchFamily="2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Roboto Condensed" panose="02000000000000000000" pitchFamily="2" charset="0"/>
                      </a:rPr>
                      <m:t>𝑚𝑎𝑥𝐼</m:t>
                    </m:r>
                  </m:oMath>
                </a14:m>
                <a:endParaRPr lang="en-CA" sz="2000" dirty="0">
                  <a:solidFill>
                    <a:srgbClr val="374151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endParaRPr>
              </a:p>
              <a:p>
                <a:pPr algn="just"/>
                <a:r>
                  <a:rPr lang="en-CA" sz="2000" b="1" dirty="0">
                    <a:solidFill>
                      <a:srgbClr val="37415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  <a:cs typeface="Roboto Condensed Light" panose="02000000000000000000" pitchFamily="2" charset="0"/>
                  </a:rPr>
                  <a:t>Environment Variable: -</a:t>
                </a:r>
                <a:endParaRPr lang="en-CA" sz="2000" dirty="0">
                  <a:solidFill>
                    <a:srgbClr val="374151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D3AE8E-2C35-A103-EF12-D3D3C362C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537988"/>
                <a:ext cx="7860999" cy="148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F58ADAC-52AF-D013-EEA2-B10E86F21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057392"/>
                  </p:ext>
                </p:extLst>
              </p:nvPr>
            </p:nvGraphicFramePr>
            <p:xfrm>
              <a:off x="1004610" y="3021348"/>
              <a:ext cx="4889044" cy="2042160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1357573">
                      <a:extLst>
                        <a:ext uri="{9D8B030D-6E8A-4147-A177-3AD203B41FA5}">
                          <a16:colId xmlns:a16="http://schemas.microsoft.com/office/drawing/2014/main" val="1527678177"/>
                        </a:ext>
                      </a:extLst>
                    </a:gridCol>
                    <a:gridCol w="2183024">
                      <a:extLst>
                        <a:ext uri="{9D8B030D-6E8A-4147-A177-3AD203B41FA5}">
                          <a16:colId xmlns:a16="http://schemas.microsoft.com/office/drawing/2014/main" val="529960761"/>
                        </a:ext>
                      </a:extLst>
                    </a:gridCol>
                    <a:gridCol w="1348447">
                      <a:extLst>
                        <a:ext uri="{9D8B030D-6E8A-4147-A177-3AD203B41FA5}">
                          <a16:colId xmlns:a16="http://schemas.microsoft.com/office/drawing/2014/main" val="314431527"/>
                        </a:ext>
                      </a:extLst>
                    </a:gridCol>
                  </a:tblGrid>
                  <a:tr h="27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Name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In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Out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836610"/>
                      </a:ext>
                    </a:extLst>
                  </a:tr>
                  <a:tr h="27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Roboto Condensed" panose="02000000000000000000" pitchFamily="2" charset="0"/>
                                    <a:ea typeface="Roboto Condensed" panose="02000000000000000000" pitchFamily="2" charset="0"/>
                                  </a:rPr>
                                  <m:t>, 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Roboto Condensed" panose="02000000000000000000" pitchFamily="2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Roboto Condensed" panose="02000000000000000000" pitchFamily="2" charset="0"/>
                                    <a:ea typeface="Roboto Condensed" panose="02000000000000000000" pitchFamily="2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ea typeface="Roboto Condensed" panose="02000000000000000000" pitchFamily="2" charset="0"/>
                                  </a:rPr>
                                  <m:t>ℕ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 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7311676"/>
                      </a:ext>
                    </a:extLst>
                  </a:tr>
                  <a:tr h="27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get_R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6313314"/>
                      </a:ext>
                    </a:extLst>
                  </a:tr>
                  <a:tr h="27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get_l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071434"/>
                      </a:ext>
                    </a:extLst>
                  </a:tr>
                  <a:tr h="27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get_N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ea typeface="Roboto Condensed" panose="02000000000000000000" pitchFamily="2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5253890"/>
                      </a:ext>
                    </a:extLst>
                  </a:tr>
                  <a:tr h="3829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get_maxI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098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F58ADAC-52AF-D013-EEA2-B10E86F21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057392"/>
                  </p:ext>
                </p:extLst>
              </p:nvPr>
            </p:nvGraphicFramePr>
            <p:xfrm>
              <a:off x="1004610" y="3021348"/>
              <a:ext cx="4889044" cy="2042160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1357573">
                      <a:extLst>
                        <a:ext uri="{9D8B030D-6E8A-4147-A177-3AD203B41FA5}">
                          <a16:colId xmlns:a16="http://schemas.microsoft.com/office/drawing/2014/main" val="1527678177"/>
                        </a:ext>
                      </a:extLst>
                    </a:gridCol>
                    <a:gridCol w="2183024">
                      <a:extLst>
                        <a:ext uri="{9D8B030D-6E8A-4147-A177-3AD203B41FA5}">
                          <a16:colId xmlns:a16="http://schemas.microsoft.com/office/drawing/2014/main" val="529960761"/>
                        </a:ext>
                      </a:extLst>
                    </a:gridCol>
                    <a:gridCol w="1348447">
                      <a:extLst>
                        <a:ext uri="{9D8B030D-6E8A-4147-A177-3AD203B41FA5}">
                          <a16:colId xmlns:a16="http://schemas.microsoft.com/office/drawing/2014/main" val="31443152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Name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In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Out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8366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117" t="-102000" r="-6211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73116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get_R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3348" t="-202000" r="-905" b="-3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63133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get_l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3348" t="-296078" r="-905" b="-2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0714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get_N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3348" t="-404000" r="-905" b="-1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2538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get_maxI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-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3348" t="-296471" r="-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098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7524DCE-2092-0DB7-525D-479F3DCA5D0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4403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89E-D4AA-0F19-8605-420D508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Input Format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E8E-2C35-A103-EF12-D3D3C362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860999" cy="1483360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Uses: </a:t>
            </a:r>
            <a:r>
              <a:rPr lang="en-US" sz="20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Hardware Hiding Modules</a:t>
            </a:r>
          </a:p>
          <a:p>
            <a:pPr algn="just"/>
            <a:r>
              <a:rPr lang="en-CA" sz="20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State Variables: </a:t>
            </a:r>
            <a:r>
              <a:rPr lang="en-CA" sz="20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</a:t>
            </a:r>
          </a:p>
          <a:p>
            <a:pPr algn="just"/>
            <a:r>
              <a:rPr lang="en-CA" sz="2000" b="1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Environment Variable: </a:t>
            </a:r>
            <a:r>
              <a:rPr lang="en-CA" sz="2000" dirty="0">
                <a:solidFill>
                  <a:srgbClr val="374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file, command line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F58ADAC-52AF-D013-EEA2-B10E86F21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372358"/>
                  </p:ext>
                </p:extLst>
              </p:nvPr>
            </p:nvGraphicFramePr>
            <p:xfrm>
              <a:off x="947698" y="3310940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52767817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2996076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1443152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799991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Out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Exceptions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836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load_coils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string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[</a:t>
                          </a: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ValueError</a:t>
                          </a:r>
                          <a:r>
                            <a:rPr lang="en-US" sz="1400" b="0" i="0" u="none" strike="noStrike" cap="none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  <a:cs typeface="+mn-cs"/>
                              <a:sym typeface="Arial"/>
                            </a:rPr>
                            <a:t> 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6313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load_force_torque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string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[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 Condensed" panose="02000000000000000000" pitchFamily="2" charset="0"/>
                                  </a:rPr>
                                  <m:t>ℝ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ValueError</a:t>
                          </a:r>
                          <a:r>
                            <a:rPr lang="en-US" sz="1400" b="0" i="0" u="none" strike="noStrike" cap="none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  <a:cs typeface="+mn-cs"/>
                              <a:sym typeface="Arial"/>
                            </a:rPr>
                            <a:t> 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357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F58ADAC-52AF-D013-EEA2-B10E86F21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372358"/>
                  </p:ext>
                </p:extLst>
              </p:nvPr>
            </p:nvGraphicFramePr>
            <p:xfrm>
              <a:off x="947698" y="3310940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52767817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2996076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1443152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799991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Out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Exceptions</a:t>
                          </a:r>
                          <a:endParaRPr lang="en-US" dirty="0"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836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load_coils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string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[</a:t>
                          </a: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CoilT</a:t>
                          </a:r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ValueError</a:t>
                          </a:r>
                          <a:r>
                            <a:rPr lang="en-US" sz="1400" b="0" i="0" u="none" strike="noStrike" cap="none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  <a:cs typeface="+mn-cs"/>
                              <a:sym typeface="Arial"/>
                            </a:rPr>
                            <a:t> 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6313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load_force_torque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string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00" t="-200000" r="-1008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</a:rPr>
                            <a:t>ValueError</a:t>
                          </a:r>
                          <a:r>
                            <a:rPr lang="en-US" sz="1400" b="0" i="0" u="none" strike="noStrike" cap="none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Roboto Condensed" panose="02000000000000000000" pitchFamily="2" charset="0"/>
                              <a:ea typeface="Roboto Condensed" panose="02000000000000000000" pitchFamily="2" charset="0"/>
                              <a:cs typeface="+mn-cs"/>
                              <a:sym typeface="Arial"/>
                            </a:rPr>
                            <a:t> </a:t>
                          </a:r>
                          <a:endPara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Roboto Condensed" panose="02000000000000000000" pitchFamily="2" charset="0"/>
                            <a:ea typeface="Roboto Condensed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357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32BA04-D199-6875-E473-5EBE831CE3F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r>
              <a:rPr lang="en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59642801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573</Words>
  <Application>Microsoft Office PowerPoint</Application>
  <PresentationFormat>On-screen Show (16:9)</PresentationFormat>
  <Paragraphs>148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Condensed</vt:lpstr>
      <vt:lpstr>Arvo</vt:lpstr>
      <vt:lpstr>Arial Nova</vt:lpstr>
      <vt:lpstr>Roboto Condensed Light</vt:lpstr>
      <vt:lpstr>Arial</vt:lpstr>
      <vt:lpstr>Cambria Math</vt:lpstr>
      <vt:lpstr>Salerio template</vt:lpstr>
      <vt:lpstr>MG + MIS of 3D-HCCC</vt:lpstr>
      <vt:lpstr>Introduction</vt:lpstr>
      <vt:lpstr>PowerPoint Presentation</vt:lpstr>
      <vt:lpstr>CoilT Module</vt:lpstr>
      <vt:lpstr>Magnetic Core Module</vt:lpstr>
      <vt:lpstr>Vector Module</vt:lpstr>
      <vt:lpstr>Control Module</vt:lpstr>
      <vt:lpstr>CoilT module</vt:lpstr>
      <vt:lpstr>Input Format Module</vt:lpstr>
      <vt:lpstr>Output Verification Module</vt:lpstr>
      <vt:lpstr>Magnetic Core Module</vt:lpstr>
      <vt:lpstr>Control Module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 + MIS of 3D-HCCC</dc:title>
  <dc:creator>Reyhane</dc:creator>
  <cp:lastModifiedBy>Fatemeh Norouziani</cp:lastModifiedBy>
  <cp:revision>17</cp:revision>
  <dcterms:modified xsi:type="dcterms:W3CDTF">2024-03-15T13:49:02Z</dcterms:modified>
</cp:coreProperties>
</file>