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8"/>
  </p:handout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9144000" cy="6858000" type="screen4x3"/>
  <p:notesSz cx="6797675" cy="9982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911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50443" y="0"/>
            <a:ext cx="2945659" cy="499110"/>
          </a:xfrm>
          <a:prstGeom prst="rect">
            <a:avLst/>
          </a:prstGeom>
        </p:spPr>
        <p:txBody>
          <a:bodyPr vert="horz" lIns="91440" tIns="45720" rIns="91440" bIns="45720" rtlCol="0"/>
          <a:lstStyle>
            <a:lvl1pPr algn="r">
              <a:defRPr sz="1200"/>
            </a:lvl1pPr>
          </a:lstStyle>
          <a:p>
            <a:fld id="{89797087-EE63-40AD-8C3B-AF754B279876}" type="datetimeFigureOut">
              <a:rPr lang="pt-BR" smtClean="0"/>
              <a:pPr/>
              <a:t>11/09/2017</a:t>
            </a:fld>
            <a:endParaRPr lang="pt-BR"/>
          </a:p>
        </p:txBody>
      </p:sp>
      <p:sp>
        <p:nvSpPr>
          <p:cNvPr id="4" name="Espaço Reservado para Rodapé 3"/>
          <p:cNvSpPr>
            <a:spLocks noGrp="1"/>
          </p:cNvSpPr>
          <p:nvPr>
            <p:ph type="ftr" sz="quarter" idx="2"/>
          </p:nvPr>
        </p:nvSpPr>
        <p:spPr>
          <a:xfrm>
            <a:off x="0" y="9481358"/>
            <a:ext cx="2945659" cy="49911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50443" y="9481358"/>
            <a:ext cx="2945659" cy="499110"/>
          </a:xfrm>
          <a:prstGeom prst="rect">
            <a:avLst/>
          </a:prstGeom>
        </p:spPr>
        <p:txBody>
          <a:bodyPr vert="horz" lIns="91440" tIns="45720" rIns="91440" bIns="45720" rtlCol="0" anchor="b"/>
          <a:lstStyle>
            <a:lvl1pPr algn="r">
              <a:defRPr sz="1200"/>
            </a:lvl1pPr>
          </a:lstStyle>
          <a:p>
            <a:fld id="{67B2EE33-83B2-47B1-A687-EC7075A950B6}" type="slidenum">
              <a:rPr lang="pt-BR" smtClean="0"/>
              <a:pPr/>
              <a:t>‹nº›</a:t>
            </a:fld>
            <a:endParaRPr lang="pt-B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11/09/2017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11/09/2017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11/09/2017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11/09/2017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11/09/2017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11/09/2017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11/09/2017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11/09/2017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11/09/2017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11/09/2017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11/09/2017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11/09/2017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1472" y="2285992"/>
            <a:ext cx="8072494" cy="3929090"/>
          </a:xfrm>
        </p:spPr>
        <p:txBody>
          <a:bodyPr>
            <a:normAutofit fontScale="90000"/>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pt-BR" b="1" dirty="0" smtClean="0">
                <a:solidFill>
                  <a:schemeClr val="bg1"/>
                </a:solidFill>
              </a:rPr>
              <a:t> </a:t>
            </a:r>
            <a:r>
              <a:rPr lang="pt-BR" sz="3600" b="1" dirty="0" smtClean="0">
                <a:solidFill>
                  <a:schemeClr val="bg1"/>
                </a:solidFill>
              </a:rPr>
              <a:t>Normalização de Tabelas</a:t>
            </a:r>
            <a:br>
              <a:rPr lang="pt-BR" sz="3600" b="1" dirty="0" smtClean="0">
                <a:solidFill>
                  <a:schemeClr val="bg1"/>
                </a:solidFill>
              </a:rPr>
            </a:br>
            <a:r>
              <a:rPr lang="pt-BR" sz="3600" b="1" dirty="0" smtClean="0">
                <a:solidFill>
                  <a:schemeClr val="bg1"/>
                </a:solidFill>
              </a:rPr>
              <a:t/>
            </a:r>
            <a:br>
              <a:rPr lang="pt-BR" sz="3600" b="1" dirty="0" smtClean="0">
                <a:solidFill>
                  <a:schemeClr val="bg1"/>
                </a:solidFill>
              </a:rPr>
            </a:br>
            <a:r>
              <a:rPr lang="pt-BR" sz="3600" b="1" dirty="0" smtClean="0">
                <a:solidFill>
                  <a:schemeClr val="bg1"/>
                </a:solidFill>
              </a:rPr>
              <a:t>Prof. Christiano Cadoná</a:t>
            </a:r>
            <a:br>
              <a:rPr lang="pt-BR" sz="3600" b="1" dirty="0" smtClean="0">
                <a:solidFill>
                  <a:schemeClr val="bg1"/>
                </a:solidFill>
              </a:rPr>
            </a:br>
            <a:r>
              <a:rPr lang="pt-BR" sz="3600" b="1" dirty="0" smtClean="0">
                <a:solidFill>
                  <a:schemeClr val="bg1"/>
                </a:solidFill>
              </a:rPr>
              <a:t/>
            </a:r>
            <a:br>
              <a:rPr lang="pt-BR" sz="3600" b="1" dirty="0" smtClean="0">
                <a:solidFill>
                  <a:schemeClr val="bg1"/>
                </a:solidFill>
              </a:rPr>
            </a:br>
            <a:r>
              <a:rPr lang="pt-BR" sz="3600" b="1" dirty="0" smtClean="0">
                <a:solidFill>
                  <a:schemeClr val="bg1"/>
                </a:solidFill>
              </a:rPr>
              <a:t/>
            </a:r>
            <a:br>
              <a:rPr lang="pt-BR" sz="3600" b="1" dirty="0" smtClean="0">
                <a:solidFill>
                  <a:schemeClr val="bg1"/>
                </a:solidFill>
              </a:rPr>
            </a:br>
            <a:r>
              <a:rPr lang="pt-BR" sz="3600" b="1" dirty="0" smtClean="0">
                <a:solidFill>
                  <a:schemeClr val="bg1"/>
                </a:solidFill>
              </a:rPr>
              <a:t>cadona@ulbra.br</a:t>
            </a:r>
            <a:br>
              <a:rPr lang="pt-BR" sz="3600" b="1" dirty="0" smtClean="0">
                <a:solidFill>
                  <a:schemeClr val="bg1"/>
                </a:solidFill>
              </a:rPr>
            </a:br>
            <a:r>
              <a:rPr lang="pt-BR" sz="3600" b="1" dirty="0" smtClean="0">
                <a:solidFill>
                  <a:schemeClr val="bg1"/>
                </a:solidFill>
              </a:rPr>
              <a:t>Aula 8</a:t>
            </a:r>
            <a:r>
              <a:rPr lang="pt-BR" b="1" dirty="0" smtClean="0">
                <a:solidFill>
                  <a:schemeClr val="bg1"/>
                </a:solidFill>
              </a:rPr>
              <a:t/>
            </a:r>
            <a:br>
              <a:rPr lang="pt-BR" b="1" dirty="0" smtClean="0">
                <a:solidFill>
                  <a:schemeClr val="bg1"/>
                </a:solidFill>
              </a:rPr>
            </a:br>
            <a:endParaRPr lang="pt-BR" b="1" dirty="0">
              <a:solidFill>
                <a:schemeClr val="bg1"/>
              </a:solidFill>
            </a:endParaRPr>
          </a:p>
        </p:txBody>
      </p:sp>
      <p:sp>
        <p:nvSpPr>
          <p:cNvPr id="7" name="Retângulo de cantos arredondados 6"/>
          <p:cNvSpPr/>
          <p:nvPr/>
        </p:nvSpPr>
        <p:spPr>
          <a:xfrm>
            <a:off x="214282" y="357166"/>
            <a:ext cx="8572560" cy="121444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a:p>
        </p:txBody>
      </p:sp>
      <p:pic>
        <p:nvPicPr>
          <p:cNvPr id="9" name="Picture 7" descr="rosa%20transp"/>
          <p:cNvPicPr>
            <a:picLocks noChangeAspect="1" noChangeArrowheads="1"/>
          </p:cNvPicPr>
          <p:nvPr/>
        </p:nvPicPr>
        <p:blipFill>
          <a:blip r:embed="rId2"/>
          <a:srcRect/>
          <a:stretch>
            <a:fillRect/>
          </a:stretch>
        </p:blipFill>
        <p:spPr bwMode="auto">
          <a:xfrm>
            <a:off x="714348" y="428604"/>
            <a:ext cx="773112" cy="1062038"/>
          </a:xfrm>
          <a:prstGeom prst="rect">
            <a:avLst/>
          </a:prstGeom>
          <a:noFill/>
          <a:ln w="9525">
            <a:noFill/>
            <a:miter lim="800000"/>
            <a:headEnd/>
            <a:tailEnd/>
          </a:ln>
        </p:spPr>
      </p:pic>
      <p:sp>
        <p:nvSpPr>
          <p:cNvPr id="11" name="Text Box 8"/>
          <p:cNvSpPr txBox="1">
            <a:spLocks noChangeArrowheads="1"/>
          </p:cNvSpPr>
          <p:nvPr/>
        </p:nvSpPr>
        <p:spPr bwMode="auto">
          <a:xfrm>
            <a:off x="2714612" y="357166"/>
            <a:ext cx="4679950" cy="1269578"/>
          </a:xfrm>
          <a:prstGeom prst="rect">
            <a:avLst/>
          </a:prstGeom>
          <a:noFill/>
          <a:ln w="9525">
            <a:noFill/>
            <a:miter lim="800000"/>
            <a:headEnd/>
            <a:tailEnd/>
          </a:ln>
        </p:spPr>
        <p:txBody>
          <a:bodyPr>
            <a:spAutoFit/>
          </a:bodyPr>
          <a:lstStyle/>
          <a:p>
            <a:pPr algn="ctr"/>
            <a:r>
              <a:rPr lang="pt-BR" b="1" dirty="0"/>
              <a:t>UNIVERSIDADE LUTERANA DO BRASIL</a:t>
            </a:r>
          </a:p>
          <a:p>
            <a:pPr algn="ctr"/>
            <a:endParaRPr lang="pt-BR" sz="1050" b="1" dirty="0"/>
          </a:p>
          <a:p>
            <a:pPr algn="ctr"/>
            <a:r>
              <a:rPr lang="pt-BR" b="1" dirty="0"/>
              <a:t>Tecnologia e Computação</a:t>
            </a:r>
          </a:p>
          <a:p>
            <a:pPr algn="ctr"/>
            <a:endParaRPr lang="pt-BR" sz="1050" b="1" dirty="0"/>
          </a:p>
          <a:p>
            <a:pPr algn="ctr"/>
            <a:r>
              <a:rPr lang="pt-BR" b="1" dirty="0"/>
              <a:t>CURSOS DE INFORMÁTICA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2ª Forma Normal</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a:bodyPr>
          <a:lstStyle/>
          <a:p>
            <a:r>
              <a:rPr lang="pt-BR" dirty="0" smtClean="0">
                <a:effectLst>
                  <a:outerShdw blurRad="38100" dist="38100" dir="2700000" algn="tl">
                    <a:srgbClr val="000000">
                      <a:alpha val="43137"/>
                    </a:srgbClr>
                  </a:outerShdw>
                </a:effectLst>
              </a:rPr>
              <a:t>Ocorre quando a chave primária é composta por mais de um campo (chave composta). Neste caso, devemos observar se todos os campos que não fazem parte da chave dependem de todos os campos que compõem a chave. Se algum campo depender somente de parte da chave composta, então este campo deve pertencer a outra tabela.</a:t>
            </a:r>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2ª Forma Normal</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lnSpcReduction="10000"/>
          </a:bodyPr>
          <a:lstStyle/>
          <a:p>
            <a:pPr marL="0" indent="0" algn="ctr">
              <a:lnSpc>
                <a:spcPct val="90000"/>
              </a:lnSpc>
              <a:buNone/>
            </a:pPr>
            <a:endParaRPr lang="pt-BR" sz="2400" b="1" dirty="0" smtClean="0">
              <a:effectLst>
                <a:outerShdw blurRad="38100" dist="38100" dir="2700000" algn="tl">
                  <a:srgbClr val="000000">
                    <a:alpha val="43137"/>
                  </a:srgbClr>
                </a:outerShdw>
              </a:effectLst>
            </a:endParaRPr>
          </a:p>
          <a:p>
            <a:pPr marL="0" indent="0" algn="ctr">
              <a:lnSpc>
                <a:spcPct val="90000"/>
              </a:lnSpc>
              <a:buNone/>
            </a:pPr>
            <a:r>
              <a:rPr lang="pt-BR" sz="2400" b="1" dirty="0" smtClean="0">
                <a:effectLst>
                  <a:outerShdw blurRad="38100" dist="38100" dir="2700000" algn="tl">
                    <a:srgbClr val="000000">
                      <a:alpha val="43137"/>
                    </a:srgbClr>
                  </a:outerShdw>
                </a:effectLst>
              </a:rPr>
              <a:t>Curso (</a:t>
            </a:r>
            <a:r>
              <a:rPr lang="pt-BR" sz="2400" b="1" u="sng" dirty="0" err="1" smtClean="0">
                <a:effectLst>
                  <a:outerShdw blurRad="38100" dist="38100" dir="2700000" algn="tl">
                    <a:srgbClr val="000000">
                      <a:alpha val="43137"/>
                    </a:srgbClr>
                  </a:outerShdw>
                </a:effectLst>
              </a:rPr>
              <a:t>num_matricula</a:t>
            </a:r>
            <a:r>
              <a:rPr lang="pt-BR" sz="2400" b="1" u="sng" dirty="0" smtClean="0">
                <a:effectLst>
                  <a:outerShdw blurRad="38100" dist="38100" dir="2700000" algn="tl">
                    <a:srgbClr val="000000">
                      <a:alpha val="43137"/>
                    </a:srgbClr>
                  </a:outerShdw>
                </a:effectLst>
              </a:rPr>
              <a:t>, </a:t>
            </a:r>
            <a:r>
              <a:rPr lang="pt-BR" sz="2400" b="1" u="sng" dirty="0" err="1" smtClean="0">
                <a:effectLst>
                  <a:outerShdw blurRad="38100" dist="38100" dir="2700000" algn="tl">
                    <a:srgbClr val="000000">
                      <a:alpha val="43137"/>
                    </a:srgbClr>
                  </a:outerShdw>
                </a:effectLst>
              </a:rPr>
              <a:t>cod_curso</a:t>
            </a:r>
            <a:r>
              <a:rPr lang="pt-BR" sz="2400" b="1" dirty="0" smtClean="0">
                <a:effectLst>
                  <a:outerShdw blurRad="38100" dist="38100" dir="2700000" algn="tl">
                    <a:srgbClr val="000000">
                      <a:alpha val="43137"/>
                    </a:srgbClr>
                  </a:outerShdw>
                </a:effectLst>
              </a:rPr>
              <a:t>, avaliação, </a:t>
            </a:r>
            <a:r>
              <a:rPr lang="pt-BR" sz="2400" b="1" dirty="0" err="1" smtClean="0">
                <a:effectLst>
                  <a:outerShdw blurRad="38100" dist="38100" dir="2700000" algn="tl">
                    <a:srgbClr val="000000">
                      <a:alpha val="43137"/>
                    </a:srgbClr>
                  </a:outerShdw>
                </a:effectLst>
              </a:rPr>
              <a:t>desc_curso</a:t>
            </a:r>
            <a:r>
              <a:rPr lang="pt-BR" sz="2400" b="1" dirty="0" smtClean="0">
                <a:effectLst>
                  <a:outerShdw blurRad="38100" dist="38100" dir="2700000" algn="tl">
                    <a:srgbClr val="000000">
                      <a:alpha val="43137"/>
                    </a:srgbClr>
                  </a:outerShdw>
                </a:effectLst>
              </a:rPr>
              <a:t>);</a:t>
            </a:r>
          </a:p>
          <a:p>
            <a:pPr marL="0" indent="0">
              <a:lnSpc>
                <a:spcPct val="90000"/>
              </a:lnSpc>
              <a:buNone/>
            </a:pPr>
            <a:endParaRPr lang="pt-BR" sz="2400" dirty="0" smtClean="0">
              <a:effectLst>
                <a:outerShdw blurRad="38100" dist="38100" dir="2700000" algn="tl">
                  <a:srgbClr val="000000">
                    <a:alpha val="43137"/>
                  </a:srgbClr>
                </a:outerShdw>
              </a:effectLst>
            </a:endParaRPr>
          </a:p>
          <a:p>
            <a:pPr marL="0" indent="0">
              <a:lnSpc>
                <a:spcPct val="90000"/>
              </a:lnSpc>
              <a:buNone/>
            </a:pPr>
            <a:r>
              <a:rPr lang="pt-BR" sz="2400" i="1" dirty="0" smtClean="0">
                <a:effectLst>
                  <a:outerShdw blurRad="38100" dist="38100" dir="2700000" algn="tl">
                    <a:srgbClr val="000000">
                      <a:alpha val="43137"/>
                    </a:srgbClr>
                  </a:outerShdw>
                </a:effectLst>
              </a:rPr>
              <a:t>A chave primária composta é formada pela combinação dos campos “</a:t>
            </a:r>
            <a:r>
              <a:rPr lang="pt-BR" sz="2400" i="1" dirty="0" err="1" smtClean="0">
                <a:effectLst>
                  <a:outerShdw blurRad="38100" dist="38100" dir="2700000" algn="tl">
                    <a:srgbClr val="000000">
                      <a:alpha val="43137"/>
                    </a:srgbClr>
                  </a:outerShdw>
                </a:effectLst>
              </a:rPr>
              <a:t>num_matricula</a:t>
            </a:r>
            <a:r>
              <a:rPr lang="pt-BR" sz="2400" i="1" dirty="0" smtClean="0">
                <a:effectLst>
                  <a:outerShdw blurRad="38100" dist="38100" dir="2700000" algn="tl">
                    <a:srgbClr val="000000">
                      <a:alpha val="43137"/>
                    </a:srgbClr>
                  </a:outerShdw>
                </a:effectLst>
              </a:rPr>
              <a:t>” e “</a:t>
            </a:r>
            <a:r>
              <a:rPr lang="pt-BR" sz="2400" i="1" dirty="0" err="1" smtClean="0">
                <a:effectLst>
                  <a:outerShdw blurRad="38100" dist="38100" dir="2700000" algn="tl">
                    <a:srgbClr val="000000">
                      <a:alpha val="43137"/>
                    </a:srgbClr>
                  </a:outerShdw>
                </a:effectLst>
              </a:rPr>
              <a:t>cod_curso</a:t>
            </a:r>
            <a:r>
              <a:rPr lang="pt-BR" sz="2400" i="1" dirty="0" smtClean="0">
                <a:effectLst>
                  <a:outerShdw blurRad="38100" dist="38100" dir="2700000" algn="tl">
                    <a:srgbClr val="000000">
                      <a:alpha val="43137"/>
                    </a:srgbClr>
                  </a:outerShdw>
                </a:effectLst>
              </a:rPr>
              <a:t>”. O campo “avaliação” depende tanto do “</a:t>
            </a:r>
            <a:r>
              <a:rPr lang="pt-BR" sz="2400" i="1" dirty="0" err="1" smtClean="0">
                <a:effectLst>
                  <a:outerShdw blurRad="38100" dist="38100" dir="2700000" algn="tl">
                    <a:srgbClr val="000000">
                      <a:alpha val="43137"/>
                    </a:srgbClr>
                  </a:outerShdw>
                </a:effectLst>
              </a:rPr>
              <a:t>cod_curso</a:t>
            </a:r>
            <a:r>
              <a:rPr lang="pt-BR" sz="2400" i="1" dirty="0" smtClean="0">
                <a:effectLst>
                  <a:outerShdw blurRad="38100" dist="38100" dir="2700000" algn="tl">
                    <a:srgbClr val="000000">
                      <a:alpha val="43137"/>
                    </a:srgbClr>
                  </a:outerShdw>
                </a:effectLst>
              </a:rPr>
              <a:t>” quanto do “</a:t>
            </a:r>
            <a:r>
              <a:rPr lang="pt-BR" sz="2400" i="1" dirty="0" err="1" smtClean="0">
                <a:effectLst>
                  <a:outerShdw blurRad="38100" dist="38100" dir="2700000" algn="tl">
                    <a:srgbClr val="000000">
                      <a:alpha val="43137"/>
                    </a:srgbClr>
                  </a:outerShdw>
                </a:effectLst>
              </a:rPr>
              <a:t>num_matricula</a:t>
            </a:r>
            <a:r>
              <a:rPr lang="pt-BR" sz="2400" i="1" dirty="0" smtClean="0">
                <a:effectLst>
                  <a:outerShdw blurRad="38100" dist="38100" dir="2700000" algn="tl">
                    <a:srgbClr val="000000">
                      <a:alpha val="43137"/>
                    </a:srgbClr>
                  </a:outerShdw>
                </a:effectLst>
              </a:rPr>
              <a:t>”, porém o campo “</a:t>
            </a:r>
            <a:r>
              <a:rPr lang="pt-BR" sz="2400" i="1" dirty="0" err="1" smtClean="0">
                <a:effectLst>
                  <a:outerShdw blurRad="38100" dist="38100" dir="2700000" algn="tl">
                    <a:srgbClr val="000000">
                      <a:alpha val="43137"/>
                    </a:srgbClr>
                  </a:outerShdw>
                </a:effectLst>
              </a:rPr>
              <a:t>desc_curso</a:t>
            </a:r>
            <a:r>
              <a:rPr lang="pt-BR" sz="2400" i="1" dirty="0" smtClean="0">
                <a:effectLst>
                  <a:outerShdw blurRad="38100" dist="38100" dir="2700000" algn="tl">
                    <a:srgbClr val="000000">
                      <a:alpha val="43137"/>
                    </a:srgbClr>
                  </a:outerShdw>
                </a:effectLst>
              </a:rPr>
              <a:t>” depende apenas  do “</a:t>
            </a:r>
            <a:r>
              <a:rPr lang="pt-BR" sz="2400" i="1" dirty="0" err="1" smtClean="0">
                <a:effectLst>
                  <a:outerShdw blurRad="38100" dist="38100" dir="2700000" algn="tl">
                    <a:srgbClr val="000000">
                      <a:alpha val="43137"/>
                    </a:srgbClr>
                  </a:outerShdw>
                </a:effectLst>
              </a:rPr>
              <a:t>cod_curso</a:t>
            </a:r>
            <a:r>
              <a:rPr lang="pt-BR" sz="2400" i="1" dirty="0" smtClean="0">
                <a:effectLst>
                  <a:outerShdw blurRad="38100" dist="38100" dir="2700000" algn="tl">
                    <a:srgbClr val="000000">
                      <a:alpha val="43137"/>
                    </a:srgbClr>
                  </a:outerShdw>
                </a:effectLst>
              </a:rPr>
              <a:t>”, ou seja, dado o código do curso é possível localizar a respectiva descrição, independentemente do número da matricula. Com isso temos um campo que não faz parte da chave primária e depende apenas de um dos campos que compõem a chave primária composta, por isso dizemos que esta tabela não está na segunda forma normal.</a:t>
            </a:r>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2ª Forma Normal</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a:bodyPr>
          <a:lstStyle/>
          <a:p>
            <a:pPr marL="0" indent="0" algn="ctr">
              <a:lnSpc>
                <a:spcPct val="90000"/>
              </a:lnSpc>
              <a:buNone/>
            </a:pPr>
            <a:endParaRPr lang="pt-BR" sz="2400" b="1" dirty="0" smtClean="0">
              <a:effectLst>
                <a:outerShdw blurRad="38100" dist="38100" dir="2700000" algn="tl">
                  <a:srgbClr val="000000">
                    <a:alpha val="43137"/>
                  </a:srgbClr>
                </a:outerShdw>
              </a:effectLst>
            </a:endParaRPr>
          </a:p>
          <a:p>
            <a:pPr marL="0" indent="0" algn="ctr">
              <a:lnSpc>
                <a:spcPct val="90000"/>
              </a:lnSpc>
              <a:buNone/>
            </a:pPr>
            <a:r>
              <a:rPr lang="pt-BR" sz="2400" b="1" dirty="0" smtClean="0">
                <a:effectLst>
                  <a:outerShdw blurRad="38100" dist="38100" dir="2700000" algn="tl">
                    <a:srgbClr val="000000">
                      <a:alpha val="43137"/>
                    </a:srgbClr>
                  </a:outerShdw>
                </a:effectLst>
              </a:rPr>
              <a:t>Curso (</a:t>
            </a:r>
            <a:r>
              <a:rPr lang="pt-BR" sz="2400" b="1" u="sng" dirty="0" err="1" smtClean="0">
                <a:effectLst>
                  <a:outerShdw blurRad="38100" dist="38100" dir="2700000" algn="tl">
                    <a:srgbClr val="000000">
                      <a:alpha val="43137"/>
                    </a:srgbClr>
                  </a:outerShdw>
                </a:effectLst>
              </a:rPr>
              <a:t>num_matricula</a:t>
            </a:r>
            <a:r>
              <a:rPr lang="pt-BR" sz="2400" b="1" u="sng" dirty="0" smtClean="0">
                <a:effectLst>
                  <a:outerShdw blurRad="38100" dist="38100" dir="2700000" algn="tl">
                    <a:srgbClr val="000000">
                      <a:alpha val="43137"/>
                    </a:srgbClr>
                  </a:outerShdw>
                </a:effectLst>
              </a:rPr>
              <a:t>, </a:t>
            </a:r>
            <a:r>
              <a:rPr lang="pt-BR" sz="2400" b="1" u="sng" dirty="0" err="1" smtClean="0">
                <a:effectLst>
                  <a:outerShdw blurRad="38100" dist="38100" dir="2700000" algn="tl">
                    <a:srgbClr val="000000">
                      <a:alpha val="43137"/>
                    </a:srgbClr>
                  </a:outerShdw>
                </a:effectLst>
              </a:rPr>
              <a:t>cod_curso</a:t>
            </a:r>
            <a:r>
              <a:rPr lang="pt-BR" sz="2400" b="1" dirty="0" smtClean="0">
                <a:effectLst>
                  <a:outerShdw blurRad="38100" dist="38100" dir="2700000" algn="tl">
                    <a:srgbClr val="000000">
                      <a:alpha val="43137"/>
                    </a:srgbClr>
                  </a:outerShdw>
                </a:effectLst>
              </a:rPr>
              <a:t>, avaliação, </a:t>
            </a:r>
            <a:r>
              <a:rPr lang="pt-BR" sz="2400" b="1" dirty="0" err="1" smtClean="0">
                <a:effectLst>
                  <a:outerShdw blurRad="38100" dist="38100" dir="2700000" algn="tl">
                    <a:srgbClr val="000000">
                      <a:alpha val="43137"/>
                    </a:srgbClr>
                  </a:outerShdw>
                </a:effectLst>
              </a:rPr>
              <a:t>desc_curso</a:t>
            </a:r>
            <a:r>
              <a:rPr lang="pt-BR" sz="2400" b="1" dirty="0" smtClean="0">
                <a:effectLst>
                  <a:outerShdw blurRad="38100" dist="38100" dir="2700000" algn="tl">
                    <a:srgbClr val="000000">
                      <a:alpha val="43137"/>
                    </a:srgbClr>
                  </a:outerShdw>
                </a:effectLst>
              </a:rPr>
              <a:t>);</a:t>
            </a:r>
          </a:p>
          <a:p>
            <a:pPr marL="0" indent="0">
              <a:lnSpc>
                <a:spcPct val="90000"/>
              </a:lnSpc>
              <a:buNone/>
            </a:pPr>
            <a:endParaRPr lang="pt-BR" sz="2400" dirty="0" smtClean="0">
              <a:effectLst>
                <a:outerShdw blurRad="38100" dist="38100" dir="2700000" algn="tl">
                  <a:srgbClr val="000000">
                    <a:alpha val="43137"/>
                  </a:srgbClr>
                </a:outerShdw>
              </a:effectLst>
            </a:endParaRPr>
          </a:p>
          <a:p>
            <a:pPr marL="0" indent="0">
              <a:lnSpc>
                <a:spcPct val="90000"/>
              </a:lnSpc>
              <a:buNone/>
            </a:pPr>
            <a:r>
              <a:rPr lang="pt-BR" i="1" dirty="0" smtClean="0">
                <a:effectLst>
                  <a:outerShdw blurRad="38100" dist="38100" dir="2700000" algn="tl">
                    <a:srgbClr val="000000">
                      <a:alpha val="43137"/>
                    </a:srgbClr>
                  </a:outerShdw>
                </a:effectLst>
              </a:rPr>
              <a:t>A resolução deste problema também é simples: “dividimos a tabela que não está na segunda forma normal em duas tabelas, colocando o atributo que depende somente de um atributo da chave primária composta em outra tabela que contém como chave primária o atributo de dependência</a:t>
            </a:r>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2ª Forma Normal</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fontScale="85000" lnSpcReduction="20000"/>
          </a:bodyPr>
          <a:lstStyle/>
          <a:p>
            <a:pPr algn="ctr">
              <a:buNone/>
            </a:pPr>
            <a:r>
              <a:rPr lang="pt-BR" sz="2400" b="1" dirty="0" smtClean="0">
                <a:solidFill>
                  <a:srgbClr val="FFFF00"/>
                </a:solidFill>
                <a:effectLst>
                  <a:outerShdw blurRad="38100" dist="38100" dir="2700000" algn="tl">
                    <a:srgbClr val="000000">
                      <a:alpha val="43137"/>
                    </a:srgbClr>
                  </a:outerShdw>
                </a:effectLst>
              </a:rPr>
              <a:t>Curso (</a:t>
            </a:r>
            <a:r>
              <a:rPr lang="pt-BR" sz="2400" b="1" u="sng" dirty="0" err="1" smtClean="0">
                <a:solidFill>
                  <a:srgbClr val="FFFF00"/>
                </a:solidFill>
                <a:effectLst>
                  <a:outerShdw blurRad="38100" dist="38100" dir="2700000" algn="tl">
                    <a:srgbClr val="000000">
                      <a:alpha val="43137"/>
                    </a:srgbClr>
                  </a:outerShdw>
                </a:effectLst>
              </a:rPr>
              <a:t>num_matricula</a:t>
            </a:r>
            <a:r>
              <a:rPr lang="pt-BR" sz="2400" b="1" u="sng" dirty="0" smtClean="0">
                <a:solidFill>
                  <a:srgbClr val="FFFF00"/>
                </a:solidFill>
                <a:effectLst>
                  <a:outerShdw blurRad="38100" dist="38100" dir="2700000" algn="tl">
                    <a:srgbClr val="000000">
                      <a:alpha val="43137"/>
                    </a:srgbClr>
                  </a:outerShdw>
                </a:effectLst>
              </a:rPr>
              <a:t>, </a:t>
            </a:r>
            <a:r>
              <a:rPr lang="pt-BR" sz="2400" b="1" u="sng" dirty="0" err="1" smtClean="0">
                <a:solidFill>
                  <a:srgbClr val="FFFF00"/>
                </a:solidFill>
                <a:effectLst>
                  <a:outerShdw blurRad="38100" dist="38100" dir="2700000" algn="tl">
                    <a:srgbClr val="000000">
                      <a:alpha val="43137"/>
                    </a:srgbClr>
                  </a:outerShdw>
                </a:effectLst>
              </a:rPr>
              <a:t>cod_curso</a:t>
            </a:r>
            <a:r>
              <a:rPr lang="pt-BR" sz="2400" b="1" dirty="0" smtClean="0">
                <a:solidFill>
                  <a:srgbClr val="FFFF00"/>
                </a:solidFill>
                <a:effectLst>
                  <a:outerShdw blurRad="38100" dist="38100" dir="2700000" algn="tl">
                    <a:srgbClr val="000000">
                      <a:alpha val="43137"/>
                    </a:srgbClr>
                  </a:outerShdw>
                </a:effectLst>
              </a:rPr>
              <a:t>, avaliação, </a:t>
            </a:r>
            <a:r>
              <a:rPr lang="pt-BR" sz="2400" b="1" dirty="0" err="1" smtClean="0">
                <a:solidFill>
                  <a:srgbClr val="FFFF00"/>
                </a:solidFill>
                <a:effectLst>
                  <a:outerShdw blurRad="38100" dist="38100" dir="2700000" algn="tl">
                    <a:srgbClr val="000000">
                      <a:alpha val="43137"/>
                    </a:srgbClr>
                  </a:outerShdw>
                </a:effectLst>
              </a:rPr>
              <a:t>desc_curso</a:t>
            </a:r>
            <a:r>
              <a:rPr lang="pt-BR" sz="2400" b="1" dirty="0" smtClean="0">
                <a:solidFill>
                  <a:srgbClr val="FFFF00"/>
                </a:solidFill>
                <a:effectLst>
                  <a:outerShdw blurRad="38100" dist="38100" dir="2700000" algn="tl">
                    <a:srgbClr val="000000">
                      <a:alpha val="43137"/>
                    </a:srgbClr>
                  </a:outerShdw>
                </a:effectLst>
              </a:rPr>
              <a:t>);</a:t>
            </a:r>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r>
              <a:rPr lang="pt-BR" dirty="0" smtClean="0">
                <a:effectLst>
                  <a:outerShdw blurRad="38100" dist="38100" dir="2700000" algn="tl">
                    <a:srgbClr val="000000">
                      <a:alpha val="43137"/>
                    </a:srgbClr>
                  </a:outerShdw>
                </a:effectLst>
              </a:rPr>
              <a:t>Curso (</a:t>
            </a:r>
            <a:r>
              <a:rPr lang="pt-BR" u="sng" dirty="0" err="1" smtClean="0">
                <a:effectLst>
                  <a:outerShdw blurRad="38100" dist="38100" dir="2700000" algn="tl">
                    <a:srgbClr val="000000">
                      <a:alpha val="43137"/>
                    </a:srgbClr>
                  </a:outerShdw>
                </a:effectLst>
              </a:rPr>
              <a:t>cod_curso</a:t>
            </a:r>
            <a:r>
              <a:rPr lang="pt-BR" dirty="0" smtClean="0">
                <a:effectLst>
                  <a:outerShdw blurRad="38100" dist="38100" dir="2700000" algn="tl">
                    <a:srgbClr val="000000">
                      <a:alpha val="43137"/>
                    </a:srgbClr>
                  </a:outerShdw>
                </a:effectLst>
              </a:rPr>
              <a:t>, </a:t>
            </a:r>
            <a:r>
              <a:rPr lang="pt-BR" dirty="0" err="1" smtClean="0">
                <a:effectLst>
                  <a:outerShdw blurRad="38100" dist="38100" dir="2700000" algn="tl">
                    <a:srgbClr val="000000">
                      <a:alpha val="43137"/>
                    </a:srgbClr>
                  </a:outerShdw>
                </a:effectLst>
              </a:rPr>
              <a:t>desc_curso</a:t>
            </a:r>
            <a:r>
              <a:rPr lang="pt-BR" dirty="0" smtClean="0">
                <a:effectLst>
                  <a:outerShdw blurRad="38100" dist="38100" dir="2700000" algn="tl">
                    <a:srgbClr val="000000">
                      <a:alpha val="43137"/>
                    </a:srgbClr>
                  </a:outerShdw>
                </a:effectLst>
              </a:rPr>
              <a:t>)</a:t>
            </a:r>
          </a:p>
          <a:p>
            <a:r>
              <a:rPr lang="pt-BR" dirty="0" smtClean="0">
                <a:effectLst>
                  <a:outerShdw blurRad="38100" dist="38100" dir="2700000" algn="tl">
                    <a:srgbClr val="000000">
                      <a:alpha val="43137"/>
                    </a:srgbClr>
                  </a:outerShdw>
                </a:effectLst>
              </a:rPr>
              <a:t>Avaliação (</a:t>
            </a:r>
            <a:r>
              <a:rPr lang="pt-BR" u="sng" dirty="0" err="1" smtClean="0">
                <a:effectLst>
                  <a:outerShdw blurRad="38100" dist="38100" dir="2700000" algn="tl">
                    <a:srgbClr val="000000">
                      <a:alpha val="43137"/>
                    </a:srgbClr>
                  </a:outerShdw>
                </a:effectLst>
              </a:rPr>
              <a:t>num_matricula</a:t>
            </a:r>
            <a:r>
              <a:rPr lang="pt-BR" u="sng" dirty="0" smtClean="0">
                <a:effectLst>
                  <a:outerShdw blurRad="38100" dist="38100" dir="2700000" algn="tl">
                    <a:srgbClr val="000000">
                      <a:alpha val="43137"/>
                    </a:srgbClr>
                  </a:outerShdw>
                </a:effectLst>
              </a:rPr>
              <a:t>, </a:t>
            </a:r>
            <a:r>
              <a:rPr lang="pt-BR" u="sng" dirty="0" err="1" smtClean="0">
                <a:effectLst>
                  <a:outerShdw blurRad="38100" dist="38100" dir="2700000" algn="tl">
                    <a:srgbClr val="000000">
                      <a:alpha val="43137"/>
                    </a:srgbClr>
                  </a:outerShdw>
                </a:effectLst>
              </a:rPr>
              <a:t>cod_curso</a:t>
            </a:r>
            <a:r>
              <a:rPr lang="pt-BR" dirty="0" smtClean="0">
                <a:effectLst>
                  <a:outerShdw blurRad="38100" dist="38100" dir="2700000" algn="tl">
                    <a:srgbClr val="000000">
                      <a:alpha val="43137"/>
                    </a:srgbClr>
                  </a:outerShdw>
                </a:effectLst>
              </a:rPr>
              <a:t>, avaliação)</a:t>
            </a:r>
          </a:p>
          <a:p>
            <a:pPr>
              <a:buNone/>
            </a:pPr>
            <a:r>
              <a:rPr lang="pt-BR" dirty="0" smtClean="0">
                <a:effectLst>
                  <a:outerShdw blurRad="38100" dist="38100" dir="2700000" algn="tl">
                    <a:srgbClr val="000000">
                      <a:alpha val="43137"/>
                    </a:srgbClr>
                  </a:outerShdw>
                </a:effectLst>
              </a:rPr>
              <a:t>           </a:t>
            </a:r>
            <a:r>
              <a:rPr lang="pt-BR" dirty="0" err="1" smtClean="0">
                <a:effectLst>
                  <a:outerShdw blurRad="38100" dist="38100" dir="2700000" algn="tl">
                    <a:srgbClr val="000000">
                      <a:alpha val="43137"/>
                    </a:srgbClr>
                  </a:outerShdw>
                </a:effectLst>
              </a:rPr>
              <a:t>Cod_curso</a:t>
            </a:r>
            <a:r>
              <a:rPr lang="pt-BR" dirty="0" smtClean="0">
                <a:effectLst>
                  <a:outerShdw blurRad="38100" dist="38100" dir="2700000" algn="tl">
                    <a:srgbClr val="000000">
                      <a:alpha val="43137"/>
                    </a:srgbClr>
                  </a:outerShdw>
                </a:effectLst>
              </a:rPr>
              <a:t> = curso.</a:t>
            </a:r>
            <a:r>
              <a:rPr lang="pt-BR" dirty="0" err="1" smtClean="0">
                <a:effectLst>
                  <a:outerShdw blurRad="38100" dist="38100" dir="2700000" algn="tl">
                    <a:srgbClr val="000000">
                      <a:alpha val="43137"/>
                    </a:srgbClr>
                  </a:outerShdw>
                </a:effectLst>
              </a:rPr>
              <a:t>cod_curso</a:t>
            </a:r>
            <a:endParaRPr lang="pt-BR" dirty="0" smtClean="0">
              <a:effectLst>
                <a:outerShdw blurRad="38100" dist="38100" dir="2700000" algn="tl">
                  <a:srgbClr val="000000">
                    <a:alpha val="43137"/>
                  </a:srgbClr>
                </a:outerShdw>
              </a:effectLst>
            </a:endParaRPr>
          </a:p>
          <a:p>
            <a:pPr>
              <a:lnSpc>
                <a:spcPct val="90000"/>
              </a:lnSpc>
            </a:pPr>
            <a:endParaRPr lang="pt-BR" dirty="0" smtClean="0"/>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
        <p:nvSpPr>
          <p:cNvPr id="10" name="Retângulo de cantos arredondados 9"/>
          <p:cNvSpPr/>
          <p:nvPr/>
        </p:nvSpPr>
        <p:spPr>
          <a:xfrm>
            <a:off x="425398" y="1993844"/>
            <a:ext cx="8215370" cy="22860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Picture 6" descr="log2"/>
          <p:cNvPicPr>
            <a:picLocks noChangeAspect="1" noChangeArrowheads="1"/>
          </p:cNvPicPr>
          <p:nvPr/>
        </p:nvPicPr>
        <p:blipFill>
          <a:blip r:embed="rId2"/>
          <a:srcRect/>
          <a:stretch>
            <a:fillRect/>
          </a:stretch>
        </p:blipFill>
        <p:spPr bwMode="auto">
          <a:xfrm>
            <a:off x="568274" y="2279596"/>
            <a:ext cx="7847149" cy="1652591"/>
          </a:xfrm>
          <a:prstGeom prst="rect">
            <a:avLst/>
          </a:prstGeom>
          <a:noFill/>
          <a:ln w="9525">
            <a:noFill/>
            <a:miter lim="800000"/>
            <a:headEnd/>
            <a:tailEnd/>
          </a:ln>
        </p:spPr>
      </p:pic>
      <p:sp>
        <p:nvSpPr>
          <p:cNvPr id="12" name="Line 5"/>
          <p:cNvSpPr>
            <a:spLocks noChangeShapeType="1"/>
          </p:cNvSpPr>
          <p:nvPr/>
        </p:nvSpPr>
        <p:spPr bwMode="auto">
          <a:xfrm>
            <a:off x="4572000" y="5286388"/>
            <a:ext cx="1223963" cy="0"/>
          </a:xfrm>
          <a:prstGeom prst="line">
            <a:avLst/>
          </a:prstGeom>
          <a:noFill/>
          <a:ln w="38100">
            <a:solidFill>
              <a:schemeClr val="bg1"/>
            </a:solidFill>
            <a:round/>
            <a:headEnd/>
            <a:tailEnd/>
          </a:ln>
        </p:spPr>
        <p:txBody>
          <a:bodyPr/>
          <a:lstStyle/>
          <a:p>
            <a:endParaRPr lang="pt-B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3ª Forma Normal</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a:bodyPr>
          <a:lstStyle/>
          <a:p>
            <a:pPr marL="0" indent="0" algn="ctr">
              <a:lnSpc>
                <a:spcPct val="90000"/>
              </a:lnSpc>
              <a:buNone/>
            </a:pPr>
            <a:endParaRPr lang="pt-BR" sz="2400" b="1" dirty="0" smtClean="0">
              <a:effectLst>
                <a:outerShdw blurRad="38100" dist="38100" dir="2700000" algn="tl">
                  <a:srgbClr val="000000">
                    <a:alpha val="43137"/>
                  </a:srgbClr>
                </a:outerShdw>
              </a:effectLst>
            </a:endParaRPr>
          </a:p>
          <a:p>
            <a:r>
              <a:rPr lang="pt-BR" dirty="0" smtClean="0">
                <a:effectLst>
                  <a:outerShdw blurRad="38100" dist="38100" dir="2700000" algn="tl">
                    <a:srgbClr val="000000">
                      <a:alpha val="43137"/>
                    </a:srgbClr>
                  </a:outerShdw>
                </a:effectLst>
              </a:rPr>
              <a:t>Na definição dos campos de uma entidade, podem ocorrer casos em que um campo não seja dependente diretamente de uma chave primária ou de parte dela, mas sim dependente de outro campo da tabela, campo dizemos que a tabela não está na terceira forma  normal.</a:t>
            </a:r>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3ª Forma Normal</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fontScale="92500" lnSpcReduction="20000"/>
          </a:bodyPr>
          <a:lstStyle/>
          <a:p>
            <a:pPr marL="0" indent="0" algn="ctr">
              <a:lnSpc>
                <a:spcPct val="90000"/>
              </a:lnSpc>
              <a:buNone/>
            </a:pPr>
            <a:endParaRPr lang="pt-BR" sz="2400" b="1" dirty="0" smtClean="0">
              <a:effectLst>
                <a:outerShdw blurRad="38100" dist="38100" dir="2700000" algn="tl">
                  <a:srgbClr val="000000">
                    <a:alpha val="43137"/>
                  </a:srgbClr>
                </a:outerShdw>
              </a:effectLst>
            </a:endParaRPr>
          </a:p>
          <a:p>
            <a:pPr marL="0" indent="0">
              <a:lnSpc>
                <a:spcPct val="90000"/>
              </a:lnSpc>
              <a:buNone/>
            </a:pPr>
            <a:r>
              <a:rPr lang="pt-BR" b="1" dirty="0" smtClean="0">
                <a:effectLst>
                  <a:outerShdw blurRad="38100" dist="38100" dir="2700000" algn="tl">
                    <a:srgbClr val="000000">
                      <a:alpha val="43137"/>
                    </a:srgbClr>
                  </a:outerShdw>
                </a:effectLst>
              </a:rPr>
              <a:t>Ex: Funcionário (</a:t>
            </a:r>
            <a:r>
              <a:rPr lang="pt-BR" b="1" u="sng" dirty="0" err="1" smtClean="0">
                <a:effectLst>
                  <a:outerShdw blurRad="38100" dist="38100" dir="2700000" algn="tl">
                    <a:srgbClr val="000000">
                      <a:alpha val="43137"/>
                    </a:srgbClr>
                  </a:outerShdw>
                </a:effectLst>
              </a:rPr>
              <a:t>num_matricula</a:t>
            </a:r>
            <a:r>
              <a:rPr lang="pt-BR" b="1" dirty="0" smtClean="0">
                <a:effectLst>
                  <a:outerShdw blurRad="38100" dist="38100" dir="2700000" algn="tl">
                    <a:srgbClr val="000000">
                      <a:alpha val="43137"/>
                    </a:srgbClr>
                  </a:outerShdw>
                </a:effectLst>
              </a:rPr>
              <a:t>, </a:t>
            </a:r>
            <a:r>
              <a:rPr lang="pt-BR" b="1" dirty="0" err="1" smtClean="0">
                <a:effectLst>
                  <a:outerShdw blurRad="38100" dist="38100" dir="2700000" algn="tl">
                    <a:srgbClr val="000000">
                      <a:alpha val="43137"/>
                    </a:srgbClr>
                  </a:outerShdw>
                </a:effectLst>
              </a:rPr>
              <a:t>nome_func</a:t>
            </a:r>
            <a:r>
              <a:rPr lang="pt-BR" b="1" dirty="0" smtClean="0">
                <a:effectLst>
                  <a:outerShdw blurRad="38100" dist="38100" dir="2700000" algn="tl">
                    <a:srgbClr val="000000">
                      <a:alpha val="43137"/>
                    </a:srgbClr>
                  </a:outerShdw>
                </a:effectLst>
              </a:rPr>
              <a:t>, </a:t>
            </a:r>
            <a:r>
              <a:rPr lang="pt-BR" b="1" dirty="0" err="1" smtClean="0">
                <a:effectLst>
                  <a:outerShdw blurRad="38100" dist="38100" dir="2700000" algn="tl">
                    <a:srgbClr val="000000">
                      <a:alpha val="43137"/>
                    </a:srgbClr>
                  </a:outerShdw>
                </a:effectLst>
              </a:rPr>
              <a:t>cod_cargo</a:t>
            </a:r>
            <a:r>
              <a:rPr lang="pt-BR" b="1" dirty="0" smtClean="0">
                <a:effectLst>
                  <a:outerShdw blurRad="38100" dist="38100" dir="2700000" algn="tl">
                    <a:srgbClr val="000000">
                      <a:alpha val="43137"/>
                    </a:srgbClr>
                  </a:outerShdw>
                </a:effectLst>
              </a:rPr>
              <a:t>, </a:t>
            </a:r>
            <a:r>
              <a:rPr lang="pt-BR" b="1" dirty="0" err="1" smtClean="0">
                <a:effectLst>
                  <a:outerShdw blurRad="38100" dist="38100" dir="2700000" algn="tl">
                    <a:srgbClr val="000000">
                      <a:alpha val="43137"/>
                    </a:srgbClr>
                  </a:outerShdw>
                </a:effectLst>
              </a:rPr>
              <a:t>desc_cargo</a:t>
            </a:r>
            <a:r>
              <a:rPr lang="pt-BR" b="1" dirty="0" smtClean="0">
                <a:effectLst>
                  <a:outerShdw blurRad="38100" dist="38100" dir="2700000" algn="tl">
                    <a:srgbClr val="000000">
                      <a:alpha val="43137"/>
                    </a:srgbClr>
                  </a:outerShdw>
                </a:effectLst>
              </a:rPr>
              <a:t>);</a:t>
            </a:r>
          </a:p>
          <a:p>
            <a:pPr marL="0" indent="0">
              <a:lnSpc>
                <a:spcPct val="90000"/>
              </a:lnSpc>
              <a:buNone/>
            </a:pPr>
            <a:endParaRPr lang="pt-BR" dirty="0" smtClean="0">
              <a:effectLst>
                <a:outerShdw blurRad="38100" dist="38100" dir="2700000" algn="tl">
                  <a:srgbClr val="000000">
                    <a:alpha val="43137"/>
                  </a:srgbClr>
                </a:outerShdw>
              </a:effectLst>
            </a:endParaRPr>
          </a:p>
          <a:p>
            <a:pPr marL="0" indent="0">
              <a:lnSpc>
                <a:spcPct val="90000"/>
              </a:lnSpc>
              <a:buNone/>
            </a:pPr>
            <a:r>
              <a:rPr lang="pt-BR" i="1" dirty="0" smtClean="0">
                <a:effectLst>
                  <a:outerShdw blurRad="38100" dist="38100" dir="2700000" algn="tl">
                    <a:srgbClr val="000000">
                      <a:alpha val="43137"/>
                    </a:srgbClr>
                  </a:outerShdw>
                </a:effectLst>
              </a:rPr>
              <a:t>Observe que o campo “</a:t>
            </a:r>
            <a:r>
              <a:rPr lang="pt-BR" i="1" dirty="0" err="1" smtClean="0">
                <a:effectLst>
                  <a:outerShdw blurRad="38100" dist="38100" dir="2700000" algn="tl">
                    <a:srgbClr val="000000">
                      <a:alpha val="43137"/>
                    </a:srgbClr>
                  </a:outerShdw>
                </a:effectLst>
              </a:rPr>
              <a:t>desc_cargo</a:t>
            </a:r>
            <a:r>
              <a:rPr lang="pt-BR" i="1" dirty="0" smtClean="0">
                <a:effectLst>
                  <a:outerShdw blurRad="38100" dist="38100" dir="2700000" algn="tl">
                    <a:srgbClr val="000000">
                      <a:alpha val="43137"/>
                    </a:srgbClr>
                  </a:outerShdw>
                </a:effectLst>
              </a:rPr>
              <a:t>” depende apenas do campo “</a:t>
            </a:r>
            <a:r>
              <a:rPr lang="pt-BR" i="1" dirty="0" err="1" smtClean="0">
                <a:effectLst>
                  <a:outerShdw blurRad="38100" dist="38100" dir="2700000" algn="tl">
                    <a:srgbClr val="000000">
                      <a:alpha val="43137"/>
                    </a:srgbClr>
                  </a:outerShdw>
                </a:effectLst>
              </a:rPr>
              <a:t>cod_cargo</a:t>
            </a:r>
            <a:r>
              <a:rPr lang="pt-BR" i="1" dirty="0" smtClean="0">
                <a:effectLst>
                  <a:outerShdw blurRad="38100" dist="38100" dir="2700000" algn="tl">
                    <a:srgbClr val="000000">
                      <a:alpha val="43137"/>
                    </a:srgbClr>
                  </a:outerShdw>
                </a:effectLst>
              </a:rPr>
              <a:t>”, o qual não faz parte da chave primária. Por isso dizemos que esta tabela não está na terceira forma normal. A solução deste problema é simples, basta dividir a tabela em duas colocando o campo dependente (</a:t>
            </a:r>
            <a:r>
              <a:rPr lang="pt-BR" i="1" dirty="0" err="1" smtClean="0">
                <a:effectLst>
                  <a:outerShdw blurRad="38100" dist="38100" dir="2700000" algn="tl">
                    <a:srgbClr val="000000">
                      <a:alpha val="43137"/>
                    </a:srgbClr>
                  </a:outerShdw>
                </a:effectLst>
              </a:rPr>
              <a:t>desc_cargo</a:t>
            </a:r>
            <a:r>
              <a:rPr lang="pt-BR" i="1" dirty="0" smtClean="0">
                <a:effectLst>
                  <a:outerShdw blurRad="38100" dist="38100" dir="2700000" algn="tl">
                    <a:srgbClr val="000000">
                      <a:alpha val="43137"/>
                    </a:srgbClr>
                  </a:outerShdw>
                </a:effectLst>
              </a:rPr>
              <a:t>) juntamente com o campo que o mesmo depende (</a:t>
            </a:r>
            <a:r>
              <a:rPr lang="pt-BR" i="1" dirty="0" err="1" smtClean="0">
                <a:effectLst>
                  <a:outerShdw blurRad="38100" dist="38100" dir="2700000" algn="tl">
                    <a:srgbClr val="000000">
                      <a:alpha val="43137"/>
                    </a:srgbClr>
                  </a:outerShdw>
                </a:effectLst>
              </a:rPr>
              <a:t>cod_cargo</a:t>
            </a:r>
            <a:r>
              <a:rPr lang="pt-BR" i="1" dirty="0" smtClean="0">
                <a:effectLst>
                  <a:outerShdw blurRad="38100" dist="38100" dir="2700000" algn="tl">
                    <a:srgbClr val="000000">
                      <a:alpha val="43137"/>
                    </a:srgbClr>
                  </a:outerShdw>
                </a:effectLst>
              </a:rPr>
              <a:t>) em uma tabela.</a:t>
            </a:r>
            <a:r>
              <a:rPr lang="pt-BR" dirty="0" smtClean="0">
                <a:effectLst>
                  <a:outerShdw blurRad="38100" dist="38100" dir="2700000" algn="tl">
                    <a:srgbClr val="000000">
                      <a:alpha val="43137"/>
                    </a:srgbClr>
                  </a:outerShdw>
                </a:effectLst>
              </a:rPr>
              <a:t> </a:t>
            </a:r>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3ª Forma Normal</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fontScale="77500" lnSpcReduction="20000"/>
          </a:bodyPr>
          <a:lstStyle/>
          <a:p>
            <a:pPr marL="0" indent="0">
              <a:lnSpc>
                <a:spcPct val="90000"/>
              </a:lnSpc>
              <a:buNone/>
            </a:pPr>
            <a:r>
              <a:rPr lang="pt-BR" sz="2800" b="1" dirty="0" smtClean="0">
                <a:solidFill>
                  <a:srgbClr val="FFFF00"/>
                </a:solidFill>
                <a:effectLst>
                  <a:outerShdw blurRad="38100" dist="38100" dir="2700000" algn="tl">
                    <a:srgbClr val="000000">
                      <a:alpha val="43137"/>
                    </a:srgbClr>
                  </a:outerShdw>
                </a:effectLst>
              </a:rPr>
              <a:t>Ex: Funcionário (</a:t>
            </a:r>
            <a:r>
              <a:rPr lang="pt-BR" sz="2800" b="1" u="sng" dirty="0" err="1" smtClean="0">
                <a:solidFill>
                  <a:srgbClr val="FFFF00"/>
                </a:solidFill>
                <a:effectLst>
                  <a:outerShdw blurRad="38100" dist="38100" dir="2700000" algn="tl">
                    <a:srgbClr val="000000">
                      <a:alpha val="43137"/>
                    </a:srgbClr>
                  </a:outerShdw>
                </a:effectLst>
              </a:rPr>
              <a:t>num_matricula</a:t>
            </a:r>
            <a:r>
              <a:rPr lang="pt-BR" sz="2800" b="1" dirty="0" smtClean="0">
                <a:solidFill>
                  <a:srgbClr val="FFFF00"/>
                </a:solidFill>
                <a:effectLst>
                  <a:outerShdw blurRad="38100" dist="38100" dir="2700000" algn="tl">
                    <a:srgbClr val="000000">
                      <a:alpha val="43137"/>
                    </a:srgbClr>
                  </a:outerShdw>
                </a:effectLst>
              </a:rPr>
              <a:t>, </a:t>
            </a:r>
            <a:r>
              <a:rPr lang="pt-BR" sz="2800" b="1" dirty="0" err="1" smtClean="0">
                <a:solidFill>
                  <a:srgbClr val="FFFF00"/>
                </a:solidFill>
                <a:effectLst>
                  <a:outerShdw blurRad="38100" dist="38100" dir="2700000" algn="tl">
                    <a:srgbClr val="000000">
                      <a:alpha val="43137"/>
                    </a:srgbClr>
                  </a:outerShdw>
                </a:effectLst>
              </a:rPr>
              <a:t>nome_func</a:t>
            </a:r>
            <a:r>
              <a:rPr lang="pt-BR" sz="2800" b="1" dirty="0" smtClean="0">
                <a:solidFill>
                  <a:srgbClr val="FFFF00"/>
                </a:solidFill>
                <a:effectLst>
                  <a:outerShdw blurRad="38100" dist="38100" dir="2700000" algn="tl">
                    <a:srgbClr val="000000">
                      <a:alpha val="43137"/>
                    </a:srgbClr>
                  </a:outerShdw>
                </a:effectLst>
              </a:rPr>
              <a:t>, </a:t>
            </a:r>
            <a:r>
              <a:rPr lang="pt-BR" sz="2800" b="1" dirty="0" err="1" smtClean="0">
                <a:solidFill>
                  <a:srgbClr val="FFFF00"/>
                </a:solidFill>
                <a:effectLst>
                  <a:outerShdw blurRad="38100" dist="38100" dir="2700000" algn="tl">
                    <a:srgbClr val="000000">
                      <a:alpha val="43137"/>
                    </a:srgbClr>
                  </a:outerShdw>
                </a:effectLst>
              </a:rPr>
              <a:t>cod_cargo</a:t>
            </a:r>
            <a:r>
              <a:rPr lang="pt-BR" sz="2800" b="1" dirty="0" smtClean="0">
                <a:solidFill>
                  <a:srgbClr val="FFFF00"/>
                </a:solidFill>
                <a:effectLst>
                  <a:outerShdw blurRad="38100" dist="38100" dir="2700000" algn="tl">
                    <a:srgbClr val="000000">
                      <a:alpha val="43137"/>
                    </a:srgbClr>
                  </a:outerShdw>
                </a:effectLst>
              </a:rPr>
              <a:t>, </a:t>
            </a:r>
            <a:r>
              <a:rPr lang="pt-BR" sz="2800" b="1" dirty="0" err="1" smtClean="0">
                <a:solidFill>
                  <a:srgbClr val="FFFF00"/>
                </a:solidFill>
                <a:effectLst>
                  <a:outerShdw blurRad="38100" dist="38100" dir="2700000" algn="tl">
                    <a:srgbClr val="000000">
                      <a:alpha val="43137"/>
                    </a:srgbClr>
                  </a:outerShdw>
                </a:effectLst>
              </a:rPr>
              <a:t>desc_cargo</a:t>
            </a:r>
            <a:r>
              <a:rPr lang="pt-BR" sz="2800" b="1" dirty="0" smtClean="0">
                <a:solidFill>
                  <a:srgbClr val="FFFF00"/>
                </a:solidFill>
                <a:effectLst>
                  <a:outerShdw blurRad="38100" dist="38100" dir="2700000" algn="tl">
                    <a:srgbClr val="000000">
                      <a:alpha val="43137"/>
                    </a:srgbClr>
                  </a:outerShdw>
                </a:effectLst>
              </a:rPr>
              <a:t>);</a:t>
            </a:r>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marL="0" indent="0">
              <a:lnSpc>
                <a:spcPct val="90000"/>
              </a:lnSpc>
            </a:pPr>
            <a:r>
              <a:rPr lang="pt-BR" dirty="0" smtClean="0"/>
              <a:t>Cargo(</a:t>
            </a:r>
            <a:r>
              <a:rPr lang="pt-BR" u="sng" dirty="0" err="1" smtClean="0"/>
              <a:t>cod_cargo</a:t>
            </a:r>
            <a:r>
              <a:rPr lang="pt-BR" dirty="0" smtClean="0"/>
              <a:t>, </a:t>
            </a:r>
            <a:r>
              <a:rPr lang="pt-BR" dirty="0" err="1" smtClean="0"/>
              <a:t>desc_cargo</a:t>
            </a:r>
            <a:r>
              <a:rPr lang="pt-BR" dirty="0" smtClean="0"/>
              <a:t>)</a:t>
            </a:r>
          </a:p>
          <a:p>
            <a:pPr marL="0" indent="0">
              <a:lnSpc>
                <a:spcPct val="90000"/>
              </a:lnSpc>
            </a:pPr>
            <a:r>
              <a:rPr lang="pt-BR" dirty="0" smtClean="0"/>
              <a:t>Funcionário (</a:t>
            </a:r>
            <a:r>
              <a:rPr lang="pt-BR" u="sng" dirty="0" err="1" smtClean="0"/>
              <a:t>num_matricula</a:t>
            </a:r>
            <a:r>
              <a:rPr lang="pt-BR" dirty="0" smtClean="0"/>
              <a:t>, </a:t>
            </a:r>
            <a:r>
              <a:rPr lang="pt-BR" dirty="0" err="1" smtClean="0"/>
              <a:t>nome_func</a:t>
            </a:r>
            <a:r>
              <a:rPr lang="pt-BR" dirty="0" smtClean="0"/>
              <a:t>, </a:t>
            </a:r>
            <a:r>
              <a:rPr lang="pt-BR" dirty="0" err="1" smtClean="0"/>
              <a:t>cod_cargo</a:t>
            </a:r>
            <a:r>
              <a:rPr lang="pt-BR" dirty="0" smtClean="0"/>
              <a:t>)</a:t>
            </a:r>
          </a:p>
          <a:p>
            <a:pPr marL="0" indent="0">
              <a:lnSpc>
                <a:spcPct val="90000"/>
              </a:lnSpc>
              <a:buNone/>
            </a:pPr>
            <a:r>
              <a:rPr lang="pt-BR" dirty="0" smtClean="0"/>
              <a:t>   </a:t>
            </a:r>
            <a:r>
              <a:rPr lang="pt-BR" dirty="0" err="1" smtClean="0"/>
              <a:t>cod_cargo</a:t>
            </a:r>
            <a:r>
              <a:rPr lang="pt-BR" dirty="0" smtClean="0"/>
              <a:t>=cargo.</a:t>
            </a:r>
            <a:r>
              <a:rPr lang="pt-BR" dirty="0" err="1" smtClean="0"/>
              <a:t>cod_cargo</a:t>
            </a:r>
            <a:endParaRPr lang="pt-BR" dirty="0" smtClean="0"/>
          </a:p>
          <a:p>
            <a:pPr>
              <a:lnSpc>
                <a:spcPct val="90000"/>
              </a:lnSpc>
            </a:pPr>
            <a:endParaRPr lang="pt-BR" dirty="0" smtClean="0"/>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
        <p:nvSpPr>
          <p:cNvPr id="10" name="Retângulo de cantos arredondados 9"/>
          <p:cNvSpPr/>
          <p:nvPr/>
        </p:nvSpPr>
        <p:spPr>
          <a:xfrm>
            <a:off x="425398" y="2143972"/>
            <a:ext cx="8215370" cy="22860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4" descr="log3"/>
          <p:cNvPicPr>
            <a:picLocks noChangeAspect="1" noChangeArrowheads="1"/>
          </p:cNvPicPr>
          <p:nvPr/>
        </p:nvPicPr>
        <p:blipFill>
          <a:blip r:embed="rId2"/>
          <a:srcRect/>
          <a:stretch>
            <a:fillRect/>
          </a:stretch>
        </p:blipFill>
        <p:spPr bwMode="auto">
          <a:xfrm>
            <a:off x="489584" y="2428868"/>
            <a:ext cx="8064500" cy="1747838"/>
          </a:xfrm>
          <a:prstGeom prst="rect">
            <a:avLst/>
          </a:prstGeom>
          <a:noFill/>
          <a:ln w="9525">
            <a:noFill/>
            <a:miter lim="800000"/>
            <a:headEnd/>
            <a:tailEnd/>
          </a:ln>
        </p:spPr>
      </p:pic>
      <p:sp>
        <p:nvSpPr>
          <p:cNvPr id="12" name="Line 5"/>
          <p:cNvSpPr>
            <a:spLocks noChangeShapeType="1"/>
          </p:cNvSpPr>
          <p:nvPr/>
        </p:nvSpPr>
        <p:spPr bwMode="auto">
          <a:xfrm>
            <a:off x="6041704" y="4929198"/>
            <a:ext cx="1223963" cy="0"/>
          </a:xfrm>
          <a:prstGeom prst="line">
            <a:avLst/>
          </a:prstGeom>
          <a:noFill/>
          <a:ln w="38100">
            <a:solidFill>
              <a:schemeClr val="bg1"/>
            </a:solidFill>
            <a:round/>
            <a:headEnd/>
            <a:tailEnd/>
          </a:ln>
        </p:spPr>
        <p:txBody>
          <a:bodyPr/>
          <a:lstStyle/>
          <a:p>
            <a:endParaRPr lang="pt-B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Normalização de Tabelas</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a:bodyPr>
          <a:lstStyle/>
          <a:p>
            <a:pPr marL="431800" indent="-431800" algn="ctr">
              <a:buClr>
                <a:srgbClr val="0E594D"/>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pt-BR" dirty="0" smtClean="0">
              <a:solidFill>
                <a:schemeClr val="bg1"/>
              </a:solidFill>
              <a:effectLst>
                <a:outerShdw blurRad="38100" dist="38100" dir="2700000" algn="tl">
                  <a:srgbClr val="000000">
                    <a:alpha val="43137"/>
                  </a:srgbClr>
                </a:outerShdw>
              </a:effectLst>
            </a:endParaRPr>
          </a:p>
          <a:p>
            <a:pPr marL="431800" indent="-431800" algn="ctr">
              <a:buClr>
                <a:srgbClr val="0E594D"/>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pt-BR" dirty="0" smtClean="0">
                <a:solidFill>
                  <a:schemeClr val="bg1"/>
                </a:solidFill>
                <a:effectLst>
                  <a:outerShdw blurRad="38100" dist="38100" dir="2700000" algn="tl">
                    <a:srgbClr val="000000">
                      <a:alpha val="43137"/>
                    </a:srgbClr>
                  </a:outerShdw>
                </a:effectLst>
              </a:rPr>
              <a:t>O principal objetivo de normalizar tabelas, está no fato de evitar os problemas causados por falhas no projeto do banco de dados, bem como eliminar a “mistura de assuntos”, evitando as correspondentes repetições desnecessárias de dados</a:t>
            </a:r>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Normalização de Tabelas</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fontScale="92500" lnSpcReduction="10000"/>
          </a:bodyPr>
          <a:lstStyle/>
          <a:p>
            <a:pPr marL="431800" indent="-431800" algn="ctr">
              <a:buClr>
                <a:srgbClr val="0E594D"/>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pt-BR" dirty="0" smtClean="0">
              <a:solidFill>
                <a:schemeClr val="bg1"/>
              </a:solidFill>
            </a:endParaRPr>
          </a:p>
          <a:p>
            <a:pPr>
              <a:lnSpc>
                <a:spcPct val="90000"/>
              </a:lnSpc>
            </a:pPr>
            <a:r>
              <a:rPr lang="pt-BR" dirty="0" smtClean="0">
                <a:effectLst>
                  <a:outerShdw blurRad="38100" dist="38100" dir="2700000" algn="tl">
                    <a:srgbClr val="000000">
                      <a:alpha val="43137"/>
                    </a:srgbClr>
                  </a:outerShdw>
                </a:effectLst>
              </a:rPr>
              <a:t>Um fato a ser sempre observado em um projeto de banco de dados baseado no modelo relacional é o de </a:t>
            </a:r>
            <a:r>
              <a:rPr lang="pt-BR" u="sng" dirty="0" smtClean="0">
                <a:solidFill>
                  <a:srgbClr val="FFFF00"/>
                </a:solidFill>
                <a:effectLst>
                  <a:outerShdw blurRad="38100" dist="38100" dir="2700000" algn="tl">
                    <a:srgbClr val="000000">
                      <a:alpha val="43137"/>
                    </a:srgbClr>
                  </a:outerShdw>
                </a:effectLst>
              </a:rPr>
              <a:t>“</a:t>
            </a:r>
            <a:r>
              <a:rPr lang="pt-BR" b="1" u="sng" dirty="0" smtClean="0">
                <a:solidFill>
                  <a:srgbClr val="FFFF00"/>
                </a:solidFill>
                <a:effectLst>
                  <a:outerShdw blurRad="38100" dist="38100" dir="2700000" algn="tl">
                    <a:srgbClr val="000000">
                      <a:alpha val="43137"/>
                    </a:srgbClr>
                  </a:outerShdw>
                </a:effectLst>
              </a:rPr>
              <a:t>não misturar assuntos em uma tabela</a:t>
            </a:r>
            <a:r>
              <a:rPr lang="pt-BR" u="sng" dirty="0" smtClean="0">
                <a:solidFill>
                  <a:srgbClr val="FFFF00"/>
                </a:solidFill>
                <a:effectLst>
                  <a:outerShdw blurRad="38100" dist="38100" dir="2700000" algn="tl">
                    <a:srgbClr val="000000">
                      <a:alpha val="43137"/>
                    </a:srgbClr>
                  </a:outerShdw>
                </a:effectLst>
              </a:rPr>
              <a:t>”</a:t>
            </a:r>
            <a:r>
              <a:rPr lang="pt-BR" u="sng" dirty="0" smtClean="0">
                <a:effectLst>
                  <a:outerShdw blurRad="38100" dist="38100" dir="2700000" algn="tl">
                    <a:srgbClr val="000000">
                      <a:alpha val="43137"/>
                    </a:srgbClr>
                  </a:outerShdw>
                </a:effectLst>
              </a:rPr>
              <a:t> </a:t>
            </a:r>
            <a:r>
              <a:rPr lang="pt-BR" dirty="0" smtClean="0">
                <a:effectLst>
                  <a:outerShdw blurRad="38100" dist="38100" dir="2700000" algn="tl">
                    <a:srgbClr val="000000">
                      <a:alpha val="43137"/>
                    </a:srgbClr>
                  </a:outerShdw>
                </a:effectLst>
              </a:rPr>
              <a:t>. Um Exemplo disto seria em uma tabela de clientes colocar apenas os dados de clientes. Informações como seus pedidos, contas a receber devem estar em outras tabelas. Não devemos misturar os assuntos,  pois como conseqüência teríamos repetições desnecessárias, bem como uma possível inconsistência de informação.</a:t>
            </a:r>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Normalização de Tabelas</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a:bodyPr>
          <a:lstStyle/>
          <a:p>
            <a:pPr marL="431800" indent="-431800" algn="ctr">
              <a:buClr>
                <a:srgbClr val="0E594D"/>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pt-BR" dirty="0" smtClean="0">
              <a:solidFill>
                <a:schemeClr val="bg1"/>
              </a:solidFill>
            </a:endParaRPr>
          </a:p>
          <a:p>
            <a:r>
              <a:rPr lang="pt-BR" dirty="0" smtClean="0">
                <a:effectLst>
                  <a:outerShdw blurRad="38100" dist="38100" dir="2700000" algn="tl">
                    <a:srgbClr val="000000">
                      <a:alpha val="43137"/>
                    </a:srgbClr>
                  </a:outerShdw>
                </a:effectLst>
              </a:rPr>
              <a:t>O Processo de normalização aplica uma série de regras sobre as tabelas de um banco de dados, para verificar se estão bem projetadas. Embora exista 5 formas normais (regras) , na prática usamos apenas </a:t>
            </a:r>
            <a:r>
              <a:rPr lang="pt-BR" u="sng" dirty="0" smtClean="0">
                <a:solidFill>
                  <a:srgbClr val="FFFF00"/>
                </a:solidFill>
                <a:effectLst>
                  <a:outerShdw blurRad="38100" dist="38100" dir="2700000" algn="tl">
                    <a:srgbClr val="000000">
                      <a:alpha val="43137"/>
                    </a:srgbClr>
                  </a:outerShdw>
                </a:effectLst>
              </a:rPr>
              <a:t>“</a:t>
            </a:r>
            <a:r>
              <a:rPr lang="pt-BR" b="1" u="sng" dirty="0" smtClean="0">
                <a:solidFill>
                  <a:srgbClr val="FFFF00"/>
                </a:solidFill>
                <a:effectLst>
                  <a:outerShdw blurRad="38100" dist="38100" dir="2700000" algn="tl">
                    <a:srgbClr val="000000">
                      <a:alpha val="43137"/>
                    </a:srgbClr>
                  </a:outerShdw>
                </a:effectLst>
              </a:rPr>
              <a:t>3 formas normais</a:t>
            </a:r>
            <a:r>
              <a:rPr lang="pt-BR" u="sng" dirty="0" smtClean="0">
                <a:solidFill>
                  <a:srgbClr val="FFFF00"/>
                </a:solidFill>
                <a:effectLst>
                  <a:outerShdw blurRad="38100" dist="38100" dir="2700000" algn="tl">
                    <a:srgbClr val="000000">
                      <a:alpha val="43137"/>
                    </a:srgbClr>
                  </a:outerShdw>
                </a:effectLst>
              </a:rPr>
              <a:t>”.</a:t>
            </a:r>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Normalização de Tabelas</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fontScale="92500"/>
          </a:bodyPr>
          <a:lstStyle/>
          <a:p>
            <a:pPr marL="431800" indent="-431800" algn="ctr">
              <a:buClr>
                <a:srgbClr val="0E594D"/>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pt-BR" dirty="0" smtClean="0">
              <a:solidFill>
                <a:schemeClr val="bg1"/>
              </a:solidFill>
            </a:endParaRPr>
          </a:p>
          <a:p>
            <a:pPr>
              <a:lnSpc>
                <a:spcPct val="90000"/>
              </a:lnSpc>
            </a:pPr>
            <a:r>
              <a:rPr lang="pt-BR" dirty="0" smtClean="0">
                <a:effectLst>
                  <a:outerShdw blurRad="38100" dist="38100" dir="2700000" algn="tl">
                    <a:srgbClr val="000000">
                      <a:alpha val="43137"/>
                    </a:srgbClr>
                  </a:outerShdw>
                </a:effectLst>
              </a:rPr>
              <a:t>É comum após a aplicação das regras de normalização, algumas tabelas acabarem sendo dividas em duas ou mais tabelas, o que no final gera um numero maior de tabelas do que originalmente existe. Neste processo observamos a simplificação dos atributos colaborando significativamente com a estabilidade do modelo de dados, reduzindo-se consideravelmente as necessidades de manutenção. </a:t>
            </a:r>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1ª Forma Normal</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a:bodyPr>
          <a:lstStyle/>
          <a:p>
            <a:r>
              <a:rPr lang="pt-BR" dirty="0" smtClean="0">
                <a:effectLst>
                  <a:outerShdw blurRad="38100" dist="38100" dir="2700000" algn="tl">
                    <a:srgbClr val="000000">
                      <a:alpha val="43137"/>
                    </a:srgbClr>
                  </a:outerShdw>
                </a:effectLst>
              </a:rPr>
              <a:t>Uma tabela está na primeira forma normal quando seus atributos não contém grupos de repetição.</a:t>
            </a:r>
          </a:p>
          <a:p>
            <a:pPr>
              <a:buNone/>
            </a:pPr>
            <a:r>
              <a:rPr lang="pt-BR" dirty="0" smtClean="0">
                <a:effectLst>
                  <a:outerShdw blurRad="38100" dist="38100" dir="2700000" algn="tl">
                    <a:srgbClr val="000000">
                      <a:alpha val="43137"/>
                    </a:srgbClr>
                  </a:outerShdw>
                </a:effectLst>
              </a:rPr>
              <a:t>	- Considere a estrutura da tabela abaixo:</a:t>
            </a:r>
          </a:p>
          <a:p>
            <a:pPr>
              <a:buNone/>
            </a:pPr>
            <a:endParaRPr lang="pt-BR" dirty="0" smtClean="0">
              <a:effectLst>
                <a:outerShdw blurRad="38100" dist="38100" dir="2700000" algn="tl">
                  <a:srgbClr val="000000">
                    <a:alpha val="43137"/>
                  </a:srgbClr>
                </a:outerShdw>
              </a:effectLst>
            </a:endParaRPr>
          </a:p>
          <a:p>
            <a:pPr>
              <a:buNone/>
            </a:pPr>
            <a:r>
              <a:rPr lang="pt-BR" sz="2200" b="1" dirty="0" smtClean="0">
                <a:solidFill>
                  <a:srgbClr val="FFFF00"/>
                </a:solidFill>
                <a:effectLst>
                  <a:outerShdw blurRad="38100" dist="38100" dir="2700000" algn="tl">
                    <a:srgbClr val="000000">
                      <a:alpha val="43137"/>
                    </a:srgbClr>
                  </a:outerShdw>
                </a:effectLst>
              </a:rPr>
              <a:t>Produto (</a:t>
            </a:r>
            <a:r>
              <a:rPr lang="pt-BR" sz="2200" b="1" u="sng" dirty="0" err="1" smtClean="0">
                <a:solidFill>
                  <a:srgbClr val="FFFF00"/>
                </a:solidFill>
                <a:effectLst>
                  <a:outerShdw blurRad="38100" dist="38100" dir="2700000" algn="tl">
                    <a:srgbClr val="000000">
                      <a:alpha val="43137"/>
                    </a:srgbClr>
                  </a:outerShdw>
                </a:effectLst>
              </a:rPr>
              <a:t>codprod</a:t>
            </a:r>
            <a:r>
              <a:rPr lang="pt-BR" sz="2200" b="1" dirty="0" smtClean="0">
                <a:solidFill>
                  <a:srgbClr val="FFFF00"/>
                </a:solidFill>
                <a:effectLst>
                  <a:outerShdw blurRad="38100" dist="38100" dir="2700000" algn="tl">
                    <a:srgbClr val="000000">
                      <a:alpha val="43137"/>
                    </a:srgbClr>
                  </a:outerShdw>
                </a:effectLst>
              </a:rPr>
              <a:t>, </a:t>
            </a:r>
            <a:r>
              <a:rPr lang="pt-BR" sz="2200" b="1" dirty="0" err="1" smtClean="0">
                <a:solidFill>
                  <a:srgbClr val="FFFF00"/>
                </a:solidFill>
                <a:effectLst>
                  <a:outerShdw blurRad="38100" dist="38100" dir="2700000" algn="tl">
                    <a:srgbClr val="000000">
                      <a:alpha val="43137"/>
                    </a:srgbClr>
                  </a:outerShdw>
                </a:effectLst>
              </a:rPr>
              <a:t>nomeprod</a:t>
            </a:r>
            <a:r>
              <a:rPr lang="pt-BR" sz="2200" b="1" dirty="0" smtClean="0">
                <a:solidFill>
                  <a:srgbClr val="FFFF00"/>
                </a:solidFill>
                <a:effectLst>
                  <a:outerShdw blurRad="38100" dist="38100" dir="2700000" algn="tl">
                    <a:srgbClr val="000000">
                      <a:alpha val="43137"/>
                    </a:srgbClr>
                  </a:outerShdw>
                </a:effectLst>
              </a:rPr>
              <a:t>, categoria, estoque, fornecedor, valor)</a:t>
            </a:r>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1ª Forma Normal</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fontScale="92500"/>
          </a:bodyPr>
          <a:lstStyle/>
          <a:p>
            <a:pPr algn="ctr">
              <a:lnSpc>
                <a:spcPct val="80000"/>
              </a:lnSpc>
              <a:buNone/>
            </a:pPr>
            <a:r>
              <a:rPr lang="pt-BR" sz="2400" b="1" dirty="0" smtClean="0">
                <a:solidFill>
                  <a:srgbClr val="FFFF00"/>
                </a:solidFill>
                <a:effectLst>
                  <a:outerShdw blurRad="38100" dist="38100" dir="2700000" algn="tl">
                    <a:srgbClr val="000000">
                      <a:alpha val="43137"/>
                    </a:srgbClr>
                  </a:outerShdw>
                </a:effectLst>
              </a:rPr>
              <a:t>Produto (</a:t>
            </a:r>
            <a:r>
              <a:rPr lang="pt-BR" sz="2400" b="1" u="sng" dirty="0" err="1" smtClean="0">
                <a:solidFill>
                  <a:srgbClr val="FFFF00"/>
                </a:solidFill>
                <a:effectLst>
                  <a:outerShdw blurRad="38100" dist="38100" dir="2700000" algn="tl">
                    <a:srgbClr val="000000">
                      <a:alpha val="43137"/>
                    </a:srgbClr>
                  </a:outerShdw>
                </a:effectLst>
              </a:rPr>
              <a:t>codprod</a:t>
            </a:r>
            <a:r>
              <a:rPr lang="pt-BR" sz="2400" b="1" dirty="0" smtClean="0">
                <a:solidFill>
                  <a:srgbClr val="FFFF00"/>
                </a:solidFill>
                <a:effectLst>
                  <a:outerShdw blurRad="38100" dist="38100" dir="2700000" algn="tl">
                    <a:srgbClr val="000000">
                      <a:alpha val="43137"/>
                    </a:srgbClr>
                  </a:outerShdw>
                </a:effectLst>
              </a:rPr>
              <a:t>, </a:t>
            </a:r>
            <a:r>
              <a:rPr lang="pt-BR" sz="2400" b="1" dirty="0" err="1" smtClean="0">
                <a:solidFill>
                  <a:srgbClr val="FFFF00"/>
                </a:solidFill>
                <a:effectLst>
                  <a:outerShdw blurRad="38100" dist="38100" dir="2700000" algn="tl">
                    <a:srgbClr val="000000">
                      <a:alpha val="43137"/>
                    </a:srgbClr>
                  </a:outerShdw>
                </a:effectLst>
              </a:rPr>
              <a:t>nomeprod</a:t>
            </a:r>
            <a:r>
              <a:rPr lang="pt-BR" sz="2400" b="1" dirty="0" smtClean="0">
                <a:solidFill>
                  <a:srgbClr val="FFFF00"/>
                </a:solidFill>
                <a:effectLst>
                  <a:outerShdw blurRad="38100" dist="38100" dir="2700000" algn="tl">
                    <a:srgbClr val="000000">
                      <a:alpha val="43137"/>
                    </a:srgbClr>
                  </a:outerShdw>
                </a:effectLst>
              </a:rPr>
              <a:t>, categoria, estoque, fornecedor, valor)</a:t>
            </a:r>
          </a:p>
          <a:p>
            <a:pPr algn="ctr">
              <a:lnSpc>
                <a:spcPct val="80000"/>
              </a:lnSpc>
              <a:buNone/>
            </a:pPr>
            <a:endParaRPr lang="pt-BR" sz="2000" dirty="0" smtClean="0"/>
          </a:p>
          <a:p>
            <a:pPr>
              <a:lnSpc>
                <a:spcPct val="80000"/>
              </a:lnSpc>
            </a:pPr>
            <a:r>
              <a:rPr lang="pt-BR" dirty="0" smtClean="0">
                <a:effectLst>
                  <a:outerShdw blurRad="38100" dist="38100" dir="2700000" algn="tl">
                    <a:srgbClr val="000000">
                      <a:alpha val="43137"/>
                    </a:srgbClr>
                  </a:outerShdw>
                </a:effectLst>
              </a:rPr>
              <a:t>Uma tabela com esta estrutura apresenta diversos problemas, por exemplo, se um fornecedor ou categoria possuir mais de um produto, será necessário digitar diversas vezes, tantas quanto forem os produtos. Isto forma um grupo de repetições. Além do mais pode ser que por erro de digitação o nome da categoria ou fornecedor não seja digitado exatamente igual todas as vezes, o que poder acarrear problemas na hora de fazer pesquisas ou emitir relatórios.</a:t>
            </a:r>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1ª Forma Normal</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fontScale="92500"/>
          </a:bodyPr>
          <a:lstStyle/>
          <a:p>
            <a:pPr algn="ctr">
              <a:lnSpc>
                <a:spcPct val="80000"/>
              </a:lnSpc>
              <a:buNone/>
            </a:pPr>
            <a:r>
              <a:rPr lang="pt-BR" sz="2400" b="1" dirty="0" smtClean="0">
                <a:solidFill>
                  <a:srgbClr val="FFFF00"/>
                </a:solidFill>
                <a:effectLst>
                  <a:outerShdw blurRad="38100" dist="38100" dir="2700000" algn="tl">
                    <a:srgbClr val="000000">
                      <a:alpha val="43137"/>
                    </a:srgbClr>
                  </a:outerShdw>
                </a:effectLst>
              </a:rPr>
              <a:t>Produto (</a:t>
            </a:r>
            <a:r>
              <a:rPr lang="pt-BR" sz="2400" b="1" u="sng" dirty="0" err="1" smtClean="0">
                <a:solidFill>
                  <a:srgbClr val="FFFF00"/>
                </a:solidFill>
                <a:effectLst>
                  <a:outerShdw blurRad="38100" dist="38100" dir="2700000" algn="tl">
                    <a:srgbClr val="000000">
                      <a:alpha val="43137"/>
                    </a:srgbClr>
                  </a:outerShdw>
                </a:effectLst>
              </a:rPr>
              <a:t>codprod</a:t>
            </a:r>
            <a:r>
              <a:rPr lang="pt-BR" sz="2400" b="1" dirty="0" smtClean="0">
                <a:solidFill>
                  <a:srgbClr val="FFFF00"/>
                </a:solidFill>
                <a:effectLst>
                  <a:outerShdw blurRad="38100" dist="38100" dir="2700000" algn="tl">
                    <a:srgbClr val="000000">
                      <a:alpha val="43137"/>
                    </a:srgbClr>
                  </a:outerShdw>
                </a:effectLst>
              </a:rPr>
              <a:t>, </a:t>
            </a:r>
            <a:r>
              <a:rPr lang="pt-BR" sz="2400" b="1" dirty="0" err="1" smtClean="0">
                <a:solidFill>
                  <a:srgbClr val="FFFF00"/>
                </a:solidFill>
                <a:effectLst>
                  <a:outerShdw blurRad="38100" dist="38100" dir="2700000" algn="tl">
                    <a:srgbClr val="000000">
                      <a:alpha val="43137"/>
                    </a:srgbClr>
                  </a:outerShdw>
                </a:effectLst>
              </a:rPr>
              <a:t>nomeprod</a:t>
            </a:r>
            <a:r>
              <a:rPr lang="pt-BR" sz="2400" b="1" dirty="0" smtClean="0">
                <a:solidFill>
                  <a:srgbClr val="FFFF00"/>
                </a:solidFill>
                <a:effectLst>
                  <a:outerShdw blurRad="38100" dist="38100" dir="2700000" algn="tl">
                    <a:srgbClr val="000000">
                      <a:alpha val="43137"/>
                    </a:srgbClr>
                  </a:outerShdw>
                </a:effectLst>
              </a:rPr>
              <a:t>, categoria, estoque, fornecedor, valor)</a:t>
            </a:r>
          </a:p>
          <a:p>
            <a:pPr algn="ctr">
              <a:lnSpc>
                <a:spcPct val="80000"/>
              </a:lnSpc>
              <a:buNone/>
            </a:pPr>
            <a:endParaRPr lang="pt-BR" sz="2000" dirty="0" smtClean="0"/>
          </a:p>
          <a:p>
            <a:pPr>
              <a:lnSpc>
                <a:spcPct val="80000"/>
              </a:lnSpc>
            </a:pPr>
            <a:r>
              <a:rPr lang="pt-BR" dirty="0" smtClean="0"/>
              <a:t>Este problema ocorre porque “misturamos assuntos” em uma mesma tabela. Colocamos as informações de categoria e fornecedor na tabela de produto. A resposta para este problema é simples: </a:t>
            </a:r>
            <a:r>
              <a:rPr lang="pt-BR" u="sng" dirty="0" smtClean="0">
                <a:solidFill>
                  <a:srgbClr val="FFFF00"/>
                </a:solidFill>
              </a:rPr>
              <a:t>criamos uma tabela de fornecedor e uma tabela de categoria relacionando-as com a tabela de produto, utilizando um relacionamento um para muitos</a:t>
            </a:r>
            <a:r>
              <a:rPr lang="pt-BR" dirty="0" smtClean="0"/>
              <a:t>, ou seja, um fornecedor poderá ter vários produtos; uma categoria pertence a vários produtos.</a:t>
            </a:r>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effectLst>
                  <a:outerShdw blurRad="38100" dist="38100" dir="2700000" algn="tl">
                    <a:srgbClr val="000000">
                      <a:alpha val="43137"/>
                    </a:srgbClr>
                  </a:outerShdw>
                </a:effectLst>
              </a:rPr>
              <a:t>1ª Forma Normal</a:t>
            </a:r>
            <a:endParaRPr lang="pt-BR" dirty="0">
              <a:solidFill>
                <a:srgbClr val="FFFF00"/>
              </a:solidFill>
              <a:effectLst>
                <a:outerShdw blurRad="38100" dist="38100" dir="2700000" algn="tl">
                  <a:srgbClr val="000000">
                    <a:alpha val="43137"/>
                  </a:srgbClr>
                </a:outerShdw>
              </a:effectLst>
            </a:endParaRPr>
          </a:p>
        </p:txBody>
      </p:sp>
      <p:sp>
        <p:nvSpPr>
          <p:cNvPr id="9" name="Espaço Reservado para Conteúdo 8"/>
          <p:cNvSpPr>
            <a:spLocks noGrp="1"/>
          </p:cNvSpPr>
          <p:nvPr>
            <p:ph idx="1"/>
          </p:nvPr>
        </p:nvSpPr>
        <p:spPr>
          <a:xfrm>
            <a:off x="357158" y="1571612"/>
            <a:ext cx="8358246" cy="4525963"/>
          </a:xfrm>
          <a:gradFill>
            <a:gsLst>
              <a:gs pos="0">
                <a:schemeClr val="accent1">
                  <a:shade val="51000"/>
                  <a:satMod val="130000"/>
                  <a:alpha val="63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a:normAutofit fontScale="70000" lnSpcReduction="20000"/>
          </a:bodyPr>
          <a:lstStyle/>
          <a:p>
            <a:pPr algn="ctr">
              <a:lnSpc>
                <a:spcPct val="80000"/>
              </a:lnSpc>
              <a:buNone/>
            </a:pPr>
            <a:r>
              <a:rPr lang="pt-BR" sz="2400" b="1" dirty="0" smtClean="0">
                <a:solidFill>
                  <a:srgbClr val="FFFF00"/>
                </a:solidFill>
                <a:effectLst>
                  <a:outerShdw blurRad="38100" dist="38100" dir="2700000" algn="tl">
                    <a:srgbClr val="000000">
                      <a:alpha val="43137"/>
                    </a:srgbClr>
                  </a:outerShdw>
                </a:effectLst>
              </a:rPr>
              <a:t>Produto (</a:t>
            </a:r>
            <a:r>
              <a:rPr lang="pt-BR" sz="2400" b="1" u="sng" dirty="0" err="1" smtClean="0">
                <a:solidFill>
                  <a:srgbClr val="FFFF00"/>
                </a:solidFill>
                <a:effectLst>
                  <a:outerShdw blurRad="38100" dist="38100" dir="2700000" algn="tl">
                    <a:srgbClr val="000000">
                      <a:alpha val="43137"/>
                    </a:srgbClr>
                  </a:outerShdw>
                </a:effectLst>
              </a:rPr>
              <a:t>codprod</a:t>
            </a:r>
            <a:r>
              <a:rPr lang="pt-BR" sz="2400" b="1" dirty="0" smtClean="0">
                <a:solidFill>
                  <a:srgbClr val="FFFF00"/>
                </a:solidFill>
                <a:effectLst>
                  <a:outerShdw blurRad="38100" dist="38100" dir="2700000" algn="tl">
                    <a:srgbClr val="000000">
                      <a:alpha val="43137"/>
                    </a:srgbClr>
                  </a:outerShdw>
                </a:effectLst>
              </a:rPr>
              <a:t>, </a:t>
            </a:r>
            <a:r>
              <a:rPr lang="pt-BR" sz="2400" b="1" dirty="0" err="1" smtClean="0">
                <a:solidFill>
                  <a:srgbClr val="FFFF00"/>
                </a:solidFill>
                <a:effectLst>
                  <a:outerShdw blurRad="38100" dist="38100" dir="2700000" algn="tl">
                    <a:srgbClr val="000000">
                      <a:alpha val="43137"/>
                    </a:srgbClr>
                  </a:outerShdw>
                </a:effectLst>
              </a:rPr>
              <a:t>nomeprod</a:t>
            </a:r>
            <a:r>
              <a:rPr lang="pt-BR" sz="2400" b="1" dirty="0" smtClean="0">
                <a:solidFill>
                  <a:srgbClr val="FFFF00"/>
                </a:solidFill>
                <a:effectLst>
                  <a:outerShdw blurRad="38100" dist="38100" dir="2700000" algn="tl">
                    <a:srgbClr val="000000">
                      <a:alpha val="43137"/>
                    </a:srgbClr>
                  </a:outerShdw>
                </a:effectLst>
              </a:rPr>
              <a:t>, categoria, estoque, fornecedor, valor)</a:t>
            </a:r>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gn="ctr">
              <a:lnSpc>
                <a:spcPct val="80000"/>
              </a:lnSpc>
              <a:buNone/>
            </a:pPr>
            <a:endParaRPr lang="pt-BR" sz="2000" dirty="0" smtClean="0"/>
          </a:p>
          <a:p>
            <a:pPr>
              <a:lnSpc>
                <a:spcPct val="90000"/>
              </a:lnSpc>
            </a:pPr>
            <a:r>
              <a:rPr lang="pt-BR" dirty="0" smtClean="0"/>
              <a:t>Categoria (</a:t>
            </a:r>
            <a:r>
              <a:rPr lang="pt-BR" u="sng" dirty="0" err="1" smtClean="0"/>
              <a:t>cod_Cat</a:t>
            </a:r>
            <a:r>
              <a:rPr lang="pt-BR" dirty="0" smtClean="0"/>
              <a:t>, </a:t>
            </a:r>
            <a:r>
              <a:rPr lang="pt-BR" dirty="0" err="1" smtClean="0"/>
              <a:t>nomeCat</a:t>
            </a:r>
            <a:r>
              <a:rPr lang="pt-BR" dirty="0" smtClean="0"/>
              <a:t>)</a:t>
            </a:r>
          </a:p>
          <a:p>
            <a:pPr>
              <a:lnSpc>
                <a:spcPct val="90000"/>
              </a:lnSpc>
            </a:pPr>
            <a:r>
              <a:rPr lang="pt-BR" dirty="0" smtClean="0"/>
              <a:t>Fornecedor (</a:t>
            </a:r>
            <a:r>
              <a:rPr lang="pt-BR" u="sng" dirty="0" err="1" smtClean="0"/>
              <a:t>Cod_Forn</a:t>
            </a:r>
            <a:r>
              <a:rPr lang="pt-BR" dirty="0" smtClean="0"/>
              <a:t>, </a:t>
            </a:r>
            <a:r>
              <a:rPr lang="pt-BR" dirty="0" err="1" smtClean="0"/>
              <a:t>Nome_Forn</a:t>
            </a:r>
            <a:r>
              <a:rPr lang="pt-BR" dirty="0" smtClean="0"/>
              <a:t>)</a:t>
            </a:r>
          </a:p>
          <a:p>
            <a:pPr>
              <a:lnSpc>
                <a:spcPct val="90000"/>
              </a:lnSpc>
            </a:pPr>
            <a:r>
              <a:rPr lang="pt-BR" dirty="0" smtClean="0"/>
              <a:t>Produto (</a:t>
            </a:r>
            <a:r>
              <a:rPr lang="pt-BR" u="sng" dirty="0" err="1" smtClean="0"/>
              <a:t>cod_prod</a:t>
            </a:r>
            <a:r>
              <a:rPr lang="pt-BR" dirty="0" smtClean="0"/>
              <a:t>, </a:t>
            </a:r>
            <a:r>
              <a:rPr lang="pt-BR" dirty="0" err="1" smtClean="0"/>
              <a:t>NomeProd</a:t>
            </a:r>
            <a:r>
              <a:rPr lang="pt-BR" dirty="0" smtClean="0"/>
              <a:t>, </a:t>
            </a:r>
            <a:r>
              <a:rPr lang="pt-BR" dirty="0" err="1" smtClean="0"/>
              <a:t>Valor_prod</a:t>
            </a:r>
            <a:r>
              <a:rPr lang="pt-BR" dirty="0" smtClean="0"/>
              <a:t>,</a:t>
            </a:r>
            <a:r>
              <a:rPr lang="pt-BR" dirty="0" err="1" smtClean="0"/>
              <a:t>cod_cat</a:t>
            </a:r>
            <a:r>
              <a:rPr lang="pt-BR" dirty="0" smtClean="0"/>
              <a:t>,</a:t>
            </a:r>
            <a:r>
              <a:rPr lang="pt-BR" dirty="0" err="1" smtClean="0"/>
              <a:t>cod_forn</a:t>
            </a:r>
            <a:r>
              <a:rPr lang="pt-BR" dirty="0" smtClean="0"/>
              <a:t>)</a:t>
            </a:r>
          </a:p>
          <a:p>
            <a:pPr>
              <a:lnSpc>
                <a:spcPct val="90000"/>
              </a:lnSpc>
            </a:pPr>
            <a:r>
              <a:rPr lang="pt-BR" dirty="0" smtClean="0"/>
              <a:t>           </a:t>
            </a:r>
            <a:r>
              <a:rPr lang="pt-BR" dirty="0" err="1" smtClean="0"/>
              <a:t>cod_cat</a:t>
            </a:r>
            <a:r>
              <a:rPr lang="pt-BR" dirty="0" smtClean="0"/>
              <a:t> = categoria.</a:t>
            </a:r>
            <a:r>
              <a:rPr lang="pt-BR" dirty="0" err="1" smtClean="0"/>
              <a:t>cod_cat</a:t>
            </a:r>
            <a:endParaRPr lang="pt-BR" dirty="0" smtClean="0"/>
          </a:p>
          <a:p>
            <a:pPr>
              <a:lnSpc>
                <a:spcPct val="90000"/>
              </a:lnSpc>
            </a:pPr>
            <a:r>
              <a:rPr lang="pt-BR" dirty="0" smtClean="0"/>
              <a:t>           </a:t>
            </a:r>
            <a:r>
              <a:rPr lang="pt-BR" dirty="0" err="1" smtClean="0"/>
              <a:t>cod_forn</a:t>
            </a:r>
            <a:r>
              <a:rPr lang="pt-BR" dirty="0" smtClean="0"/>
              <a:t>=fornecedor.</a:t>
            </a:r>
            <a:r>
              <a:rPr lang="pt-BR" dirty="0" err="1" smtClean="0"/>
              <a:t>cod_forn</a:t>
            </a:r>
            <a:endParaRPr lang="pt-BR" dirty="0" smtClean="0"/>
          </a:p>
        </p:txBody>
      </p:sp>
      <p:sp>
        <p:nvSpPr>
          <p:cNvPr id="7" name="Retângulo 6"/>
          <p:cNvSpPr/>
          <p:nvPr/>
        </p:nvSpPr>
        <p:spPr>
          <a:xfrm>
            <a:off x="0" y="6143644"/>
            <a:ext cx="9144000" cy="714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b="1" dirty="0" smtClean="0">
                <a:solidFill>
                  <a:srgbClr val="FF0000"/>
                </a:solidFill>
              </a:rPr>
              <a:t>Banco de Dados</a:t>
            </a:r>
            <a:endParaRPr lang="pt-BR" b="1" dirty="0">
              <a:solidFill>
                <a:srgbClr val="FF0000"/>
              </a:solidFill>
            </a:endParaRPr>
          </a:p>
        </p:txBody>
      </p:sp>
      <p:sp>
        <p:nvSpPr>
          <p:cNvPr id="10" name="Retângulo de cantos arredondados 9"/>
          <p:cNvSpPr/>
          <p:nvPr/>
        </p:nvSpPr>
        <p:spPr>
          <a:xfrm>
            <a:off x="425398" y="1857364"/>
            <a:ext cx="8215370" cy="22860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6" descr="log1"/>
          <p:cNvPicPr>
            <a:picLocks noChangeAspect="1" noChangeArrowheads="1"/>
          </p:cNvPicPr>
          <p:nvPr/>
        </p:nvPicPr>
        <p:blipFill>
          <a:blip r:embed="rId2"/>
          <a:srcRect/>
          <a:stretch>
            <a:fillRect/>
          </a:stretch>
        </p:blipFill>
        <p:spPr bwMode="auto">
          <a:xfrm>
            <a:off x="503232" y="2071678"/>
            <a:ext cx="8001056" cy="1715828"/>
          </a:xfrm>
          <a:prstGeom prst="rect">
            <a:avLst/>
          </a:prstGeom>
          <a:noFill/>
          <a:ln w="9525">
            <a:noFill/>
            <a:miter lim="800000"/>
            <a:headEnd/>
            <a:tailEnd/>
          </a:ln>
        </p:spPr>
      </p:pic>
      <p:cxnSp>
        <p:nvCxnSpPr>
          <p:cNvPr id="13" name="Conector reto 12"/>
          <p:cNvCxnSpPr/>
          <p:nvPr/>
        </p:nvCxnSpPr>
        <p:spPr>
          <a:xfrm>
            <a:off x="5715008" y="4786322"/>
            <a:ext cx="7858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a:off x="6715140" y="4786322"/>
            <a:ext cx="928694"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TotalTime>
  <Words>986</Words>
  <PresentationFormat>Apresentação na tela (4:3)</PresentationFormat>
  <Paragraphs>125</Paragraphs>
  <Slides>16</Slides>
  <Notes>0</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Tema do Office</vt:lpstr>
      <vt:lpstr> Normalização de Tabelas  Prof. Christiano Cadoná   cadona@ulbra.br Aula 8 </vt:lpstr>
      <vt:lpstr>Normalização de Tabelas</vt:lpstr>
      <vt:lpstr>Normalização de Tabelas</vt:lpstr>
      <vt:lpstr>Normalização de Tabelas</vt:lpstr>
      <vt:lpstr>Normalização de Tabelas</vt:lpstr>
      <vt:lpstr>1ª Forma Normal</vt:lpstr>
      <vt:lpstr>1ª Forma Normal</vt:lpstr>
      <vt:lpstr>1ª Forma Normal</vt:lpstr>
      <vt:lpstr>1ª Forma Normal</vt:lpstr>
      <vt:lpstr>2ª Forma Normal</vt:lpstr>
      <vt:lpstr>2ª Forma Normal</vt:lpstr>
      <vt:lpstr>2ª Forma Normal</vt:lpstr>
      <vt:lpstr>2ª Forma Normal</vt:lpstr>
      <vt:lpstr>3ª Forma Normal</vt:lpstr>
      <vt:lpstr>3ª Forma Normal</vt:lpstr>
      <vt:lpstr>3ª Forma Normal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de Conclusão de Curso I    Prof. Christiano Cadoná  cadona@ulbra.br Aula 1</dc:title>
  <dc:creator>cadona</dc:creator>
  <cp:lastModifiedBy>cadona</cp:lastModifiedBy>
  <cp:revision>61</cp:revision>
  <dcterms:modified xsi:type="dcterms:W3CDTF">2017-09-11T21:34:08Z</dcterms:modified>
</cp:coreProperties>
</file>