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797675" cy="9982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7087-EE63-40AD-8C3B-AF754B279876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EE33-83B2-47B1-A687-EC7075A950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2285992"/>
            <a:ext cx="8072494" cy="3929090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sz="3600" b="1" dirty="0" smtClean="0">
                <a:solidFill>
                  <a:schemeClr val="bg1"/>
                </a:solidFill>
              </a:rPr>
              <a:t>Mapeamento </a:t>
            </a:r>
            <a:r>
              <a:rPr lang="pt-BR" sz="3600" b="1" dirty="0" err="1" smtClean="0">
                <a:solidFill>
                  <a:schemeClr val="bg1"/>
                </a:solidFill>
              </a:rPr>
              <a:t>ER</a:t>
            </a:r>
            <a:r>
              <a:rPr lang="pt-BR" sz="3600" b="1" dirty="0" smtClean="0">
                <a:solidFill>
                  <a:schemeClr val="bg1"/>
                </a:solidFill>
              </a:rPr>
              <a:t>- Relacional </a:t>
            </a:r>
            <a:br>
              <a:rPr lang="pt-BR" sz="3600" b="1" dirty="0" smtClean="0">
                <a:solidFill>
                  <a:schemeClr val="bg1"/>
                </a:solidFill>
              </a:rPr>
            </a:br>
            <a:r>
              <a:rPr lang="pt-BR" sz="3600" b="1" dirty="0" smtClean="0">
                <a:solidFill>
                  <a:schemeClr val="bg1"/>
                </a:solidFill>
              </a:rPr>
              <a:t/>
            </a:r>
            <a:br>
              <a:rPr lang="pt-BR" sz="3600" b="1" dirty="0" smtClean="0">
                <a:solidFill>
                  <a:schemeClr val="bg1"/>
                </a:solidFill>
              </a:rPr>
            </a:br>
            <a:r>
              <a:rPr lang="pt-BR" sz="3600" b="1" dirty="0" smtClean="0">
                <a:solidFill>
                  <a:schemeClr val="bg1"/>
                </a:solidFill>
              </a:rPr>
              <a:t>Prof. Christiano Cadoná</a:t>
            </a:r>
            <a:br>
              <a:rPr lang="pt-BR" sz="3600" b="1" dirty="0" smtClean="0">
                <a:solidFill>
                  <a:schemeClr val="bg1"/>
                </a:solidFill>
              </a:rPr>
            </a:br>
            <a:r>
              <a:rPr lang="pt-BR" sz="3600" b="1" dirty="0" smtClean="0">
                <a:solidFill>
                  <a:schemeClr val="bg1"/>
                </a:solidFill>
              </a:rPr>
              <a:t/>
            </a:r>
            <a:br>
              <a:rPr lang="pt-BR" sz="3600" b="1" dirty="0" smtClean="0">
                <a:solidFill>
                  <a:schemeClr val="bg1"/>
                </a:solidFill>
              </a:rPr>
            </a:br>
            <a:r>
              <a:rPr lang="pt-BR" sz="3600" b="1" dirty="0" smtClean="0">
                <a:solidFill>
                  <a:schemeClr val="bg1"/>
                </a:solidFill>
              </a:rPr>
              <a:t/>
            </a:r>
            <a:br>
              <a:rPr lang="pt-BR" sz="3600" b="1" dirty="0" smtClean="0">
                <a:solidFill>
                  <a:schemeClr val="bg1"/>
                </a:solidFill>
              </a:rPr>
            </a:br>
            <a:r>
              <a:rPr lang="pt-BR" sz="3600" b="1" dirty="0" smtClean="0">
                <a:solidFill>
                  <a:schemeClr val="bg1"/>
                </a:solidFill>
              </a:rPr>
              <a:t>cadona@ulbra.br</a:t>
            </a:r>
            <a:br>
              <a:rPr lang="pt-BR" sz="3600" b="1" dirty="0" smtClean="0">
                <a:solidFill>
                  <a:schemeClr val="bg1"/>
                </a:solidFill>
              </a:rPr>
            </a:br>
            <a:r>
              <a:rPr lang="pt-BR" sz="3600" b="1" dirty="0" smtClean="0">
                <a:solidFill>
                  <a:schemeClr val="bg1"/>
                </a:solidFill>
              </a:rPr>
              <a:t>Aula 7 </a:t>
            </a: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14282" y="357166"/>
            <a:ext cx="8572560" cy="12144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7" descr="rosa%20trans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773112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714612" y="357166"/>
            <a:ext cx="4679950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 dirty="0"/>
              <a:t>UNIVERSIDADE LUTERANA DO BRASIL</a:t>
            </a:r>
          </a:p>
          <a:p>
            <a:pPr algn="ctr"/>
            <a:endParaRPr lang="pt-BR" sz="1050" b="1" dirty="0"/>
          </a:p>
          <a:p>
            <a:pPr algn="ctr"/>
            <a:r>
              <a:rPr lang="pt-BR" b="1" dirty="0"/>
              <a:t>Tecnologia e Computação</a:t>
            </a:r>
          </a:p>
          <a:p>
            <a:pPr algn="ctr"/>
            <a:endParaRPr lang="pt-BR" sz="1050" b="1" dirty="0"/>
          </a:p>
          <a:p>
            <a:pPr algn="ctr"/>
            <a:r>
              <a:rPr lang="pt-BR" b="1" dirty="0"/>
              <a:t>CURSOS DE INFORMÁTICA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Implementação de relacionamentos </a:t>
            </a: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sz="2400" b="1" dirty="0" smtClean="0">
                <a:solidFill>
                  <a:srgbClr val="FFFF00"/>
                </a:solidFill>
              </a:rPr>
              <a:t>:N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14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2138" y="2595842"/>
          <a:ext cx="7585075" cy="1885950"/>
        </p:xfrm>
        <a:graphic>
          <a:graphicData uri="http://schemas.openxmlformats.org/presentationml/2006/ole">
            <p:oleObj spid="_x0000_s7170" name="Microsoft Drawing" r:id="rId3" imgW="4746600" imgH="1184040" progId="">
              <p:embed/>
            </p:oleObj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00100" y="4714884"/>
            <a:ext cx="8450263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sz="2000" b="1" dirty="0">
                <a:solidFill>
                  <a:srgbClr val="0000CC"/>
                </a:solidFill>
              </a:rPr>
              <a:t>ENGENHEIRO (</a:t>
            </a:r>
            <a:r>
              <a:rPr lang="pt-BR" sz="2000" b="1" u="sng" dirty="0" err="1">
                <a:solidFill>
                  <a:srgbClr val="0000CC"/>
                </a:solidFill>
              </a:rPr>
              <a:t>COD-ENG</a:t>
            </a:r>
            <a:r>
              <a:rPr lang="pt-BR" sz="2000" b="1" dirty="0">
                <a:solidFill>
                  <a:srgbClr val="0000CC"/>
                </a:solidFill>
              </a:rPr>
              <a:t>, NOME)</a:t>
            </a:r>
          </a:p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sz="2000" b="1" dirty="0">
                <a:solidFill>
                  <a:srgbClr val="0000CC"/>
                </a:solidFill>
              </a:rPr>
              <a:t>PROJETO (</a:t>
            </a:r>
            <a:r>
              <a:rPr lang="pt-BR" sz="2000" b="1" u="sng" dirty="0" err="1">
                <a:solidFill>
                  <a:srgbClr val="0000CC"/>
                </a:solidFill>
              </a:rPr>
              <a:t>COD-PROJ</a:t>
            </a:r>
            <a:r>
              <a:rPr lang="pt-BR" sz="2000" b="1" dirty="0">
                <a:solidFill>
                  <a:srgbClr val="0000CC"/>
                </a:solidFill>
              </a:rPr>
              <a:t>,TITULO)</a:t>
            </a:r>
          </a:p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sz="2000" b="1" dirty="0">
                <a:solidFill>
                  <a:srgbClr val="0000CC"/>
                </a:solidFill>
              </a:rPr>
              <a:t>ATUAÇÃO (</a:t>
            </a:r>
            <a:r>
              <a:rPr lang="pt-BR" sz="2000" b="1" u="sng" dirty="0" err="1">
                <a:solidFill>
                  <a:srgbClr val="0000CC"/>
                </a:solidFill>
              </a:rPr>
              <a:t>COD-ENG</a:t>
            </a:r>
            <a:r>
              <a:rPr lang="pt-BR" sz="2000" b="1" u="sng" dirty="0">
                <a:solidFill>
                  <a:srgbClr val="0000CC"/>
                </a:solidFill>
              </a:rPr>
              <a:t>, </a:t>
            </a:r>
            <a:r>
              <a:rPr lang="pt-BR" sz="2000" b="1" u="sng" dirty="0" err="1">
                <a:solidFill>
                  <a:srgbClr val="0000CC"/>
                </a:solidFill>
              </a:rPr>
              <a:t>COD-PROJ</a:t>
            </a:r>
            <a:r>
              <a:rPr lang="pt-BR" sz="2000" b="1" dirty="0">
                <a:solidFill>
                  <a:srgbClr val="0000CC"/>
                </a:solidFill>
              </a:rPr>
              <a:t>, FUNÇÃO)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3469936" y="5667676"/>
            <a:ext cx="100013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285984" y="5643578"/>
            <a:ext cx="100013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400" dirty="0" smtClean="0"/>
              <a:t>Implementação de atributo composto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195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57275" y="2838450"/>
          <a:ext cx="7229501" cy="2590814"/>
        </p:xfrm>
        <a:graphic>
          <a:graphicData uri="http://schemas.openxmlformats.org/presentationml/2006/ole">
            <p:oleObj spid="_x0000_s8195" name="Figura" r:id="rId3" imgW="4324320" imgH="15714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400" dirty="0" smtClean="0"/>
              <a:t>Implementação de atributo composto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219" name="Object 204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28700" y="2833688"/>
          <a:ext cx="7186638" cy="2667014"/>
        </p:xfrm>
        <a:graphic>
          <a:graphicData uri="http://schemas.openxmlformats.org/presentationml/2006/ole">
            <p:oleObj spid="_x0000_s9219" name="Figura" r:id="rId3" imgW="4324320" imgH="15714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400" dirty="0" smtClean="0"/>
              <a:t>Implementação de atributo composto  - opcional e multivalorado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5029200"/>
            <a:ext cx="8450263" cy="11746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b="1" dirty="0"/>
              <a:t>FUNCIONÁRIO (</a:t>
            </a:r>
            <a:r>
              <a:rPr lang="pt-BR" b="1" u="sng" dirty="0"/>
              <a:t>CÓDIGO</a:t>
            </a:r>
            <a:r>
              <a:rPr lang="pt-BR" b="1" dirty="0"/>
              <a:t>, NOME, TELEFONE)</a:t>
            </a:r>
          </a:p>
          <a:p>
            <a:pPr marL="342900" indent="-342900" defTabSz="762000"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lang="pt-BR" b="1" dirty="0"/>
              <a:t>                                                                                  -----------</a:t>
            </a:r>
          </a:p>
          <a:p>
            <a:pPr marL="342900" indent="-342900" defTabSz="762000">
              <a:spcBef>
                <a:spcPct val="0"/>
              </a:spcBef>
              <a:buFontTx/>
              <a:buNone/>
            </a:pPr>
            <a:r>
              <a:rPr lang="pt-BR" b="1" dirty="0"/>
              <a:t>ENDEREÇO (</a:t>
            </a:r>
            <a:r>
              <a:rPr lang="pt-BR" b="1" u="sng" dirty="0" err="1"/>
              <a:t>COD-END</a:t>
            </a:r>
            <a:r>
              <a:rPr lang="pt-BR" b="1" dirty="0"/>
              <a:t>, RUA, NÚMERO, APTO, CÓDIGO)</a:t>
            </a:r>
            <a:endParaRPr lang="pt-BR" sz="2000" b="1" dirty="0"/>
          </a:p>
          <a:p>
            <a:pPr marL="342900" indent="-342900" defTabSz="762000" latinLnBrk="1">
              <a:spcBef>
                <a:spcPct val="50000"/>
              </a:spcBef>
              <a:buFontTx/>
              <a:buNone/>
            </a:pPr>
            <a:endParaRPr lang="pt-BR" sz="2000" b="1" dirty="0"/>
          </a:p>
        </p:txBody>
      </p:sp>
      <p:graphicFrame>
        <p:nvGraphicFramePr>
          <p:cNvPr id="11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33600" y="2743200"/>
          <a:ext cx="5634038" cy="1827213"/>
        </p:xfrm>
        <a:graphic>
          <a:graphicData uri="http://schemas.openxmlformats.org/presentationml/2006/ole">
            <p:oleObj spid="_x0000_s10243" name="Figura" r:id="rId3" imgW="3135240" imgH="10206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dirty="0" smtClean="0"/>
              <a:t>Implementação de generalização/especialização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267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57488" y="2571744"/>
          <a:ext cx="3143272" cy="3429003"/>
        </p:xfrm>
        <a:graphic>
          <a:graphicData uri="http://schemas.openxmlformats.org/presentationml/2006/ole">
            <p:oleObj spid="_x0000_s11267" name="Figura" r:id="rId3" imgW="2635200" imgH="26049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dirty="0" smtClean="0"/>
              <a:t>Implementação de generalização/especialização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57224" y="2643182"/>
            <a:ext cx="7286676" cy="328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Alternativa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Implementação por diferentes tabelas com tabela para dados comuns.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/>
              <a:t>  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EMPREGADO (</a:t>
            </a:r>
            <a:r>
              <a:rPr kumimoji="0" lang="pt-BR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NOME,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TIPO-EMP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MOTORISTA (</a:t>
            </a:r>
            <a:r>
              <a:rPr kumimoji="0" lang="pt-BR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C-HAB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ENGENHEIRO (</a:t>
            </a:r>
            <a:r>
              <a:rPr kumimoji="0" lang="pt-BR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CREA)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646372" y="4660292"/>
            <a:ext cx="50006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786050" y="5214950"/>
            <a:ext cx="50006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dirty="0" smtClean="0"/>
              <a:t>Implementação de generalização/especialização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57224" y="2643182"/>
            <a:ext cx="7286676" cy="328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400" b="1" dirty="0" smtClean="0"/>
              <a:t>Alternativa 2</a:t>
            </a:r>
          </a:p>
          <a:p>
            <a:pPr marL="342900" lvl="0" indent="12700">
              <a:spcBef>
                <a:spcPct val="20000"/>
              </a:spcBef>
              <a:defRPr/>
            </a:pPr>
            <a:r>
              <a:rPr lang="pt-BR" sz="2400" dirty="0" smtClean="0"/>
              <a:t>Implementação por uma tabela somente com campos vazios</a:t>
            </a:r>
            <a:r>
              <a:rPr lang="pt-BR" sz="2400" b="1" dirty="0" smtClean="0"/>
              <a:t>.</a:t>
            </a:r>
          </a:p>
          <a:p>
            <a:pPr>
              <a:buFontTx/>
              <a:buNone/>
            </a:pPr>
            <a:endParaRPr lang="pt-BR" sz="2400" dirty="0" smtClean="0"/>
          </a:p>
          <a:p>
            <a:pPr>
              <a:buFontTx/>
              <a:buNone/>
            </a:pPr>
            <a:r>
              <a:rPr lang="pt-BR" sz="2400" dirty="0" smtClean="0"/>
              <a:t>EMPREGADO (</a:t>
            </a:r>
            <a:r>
              <a:rPr lang="pt-BR" sz="2400" u="sng" dirty="0" err="1" smtClean="0"/>
              <a:t>COD</a:t>
            </a:r>
            <a:r>
              <a:rPr lang="pt-BR" sz="2400" dirty="0" smtClean="0"/>
              <a:t>, NOME, </a:t>
            </a:r>
            <a:r>
              <a:rPr lang="pt-BR" sz="2400" dirty="0" err="1" smtClean="0"/>
              <a:t>C-HAB</a:t>
            </a:r>
            <a:r>
              <a:rPr lang="pt-BR" sz="2400" dirty="0" smtClean="0"/>
              <a:t>, CREA, </a:t>
            </a:r>
            <a:r>
              <a:rPr lang="pt-BR" sz="2400" dirty="0" err="1" smtClean="0"/>
              <a:t>TIPO-EMP</a:t>
            </a:r>
            <a:r>
              <a:rPr lang="pt-BR" sz="2400" dirty="0" smtClean="0"/>
              <a:t>)   </a:t>
            </a:r>
            <a:endParaRPr lang="pt-BR" sz="2800" dirty="0" smtClean="0"/>
          </a:p>
          <a:p>
            <a:pPr>
              <a:buFontTx/>
              <a:buNone/>
            </a:pPr>
            <a:endParaRPr lang="pt-BR" sz="2800" dirty="0" smtClean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4429124" y="4357694"/>
            <a:ext cx="714381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5286380" y="4357694"/>
            <a:ext cx="714381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dirty="0" smtClean="0"/>
              <a:t>Implementação de generalização/especialização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57224" y="2643182"/>
            <a:ext cx="7286676" cy="328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Alternativa 3</a:t>
            </a:r>
          </a:p>
          <a:p>
            <a:pPr marL="342900" lvl="0" indent="12700">
              <a:spcBef>
                <a:spcPct val="20000"/>
              </a:spcBef>
            </a:pPr>
            <a:r>
              <a:rPr lang="pt-BR" sz="3200" b="1" dirty="0" smtClean="0"/>
              <a:t>Implementação distribuída (não há tabelas de dados comuns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>
              <a:buFontTx/>
              <a:buNone/>
            </a:pPr>
            <a:r>
              <a:rPr lang="pt-BR" sz="3200" dirty="0" smtClean="0"/>
              <a:t>   </a:t>
            </a:r>
            <a:r>
              <a:rPr lang="pt-BR" sz="2400" dirty="0" err="1" smtClean="0"/>
              <a:t>EMP</a:t>
            </a:r>
            <a:r>
              <a:rPr lang="pt-BR" sz="2400" dirty="0" smtClean="0"/>
              <a:t> (</a:t>
            </a:r>
            <a:r>
              <a:rPr lang="pt-BR" sz="2400" u="sng" dirty="0" err="1" smtClean="0"/>
              <a:t>COD</a:t>
            </a:r>
            <a:r>
              <a:rPr lang="pt-BR" sz="2400" dirty="0" smtClean="0"/>
              <a:t>, NOME) 	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pt-BR" sz="2400" dirty="0" smtClean="0"/>
              <a:t>   MOTORISTA (</a:t>
            </a:r>
            <a:r>
              <a:rPr lang="pt-BR" sz="2400" u="sng" dirty="0" err="1" smtClean="0"/>
              <a:t>COD</a:t>
            </a:r>
            <a:r>
              <a:rPr lang="pt-BR" sz="2400" dirty="0" smtClean="0"/>
              <a:t>, NOME, </a:t>
            </a:r>
            <a:r>
              <a:rPr lang="pt-BR" sz="2400" dirty="0" err="1" smtClean="0"/>
              <a:t>C-HAB</a:t>
            </a:r>
            <a:r>
              <a:rPr lang="pt-BR" sz="2400" dirty="0" smtClean="0"/>
              <a:t>)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pt-BR" sz="2400" smtClean="0"/>
              <a:t>   ENGENHEIRO </a:t>
            </a:r>
            <a:r>
              <a:rPr lang="pt-BR" sz="2400" dirty="0" smtClean="0"/>
              <a:t>(</a:t>
            </a:r>
            <a:r>
              <a:rPr lang="pt-BR" sz="2400" u="sng" dirty="0" err="1" smtClean="0"/>
              <a:t>COD</a:t>
            </a:r>
            <a:r>
              <a:rPr lang="pt-BR" sz="2400" dirty="0" smtClean="0"/>
              <a:t>, NOME, CREA)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643174" y="4643446"/>
            <a:ext cx="42862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857488" y="5214950"/>
            <a:ext cx="42862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431800" indent="-431800" algn="ctr">
              <a:buClr>
                <a:srgbClr val="0E594D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X  MODELO RELACIONAL</a:t>
            </a:r>
          </a:p>
          <a:p>
            <a:pPr marL="431800" indent="-431800">
              <a:buClr>
                <a:srgbClr val="0E594D"/>
              </a:buClr>
              <a:buSzPct val="45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um modelo semântico (fala de objetos que serão representados no banco de dados), enquanto que o modelo relacional é um modelo de dados (fala de dados propriamente ditos);</a:t>
            </a:r>
          </a:p>
          <a:p>
            <a:pPr marL="431800" indent="-431800">
              <a:buClr>
                <a:srgbClr val="0E594D"/>
              </a:buClr>
              <a:buSzPct val="45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do modelo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descrever um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forma independente de implementação;</a:t>
            </a:r>
          </a:p>
          <a:p>
            <a:pPr marL="431800" indent="-431800">
              <a:buClr>
                <a:srgbClr val="0E594D"/>
              </a:buClr>
              <a:buSzPct val="45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do modelo Relacional: descrever um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nível de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SGBD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relacional;</a:t>
            </a:r>
          </a:p>
          <a:p>
            <a:pPr marL="431800" indent="-431800">
              <a:buClr>
                <a:srgbClr val="0E594D"/>
              </a:buClr>
              <a:buSzPct val="45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banco de dados descrito através de um diagrama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pode ser representado por um conjunto de tabelas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Tx/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Implementação de entidades:</a:t>
            </a:r>
          </a:p>
          <a:p>
            <a:pPr>
              <a:buFontTx/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Cada conjunto de entidades é implementado através de uma tabela. Os atributos das entidades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são implementados através de atributos no modelo relacional. O atributo identificador fornece a chave primária da relação.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85786" y="3571876"/>
            <a:ext cx="7572428" cy="2500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0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643314"/>
            <a:ext cx="4124325" cy="2301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Tx/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Implementação de entidades:</a:t>
            </a:r>
          </a:p>
          <a:p>
            <a:pPr>
              <a:buFontTx/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Cada conjunto de entidades é implementado através de uma tabela. Os atributos das entidades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são implementados através de atributos no modelo relacional. O atributo identificador fornece a chave primária da relação.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85786" y="3571876"/>
            <a:ext cx="7572428" cy="2500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2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14546" y="3786190"/>
          <a:ext cx="5214974" cy="2143140"/>
        </p:xfrm>
        <a:graphic>
          <a:graphicData uri="http://schemas.openxmlformats.org/presentationml/2006/ole">
            <p:oleObj spid="_x0000_s1026" name="Figura" r:id="rId3" imgW="3568680" imgH="15714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Implementação de relacionamentos </a:t>
            </a:r>
            <a:r>
              <a:rPr lang="pt-BR" sz="2400" b="1" dirty="0" smtClea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2400" b="1" dirty="0" smtClea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Entidades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obrigatórias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relacionamento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57224" y="2786058"/>
          <a:ext cx="7854978" cy="1903421"/>
        </p:xfrm>
        <a:graphic>
          <a:graphicData uri="http://schemas.openxmlformats.org/presentationml/2006/ole">
            <p:oleObj spid="_x0000_s2050" name="Figura" r:id="rId3" imgW="4778280" imgH="1187280" progId="Word.Picture.8">
              <p:embed/>
            </p:oleObj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42976" y="5143512"/>
            <a:ext cx="8450262" cy="429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b="1" dirty="0" err="1">
                <a:solidFill>
                  <a:srgbClr val="0000CC"/>
                </a:solidFill>
              </a:rPr>
              <a:t>EMP-TERM</a:t>
            </a:r>
            <a:r>
              <a:rPr lang="pt-BR" b="1" dirty="0">
                <a:solidFill>
                  <a:srgbClr val="0000CC"/>
                </a:solidFill>
              </a:rPr>
              <a:t> (</a:t>
            </a:r>
            <a:r>
              <a:rPr lang="pt-BR" b="1" u="sng" dirty="0">
                <a:solidFill>
                  <a:srgbClr val="0000CC"/>
                </a:solidFill>
              </a:rPr>
              <a:t>CÓDIGO</a:t>
            </a:r>
            <a:r>
              <a:rPr lang="pt-BR" b="1" dirty="0">
                <a:solidFill>
                  <a:srgbClr val="0000CC"/>
                </a:solidFill>
              </a:rPr>
              <a:t>, NOME, DATA, NÚMERO, LOCAL)</a:t>
            </a:r>
          </a:p>
          <a:p>
            <a:pPr marL="342900" indent="-342900" defTabSz="762000">
              <a:lnSpc>
                <a:spcPct val="0"/>
              </a:lnSpc>
              <a:buFontTx/>
              <a:buNone/>
            </a:pPr>
            <a:r>
              <a:rPr lang="pt-BR" b="1" dirty="0">
                <a:solidFill>
                  <a:srgbClr val="0000CC"/>
                </a:solidFill>
              </a:rPr>
              <a:t>                                                               - - - - - - - 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Implementação de relacionamentos </a:t>
            </a:r>
            <a:r>
              <a:rPr lang="pt-BR" sz="2400" b="1" dirty="0" smtClea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2400" b="1" dirty="0" smtClea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Entidade  </a:t>
            </a: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Opcional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relacionamento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2643188"/>
            <a:ext cx="7548589" cy="21694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66750" y="4929188"/>
            <a:ext cx="77875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b="1" dirty="0"/>
              <a:t>CORRENTISTA (</a:t>
            </a:r>
            <a:r>
              <a:rPr lang="pt-BR" b="1" u="sng" dirty="0" err="1"/>
              <a:t>COD-COR</a:t>
            </a:r>
            <a:r>
              <a:rPr lang="pt-BR" b="1" dirty="0"/>
              <a:t>, NOME)</a:t>
            </a:r>
          </a:p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b="1" dirty="0"/>
              <a:t>CARTÃO (</a:t>
            </a:r>
            <a:r>
              <a:rPr lang="pt-BR" b="1" u="sng" dirty="0" err="1"/>
              <a:t>COD_CART</a:t>
            </a:r>
            <a:r>
              <a:rPr lang="pt-BR" b="1" dirty="0"/>
              <a:t>, </a:t>
            </a:r>
            <a:r>
              <a:rPr lang="pt-BR" b="1" dirty="0" err="1"/>
              <a:t>DATA_EXP</a:t>
            </a:r>
            <a:r>
              <a:rPr lang="pt-BR" b="1" dirty="0"/>
              <a:t>, </a:t>
            </a:r>
            <a:r>
              <a:rPr lang="pt-BR" b="1" dirty="0" err="1"/>
              <a:t>COD-COR</a:t>
            </a:r>
            <a:r>
              <a:rPr lang="pt-BR" b="1" dirty="0"/>
              <a:t>)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3857620" y="5357826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Implementação de relacionamentos </a:t>
            </a:r>
            <a:r>
              <a:rPr lang="pt-BR" sz="2400" b="1" dirty="0" smtClea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2400" b="1" dirty="0" smtClea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Entidades  </a:t>
            </a: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Opcionais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relacionamento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01749" y="2830513"/>
          <a:ext cx="6836109" cy="1498944"/>
        </p:xfrm>
        <a:graphic>
          <a:graphicData uri="http://schemas.openxmlformats.org/presentationml/2006/ole">
            <p:oleObj spid="_x0000_s4098" name="Microsoft Drawing" r:id="rId3" imgW="4613040" imgH="1184040" progId="">
              <p:embed/>
            </p:oleObj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28794" y="4429132"/>
            <a:ext cx="5767415" cy="14578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sz="2000" b="1" dirty="0"/>
              <a:t>PESSOA (</a:t>
            </a:r>
            <a:r>
              <a:rPr lang="pt-BR" sz="2000" b="1" u="sng" dirty="0" err="1"/>
              <a:t>IDENT</a:t>
            </a:r>
            <a:r>
              <a:rPr lang="pt-BR" sz="2000" b="1" dirty="0"/>
              <a:t>, NOME)</a:t>
            </a:r>
          </a:p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sz="2000" b="1" dirty="0"/>
              <a:t>CARGO (</a:t>
            </a:r>
            <a:r>
              <a:rPr lang="pt-BR" sz="2000" b="1" u="sng" dirty="0"/>
              <a:t>NOME</a:t>
            </a:r>
            <a:r>
              <a:rPr lang="pt-BR" sz="2000" b="1" dirty="0"/>
              <a:t>, SETOR)</a:t>
            </a:r>
          </a:p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sz="2000" b="1" dirty="0"/>
              <a:t>ALOCAÇÃO (</a:t>
            </a:r>
            <a:r>
              <a:rPr lang="pt-BR" sz="2000" b="1" u="sng" dirty="0" err="1"/>
              <a:t>IDENT</a:t>
            </a:r>
            <a:r>
              <a:rPr lang="pt-BR" sz="2000" b="1" dirty="0"/>
              <a:t>, NOME, DATA, REGIME)</a:t>
            </a:r>
          </a:p>
          <a:p>
            <a:pPr marL="342900" indent="-342900" defTabSz="762000">
              <a:lnSpc>
                <a:spcPct val="30000"/>
              </a:lnSpc>
              <a:spcBef>
                <a:spcPct val="0"/>
              </a:spcBef>
              <a:buFontTx/>
              <a:buNone/>
            </a:pPr>
            <a:r>
              <a:rPr lang="pt-BR" sz="2000" b="1" dirty="0"/>
              <a:t>                                    - - - - -  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3357554" y="5357826"/>
            <a:ext cx="71438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4143372" y="5357826"/>
            <a:ext cx="71438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Implementação de relacionamentos </a:t>
            </a:r>
            <a:r>
              <a:rPr lang="pt-BR" sz="2400" b="1" dirty="0" smtClean="0">
                <a:solidFill>
                  <a:srgbClr val="FFFF00"/>
                </a:solidFill>
              </a:rPr>
              <a:t>1:N</a:t>
            </a:r>
            <a:r>
              <a:rPr lang="pt-BR" sz="2400" b="1" dirty="0" smtClean="0"/>
              <a:t> - Entidade obrigatória no relacionamento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5984" y="4500570"/>
            <a:ext cx="5718205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342900" indent="-342900" defTabSz="762000">
              <a:spcBef>
                <a:spcPct val="50000"/>
              </a:spcBef>
              <a:buFontTx/>
              <a:buNone/>
            </a:pPr>
            <a:endParaRPr lang="pt-BR" sz="2000" b="1" dirty="0"/>
          </a:p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sz="2000" b="1" dirty="0" err="1"/>
              <a:t>DEP</a:t>
            </a:r>
            <a:r>
              <a:rPr lang="pt-BR" sz="2000" b="1" dirty="0"/>
              <a:t> (</a:t>
            </a:r>
            <a:r>
              <a:rPr lang="pt-BR" sz="2000" b="1" u="sng" dirty="0" err="1"/>
              <a:t>COD-DEP</a:t>
            </a:r>
            <a:r>
              <a:rPr lang="pt-BR" sz="2000" b="1" dirty="0"/>
              <a:t>, NOME)</a:t>
            </a:r>
          </a:p>
          <a:p>
            <a:pPr marL="342900" indent="-342900" defTabSz="762000">
              <a:spcBef>
                <a:spcPct val="50000"/>
              </a:spcBef>
              <a:buFontTx/>
              <a:buNone/>
            </a:pPr>
            <a:r>
              <a:rPr lang="pt-BR" sz="2000" b="1" dirty="0" err="1"/>
              <a:t>EMP</a:t>
            </a:r>
            <a:r>
              <a:rPr lang="pt-BR" sz="2000" b="1" dirty="0"/>
              <a:t> (</a:t>
            </a:r>
            <a:r>
              <a:rPr lang="pt-BR" sz="2000" b="1" u="sng" dirty="0" err="1"/>
              <a:t>COD-EMP</a:t>
            </a:r>
            <a:r>
              <a:rPr lang="pt-BR" sz="2000" b="1" dirty="0"/>
              <a:t>, NOME, </a:t>
            </a:r>
            <a:r>
              <a:rPr lang="pt-BR" sz="2000" b="1" dirty="0" err="1"/>
              <a:t>DATA-LOT</a:t>
            </a:r>
            <a:r>
              <a:rPr lang="pt-BR" sz="2000" b="1" dirty="0"/>
              <a:t>, </a:t>
            </a:r>
            <a:r>
              <a:rPr lang="pt-BR" sz="2000" b="1" dirty="0" err="1"/>
              <a:t>COD-DEP</a:t>
            </a:r>
            <a:r>
              <a:rPr lang="pt-BR" sz="2000" b="1" dirty="0"/>
              <a:t>)</a:t>
            </a:r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82" y="2714621"/>
            <a:ext cx="7620056" cy="194123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11" name="Conector reto 10"/>
          <p:cNvCxnSpPr/>
          <p:nvPr/>
        </p:nvCxnSpPr>
        <p:spPr>
          <a:xfrm>
            <a:off x="6072198" y="5429264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  <a:r>
              <a:rPr lang="pt-BR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ER-RELACIONAL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4525963"/>
          </a:xfrm>
          <a:gradFill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Implementação de relacionamentos </a:t>
            </a: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sz="2400" b="1" dirty="0" smtClean="0">
                <a:solidFill>
                  <a:srgbClr val="FFFF00"/>
                </a:solidFill>
              </a:rPr>
              <a:t>:N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34" y="2500306"/>
            <a:ext cx="8072494" cy="357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14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2138" y="2595842"/>
          <a:ext cx="7585075" cy="1885950"/>
        </p:xfrm>
        <a:graphic>
          <a:graphicData uri="http://schemas.openxmlformats.org/presentationml/2006/ole">
            <p:oleObj spid="_x0000_s6146" name="Microsoft Drawing" r:id="rId3" imgW="4746600" imgH="1184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509</Words>
  <PresentationFormat>Apresentação na tela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Tema do Office</vt:lpstr>
      <vt:lpstr>Figura</vt:lpstr>
      <vt:lpstr>Microsoft Drawing</vt:lpstr>
      <vt:lpstr> Mapeamento ER- Relacional   Prof. Christiano Cadoná   cadona@ulbra.br Aula 7  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  <vt:lpstr>MAPEAMENTO ER-RELACIONAL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Curso I    Prof. Christiano Cadoná  cadona@ulbra.br Aula 1</dc:title>
  <dc:creator>cadona</dc:creator>
  <cp:lastModifiedBy>cadona</cp:lastModifiedBy>
  <cp:revision>55</cp:revision>
  <dcterms:modified xsi:type="dcterms:W3CDTF">2017-09-11T21:37:16Z</dcterms:modified>
</cp:coreProperties>
</file>