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8" r:id="rId3"/>
    <p:sldId id="264" r:id="rId4"/>
    <p:sldId id="257" r:id="rId5"/>
    <p:sldId id="259" r:id="rId6"/>
    <p:sldId id="261" r:id="rId7"/>
    <p:sldId id="262" r:id="rId8"/>
    <p:sldId id="260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C2FA5-FC46-45CF-98FD-2CE207F8D94E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7E372-8237-4B79-98E8-9EE55CAF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4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a Device is built it becomes a “box” – only concerned with behavior of box, not what is inside it (inside is abstracted away)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7E372-8237-4B79-98E8-9EE55CAF05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9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54D7-9E1A-4B0C-AEFE-E003955575C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FBF0-493B-4D65-B8D8-693479D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7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54D7-9E1A-4B0C-AEFE-E003955575C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FBF0-493B-4D65-B8D8-693479D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6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54D7-9E1A-4B0C-AEFE-E003955575C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FBF0-493B-4D65-B8D8-693479D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3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54D7-9E1A-4B0C-AEFE-E003955575C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FBF0-493B-4D65-B8D8-693479D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0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54D7-9E1A-4B0C-AEFE-E003955575C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FBF0-493B-4D65-B8D8-693479D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8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54D7-9E1A-4B0C-AEFE-E003955575C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FBF0-493B-4D65-B8D8-693479D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54D7-9E1A-4B0C-AEFE-E003955575C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FBF0-493B-4D65-B8D8-693479D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9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54D7-9E1A-4B0C-AEFE-E003955575C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FBF0-493B-4D65-B8D8-693479D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0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54D7-9E1A-4B0C-AEFE-E003955575C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FBF0-493B-4D65-B8D8-693479D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2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54D7-9E1A-4B0C-AEFE-E003955575C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FBF0-493B-4D65-B8D8-693479D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54D7-9E1A-4B0C-AEFE-E003955575C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FBF0-493B-4D65-B8D8-693479D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7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054D7-9E1A-4B0C-AEFE-E003955575C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6FBF0-493B-4D65-B8D8-693479D33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6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58A2-0519-CE89-863A-0D77EEFA2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16-bit Microcomputer in a FPGA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5F9A9-9FD6-7325-5F9C-101B2A9C7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Ryan November</a:t>
            </a: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1C387D1C-CDA2-0291-91D5-72FA27146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8088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B66B-BDC0-7872-2791-80E7C03C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Implementation – Continued</a:t>
            </a:r>
          </a:p>
        </p:txBody>
      </p:sp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E9F59EA9-955B-6491-BC10-26A822A81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650" y="1203650"/>
            <a:ext cx="5654350" cy="5654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D906C3-4C47-3718-10A6-8E28AF30F2C0}"/>
              </a:ext>
            </a:extLst>
          </p:cNvPr>
          <p:cNvSpPr/>
          <p:nvPr/>
        </p:nvSpPr>
        <p:spPr>
          <a:xfrm>
            <a:off x="2651449" y="4030825"/>
            <a:ext cx="923730" cy="615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55C12-DD95-DA49-520A-F9D70CD1BE12}"/>
              </a:ext>
            </a:extLst>
          </p:cNvPr>
          <p:cNvSpPr/>
          <p:nvPr/>
        </p:nvSpPr>
        <p:spPr>
          <a:xfrm>
            <a:off x="1438469" y="2677884"/>
            <a:ext cx="735564" cy="1469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28FCEB-B0B6-A1DF-942C-3C71C7EF919E}"/>
              </a:ext>
            </a:extLst>
          </p:cNvPr>
          <p:cNvSpPr/>
          <p:nvPr/>
        </p:nvSpPr>
        <p:spPr>
          <a:xfrm>
            <a:off x="4142792" y="2529213"/>
            <a:ext cx="923730" cy="2187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58EC70-B82C-46B2-83EC-353864D8031C}"/>
              </a:ext>
            </a:extLst>
          </p:cNvPr>
          <p:cNvSpPr/>
          <p:nvPr/>
        </p:nvSpPr>
        <p:spPr>
          <a:xfrm>
            <a:off x="2467947" y="2529213"/>
            <a:ext cx="1380930" cy="765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5E34D2-D23B-F140-53A1-49F63A73E0C6}"/>
              </a:ext>
            </a:extLst>
          </p:cNvPr>
          <p:cNvCxnSpPr/>
          <p:nvPr/>
        </p:nvCxnSpPr>
        <p:spPr>
          <a:xfrm>
            <a:off x="2174033" y="2677884"/>
            <a:ext cx="2939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D62600-BE21-73FF-6CB0-BC3047EE33AB}"/>
              </a:ext>
            </a:extLst>
          </p:cNvPr>
          <p:cNvCxnSpPr/>
          <p:nvPr/>
        </p:nvCxnSpPr>
        <p:spPr>
          <a:xfrm flipH="1">
            <a:off x="2174033" y="3167742"/>
            <a:ext cx="2939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7670E4-D40E-8454-54CD-CB699C811BD9}"/>
              </a:ext>
            </a:extLst>
          </p:cNvPr>
          <p:cNvCxnSpPr/>
          <p:nvPr/>
        </p:nvCxnSpPr>
        <p:spPr>
          <a:xfrm>
            <a:off x="3848877" y="2677884"/>
            <a:ext cx="2939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3C409C-540F-7219-D3F3-2CE4EC404401}"/>
              </a:ext>
            </a:extLst>
          </p:cNvPr>
          <p:cNvCxnSpPr/>
          <p:nvPr/>
        </p:nvCxnSpPr>
        <p:spPr>
          <a:xfrm flipH="1">
            <a:off x="3848877" y="3167742"/>
            <a:ext cx="2939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43AFB8-2448-2D7C-2410-63D432C6DFCD}"/>
              </a:ext>
            </a:extLst>
          </p:cNvPr>
          <p:cNvCxnSpPr/>
          <p:nvPr/>
        </p:nvCxnSpPr>
        <p:spPr>
          <a:xfrm>
            <a:off x="3575179" y="4147456"/>
            <a:ext cx="5676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F22EA8-305F-69CE-4CD5-C37F5888BF54}"/>
              </a:ext>
            </a:extLst>
          </p:cNvPr>
          <p:cNvCxnSpPr/>
          <p:nvPr/>
        </p:nvCxnSpPr>
        <p:spPr>
          <a:xfrm flipH="1">
            <a:off x="3575179" y="4502019"/>
            <a:ext cx="5676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0981B7-DF6F-8A45-8A59-51C2FF0F5E73}"/>
              </a:ext>
            </a:extLst>
          </p:cNvPr>
          <p:cNvCxnSpPr/>
          <p:nvPr/>
        </p:nvCxnSpPr>
        <p:spPr>
          <a:xfrm>
            <a:off x="3116424" y="4646646"/>
            <a:ext cx="0" cy="340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B64570-FCD6-CD50-5372-1D01E48CBE7F}"/>
              </a:ext>
            </a:extLst>
          </p:cNvPr>
          <p:cNvSpPr txBox="1"/>
          <p:nvPr/>
        </p:nvSpPr>
        <p:spPr>
          <a:xfrm>
            <a:off x="5952931" y="1690688"/>
            <a:ext cx="5561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Microcomputer is made up of CPU, Instruction Memory (ROM), and Data Memory (RAM)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modules developed to interact with peripheral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VGA Controller – enables the microcomputer to interface with a VGA computer monitor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Debugger – sends various internal data to external displays on the FPGA board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6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98BA6-2C4D-7760-5F83-244238A2D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5444-26D9-84A8-4818-4F61BDF2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Implementation – Considerations</a:t>
            </a:r>
          </a:p>
        </p:txBody>
      </p:sp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5A44207C-52E0-0BEA-5F41-463CC3477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650" y="1203650"/>
            <a:ext cx="5654350" cy="5654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5CD4EA-D1EC-630E-8277-118AA5493092}"/>
              </a:ext>
            </a:extLst>
          </p:cNvPr>
          <p:cNvSpPr/>
          <p:nvPr/>
        </p:nvSpPr>
        <p:spPr>
          <a:xfrm>
            <a:off x="2651449" y="4030825"/>
            <a:ext cx="923730" cy="615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7317D6-1BB7-F1F7-2E17-425F92C113E6}"/>
              </a:ext>
            </a:extLst>
          </p:cNvPr>
          <p:cNvSpPr/>
          <p:nvPr/>
        </p:nvSpPr>
        <p:spPr>
          <a:xfrm>
            <a:off x="1438469" y="2677884"/>
            <a:ext cx="735564" cy="1469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CA532-E3B6-1AF5-F87B-814B3E66BF9E}"/>
              </a:ext>
            </a:extLst>
          </p:cNvPr>
          <p:cNvSpPr/>
          <p:nvPr/>
        </p:nvSpPr>
        <p:spPr>
          <a:xfrm>
            <a:off x="4142792" y="2529213"/>
            <a:ext cx="923730" cy="2187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DD5A-079E-1F69-4268-41533ED92981}"/>
              </a:ext>
            </a:extLst>
          </p:cNvPr>
          <p:cNvSpPr/>
          <p:nvPr/>
        </p:nvSpPr>
        <p:spPr>
          <a:xfrm>
            <a:off x="2467947" y="2529213"/>
            <a:ext cx="1380930" cy="765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9923D4-AF85-8ED0-6741-A60A8B12594D}"/>
              </a:ext>
            </a:extLst>
          </p:cNvPr>
          <p:cNvCxnSpPr/>
          <p:nvPr/>
        </p:nvCxnSpPr>
        <p:spPr>
          <a:xfrm>
            <a:off x="2174033" y="2677884"/>
            <a:ext cx="2939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2E222B-FDCE-C324-75FE-239DAC11C73F}"/>
              </a:ext>
            </a:extLst>
          </p:cNvPr>
          <p:cNvCxnSpPr/>
          <p:nvPr/>
        </p:nvCxnSpPr>
        <p:spPr>
          <a:xfrm flipH="1">
            <a:off x="2174033" y="3167742"/>
            <a:ext cx="2939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B10A6A-8B3C-B977-7676-487B15BCD219}"/>
              </a:ext>
            </a:extLst>
          </p:cNvPr>
          <p:cNvCxnSpPr/>
          <p:nvPr/>
        </p:nvCxnSpPr>
        <p:spPr>
          <a:xfrm>
            <a:off x="3848877" y="2677884"/>
            <a:ext cx="2939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086CF9-12D2-46F5-D8EA-948A4FED4669}"/>
              </a:ext>
            </a:extLst>
          </p:cNvPr>
          <p:cNvCxnSpPr/>
          <p:nvPr/>
        </p:nvCxnSpPr>
        <p:spPr>
          <a:xfrm flipH="1">
            <a:off x="3848877" y="3167742"/>
            <a:ext cx="2939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5D407A-9492-87BB-00F3-91A19840287D}"/>
              </a:ext>
            </a:extLst>
          </p:cNvPr>
          <p:cNvCxnSpPr/>
          <p:nvPr/>
        </p:nvCxnSpPr>
        <p:spPr>
          <a:xfrm>
            <a:off x="3575179" y="4147456"/>
            <a:ext cx="5676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F04EFF8-9A57-D2E6-772B-F01885C612DD}"/>
              </a:ext>
            </a:extLst>
          </p:cNvPr>
          <p:cNvCxnSpPr/>
          <p:nvPr/>
        </p:nvCxnSpPr>
        <p:spPr>
          <a:xfrm flipH="1">
            <a:off x="3575179" y="4502019"/>
            <a:ext cx="5676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7103E83-796F-6558-D38C-28A7B8B28426}"/>
              </a:ext>
            </a:extLst>
          </p:cNvPr>
          <p:cNvCxnSpPr/>
          <p:nvPr/>
        </p:nvCxnSpPr>
        <p:spPr>
          <a:xfrm>
            <a:off x="3116424" y="4646646"/>
            <a:ext cx="0" cy="340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D336539-EA82-C02E-0B81-E62704349ED6}"/>
              </a:ext>
            </a:extLst>
          </p:cNvPr>
          <p:cNvSpPr txBox="1"/>
          <p:nvPr/>
        </p:nvSpPr>
        <p:spPr>
          <a:xfrm>
            <a:off x="4875245" y="1690688"/>
            <a:ext cx="6638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Primary concern is data movement within the 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Data must be sent/received between subcomponents in a predictable fashion for the computer to properly execute instructions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way data is transported around and manipulated by the computer defines 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2989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70FC-2360-8E1E-2588-9018B20A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VGA Controller and Memory Mapped I/O</a:t>
            </a:r>
          </a:p>
        </p:txBody>
      </p:sp>
      <p:pic>
        <p:nvPicPr>
          <p:cNvPr id="5" name="Content Placeholder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B4B6FEBF-079B-6A2C-9C12-A6DB3B8F6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4" y="2153186"/>
            <a:ext cx="10324239" cy="3800574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760915-330D-F9F9-CA8B-5CB6180BDE60}"/>
              </a:ext>
            </a:extLst>
          </p:cNvPr>
          <p:cNvSpPr/>
          <p:nvPr/>
        </p:nvSpPr>
        <p:spPr>
          <a:xfrm>
            <a:off x="4443984" y="3306354"/>
            <a:ext cx="1317171" cy="51162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8B7EE2-9856-E865-70E2-DCA60A0EDA07}"/>
              </a:ext>
            </a:extLst>
          </p:cNvPr>
          <p:cNvSpPr/>
          <p:nvPr/>
        </p:nvSpPr>
        <p:spPr>
          <a:xfrm>
            <a:off x="5824728" y="3306354"/>
            <a:ext cx="1317171" cy="51162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232BC0-207D-594A-EAAC-6E2DF59D2541}"/>
              </a:ext>
            </a:extLst>
          </p:cNvPr>
          <p:cNvSpPr/>
          <p:nvPr/>
        </p:nvSpPr>
        <p:spPr>
          <a:xfrm>
            <a:off x="7187184" y="3306352"/>
            <a:ext cx="1317171" cy="511629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A87B4D-9B1C-6F23-5BFB-1CF6EE7F3958}"/>
              </a:ext>
            </a:extLst>
          </p:cNvPr>
          <p:cNvSpPr/>
          <p:nvPr/>
        </p:nvSpPr>
        <p:spPr>
          <a:xfrm>
            <a:off x="8549640" y="3306353"/>
            <a:ext cx="1317171" cy="511629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63E3BD-9D95-3234-B313-9E7440F11E71}"/>
              </a:ext>
            </a:extLst>
          </p:cNvPr>
          <p:cNvSpPr/>
          <p:nvPr/>
        </p:nvSpPr>
        <p:spPr>
          <a:xfrm>
            <a:off x="2635504" y="3562166"/>
            <a:ext cx="1317171" cy="25581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D2DDFD-2400-9DEC-5A06-F44A8E07D1D5}"/>
              </a:ext>
            </a:extLst>
          </p:cNvPr>
          <p:cNvSpPr/>
          <p:nvPr/>
        </p:nvSpPr>
        <p:spPr>
          <a:xfrm>
            <a:off x="2635503" y="3858768"/>
            <a:ext cx="1317171" cy="25581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F97124-9456-16B5-5552-B1A3D40D6A7E}"/>
              </a:ext>
            </a:extLst>
          </p:cNvPr>
          <p:cNvSpPr/>
          <p:nvPr/>
        </p:nvSpPr>
        <p:spPr>
          <a:xfrm>
            <a:off x="2635503" y="4144914"/>
            <a:ext cx="1317171" cy="25581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1958B96-A323-487D-365F-73C21FDD813D}"/>
              </a:ext>
            </a:extLst>
          </p:cNvPr>
          <p:cNvSpPr/>
          <p:nvPr/>
        </p:nvSpPr>
        <p:spPr>
          <a:xfrm>
            <a:off x="2635502" y="4431061"/>
            <a:ext cx="1317171" cy="255815"/>
          </a:xfrm>
          <a:prstGeom prst="roundRect">
            <a:avLst/>
          </a:prstGeom>
          <a:solidFill>
            <a:schemeClr val="accent2">
              <a:lumMod val="40000"/>
              <a:lumOff val="60000"/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058A-0D2C-173E-94F2-56A55F49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6A04-969F-B644-9963-BB3951D0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Provides a “window” inside of the computer</a:t>
            </a:r>
          </a:p>
          <a:p>
            <a:r>
              <a:rPr lang="en-US" dirty="0"/>
              <a:t>Used to observe data moving through CPU (internal registers) and memory</a:t>
            </a:r>
          </a:p>
          <a:p>
            <a:r>
              <a:rPr lang="en-US" dirty="0"/>
              <a:t>Can observe current instruction being executed and the program count</a:t>
            </a:r>
          </a:p>
          <a:p>
            <a:r>
              <a:rPr lang="en-US" dirty="0"/>
              <a:t>Manual clock operation allows for execution of a program line-by-line with the ability to observe contents of internal registers and memory at each instruction</a:t>
            </a:r>
          </a:p>
          <a:p>
            <a:r>
              <a:rPr lang="en-US" dirty="0"/>
              <a:t>Incredibly useful tool to demonstrate connection between software and hardware</a:t>
            </a:r>
          </a:p>
        </p:txBody>
      </p:sp>
    </p:spTree>
    <p:extLst>
      <p:ext uri="{BB962C8B-B14F-4D97-AF65-F5344CB8AC3E}">
        <p14:creationId xmlns:p14="http://schemas.microsoft.com/office/powerpoint/2010/main" val="285214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A11-F042-F58E-B0F5-B0D9EB14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8607-FA22-1142-FFEC-325103B8C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Powerful prototyping platform that allows for the detailed observation of data flow in hardware for a user-written assembly program</a:t>
            </a:r>
          </a:p>
          <a:p>
            <a:r>
              <a:rPr lang="en-US" dirty="0"/>
              <a:t>Bridges the gap between hardware and software understanding</a:t>
            </a:r>
          </a:p>
          <a:p>
            <a:r>
              <a:rPr lang="en-US" dirty="0"/>
              <a:t>Computer itself is a “black box”</a:t>
            </a:r>
          </a:p>
          <a:p>
            <a:pPr lvl="1"/>
            <a:r>
              <a:rPr lang="en-US" dirty="0"/>
              <a:t>Takes in user-written code as input</a:t>
            </a:r>
          </a:p>
          <a:p>
            <a:pPr lvl="1"/>
            <a:r>
              <a:rPr lang="en-US" dirty="0"/>
              <a:t>Gives some output based on program written (i.e. text on screen)</a:t>
            </a:r>
          </a:p>
        </p:txBody>
      </p:sp>
    </p:spTree>
    <p:extLst>
      <p:ext uri="{BB962C8B-B14F-4D97-AF65-F5344CB8AC3E}">
        <p14:creationId xmlns:p14="http://schemas.microsoft.com/office/powerpoint/2010/main" val="402311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5239-FC40-8298-FB83-CA29C0A6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Possibilities for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81F-01A2-FC7C-DF24-D6ECA35C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 compiler for the Hack platform allowing for execution of C – language programs</a:t>
            </a:r>
          </a:p>
          <a:p>
            <a:pPr lvl="1"/>
            <a:r>
              <a:rPr lang="en-US" dirty="0"/>
              <a:t>Demonstrate connection between higher – level programming languages and how their instructions are executed in hardware</a:t>
            </a:r>
          </a:p>
          <a:p>
            <a:r>
              <a:rPr lang="en-US" dirty="0"/>
              <a:t>Expand ISA to include more operations in hardware (multiplication, bitwise shifts, etc.)</a:t>
            </a:r>
          </a:p>
          <a:p>
            <a:r>
              <a:rPr lang="en-US" dirty="0"/>
              <a:t>Add support for keyboard and mouse</a:t>
            </a:r>
          </a:p>
          <a:p>
            <a:pPr lvl="1"/>
            <a:r>
              <a:rPr lang="en-US" dirty="0"/>
              <a:t>Would require a controller to “decode” data from keyboard/mouse and map it to a specific location in memory</a:t>
            </a:r>
          </a:p>
        </p:txBody>
      </p:sp>
    </p:spTree>
    <p:extLst>
      <p:ext uri="{BB962C8B-B14F-4D97-AF65-F5344CB8AC3E}">
        <p14:creationId xmlns:p14="http://schemas.microsoft.com/office/powerpoint/2010/main" val="152067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EA92-B811-85A4-2188-65BD94FA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58B18-C58F-73C6-171F-DBAD4FC3F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Use the building blocks presented in Digital Circuit Principles/Design courses to implement a more complicated system</a:t>
            </a:r>
          </a:p>
          <a:p>
            <a:r>
              <a:rPr lang="en-US" sz="1800" dirty="0">
                <a:solidFill>
                  <a:schemeClr val="tx2"/>
                </a:solidFill>
              </a:rPr>
              <a:t>Learn basic computer architecture by creating a simple microcomputer that can be operated in a FPGA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Develop an understanding of how computer programs are executed at the hardware level and bridge the gap between high level programming languages and program execution in hardware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1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5654-48A7-EDC3-7226-8149D059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- Continued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C9C81D-62D3-57C4-7529-8A92A05AE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6498" y="1144512"/>
            <a:ext cx="3415004" cy="478173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4C2B68-D535-7B1E-BFC5-356B5D1B8271}"/>
              </a:ext>
            </a:extLst>
          </p:cNvPr>
          <p:cNvSpPr txBox="1"/>
          <p:nvPr/>
        </p:nvSpPr>
        <p:spPr>
          <a:xfrm>
            <a:off x="1110343" y="2925919"/>
            <a:ext cx="498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Print(“Hello, World”)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23A0D-2E29-9E7F-AC63-D85D3FAEFB05}"/>
              </a:ext>
            </a:extLst>
          </p:cNvPr>
          <p:cNvSpPr txBox="1"/>
          <p:nvPr/>
        </p:nvSpPr>
        <p:spPr>
          <a:xfrm>
            <a:off x="2240901" y="3623803"/>
            <a:ext cx="27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– 1 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A6322-4275-84A5-9A07-C0AECFC39B44}"/>
              </a:ext>
            </a:extLst>
          </p:cNvPr>
          <p:cNvSpPr txBox="1"/>
          <p:nvPr/>
        </p:nvSpPr>
        <p:spPr>
          <a:xfrm>
            <a:off x="7631531" y="5926251"/>
            <a:ext cx="3024938" cy="37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Hack Assembly – 253 lines</a:t>
            </a:r>
          </a:p>
        </p:txBody>
      </p:sp>
    </p:spTree>
    <p:extLst>
      <p:ext uri="{BB962C8B-B14F-4D97-AF65-F5344CB8AC3E}">
        <p14:creationId xmlns:p14="http://schemas.microsoft.com/office/powerpoint/2010/main" val="328645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57A2-A462-6FF8-45A1-0F4A4175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FPGA?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3E275-353E-C2F4-7549-3C0E2DE0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Programmable Gate Array</a:t>
            </a:r>
          </a:p>
          <a:p>
            <a:r>
              <a:rPr lang="en-US" dirty="0"/>
              <a:t>Consists of blocks of logic interconnected via switches</a:t>
            </a:r>
          </a:p>
          <a:p>
            <a:r>
              <a:rPr lang="en-US" dirty="0"/>
              <a:t>Logic blocks and switches can be configured to realize a specific functionality</a:t>
            </a:r>
          </a:p>
          <a:p>
            <a:r>
              <a:rPr lang="en-US" dirty="0"/>
              <a:t>Provides a useful platform for prototyping circuits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2A09-D8EF-29DD-47AC-4D9FB33E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C465-0CEF-9669-7F52-4BC061E8A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2 main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6 virtual projects from the book </a:t>
            </a:r>
            <a:r>
              <a:rPr lang="en-US" sz="1800" i="1" dirty="0">
                <a:solidFill>
                  <a:schemeClr val="tx2"/>
                </a:solidFill>
              </a:rPr>
              <a:t>The Elements of Computing Systems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Projects walk through the design of a basic microcomputer called “Hack” using a web-based simulation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Implement a microcomputer system based on the Hack architecture that can be operated in a FPGA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</a:endParaRPr>
          </a:p>
          <a:p>
            <a:pPr lvl="1"/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841D-1D7C-2F54-BCDF-02F7EF9A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The Elements of Computing Systems </a:t>
            </a:r>
            <a:r>
              <a:rPr lang="en-US" sz="4000" dirty="0"/>
              <a:t>- Overview</a:t>
            </a:r>
            <a:endParaRPr lang="en-US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5ECB-3996-8238-C7C4-0C14EF86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5508"/>
          </a:xfrm>
        </p:spPr>
        <p:txBody>
          <a:bodyPr/>
          <a:lstStyle/>
          <a:p>
            <a:r>
              <a:rPr lang="en-US" dirty="0"/>
              <a:t>The NAND gate is the fundamental logic block with which all necessary components used in a computer can be constructed</a:t>
            </a:r>
          </a:p>
          <a:p>
            <a:endParaRPr lang="en-US" dirty="0"/>
          </a:p>
        </p:txBody>
      </p:sp>
      <p:pic>
        <p:nvPicPr>
          <p:cNvPr id="5" name="Picture 4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D51F3D63-E76B-8F8E-DDE7-17C0F5456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6" r="21179" b="-2564"/>
          <a:stretch/>
        </p:blipFill>
        <p:spPr>
          <a:xfrm rot="20782314">
            <a:off x="910526" y="3595232"/>
            <a:ext cx="1399594" cy="78116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42AA9-DEE8-4A56-8852-1F82D02195DE}"/>
              </a:ext>
            </a:extLst>
          </p:cNvPr>
          <p:cNvSpPr txBox="1"/>
          <p:nvPr/>
        </p:nvSpPr>
        <p:spPr>
          <a:xfrm>
            <a:off x="1153123" y="434562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9E91CF-2D4A-9020-61CE-55BA8143F4B6}"/>
              </a:ext>
            </a:extLst>
          </p:cNvPr>
          <p:cNvSpPr/>
          <p:nvPr/>
        </p:nvSpPr>
        <p:spPr>
          <a:xfrm>
            <a:off x="2736868" y="3907949"/>
            <a:ext cx="793102" cy="2332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BC6DE6D6-6090-3D1E-E1D9-5D20497E9F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6" r="21179" b="-2564"/>
          <a:stretch/>
        </p:blipFill>
        <p:spPr>
          <a:xfrm rot="20782314">
            <a:off x="5320806" y="3586343"/>
            <a:ext cx="815416" cy="47009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78773C-7E35-5BD1-2B0F-B0E40E9BAB63}"/>
              </a:ext>
            </a:extLst>
          </p:cNvPr>
          <p:cNvSpPr/>
          <p:nvPr/>
        </p:nvSpPr>
        <p:spPr>
          <a:xfrm>
            <a:off x="4195403" y="3441343"/>
            <a:ext cx="2012104" cy="11488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ack and white image of a couple of plugs&#10;&#10;Description automatically generated">
            <a:extLst>
              <a:ext uri="{FF2B5EF4-FFF2-40B4-BE49-F238E27FC236}">
                <a16:creationId xmlns:a16="http://schemas.microsoft.com/office/drawing/2014/main" id="{33AD91CF-A828-1373-7C1E-BC46B2F3D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860" y="3131807"/>
            <a:ext cx="1404399" cy="854009"/>
          </a:xfrm>
          <a:prstGeom prst="rect">
            <a:avLst/>
          </a:prstGeom>
        </p:spPr>
      </p:pic>
      <p:pic>
        <p:nvPicPr>
          <p:cNvPr id="15" name="Picture 14" descr="A black and white image of a couple of plugs&#10;&#10;Description automatically generated">
            <a:extLst>
              <a:ext uri="{FF2B5EF4-FFF2-40B4-BE49-F238E27FC236}">
                <a16:creationId xmlns:a16="http://schemas.microsoft.com/office/drawing/2014/main" id="{D7844DB8-BFEB-4D61-88E8-C0CBCCA29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63" y="4050963"/>
            <a:ext cx="1404399" cy="854009"/>
          </a:xfrm>
          <a:prstGeom prst="rect">
            <a:avLst/>
          </a:prstGeom>
        </p:spPr>
      </p:pic>
      <p:pic>
        <p:nvPicPr>
          <p:cNvPr id="16" name="Picture 15" descr="A black and white image of a couple of plugs&#10;&#10;Description automatically generated">
            <a:extLst>
              <a:ext uri="{FF2B5EF4-FFF2-40B4-BE49-F238E27FC236}">
                <a16:creationId xmlns:a16="http://schemas.microsoft.com/office/drawing/2014/main" id="{AEE0B435-9632-C9A0-9BE9-B5F74FC14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859" y="4024582"/>
            <a:ext cx="1404399" cy="854009"/>
          </a:xfrm>
          <a:prstGeom prst="rect">
            <a:avLst/>
          </a:prstGeom>
        </p:spPr>
      </p:pic>
      <p:pic>
        <p:nvPicPr>
          <p:cNvPr id="17" name="Picture 16" descr="A black and white image of a couple of plugs&#10;&#10;Description automatically generated">
            <a:extLst>
              <a:ext uri="{FF2B5EF4-FFF2-40B4-BE49-F238E27FC236}">
                <a16:creationId xmlns:a16="http://schemas.microsoft.com/office/drawing/2014/main" id="{559CC086-C8A3-7A18-A243-BBC0EA320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623" y="3133915"/>
            <a:ext cx="1404399" cy="8540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E78065-6CA6-168F-CAD0-1602C5ABA132}"/>
              </a:ext>
            </a:extLst>
          </p:cNvPr>
          <p:cNvSpPr txBox="1"/>
          <p:nvPr/>
        </p:nvSpPr>
        <p:spPr>
          <a:xfrm>
            <a:off x="3722040" y="4688404"/>
            <a:ext cx="305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Device Built with Gates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D534D0-198A-405B-0BBD-6A19EC55BEB1}"/>
              </a:ext>
            </a:extLst>
          </p:cNvPr>
          <p:cNvSpPr txBox="1"/>
          <p:nvPr/>
        </p:nvSpPr>
        <p:spPr>
          <a:xfrm>
            <a:off x="7694700" y="5057736"/>
            <a:ext cx="360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Increasingly complicated systems built from smaller devices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583AEC-6BF1-2498-2D26-C17CF135AD0B}"/>
              </a:ext>
            </a:extLst>
          </p:cNvPr>
          <p:cNvSpPr/>
          <p:nvPr/>
        </p:nvSpPr>
        <p:spPr>
          <a:xfrm>
            <a:off x="7694700" y="3065853"/>
            <a:ext cx="3600062" cy="1917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2C044F32-3F62-2585-3512-211764CFD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6" r="21179" b="-2564"/>
          <a:stretch/>
        </p:blipFill>
        <p:spPr>
          <a:xfrm rot="20782314">
            <a:off x="4532484" y="4030632"/>
            <a:ext cx="815416" cy="4700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Picture 21" descr="A white circle with a black background&#10;&#10;Description automatically generated">
            <a:extLst>
              <a:ext uri="{FF2B5EF4-FFF2-40B4-BE49-F238E27FC236}">
                <a16:creationId xmlns:a16="http://schemas.microsoft.com/office/drawing/2014/main" id="{A43D21EE-1416-ABFC-3B7C-84DFB5398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6" r="21179" b="-2564"/>
          <a:stretch/>
        </p:blipFill>
        <p:spPr>
          <a:xfrm rot="20782314">
            <a:off x="4391505" y="3563068"/>
            <a:ext cx="815416" cy="47009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BFD8F767-705A-325F-0C60-B54491A463F7}"/>
              </a:ext>
            </a:extLst>
          </p:cNvPr>
          <p:cNvSpPr/>
          <p:nvPr/>
        </p:nvSpPr>
        <p:spPr>
          <a:xfrm>
            <a:off x="6652598" y="3907949"/>
            <a:ext cx="793102" cy="2332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3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36BBB-903E-530C-A466-5BD793D90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31336"/>
            <a:ext cx="10515600" cy="2345626"/>
          </a:xfrm>
        </p:spPr>
        <p:txBody>
          <a:bodyPr>
            <a:normAutofit fontScale="92500"/>
          </a:bodyPr>
          <a:lstStyle/>
          <a:p>
            <a:r>
              <a:rPr lang="en-US" dirty="0"/>
              <a:t>Abstraction – once a component is created, we characterize it by the behavior of its inputs and outputs</a:t>
            </a:r>
          </a:p>
          <a:p>
            <a:r>
              <a:rPr lang="en-US" dirty="0"/>
              <a:t>A device becomes a “black box” – we don’t care what is inside the box </a:t>
            </a:r>
          </a:p>
          <a:p>
            <a:r>
              <a:rPr lang="en-US" dirty="0"/>
              <a:t>We only care about what comes out of the box in relation to what goes in</a:t>
            </a:r>
          </a:p>
        </p:txBody>
      </p:sp>
      <p:pic>
        <p:nvPicPr>
          <p:cNvPr id="4" name="Picture 3" descr="A black and white image of a couple of plugs&#10;&#10;Description automatically generated">
            <a:extLst>
              <a:ext uri="{FF2B5EF4-FFF2-40B4-BE49-F238E27FC236}">
                <a16:creationId xmlns:a16="http://schemas.microsoft.com/office/drawing/2014/main" id="{9B5BBF9F-FCA5-CDB8-B309-85FD7C4A7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129" y="1577496"/>
            <a:ext cx="1404399" cy="854009"/>
          </a:xfrm>
          <a:prstGeom prst="rect">
            <a:avLst/>
          </a:prstGeom>
        </p:spPr>
      </p:pic>
      <p:pic>
        <p:nvPicPr>
          <p:cNvPr id="5" name="Picture 4" descr="A black and white image of a couple of plugs&#10;&#10;Description automatically generated">
            <a:extLst>
              <a:ext uri="{FF2B5EF4-FFF2-40B4-BE49-F238E27FC236}">
                <a16:creationId xmlns:a16="http://schemas.microsoft.com/office/drawing/2014/main" id="{1BEF7F11-794F-7393-AD54-550AF649F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32" y="2496652"/>
            <a:ext cx="1404399" cy="854009"/>
          </a:xfrm>
          <a:prstGeom prst="rect">
            <a:avLst/>
          </a:prstGeom>
        </p:spPr>
      </p:pic>
      <p:pic>
        <p:nvPicPr>
          <p:cNvPr id="6" name="Picture 5" descr="A black and white image of a couple of plugs&#10;&#10;Description automatically generated">
            <a:extLst>
              <a:ext uri="{FF2B5EF4-FFF2-40B4-BE49-F238E27FC236}">
                <a16:creationId xmlns:a16="http://schemas.microsoft.com/office/drawing/2014/main" id="{7BFBD8A9-0B20-4289-6E64-C3275DA98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128" y="2470271"/>
            <a:ext cx="1404399" cy="854009"/>
          </a:xfrm>
          <a:prstGeom prst="rect">
            <a:avLst/>
          </a:prstGeom>
        </p:spPr>
      </p:pic>
      <p:pic>
        <p:nvPicPr>
          <p:cNvPr id="7" name="Picture 6" descr="A black and white image of a couple of plugs&#10;&#10;Description automatically generated">
            <a:extLst>
              <a:ext uri="{FF2B5EF4-FFF2-40B4-BE49-F238E27FC236}">
                <a16:creationId xmlns:a16="http://schemas.microsoft.com/office/drawing/2014/main" id="{B857F81E-CF4F-A511-542C-90117E52A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892" y="1579604"/>
            <a:ext cx="1404399" cy="8540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FBF599-B704-00DF-D0D5-A544EE840DF1}"/>
              </a:ext>
            </a:extLst>
          </p:cNvPr>
          <p:cNvSpPr/>
          <p:nvPr/>
        </p:nvSpPr>
        <p:spPr>
          <a:xfrm>
            <a:off x="4295969" y="1511542"/>
            <a:ext cx="3600062" cy="1917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0161E-DE30-A784-CF07-0196A367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0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i="1" dirty="0"/>
              <a:t>“Black Box” Approach</a:t>
            </a:r>
          </a:p>
        </p:txBody>
      </p:sp>
    </p:spTree>
    <p:extLst>
      <p:ext uri="{BB962C8B-B14F-4D97-AF65-F5344CB8AC3E}">
        <p14:creationId xmlns:p14="http://schemas.microsoft.com/office/powerpoint/2010/main" val="206110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2543-3EB6-4E05-3FEF-5ACD04D1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Elements of Computing Systems </a:t>
            </a:r>
            <a:r>
              <a:rPr lang="en-US" dirty="0"/>
              <a:t>Projects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1CAA-B838-87AC-F9E9-23DB43C0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Project 1 – Boolean Logic</a:t>
            </a:r>
          </a:p>
          <a:p>
            <a:pPr lvl="1"/>
            <a:r>
              <a:rPr lang="en-US" dirty="0"/>
              <a:t>Gates, Multiplexers, Demultiplexers</a:t>
            </a:r>
          </a:p>
          <a:p>
            <a:r>
              <a:rPr lang="en-US" dirty="0"/>
              <a:t>Project 2 – Boolean Arithmetic</a:t>
            </a:r>
          </a:p>
          <a:p>
            <a:pPr lvl="1"/>
            <a:r>
              <a:rPr lang="en-US" dirty="0"/>
              <a:t>Adder, </a:t>
            </a:r>
            <a:r>
              <a:rPr lang="en-US" dirty="0" err="1"/>
              <a:t>Incrementer</a:t>
            </a:r>
            <a:r>
              <a:rPr lang="en-US" dirty="0"/>
              <a:t>, Arithmetic Logic Unit (ALU)</a:t>
            </a:r>
          </a:p>
          <a:p>
            <a:r>
              <a:rPr lang="en-US" dirty="0"/>
              <a:t>Project 3 – Memory</a:t>
            </a:r>
          </a:p>
          <a:p>
            <a:pPr lvl="1"/>
            <a:r>
              <a:rPr lang="en-US" dirty="0"/>
              <a:t>Register, RAM, Program Counter</a:t>
            </a:r>
          </a:p>
          <a:p>
            <a:r>
              <a:rPr lang="en-US" dirty="0"/>
              <a:t>Project 4 – Machine Language</a:t>
            </a:r>
          </a:p>
          <a:p>
            <a:pPr lvl="1"/>
            <a:r>
              <a:rPr lang="en-US" dirty="0"/>
              <a:t>Assembly language programming</a:t>
            </a:r>
          </a:p>
          <a:p>
            <a:r>
              <a:rPr lang="en-US" dirty="0"/>
              <a:t>Project 5 – Computer Architecture</a:t>
            </a:r>
          </a:p>
          <a:p>
            <a:pPr lvl="1"/>
            <a:r>
              <a:rPr lang="en-US" dirty="0"/>
              <a:t>CPU, Memory Module</a:t>
            </a:r>
          </a:p>
          <a:p>
            <a:r>
              <a:rPr lang="en-US" dirty="0"/>
              <a:t>Project 6 – Assembler</a:t>
            </a:r>
          </a:p>
          <a:p>
            <a:pPr lvl="1"/>
            <a:r>
              <a:rPr lang="en-US" dirty="0"/>
              <a:t>Translates assembly instructions into binary - Python</a:t>
            </a:r>
          </a:p>
        </p:txBody>
      </p:sp>
    </p:spTree>
    <p:extLst>
      <p:ext uri="{BB962C8B-B14F-4D97-AF65-F5344CB8AC3E}">
        <p14:creationId xmlns:p14="http://schemas.microsoft.com/office/powerpoint/2010/main" val="21922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B66B-BDC0-7872-2791-80E7C03C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Implementation</a:t>
            </a:r>
          </a:p>
        </p:txBody>
      </p:sp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E9F59EA9-955B-6491-BC10-26A822A81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650" y="1203650"/>
            <a:ext cx="5654350" cy="5654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D906C3-4C47-3718-10A6-8E28AF30F2C0}"/>
              </a:ext>
            </a:extLst>
          </p:cNvPr>
          <p:cNvSpPr/>
          <p:nvPr/>
        </p:nvSpPr>
        <p:spPr>
          <a:xfrm>
            <a:off x="2651449" y="4030825"/>
            <a:ext cx="923730" cy="615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VGA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55C12-DD95-DA49-520A-F9D70CD1BE12}"/>
              </a:ext>
            </a:extLst>
          </p:cNvPr>
          <p:cNvSpPr/>
          <p:nvPr/>
        </p:nvSpPr>
        <p:spPr>
          <a:xfrm>
            <a:off x="1438469" y="2677884"/>
            <a:ext cx="735564" cy="1469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28FCEB-B0B6-A1DF-942C-3C71C7EF919E}"/>
              </a:ext>
            </a:extLst>
          </p:cNvPr>
          <p:cNvSpPr/>
          <p:nvPr/>
        </p:nvSpPr>
        <p:spPr>
          <a:xfrm>
            <a:off x="4142792" y="2529213"/>
            <a:ext cx="923730" cy="2187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58EC70-B82C-46B2-83EC-353864D8031C}"/>
              </a:ext>
            </a:extLst>
          </p:cNvPr>
          <p:cNvSpPr/>
          <p:nvPr/>
        </p:nvSpPr>
        <p:spPr>
          <a:xfrm>
            <a:off x="2467947" y="2529213"/>
            <a:ext cx="1380930" cy="765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5E34D2-D23B-F140-53A1-49F63A73E0C6}"/>
              </a:ext>
            </a:extLst>
          </p:cNvPr>
          <p:cNvCxnSpPr/>
          <p:nvPr/>
        </p:nvCxnSpPr>
        <p:spPr>
          <a:xfrm>
            <a:off x="2174033" y="2677884"/>
            <a:ext cx="2939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D62600-BE21-73FF-6CB0-BC3047EE33AB}"/>
              </a:ext>
            </a:extLst>
          </p:cNvPr>
          <p:cNvCxnSpPr/>
          <p:nvPr/>
        </p:nvCxnSpPr>
        <p:spPr>
          <a:xfrm flipH="1">
            <a:off x="2174033" y="3167742"/>
            <a:ext cx="2939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7670E4-D40E-8454-54CD-CB699C811BD9}"/>
              </a:ext>
            </a:extLst>
          </p:cNvPr>
          <p:cNvCxnSpPr/>
          <p:nvPr/>
        </p:nvCxnSpPr>
        <p:spPr>
          <a:xfrm>
            <a:off x="3848877" y="2677884"/>
            <a:ext cx="2939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3C409C-540F-7219-D3F3-2CE4EC404401}"/>
              </a:ext>
            </a:extLst>
          </p:cNvPr>
          <p:cNvCxnSpPr/>
          <p:nvPr/>
        </p:nvCxnSpPr>
        <p:spPr>
          <a:xfrm flipH="1">
            <a:off x="3848877" y="3167742"/>
            <a:ext cx="2939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43AFB8-2448-2D7C-2410-63D432C6DFCD}"/>
              </a:ext>
            </a:extLst>
          </p:cNvPr>
          <p:cNvCxnSpPr/>
          <p:nvPr/>
        </p:nvCxnSpPr>
        <p:spPr>
          <a:xfrm>
            <a:off x="3575179" y="4147456"/>
            <a:ext cx="5676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F22EA8-305F-69CE-4CD5-C37F5888BF54}"/>
              </a:ext>
            </a:extLst>
          </p:cNvPr>
          <p:cNvCxnSpPr/>
          <p:nvPr/>
        </p:nvCxnSpPr>
        <p:spPr>
          <a:xfrm flipH="1">
            <a:off x="3575179" y="4502019"/>
            <a:ext cx="5676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0981B7-DF6F-8A45-8A59-51C2FF0F5E73}"/>
              </a:ext>
            </a:extLst>
          </p:cNvPr>
          <p:cNvCxnSpPr/>
          <p:nvPr/>
        </p:nvCxnSpPr>
        <p:spPr>
          <a:xfrm>
            <a:off x="3116424" y="4646646"/>
            <a:ext cx="0" cy="340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B64570-FCD6-CD50-5372-1D01E48CBE7F}"/>
              </a:ext>
            </a:extLst>
          </p:cNvPr>
          <p:cNvSpPr txBox="1"/>
          <p:nvPr/>
        </p:nvSpPr>
        <p:spPr>
          <a:xfrm>
            <a:off x="5952931" y="1690688"/>
            <a:ext cx="5561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VHDL – Very High-Speed Integrated Circuit Hardware Description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VHDL provides a method to represent a physical circuit with written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VHDL code is used to instantiate a circuit in the FPGA</a:t>
            </a:r>
          </a:p>
        </p:txBody>
      </p:sp>
    </p:spTree>
    <p:extLst>
      <p:ext uri="{BB962C8B-B14F-4D97-AF65-F5344CB8AC3E}">
        <p14:creationId xmlns:p14="http://schemas.microsoft.com/office/powerpoint/2010/main" val="22627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5149</TotalTime>
  <Words>734</Words>
  <Application>Microsoft Office PowerPoint</Application>
  <PresentationFormat>Widescreen</PresentationFormat>
  <Paragraphs>88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16-bit Microcomputer in a FPGA</vt:lpstr>
      <vt:lpstr>Project Goals</vt:lpstr>
      <vt:lpstr>Project Goals - Continued</vt:lpstr>
      <vt:lpstr>What is an FPGA?</vt:lpstr>
      <vt:lpstr>Project Overview</vt:lpstr>
      <vt:lpstr>The Elements of Computing Systems - Overview</vt:lpstr>
      <vt:lpstr>“Black Box” Approach</vt:lpstr>
      <vt:lpstr>The Elements of Computing Systems Projects</vt:lpstr>
      <vt:lpstr>Hardware Implementation</vt:lpstr>
      <vt:lpstr>Hardware Implementation – Continued</vt:lpstr>
      <vt:lpstr>Hardware Implementation – Considerations</vt:lpstr>
      <vt:lpstr>VGA Controller and Memory Mapped I/O</vt:lpstr>
      <vt:lpstr>Debugger</vt:lpstr>
      <vt:lpstr>Big Picture</vt:lpstr>
      <vt:lpstr>Possibilities for Expansion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November</dc:creator>
  <cp:lastModifiedBy>Ryan November</cp:lastModifiedBy>
  <cp:revision>5</cp:revision>
  <dcterms:created xsi:type="dcterms:W3CDTF">2024-08-30T17:36:09Z</dcterms:created>
  <dcterms:modified xsi:type="dcterms:W3CDTF">2024-11-08T18:54:07Z</dcterms:modified>
</cp:coreProperties>
</file>