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32" r:id="rId1"/>
    <p:sldMasterId id="2147484250" r:id="rId2"/>
    <p:sldMasterId id="2147484268" r:id="rId3"/>
  </p:sldMasterIdLst>
  <p:notesMasterIdLst>
    <p:notesMasterId r:id="rId13"/>
  </p:notesMasterIdLst>
  <p:sldIdLst>
    <p:sldId id="256" r:id="rId4"/>
    <p:sldId id="260" r:id="rId5"/>
    <p:sldId id="257" r:id="rId6"/>
    <p:sldId id="261" r:id="rId7"/>
    <p:sldId id="262" r:id="rId8"/>
    <p:sldId id="263" r:id="rId9"/>
    <p:sldId id="264" r:id="rId10"/>
    <p:sldId id="258"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72"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AD588-2EF8-44E3-A238-3B19692F2D81}" type="datetimeFigureOut">
              <a:rPr lang="en-IN" smtClean="0"/>
              <a:t>04-02-2017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51EFD-BEE0-46B0-8699-30BB300EFCCA}" type="slidenum">
              <a:rPr lang="en-IN" smtClean="0"/>
              <a:t>‹#›</a:t>
            </a:fld>
            <a:endParaRPr lang="en-IN"/>
          </a:p>
        </p:txBody>
      </p:sp>
    </p:spTree>
    <p:extLst>
      <p:ext uri="{BB962C8B-B14F-4D97-AF65-F5344CB8AC3E}">
        <p14:creationId xmlns:p14="http://schemas.microsoft.com/office/powerpoint/2010/main" val="25490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651EFD-BEE0-46B0-8699-30BB300EFCCA}" type="slidenum">
              <a:rPr lang="en-IN" smtClean="0"/>
              <a:t>2</a:t>
            </a:fld>
            <a:endParaRPr lang="en-IN"/>
          </a:p>
        </p:txBody>
      </p:sp>
    </p:spTree>
    <p:extLst>
      <p:ext uri="{BB962C8B-B14F-4D97-AF65-F5344CB8AC3E}">
        <p14:creationId xmlns:p14="http://schemas.microsoft.com/office/powerpoint/2010/main" val="2808886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80392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52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03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6781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855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904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1343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97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92417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13156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09359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544907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89590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07012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250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027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551617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82978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167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633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0470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662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38669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1447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6367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80112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659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04773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77847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5484680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0153429"/>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171703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33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49618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537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35985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1074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4767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4812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28659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08924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064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3972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08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2692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2568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6373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55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57352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23645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370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2/4/2017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910876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2/4/2017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282416"/>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 id="2147484266" r:id="rId16"/>
    <p:sldLayoutId id="21474842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2/4/2017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8913558"/>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 id="214748428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www.psychologytoday.com/conditions/cocaine" TargetMode="External"/><Relationship Id="rId2" Type="http://schemas.openxmlformats.org/officeDocument/2006/relationships/hyperlink" Target="http://www.medilexicon.com/medicaldictionary.php" TargetMode="External"/><Relationship Id="rId1" Type="http://schemas.openxmlformats.org/officeDocument/2006/relationships/slideLayout" Target="../slideLayouts/slideLayout36.xml"/><Relationship Id="rId4" Type="http://schemas.openxmlformats.org/officeDocument/2006/relationships/hyperlink" Target="https://www.psychologytoday.com/conditions/nicotin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sychologytoday.com/basics/psychopharmacology" TargetMode="External"/><Relationship Id="rId2" Type="http://schemas.openxmlformats.org/officeDocument/2006/relationships/hyperlink" Target="https://www.psychologytoday.com/basics/neuroscience" TargetMode="External"/><Relationship Id="rId1" Type="http://schemas.openxmlformats.org/officeDocument/2006/relationships/slideLayout" Target="../slideLayouts/slideLayout36.xml"/><Relationship Id="rId4" Type="http://schemas.openxmlformats.org/officeDocument/2006/relationships/hyperlink" Target="https://www.psychologytoday.com/basics/stres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hyperlink" Target="https://www.psychologytoday.com/basics/psychopharmacology" TargetMode="External"/><Relationship Id="rId7" Type="http://schemas.openxmlformats.org/officeDocument/2006/relationships/hyperlink" Target="https://www.psychologytoday.com/basics/ethics-and-morality" TargetMode="External"/><Relationship Id="rId2" Type="http://schemas.openxmlformats.org/officeDocument/2006/relationships/hyperlink" Target="https://www.psychologytoday.com/basics/neuroscience" TargetMode="External"/><Relationship Id="rId1" Type="http://schemas.openxmlformats.org/officeDocument/2006/relationships/slideLayout" Target="../slideLayouts/slideLayout2.xml"/><Relationship Id="rId6" Type="http://schemas.openxmlformats.org/officeDocument/2006/relationships/hyperlink" Target="https://www.psychologytoday.com/basics/empathy" TargetMode="External"/><Relationship Id="rId5" Type="http://schemas.openxmlformats.org/officeDocument/2006/relationships/hyperlink" Target="https://www.psychologytoday.com/basics/stress" TargetMode="External"/><Relationship Id="rId4" Type="http://schemas.openxmlformats.org/officeDocument/2006/relationships/hyperlink" Target="https://www.psychologytoday.com/basics/alcoho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sychologytoday.com/basics/health" TargetMode="External"/><Relationship Id="rId2" Type="http://schemas.openxmlformats.org/officeDocument/2006/relationships/hyperlink" Target="https://www.psychologytoday.com/basics/addi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1967" y="827314"/>
            <a:ext cx="4271248" cy="3381829"/>
          </a:xfrm>
        </p:spPr>
        <p:txBody>
          <a:bodyPr>
            <a:normAutofit/>
          </a:bodyPr>
          <a:lstStyle/>
          <a:p>
            <a:r>
              <a:rPr lang="en-IN" dirty="0" smtClean="0"/>
              <a:t/>
            </a:r>
            <a:br>
              <a:rPr lang="en-IN" dirty="0" smtClean="0"/>
            </a:br>
            <a:endParaRPr lang="en-IN" dirty="0"/>
          </a:p>
        </p:txBody>
      </p:sp>
      <p:sp>
        <p:nvSpPr>
          <p:cNvPr id="3" name="Subtitle 2"/>
          <p:cNvSpPr>
            <a:spLocks noGrp="1"/>
          </p:cNvSpPr>
          <p:nvPr>
            <p:ph type="subTitle" idx="1"/>
          </p:nvPr>
        </p:nvSpPr>
        <p:spPr>
          <a:xfrm>
            <a:off x="1736497" y="827314"/>
            <a:ext cx="8689976" cy="1371599"/>
          </a:xfrm>
        </p:spPr>
        <p:txBody>
          <a:bodyPr>
            <a:normAutofit/>
          </a:bodyPr>
          <a:lstStyle/>
          <a:p>
            <a:r>
              <a:rPr lang="en-IN" sz="6600" dirty="0" smtClean="0">
                <a:solidFill>
                  <a:srgbClr val="00B050"/>
                </a:solidFill>
                <a:latin typeface="Algerian" panose="04020705040A02060702" pitchFamily="82" charset="0"/>
                <a:cs typeface="Arial" panose="020B0604020202020204" pitchFamily="34" charset="0"/>
              </a:rPr>
              <a:t>ADDICTION</a:t>
            </a:r>
            <a:endParaRPr lang="en-IN" sz="6600" dirty="0">
              <a:solidFill>
                <a:srgbClr val="00B05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102377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7048" y="618517"/>
            <a:ext cx="3558988" cy="923330"/>
          </a:xfrm>
          <a:prstGeom prst="rect">
            <a:avLst/>
          </a:prstGeom>
          <a:noFill/>
        </p:spPr>
        <p:txBody>
          <a:bodyPr wrap="none" lIns="91440" tIns="45720" rIns="91440" bIns="45720">
            <a:spAutoFit/>
          </a:bodyPr>
          <a:lstStyle/>
          <a:p>
            <a:pPr algn="ctr"/>
            <a:r>
              <a:rPr lang="en-US" sz="5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sz="5400" b="1" dirty="0" smtClean="0">
                <a:ln w="0"/>
                <a:effectLst>
                  <a:reflection blurRad="6350" stA="53000" endA="300" endPos="35500" dir="5400000" sy="-90000" algn="bl" rotWithShape="0"/>
                </a:effectLst>
              </a:rPr>
              <a:t>CONTENTS</a:t>
            </a:r>
            <a:r>
              <a:rPr lang="en-US" sz="5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TextBox 7"/>
          <p:cNvSpPr txBox="1"/>
          <p:nvPr/>
        </p:nvSpPr>
        <p:spPr>
          <a:xfrm>
            <a:off x="1347537" y="2189748"/>
            <a:ext cx="8145379" cy="3600986"/>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t>WHAT IS ADDICTION?</a:t>
            </a:r>
          </a:p>
          <a:p>
            <a:pPr marL="285750" indent="-285750">
              <a:buFont typeface="Arial" panose="020B0604020202020204" pitchFamily="34" charset="0"/>
              <a:buChar char="•"/>
            </a:pPr>
            <a:r>
              <a:rPr lang="en-IN" sz="3200" dirty="0" smtClean="0"/>
              <a:t>DIFFERENT TYPES OF ADDICTION</a:t>
            </a:r>
          </a:p>
          <a:p>
            <a:pPr marL="285750" indent="-285750">
              <a:buFont typeface="Arial" panose="020B0604020202020204" pitchFamily="34" charset="0"/>
              <a:buChar char="•"/>
            </a:pPr>
            <a:r>
              <a:rPr lang="en-IN" sz="3200" dirty="0" smtClean="0"/>
              <a:t>SIGNS AND SYMTOMS</a:t>
            </a:r>
          </a:p>
          <a:p>
            <a:pPr marL="285750" indent="-285750">
              <a:buFont typeface="Arial" panose="020B0604020202020204" pitchFamily="34" charset="0"/>
              <a:buChar char="•"/>
            </a:pPr>
            <a:r>
              <a:rPr lang="en-IN" sz="3200" dirty="0" smtClean="0"/>
              <a:t>CAUSE OF ADDICTION</a:t>
            </a:r>
          </a:p>
          <a:p>
            <a:pPr marL="285750" indent="-285750">
              <a:buFont typeface="Arial" panose="020B0604020202020204" pitchFamily="34" charset="0"/>
              <a:buChar char="•"/>
            </a:pPr>
            <a:r>
              <a:rPr lang="en-IN" sz="3200" dirty="0" smtClean="0"/>
              <a:t>TREATMENT AND REMEDIES</a:t>
            </a:r>
          </a:p>
          <a:p>
            <a:pPr marL="285750" indent="-285750">
              <a:buFont typeface="Arial" panose="020B0604020202020204" pitchFamily="34" charset="0"/>
              <a:buChar char="•"/>
            </a:pPr>
            <a:r>
              <a:rPr lang="en-IN" sz="3200" dirty="0" smtClean="0"/>
              <a:t>PRECAUTION</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smtClean="0"/>
          </a:p>
        </p:txBody>
      </p:sp>
    </p:spTree>
    <p:extLst>
      <p:ext uri="{BB962C8B-B14F-4D97-AF65-F5344CB8AC3E}">
        <p14:creationId xmlns:p14="http://schemas.microsoft.com/office/powerpoint/2010/main" val="158506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2075544"/>
            <a:ext cx="10204169" cy="3715656"/>
          </a:xfrm>
        </p:spPr>
        <p:txBody>
          <a:bodyPr>
            <a:normAutofit fontScale="92500"/>
          </a:bodyPr>
          <a:lstStyle/>
          <a:p>
            <a:pPr marL="0" indent="0">
              <a:buNone/>
            </a:pPr>
            <a:r>
              <a:rPr lang="en-IN" sz="2400" cap="none" dirty="0" smtClean="0"/>
              <a:t>According to </a:t>
            </a:r>
            <a:r>
              <a:rPr lang="en-IN" sz="2400" cap="none" dirty="0" smtClean="0">
                <a:hlinkClick r:id="rId2" tooltip="MediLexicon's Medical Dictionary"/>
              </a:rPr>
              <a:t>Medilexicon's Medical </a:t>
            </a:r>
            <a:r>
              <a:rPr lang="en-IN" sz="2400" cap="none" dirty="0">
                <a:hlinkClick r:id="rId2" tooltip="MediLexicon's Medical Dictionary"/>
              </a:rPr>
              <a:t>D</a:t>
            </a:r>
            <a:r>
              <a:rPr lang="en-IN" sz="2400" cap="none" dirty="0" smtClean="0">
                <a:hlinkClick r:id="rId2" tooltip="MediLexicon's Medical Dictionary"/>
              </a:rPr>
              <a:t>ictionary</a:t>
            </a:r>
            <a:r>
              <a:rPr lang="en-IN" sz="2400" cap="none" dirty="0" smtClean="0"/>
              <a:t>:</a:t>
            </a:r>
          </a:p>
          <a:p>
            <a:pPr marL="0" indent="0">
              <a:buNone/>
            </a:pPr>
            <a:r>
              <a:rPr lang="en-IN" sz="2400" i="1" cap="none" dirty="0" smtClean="0"/>
              <a:t>Addiction is habitual psychological or physiologic dependence on a substance or practice that is beyond voluntary control.</a:t>
            </a:r>
          </a:p>
          <a:p>
            <a:pPr marL="0" indent="0">
              <a:buNone/>
            </a:pPr>
            <a:r>
              <a:rPr lang="en-IN" sz="2400" cap="none" dirty="0" smtClean="0"/>
              <a:t>I</a:t>
            </a:r>
            <a:r>
              <a:rPr lang="en-IN" sz="2400" cap="none" dirty="0" smtClean="0"/>
              <a:t>n other words, it is </a:t>
            </a:r>
            <a:r>
              <a:rPr lang="en-IN" sz="2400" cap="none" dirty="0" smtClean="0"/>
              <a:t>a condition that results when a person ingests a substance (e.g., Alcohol, </a:t>
            </a:r>
            <a:r>
              <a:rPr lang="en-IN" sz="2400" cap="none" dirty="0" smtClean="0">
                <a:hlinkClick r:id="rId3" tooltip="Psychology Today looks at cocaine"/>
              </a:rPr>
              <a:t>cocaine</a:t>
            </a:r>
            <a:r>
              <a:rPr lang="en-IN" sz="2400" cap="none" dirty="0" smtClean="0"/>
              <a:t>, </a:t>
            </a:r>
            <a:r>
              <a:rPr lang="en-IN" sz="2400" cap="none" dirty="0" smtClean="0">
                <a:hlinkClick r:id="rId4" tooltip="Psychology Today looks at nicotine"/>
              </a:rPr>
              <a:t>nicotine</a:t>
            </a:r>
            <a:r>
              <a:rPr lang="en-IN" sz="2400" cap="none" dirty="0" smtClean="0"/>
              <a:t>) or engages in an activity (e.g. sex, gambling, shopping) that can be pleasurable but the continued use/act of which becomes compulsive and interferes with ordinary life responsibilities, such as work, relationships. Users may not be aware that their behaviour is out of control and causing problems for themselves and others .</a:t>
            </a:r>
            <a:endParaRPr lang="en-IN" sz="2400" cap="none"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p:cNvSpPr>
            <a:spLocks noChangeArrowheads="1"/>
          </p:cNvSpPr>
          <p:nvPr/>
        </p:nvSpPr>
        <p:spPr bwMode="auto">
          <a:xfrm>
            <a:off x="152400"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itle 8"/>
          <p:cNvSpPr>
            <a:spLocks noGrp="1"/>
          </p:cNvSpPr>
          <p:nvPr>
            <p:ph type="title"/>
          </p:nvPr>
        </p:nvSpPr>
        <p:spPr/>
        <p:txBody>
          <a:bodyPr/>
          <a:lstStyle/>
          <a:p>
            <a:pPr algn="l"/>
            <a:r>
              <a:rPr lang="en-IN" dirty="0" smtClean="0"/>
              <a:t>what is addiction?</a:t>
            </a:r>
            <a:endParaRPr lang="en-IN" dirty="0"/>
          </a:p>
        </p:txBody>
      </p:sp>
    </p:spTree>
    <p:extLst>
      <p:ext uri="{BB962C8B-B14F-4D97-AF65-F5344CB8AC3E}">
        <p14:creationId xmlns:p14="http://schemas.microsoft.com/office/powerpoint/2010/main" val="4989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DIFFERENT Types of addiction</a:t>
            </a:r>
            <a:endParaRPr lang="en-IN"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IN" cap="none" dirty="0" smtClean="0"/>
              <a:t>The word </a:t>
            </a:r>
            <a:r>
              <a:rPr lang="en-IN" i="1" cap="none" dirty="0" smtClean="0"/>
              <a:t>addiction</a:t>
            </a:r>
            <a:r>
              <a:rPr lang="en-IN" cap="none" dirty="0" smtClean="0"/>
              <a:t> is used in several different ways. One definition describes physical addiction. This is a biological state in which the body adapts to the presence of a drug so that drug no longer has the same effect, otherwise known as a tolerance. Another form of physical addiction is the phenomenon of overreaction by the </a:t>
            </a:r>
            <a:r>
              <a:rPr lang="en-IN" cap="none" dirty="0" smtClean="0">
                <a:hlinkClick r:id="rId2" tooltip="Psychology Today looks at brain"/>
              </a:rPr>
              <a:t>brain</a:t>
            </a:r>
            <a:r>
              <a:rPr lang="en-IN" cap="none" dirty="0" smtClean="0"/>
              <a:t> to </a:t>
            </a:r>
            <a:r>
              <a:rPr lang="en-IN" cap="none" dirty="0" smtClean="0">
                <a:hlinkClick r:id="rId3" tooltip="Psychology Today looks at drugs"/>
              </a:rPr>
              <a:t>drugs</a:t>
            </a:r>
            <a:r>
              <a:rPr lang="en-IN" cap="none" dirty="0" smtClean="0"/>
              <a:t> (or to cues associated with the drugs).</a:t>
            </a:r>
          </a:p>
          <a:p>
            <a:pPr marL="0" indent="0">
              <a:buNone/>
            </a:pPr>
            <a:r>
              <a:rPr lang="en-IN" cap="none" dirty="0" smtClean="0"/>
              <a:t>However, most addictive behaviour is not related to either physical tolerance or exposure to cues. People compulsively use drugs, gamble, or shop nearly always in reaction to being emotionally stressed, whether or not they have a physical addiction. Since these psychologically based addictions are not based on drug or brain effects, they can account for why people frequently switch addictive actions from one drug to a completely different kind of drug, or even to a non-drug </a:t>
            </a:r>
            <a:r>
              <a:rPr lang="en-IN" cap="none" dirty="0" err="1" smtClean="0"/>
              <a:t>behavior</a:t>
            </a:r>
            <a:r>
              <a:rPr lang="en-IN" cap="none" dirty="0" smtClean="0"/>
              <a:t>. The focus of the addiction isn't what matters; it's the need to take action under certain kinds of </a:t>
            </a:r>
            <a:r>
              <a:rPr lang="en-IN" cap="none" dirty="0" smtClean="0">
                <a:hlinkClick r:id="rId4" tooltip="Psychology Today looks at stress"/>
              </a:rPr>
              <a:t>stress</a:t>
            </a:r>
            <a:r>
              <a:rPr lang="en-IN" cap="none" dirty="0" smtClean="0"/>
              <a:t>. Addiction may include prescription medication.</a:t>
            </a:r>
          </a:p>
          <a:p>
            <a:pPr marL="0" indent="0">
              <a:buNone/>
            </a:pPr>
            <a:endParaRPr lang="en-IN" cap="none" dirty="0"/>
          </a:p>
        </p:txBody>
      </p:sp>
    </p:spTree>
    <p:extLst>
      <p:ext uri="{BB962C8B-B14F-4D97-AF65-F5344CB8AC3E}">
        <p14:creationId xmlns:p14="http://schemas.microsoft.com/office/powerpoint/2010/main" val="374314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8517"/>
            <a:ext cx="11429999" cy="1596177"/>
          </a:xfrm>
        </p:spPr>
        <p:txBody>
          <a:bodyPr/>
          <a:lstStyle/>
          <a:p>
            <a:r>
              <a:rPr lang="en-IN" b="1" dirty="0">
                <a:solidFill>
                  <a:schemeClr val="accent1"/>
                </a:solidFill>
              </a:rPr>
              <a:t>A habit may eventually develop </a:t>
            </a:r>
            <a:r>
              <a:rPr lang="en-IN" b="1" dirty="0" smtClean="0">
                <a:solidFill>
                  <a:schemeClr val="accent1"/>
                </a:solidFill>
              </a:rPr>
              <a:t/>
            </a:r>
            <a:br>
              <a:rPr lang="en-IN" b="1" dirty="0" smtClean="0">
                <a:solidFill>
                  <a:schemeClr val="accent1"/>
                </a:solidFill>
              </a:rPr>
            </a:br>
            <a:r>
              <a:rPr lang="en-IN" b="1" dirty="0" smtClean="0">
                <a:solidFill>
                  <a:schemeClr val="accent1"/>
                </a:solidFill>
              </a:rPr>
              <a:t>into an addiction</a:t>
            </a:r>
            <a:r>
              <a:rPr lang="en-IN" b="1" dirty="0">
                <a:solidFill>
                  <a:schemeClr val="accent1"/>
                </a:solidFill>
              </a:rPr>
              <a:t/>
            </a:r>
            <a:br>
              <a:rPr lang="en-IN" b="1" dirty="0">
                <a:solidFill>
                  <a:schemeClr val="accent1"/>
                </a:solidFill>
              </a:rPr>
            </a:br>
            <a:endParaRPr lang="en-IN" dirty="0">
              <a:solidFill>
                <a:schemeClr val="accent1"/>
              </a:solidFill>
            </a:endParaRPr>
          </a:p>
        </p:txBody>
      </p:sp>
      <p:sp>
        <p:nvSpPr>
          <p:cNvPr id="3" name="Content Placeholder 2"/>
          <p:cNvSpPr>
            <a:spLocks noGrp="1"/>
          </p:cNvSpPr>
          <p:nvPr>
            <p:ph sz="quarter" idx="13"/>
          </p:nvPr>
        </p:nvSpPr>
        <p:spPr/>
        <p:txBody>
          <a:bodyPr>
            <a:normAutofit/>
          </a:bodyPr>
          <a:lstStyle/>
          <a:p>
            <a:pPr marL="0" indent="0">
              <a:buNone/>
            </a:pPr>
            <a:r>
              <a:rPr lang="en-IN" b="1" cap="none" dirty="0" smtClean="0"/>
              <a:t>Addiction</a:t>
            </a:r>
            <a:r>
              <a:rPr lang="en-IN" cap="none" dirty="0" smtClean="0"/>
              <a:t> - there is a psychological/physical component; the person is unable to control the aspects of the addiction without help because of the mental or physical conditions involved.</a:t>
            </a:r>
          </a:p>
          <a:p>
            <a:pPr marL="0" indent="0">
              <a:buNone/>
            </a:pPr>
            <a:r>
              <a:rPr lang="en-IN" b="1" cap="none" dirty="0" smtClean="0"/>
              <a:t>Habit</a:t>
            </a:r>
            <a:r>
              <a:rPr lang="en-IN" cap="none" dirty="0" smtClean="0"/>
              <a:t> - it is done by choice. The person with the habit can choose to stop, and will subsequently stop successfully if they want to. The psychological/physical component is not an issue as it is with an addiction.</a:t>
            </a:r>
            <a:endParaRPr lang="en-IN" cap="none" dirty="0"/>
          </a:p>
        </p:txBody>
      </p:sp>
    </p:spTree>
    <p:extLst>
      <p:ext uri="{BB962C8B-B14F-4D97-AF65-F5344CB8AC3E}">
        <p14:creationId xmlns:p14="http://schemas.microsoft.com/office/powerpoint/2010/main" val="24848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cap="none" dirty="0"/>
              <a:t>Signs and </a:t>
            </a:r>
            <a:r>
              <a:rPr lang="en-IN" b="1" cap="none" dirty="0" smtClean="0"/>
              <a:t>symptoms</a:t>
            </a:r>
            <a:endParaRPr lang="en-IN" dirty="0"/>
          </a:p>
        </p:txBody>
      </p:sp>
      <p:sp>
        <p:nvSpPr>
          <p:cNvPr id="3" name="Content Placeholder 2"/>
          <p:cNvSpPr>
            <a:spLocks noGrp="1"/>
          </p:cNvSpPr>
          <p:nvPr>
            <p:ph sz="quarter" idx="13"/>
          </p:nvPr>
        </p:nvSpPr>
        <p:spPr>
          <a:xfrm>
            <a:off x="913774" y="1925053"/>
            <a:ext cx="10363826" cy="3866146"/>
          </a:xfrm>
        </p:spPr>
        <p:txBody>
          <a:bodyPr>
            <a:normAutofit lnSpcReduction="10000"/>
          </a:bodyPr>
          <a:lstStyle/>
          <a:p>
            <a:pPr marL="0" indent="0">
              <a:buNone/>
            </a:pPr>
            <a:endParaRPr lang="en-IN" cap="none" dirty="0" smtClean="0"/>
          </a:p>
          <a:p>
            <a:r>
              <a:rPr lang="en-IN" cap="none" dirty="0" smtClean="0"/>
              <a:t>The person takes the substance and cannot stop </a:t>
            </a:r>
          </a:p>
          <a:p>
            <a:r>
              <a:rPr lang="en-IN" cap="none" dirty="0" smtClean="0"/>
              <a:t>Addiction continues despite health problem awareness </a:t>
            </a:r>
          </a:p>
          <a:p>
            <a:r>
              <a:rPr lang="en-IN" cap="none" dirty="0" smtClean="0"/>
              <a:t>Social and/or recreational sacrifices</a:t>
            </a:r>
          </a:p>
          <a:p>
            <a:r>
              <a:rPr lang="en-IN" cap="none" dirty="0" smtClean="0"/>
              <a:t>Maintaining a good supply </a:t>
            </a:r>
          </a:p>
          <a:p>
            <a:r>
              <a:rPr lang="en-IN" cap="none" dirty="0" smtClean="0"/>
              <a:t>Dealing with problems</a:t>
            </a:r>
          </a:p>
          <a:p>
            <a:r>
              <a:rPr lang="en-IN" cap="none" dirty="0" smtClean="0"/>
              <a:t>Obsession, secrecy, solitude, denial</a:t>
            </a:r>
          </a:p>
          <a:p>
            <a:r>
              <a:rPr lang="en-IN" cap="none" dirty="0" smtClean="0"/>
              <a:t> </a:t>
            </a:r>
            <a:r>
              <a:rPr lang="en-IN" cap="none" dirty="0"/>
              <a:t>Withdrawal symptoms </a:t>
            </a:r>
          </a:p>
          <a:p>
            <a:endParaRPr lang="en-IN" cap="none" dirty="0" smtClean="0"/>
          </a:p>
          <a:p>
            <a:endParaRPr lang="en-IN" cap="none" dirty="0" smtClean="0"/>
          </a:p>
          <a:p>
            <a:endParaRPr lang="en-IN" cap="none" dirty="0"/>
          </a:p>
        </p:txBody>
      </p:sp>
    </p:spTree>
    <p:extLst>
      <p:ext uri="{BB962C8B-B14F-4D97-AF65-F5344CB8AC3E}">
        <p14:creationId xmlns:p14="http://schemas.microsoft.com/office/powerpoint/2010/main" val="279424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40000" lnSpcReduction="20000"/>
          </a:bodyPr>
          <a:lstStyle/>
          <a:p>
            <a:r>
              <a:rPr lang="en-IN" b="1" dirty="0"/>
              <a:t>Dealing with problems</a:t>
            </a:r>
            <a:r>
              <a:rPr lang="en-IN" dirty="0"/>
              <a:t> - an addicted person commonly feels they need their drug to deal with their problems.</a:t>
            </a:r>
          </a:p>
          <a:p>
            <a:r>
              <a:rPr lang="en-IN" b="1" dirty="0"/>
              <a:t>Obsession</a:t>
            </a:r>
            <a:r>
              <a:rPr lang="en-IN" dirty="0"/>
              <a:t> - an addicted person may spend more and more time and energy focusing on ways of getting hold of their substance, and in some cases how to use it.</a:t>
            </a:r>
          </a:p>
          <a:p>
            <a:r>
              <a:rPr lang="en-IN" b="1" dirty="0"/>
              <a:t>Secrecy and solitude</a:t>
            </a:r>
            <a:r>
              <a:rPr lang="en-IN" dirty="0"/>
              <a:t> - in many cases the addict may take their substance alone, and even in secret.</a:t>
            </a:r>
          </a:p>
          <a:p>
            <a:r>
              <a:rPr lang="en-IN" b="1" dirty="0"/>
              <a:t>Denial</a:t>
            </a:r>
            <a:r>
              <a:rPr lang="en-IN" dirty="0"/>
              <a:t> - a significant number of people who are addicted to a substance are in denial. They are not aware (or refuse to acknowledge) that they have a problem.</a:t>
            </a:r>
          </a:p>
          <a:p>
            <a:r>
              <a:rPr lang="en-IN" b="1" dirty="0"/>
              <a:t>Excess consumption</a:t>
            </a:r>
            <a:r>
              <a:rPr lang="en-IN" dirty="0"/>
              <a:t> - in some addictions, such as alcohol, some drugs and even nicotine, the individual consumes it to excess. The consequence can be blackouts (cannot remember chunks of time) or physical symptoms, such as a sore throat and bad persistent cough (heavy smokers).</a:t>
            </a:r>
          </a:p>
          <a:p>
            <a:r>
              <a:rPr lang="en-IN" b="1" dirty="0"/>
              <a:t>Dropping hobbies and activities</a:t>
            </a:r>
            <a:r>
              <a:rPr lang="en-IN" dirty="0"/>
              <a:t> - as the addiction progresses the individual may stop doing things he/she used to enjoy a lot. This may even be the case with smokers who find they cannot physically cope with taking part in their </a:t>
            </a:r>
            <a:r>
              <a:rPr lang="en-IN" dirty="0" err="1"/>
              <a:t>favorite</a:t>
            </a:r>
            <a:r>
              <a:rPr lang="en-IN" dirty="0"/>
              <a:t> sport.</a:t>
            </a:r>
          </a:p>
          <a:p>
            <a:r>
              <a:rPr lang="en-IN" b="1" dirty="0"/>
              <a:t>Having stashes</a:t>
            </a:r>
            <a:r>
              <a:rPr lang="en-IN" dirty="0"/>
              <a:t> - the addicted individual may have small stocks of their substance hidden away in different parts of the house or car; often in unlikely places.</a:t>
            </a:r>
          </a:p>
          <a:p>
            <a:r>
              <a:rPr lang="en-IN" b="1" dirty="0"/>
              <a:t>Taking an initial large dose</a:t>
            </a:r>
            <a:r>
              <a:rPr lang="en-IN" dirty="0"/>
              <a:t> - this is common with alcoholism. The individual may gulp drinks down in order to get drunk and then feel good.</a:t>
            </a:r>
          </a:p>
          <a:p>
            <a:r>
              <a:rPr lang="en-IN" b="1" dirty="0"/>
              <a:t>Having problems with the law</a:t>
            </a:r>
            <a:r>
              <a:rPr lang="en-IN" dirty="0"/>
              <a:t> - this is more a characteristic of some drug and alcohol addictions (not nicotine, for example). This may be either because the substance impairs judgment and the individual takes risks they would not take if they were sober, or in order to get hold of the substance they break the law.</a:t>
            </a:r>
          </a:p>
          <a:p>
            <a:r>
              <a:rPr lang="en-IN" b="1" dirty="0"/>
              <a:t>Financial difficulties</a:t>
            </a:r>
            <a:r>
              <a:rPr lang="en-IN" dirty="0"/>
              <a:t> - if the substance is expensive the addicted individual may sacrifice a lot to make sure its supply is secured. Even cigarettes, which in some countries, such as the UK, parts of Europe and the USA cost over $11 dollars for a packet of twenty - a 40-a-day smoker in such an area will need to put aside $660 per month, nearly $8,000 per year.</a:t>
            </a:r>
          </a:p>
          <a:p>
            <a:r>
              <a:rPr lang="en-IN" b="1" dirty="0"/>
              <a:t>Relationship problems</a:t>
            </a:r>
            <a:r>
              <a:rPr lang="en-IN" dirty="0"/>
              <a:t> - these are more common in drug/alcohol addiction</a:t>
            </a:r>
          </a:p>
          <a:p>
            <a:endParaRPr lang="en-IN" dirty="0"/>
          </a:p>
        </p:txBody>
      </p:sp>
    </p:spTree>
    <p:extLst>
      <p:ext uri="{BB962C8B-B14F-4D97-AF65-F5344CB8AC3E}">
        <p14:creationId xmlns:p14="http://schemas.microsoft.com/office/powerpoint/2010/main" val="386860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p:txBody>
          <a:bodyPr>
            <a:normAutofit fontScale="70000" lnSpcReduction="20000"/>
          </a:bodyPr>
          <a:lstStyle/>
          <a:p>
            <a:r>
              <a:rPr lang="en-IN" cap="none" dirty="0" smtClean="0"/>
              <a:t>The word </a:t>
            </a:r>
            <a:r>
              <a:rPr lang="en-IN" i="1" cap="none" dirty="0" smtClean="0"/>
              <a:t>addiction</a:t>
            </a:r>
            <a:r>
              <a:rPr lang="en-IN" cap="none" dirty="0" smtClean="0"/>
              <a:t> is used in several different ways. One definition describes physical addiction. This is a biological state in which the body adapts to the presence of a drug so that drug no longer has the same effect, otherwise known as a tolerance. Another form of physical addiction is the phenomenon of overreaction by the </a:t>
            </a:r>
            <a:r>
              <a:rPr lang="en-IN" cap="none" dirty="0" smtClean="0">
                <a:hlinkClick r:id="rId2" tooltip="Psychology Today looks at brain"/>
              </a:rPr>
              <a:t>brain</a:t>
            </a:r>
            <a:r>
              <a:rPr lang="en-IN" cap="none" dirty="0" smtClean="0"/>
              <a:t> to </a:t>
            </a:r>
            <a:r>
              <a:rPr lang="en-IN" cap="none" dirty="0" smtClean="0">
                <a:hlinkClick r:id="rId3" tooltip="Psychology Today looks at drugs"/>
              </a:rPr>
              <a:t>drugs</a:t>
            </a:r>
            <a:r>
              <a:rPr lang="en-IN" cap="none" dirty="0" smtClean="0"/>
              <a:t> (or to cues associated with the drugs). An </a:t>
            </a:r>
            <a:r>
              <a:rPr lang="en-IN" cap="none" dirty="0" smtClean="0">
                <a:hlinkClick r:id="rId4" tooltip="Psychology Today looks at alcoholic"/>
              </a:rPr>
              <a:t>alcoholic</a:t>
            </a:r>
            <a:r>
              <a:rPr lang="en-IN" cap="none" dirty="0" smtClean="0"/>
              <a:t> walking into a bar, for instance, will feel an extra pull to have a drink because of these cues.</a:t>
            </a:r>
          </a:p>
          <a:p>
            <a:r>
              <a:rPr lang="en-IN" cap="none" dirty="0" smtClean="0"/>
              <a:t>However, most addictive </a:t>
            </a:r>
            <a:r>
              <a:rPr lang="en-IN" cap="none" dirty="0" err="1" smtClean="0"/>
              <a:t>behavior</a:t>
            </a:r>
            <a:r>
              <a:rPr lang="en-IN" cap="none" dirty="0" smtClean="0"/>
              <a:t> is not related to either physical tolerance or exposure to cues. People compulsively use drugs, gamble, or shop nearly always in reaction to being emotionally stressed, whether or not they have a physical addiction. Since these psychologically based addictions are not based on drug or brain effects, they can account for why people frequently switch addictive actions from one drug to a completely different kind of drug, or even to a non-drug </a:t>
            </a:r>
            <a:r>
              <a:rPr lang="en-IN" cap="none" dirty="0" err="1" smtClean="0"/>
              <a:t>behavior</a:t>
            </a:r>
            <a:r>
              <a:rPr lang="en-IN" cap="none" dirty="0" smtClean="0"/>
              <a:t>. The focus of the addiction isn't what matters; it's the need to take action under certain kinds of </a:t>
            </a:r>
            <a:r>
              <a:rPr lang="en-IN" cap="none" dirty="0" smtClean="0">
                <a:hlinkClick r:id="rId5" tooltip="Psychology Today looks at stress"/>
              </a:rPr>
              <a:t>stress</a:t>
            </a:r>
            <a:r>
              <a:rPr lang="en-IN" cap="none" dirty="0" smtClean="0"/>
              <a:t>. Treating this kind of addiction requires an </a:t>
            </a:r>
            <a:r>
              <a:rPr lang="en-IN" cap="none" dirty="0" smtClean="0">
                <a:hlinkClick r:id="rId6" tooltip="Psychology Today looks at understanding"/>
              </a:rPr>
              <a:t>understanding</a:t>
            </a:r>
            <a:r>
              <a:rPr lang="en-IN" cap="none" dirty="0" smtClean="0"/>
              <a:t> of how it works psychologically.</a:t>
            </a:r>
          </a:p>
          <a:p>
            <a:r>
              <a:rPr lang="en-IN" cap="none" dirty="0" smtClean="0"/>
              <a:t>When referring to any kind of addiction, it is important to recognize that its cause is not simply a search for pleasure and that addiction has nothing to do with one's </a:t>
            </a:r>
            <a:r>
              <a:rPr lang="en-IN" cap="none" dirty="0" smtClean="0">
                <a:hlinkClick r:id="rId7" tooltip="Psychology Today looks at morality"/>
              </a:rPr>
              <a:t>morality</a:t>
            </a:r>
            <a:r>
              <a:rPr lang="en-IN" cap="none" dirty="0" smtClean="0"/>
              <a:t> or strength of character. Experts debate whether addiction is a "disease" or a true mental illness, whether drug dependence and addiction mean the same thing, and many other aspects of addiction. Such debates are not likely to be resolved soon. But the lack of resolution does not preclude effective treatment</a:t>
            </a:r>
          </a:p>
          <a:p>
            <a:endParaRPr lang="en-IN" cap="none" dirty="0"/>
          </a:p>
        </p:txBody>
      </p:sp>
    </p:spTree>
    <p:extLst>
      <p:ext uri="{BB962C8B-B14F-4D97-AF65-F5344CB8AC3E}">
        <p14:creationId xmlns:p14="http://schemas.microsoft.com/office/powerpoint/2010/main" val="1153641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normAutofit fontScale="85000" lnSpcReduction="20000"/>
          </a:bodyPr>
          <a:lstStyle/>
          <a:p>
            <a:r>
              <a:rPr lang="en-IN" b="1" dirty="0"/>
              <a:t>Symptoms of Addiction</a:t>
            </a:r>
          </a:p>
          <a:p>
            <a:r>
              <a:rPr lang="en-IN" dirty="0"/>
              <a:t>The cardinal symptom of </a:t>
            </a:r>
            <a:r>
              <a:rPr lang="en-IN" dirty="0">
                <a:hlinkClick r:id="rId2" tooltip="Psychology Today looks at addiction"/>
              </a:rPr>
              <a:t>addiction</a:t>
            </a:r>
            <a:r>
              <a:rPr lang="en-IN" dirty="0"/>
              <a:t> is the inability to limit use of a substance or activity beyond need leading to clinically significant impairment.</a:t>
            </a:r>
          </a:p>
          <a:p>
            <a:r>
              <a:rPr lang="en-IN" dirty="0"/>
              <a:t>There is a craving or compulsion to use the substance or activity.</a:t>
            </a:r>
          </a:p>
          <a:p>
            <a:r>
              <a:rPr lang="en-IN" dirty="0"/>
              <a:t>Recurrent use of the drug or activity escalates to achieve the desired effect, indicating tolerance.</a:t>
            </a:r>
          </a:p>
          <a:p>
            <a:r>
              <a:rPr lang="en-IN" dirty="0"/>
              <a:t>Attempts to stop usage produce symptoms of withdrawal—irritability, anxiety, shakes, nausea.</a:t>
            </a:r>
          </a:p>
          <a:p>
            <a:r>
              <a:rPr lang="en-IN" dirty="0"/>
              <a:t>Recurrent use of the substance or activity impairs work, social, and family responsibilities, creates psychological impairments and interpersonal problems, has negative effects on </a:t>
            </a:r>
            <a:r>
              <a:rPr lang="en-IN" dirty="0">
                <a:hlinkClick r:id="rId3" tooltip="Psychology Today looks at health"/>
              </a:rPr>
              <a:t>health</a:t>
            </a:r>
            <a:r>
              <a:rPr lang="en-IN" dirty="0"/>
              <a:t>, mood, self-respect, exacerbated by the effects of the specific substance itself</a:t>
            </a:r>
          </a:p>
          <a:p>
            <a:endParaRPr lang="en-IN" dirty="0"/>
          </a:p>
        </p:txBody>
      </p:sp>
    </p:spTree>
    <p:extLst>
      <p:ext uri="{BB962C8B-B14F-4D97-AF65-F5344CB8AC3E}">
        <p14:creationId xmlns:p14="http://schemas.microsoft.com/office/powerpoint/2010/main" val="282745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1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3.xml><?xml version="1.0" encoding="utf-8"?>
<a:theme xmlns:a="http://schemas.openxmlformats.org/drawingml/2006/main" name="2_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232</TotalTime>
  <Words>866</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Algerian</vt:lpstr>
      <vt:lpstr>Arial</vt:lpstr>
      <vt:lpstr>Calibri</vt:lpstr>
      <vt:lpstr>Tw Cen MT</vt:lpstr>
      <vt:lpstr>Droplet</vt:lpstr>
      <vt:lpstr>1_Droplet</vt:lpstr>
      <vt:lpstr>2_Droplet</vt:lpstr>
      <vt:lpstr> </vt:lpstr>
      <vt:lpstr>PowerPoint Presentation</vt:lpstr>
      <vt:lpstr>what is addiction?</vt:lpstr>
      <vt:lpstr>DIFFERENT Types of addiction</vt:lpstr>
      <vt:lpstr>A habit may eventually develop  into an addiction </vt:lpstr>
      <vt:lpstr>Signs and symptoms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rup narayan pal</dc:creator>
  <cp:lastModifiedBy>rup narayan pal</cp:lastModifiedBy>
  <cp:revision>14</cp:revision>
  <dcterms:created xsi:type="dcterms:W3CDTF">2017-02-04T14:20:49Z</dcterms:created>
  <dcterms:modified xsi:type="dcterms:W3CDTF">2017-02-04T18:34:05Z</dcterms:modified>
</cp:coreProperties>
</file>