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2700" rtl="0" fontAlgn="auto" latinLnBrk="0" hangingPunct="0">
      <a:lnSpc>
        <a:spcPct val="100000"/>
      </a:lnSpc>
      <a:spcBef>
        <a:spcPts val="2400"/>
      </a:spcBef>
      <a:spcAft>
        <a:spcPts val="0"/>
      </a:spcAft>
      <a:buClrTx/>
      <a:buSzTx/>
      <a:buFontTx/>
      <a:buNone/>
      <a:tabLst/>
      <a:defRPr b="0" baseline="0" cap="none" i="0" spc="0" strike="noStrike" sz="3400" u="none" kumimoji="0" normalizeH="0">
        <a:ln>
          <a:noFill/>
        </a:ln>
        <a:solidFill>
          <a:srgbClr val="222222"/>
        </a:solidFill>
        <a:effectLst/>
        <a:uFillTx/>
        <a:latin typeface="DIN Condensed"/>
        <a:ea typeface="DIN Condensed"/>
        <a:cs typeface="DIN Condensed"/>
        <a:sym typeface="DIN Condensed"/>
      </a:defRPr>
    </a:lvl1pPr>
    <a:lvl2pPr marL="0" marR="0" indent="0" algn="l" defTabSz="12700" rtl="0" fontAlgn="auto" latinLnBrk="0" hangingPunct="0">
      <a:lnSpc>
        <a:spcPct val="100000"/>
      </a:lnSpc>
      <a:spcBef>
        <a:spcPts val="2400"/>
      </a:spcBef>
      <a:spcAft>
        <a:spcPts val="0"/>
      </a:spcAft>
      <a:buClrTx/>
      <a:buSzTx/>
      <a:buFontTx/>
      <a:buNone/>
      <a:tabLst/>
      <a:defRPr b="0" baseline="0" cap="none" i="0" spc="0" strike="noStrike" sz="3400" u="none" kumimoji="0" normalizeH="0">
        <a:ln>
          <a:noFill/>
        </a:ln>
        <a:solidFill>
          <a:srgbClr val="222222"/>
        </a:solidFill>
        <a:effectLst/>
        <a:uFillTx/>
        <a:latin typeface="DIN Condensed"/>
        <a:ea typeface="DIN Condensed"/>
        <a:cs typeface="DIN Condensed"/>
        <a:sym typeface="DIN Condensed"/>
      </a:defRPr>
    </a:lvl2pPr>
    <a:lvl3pPr marL="0" marR="0" indent="0" algn="l" defTabSz="12700" rtl="0" fontAlgn="auto" latinLnBrk="0" hangingPunct="0">
      <a:lnSpc>
        <a:spcPct val="100000"/>
      </a:lnSpc>
      <a:spcBef>
        <a:spcPts val="2400"/>
      </a:spcBef>
      <a:spcAft>
        <a:spcPts val="0"/>
      </a:spcAft>
      <a:buClrTx/>
      <a:buSzTx/>
      <a:buFontTx/>
      <a:buNone/>
      <a:tabLst/>
      <a:defRPr b="0" baseline="0" cap="none" i="0" spc="0" strike="noStrike" sz="3400" u="none" kumimoji="0" normalizeH="0">
        <a:ln>
          <a:noFill/>
        </a:ln>
        <a:solidFill>
          <a:srgbClr val="222222"/>
        </a:solidFill>
        <a:effectLst/>
        <a:uFillTx/>
        <a:latin typeface="DIN Condensed"/>
        <a:ea typeface="DIN Condensed"/>
        <a:cs typeface="DIN Condensed"/>
        <a:sym typeface="DIN Condensed"/>
      </a:defRPr>
    </a:lvl3pPr>
    <a:lvl4pPr marL="0" marR="0" indent="0" algn="l" defTabSz="12700" rtl="0" fontAlgn="auto" latinLnBrk="0" hangingPunct="0">
      <a:lnSpc>
        <a:spcPct val="100000"/>
      </a:lnSpc>
      <a:spcBef>
        <a:spcPts val="2400"/>
      </a:spcBef>
      <a:spcAft>
        <a:spcPts val="0"/>
      </a:spcAft>
      <a:buClrTx/>
      <a:buSzTx/>
      <a:buFontTx/>
      <a:buNone/>
      <a:tabLst/>
      <a:defRPr b="0" baseline="0" cap="none" i="0" spc="0" strike="noStrike" sz="3400" u="none" kumimoji="0" normalizeH="0">
        <a:ln>
          <a:noFill/>
        </a:ln>
        <a:solidFill>
          <a:srgbClr val="222222"/>
        </a:solidFill>
        <a:effectLst/>
        <a:uFillTx/>
        <a:latin typeface="DIN Condensed"/>
        <a:ea typeface="DIN Condensed"/>
        <a:cs typeface="DIN Condensed"/>
        <a:sym typeface="DIN Condensed"/>
      </a:defRPr>
    </a:lvl4pPr>
    <a:lvl5pPr marL="0" marR="0" indent="0" algn="l" defTabSz="12700" rtl="0" fontAlgn="auto" latinLnBrk="0" hangingPunct="0">
      <a:lnSpc>
        <a:spcPct val="100000"/>
      </a:lnSpc>
      <a:spcBef>
        <a:spcPts val="2400"/>
      </a:spcBef>
      <a:spcAft>
        <a:spcPts val="0"/>
      </a:spcAft>
      <a:buClrTx/>
      <a:buSzTx/>
      <a:buFontTx/>
      <a:buNone/>
      <a:tabLst/>
      <a:defRPr b="0" baseline="0" cap="none" i="0" spc="0" strike="noStrike" sz="3400" u="none" kumimoji="0" normalizeH="0">
        <a:ln>
          <a:noFill/>
        </a:ln>
        <a:solidFill>
          <a:srgbClr val="222222"/>
        </a:solidFill>
        <a:effectLst/>
        <a:uFillTx/>
        <a:latin typeface="DIN Condensed"/>
        <a:ea typeface="DIN Condensed"/>
        <a:cs typeface="DIN Condensed"/>
        <a:sym typeface="DIN Condensed"/>
      </a:defRPr>
    </a:lvl5pPr>
    <a:lvl6pPr marL="0" marR="0" indent="0" algn="l" defTabSz="12700" rtl="0" fontAlgn="auto" latinLnBrk="0" hangingPunct="0">
      <a:lnSpc>
        <a:spcPct val="100000"/>
      </a:lnSpc>
      <a:spcBef>
        <a:spcPts val="2400"/>
      </a:spcBef>
      <a:spcAft>
        <a:spcPts val="0"/>
      </a:spcAft>
      <a:buClrTx/>
      <a:buSzTx/>
      <a:buFontTx/>
      <a:buNone/>
      <a:tabLst/>
      <a:defRPr b="0" baseline="0" cap="none" i="0" spc="0" strike="noStrike" sz="3400" u="none" kumimoji="0" normalizeH="0">
        <a:ln>
          <a:noFill/>
        </a:ln>
        <a:solidFill>
          <a:srgbClr val="222222"/>
        </a:solidFill>
        <a:effectLst/>
        <a:uFillTx/>
        <a:latin typeface="DIN Condensed"/>
        <a:ea typeface="DIN Condensed"/>
        <a:cs typeface="DIN Condensed"/>
        <a:sym typeface="DIN Condensed"/>
      </a:defRPr>
    </a:lvl6pPr>
    <a:lvl7pPr marL="0" marR="0" indent="0" algn="l" defTabSz="12700" rtl="0" fontAlgn="auto" latinLnBrk="0" hangingPunct="0">
      <a:lnSpc>
        <a:spcPct val="100000"/>
      </a:lnSpc>
      <a:spcBef>
        <a:spcPts val="2400"/>
      </a:spcBef>
      <a:spcAft>
        <a:spcPts val="0"/>
      </a:spcAft>
      <a:buClrTx/>
      <a:buSzTx/>
      <a:buFontTx/>
      <a:buNone/>
      <a:tabLst/>
      <a:defRPr b="0" baseline="0" cap="none" i="0" spc="0" strike="noStrike" sz="3400" u="none" kumimoji="0" normalizeH="0">
        <a:ln>
          <a:noFill/>
        </a:ln>
        <a:solidFill>
          <a:srgbClr val="222222"/>
        </a:solidFill>
        <a:effectLst/>
        <a:uFillTx/>
        <a:latin typeface="DIN Condensed"/>
        <a:ea typeface="DIN Condensed"/>
        <a:cs typeface="DIN Condensed"/>
        <a:sym typeface="DIN Condensed"/>
      </a:defRPr>
    </a:lvl7pPr>
    <a:lvl8pPr marL="0" marR="0" indent="0" algn="l" defTabSz="12700" rtl="0" fontAlgn="auto" latinLnBrk="0" hangingPunct="0">
      <a:lnSpc>
        <a:spcPct val="100000"/>
      </a:lnSpc>
      <a:spcBef>
        <a:spcPts val="2400"/>
      </a:spcBef>
      <a:spcAft>
        <a:spcPts val="0"/>
      </a:spcAft>
      <a:buClrTx/>
      <a:buSzTx/>
      <a:buFontTx/>
      <a:buNone/>
      <a:tabLst/>
      <a:defRPr b="0" baseline="0" cap="none" i="0" spc="0" strike="noStrike" sz="3400" u="none" kumimoji="0" normalizeH="0">
        <a:ln>
          <a:noFill/>
        </a:ln>
        <a:solidFill>
          <a:srgbClr val="222222"/>
        </a:solidFill>
        <a:effectLst/>
        <a:uFillTx/>
        <a:latin typeface="DIN Condensed"/>
        <a:ea typeface="DIN Condensed"/>
        <a:cs typeface="DIN Condensed"/>
        <a:sym typeface="DIN Condensed"/>
      </a:defRPr>
    </a:lvl8pPr>
    <a:lvl9pPr marL="0" marR="0" indent="0" algn="l" defTabSz="12700" rtl="0" fontAlgn="auto" latinLnBrk="0" hangingPunct="0">
      <a:lnSpc>
        <a:spcPct val="100000"/>
      </a:lnSpc>
      <a:spcBef>
        <a:spcPts val="2400"/>
      </a:spcBef>
      <a:spcAft>
        <a:spcPts val="0"/>
      </a:spcAft>
      <a:buClrTx/>
      <a:buSzTx/>
      <a:buFontTx/>
      <a:buNone/>
      <a:tabLst/>
      <a:defRPr b="0" baseline="0" cap="none" i="0" spc="0" strike="noStrike" sz="3400" u="none" kumimoji="0" normalizeH="0">
        <a:ln>
          <a:noFill/>
        </a:ln>
        <a:solidFill>
          <a:srgbClr val="222222"/>
        </a:solidFill>
        <a:effectLst/>
        <a:uFillTx/>
        <a:latin typeface="DIN Condensed"/>
        <a:ea typeface="DIN Condensed"/>
        <a:cs typeface="DIN Condensed"/>
        <a:sym typeface="DIN Condense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DIN Condensed"/>
          <a:ea typeface="DIN Condensed"/>
          <a:cs typeface="DIN Condensed"/>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2E87BB">
              <a:alpha val="29000"/>
            </a:srgbClr>
          </a:solidFill>
        </a:fill>
      </a:tcStyle>
    </a:band2H>
    <a:firstCol>
      <a:tcTxStyle b="on" i="off">
        <a:font>
          <a:latin typeface="DIN Condensed"/>
          <a:ea typeface="DIN Condensed"/>
          <a:cs typeface="DIN Condense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DIN Condensed"/>
          <a:ea typeface="DIN Condensed"/>
          <a:cs typeface="DIN Condense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n" i="off">
        <a:font>
          <a:latin typeface="DIN Condensed"/>
          <a:ea typeface="DIN Condensed"/>
          <a:cs typeface="DIN Condense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12700" cap="flat">
              <a:noFill/>
              <a:miter lim="400000"/>
            </a:ln>
          </a:insideH>
          <a:insideV>
            <a:ln w="12700" cap="flat">
              <a:noFill/>
              <a:miter lim="400000"/>
            </a:ln>
          </a:insideV>
        </a:tcBdr>
        <a:fill>
          <a:noFill/>
        </a:fill>
      </a:tcStyle>
    </a:firstRow>
  </a:tblStyle>
  <a:tblStyle styleId="{C7B018BB-80A7-4F77-B60F-C8B233D01FF8}" styleName="">
    <a:tblBg/>
    <a:wholeTbl>
      <a:tcTxStyle b="off" i="off">
        <a:font>
          <a:latin typeface="DIN Condensed"/>
          <a:ea typeface="DIN Condensed"/>
          <a:cs typeface="DIN Condensed"/>
        </a:font>
        <a:srgbClr val="31313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DIN Condensed"/>
          <a:ea typeface="DIN Condensed"/>
          <a:cs typeface="DIN Condense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DIN Condensed"/>
          <a:ea typeface="DIN Condensed"/>
          <a:cs typeface="DIN Condense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DIN Condensed"/>
          <a:ea typeface="DIN Condensed"/>
          <a:cs typeface="DIN Condense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DIN Condensed"/>
          <a:ea typeface="DIN Condensed"/>
          <a:cs typeface="DIN Condensed"/>
        </a:font>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CCE0F1"/>
          </a:solidFill>
        </a:fill>
      </a:tcStyle>
    </a:wholeTbl>
    <a:band2H>
      <a:tcTxStyle b="def" i="def"/>
      <a:tcStyle>
        <a:tcBdr/>
        <a:fill>
          <a:solidFill>
            <a:srgbClr val="E7F0F8"/>
          </a:solidFill>
        </a:fill>
      </a:tcStyle>
    </a:band2H>
    <a:firstCol>
      <a:tcTxStyle b="on" i="off">
        <a:font>
          <a:latin typeface="DIN Condensed"/>
          <a:ea typeface="DIN Condensed"/>
          <a:cs typeface="DIN Condensed"/>
        </a:font>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1"/>
          </a:solidFill>
        </a:fill>
      </a:tcStyle>
    </a:firstCol>
    <a:lastRow>
      <a:tcTxStyle b="on" i="off">
        <a:font>
          <a:latin typeface="DIN Condensed"/>
          <a:ea typeface="DIN Condensed"/>
          <a:cs typeface="DIN Condensed"/>
        </a:font>
        <a:srgbClr val="222222"/>
      </a:tcTxStyle>
      <a:tcStyle>
        <a:tcBdr>
          <a:left>
            <a:ln w="12700" cap="flat">
              <a:solidFill>
                <a:srgbClr val="222222"/>
              </a:solidFill>
              <a:prstDash val="solid"/>
              <a:round/>
            </a:ln>
          </a:left>
          <a:right>
            <a:ln w="12700" cap="flat">
              <a:solidFill>
                <a:srgbClr val="222222"/>
              </a:solidFill>
              <a:prstDash val="solid"/>
              <a:round/>
            </a:ln>
          </a:right>
          <a:top>
            <a:ln w="381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1"/>
          </a:solidFill>
        </a:fill>
      </a:tcStyle>
    </a:lastRow>
    <a:firstRow>
      <a:tcTxStyle b="on" i="off">
        <a:font>
          <a:latin typeface="DIN Condensed"/>
          <a:ea typeface="DIN Condensed"/>
          <a:cs typeface="DIN Condensed"/>
        </a:font>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381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1"/>
          </a:solidFill>
        </a:fill>
      </a:tcStyle>
    </a:firstRow>
  </a:tblStyle>
  <a:tblStyle styleId="{CF821DB8-F4EB-4A41-A1BA-3FCAFE7338EE}" styleName="">
    <a:tblBg/>
    <a:wholeTbl>
      <a:tcTxStyle b="off" i="off">
        <a:font>
          <a:latin typeface="DIN Condensed"/>
          <a:ea typeface="DIN Condensed"/>
          <a:cs typeface="DIN Condensed"/>
        </a:font>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D9E8D1"/>
          </a:solidFill>
        </a:fill>
      </a:tcStyle>
    </a:wholeTbl>
    <a:band2H>
      <a:tcTxStyle b="def" i="def"/>
      <a:tcStyle>
        <a:tcBdr/>
        <a:fill>
          <a:solidFill>
            <a:srgbClr val="EDF4E9"/>
          </a:solidFill>
        </a:fill>
      </a:tcStyle>
    </a:band2H>
    <a:firstCol>
      <a:tcTxStyle b="on" i="off">
        <a:font>
          <a:latin typeface="DIN Condensed"/>
          <a:ea typeface="DIN Condensed"/>
          <a:cs typeface="DIN Condensed"/>
        </a:font>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3"/>
          </a:solidFill>
        </a:fill>
      </a:tcStyle>
    </a:firstCol>
    <a:lastRow>
      <a:tcTxStyle b="on" i="off">
        <a:font>
          <a:latin typeface="DIN Condensed"/>
          <a:ea typeface="DIN Condensed"/>
          <a:cs typeface="DIN Condensed"/>
        </a:font>
        <a:srgbClr val="222222"/>
      </a:tcTxStyle>
      <a:tcStyle>
        <a:tcBdr>
          <a:left>
            <a:ln w="12700" cap="flat">
              <a:solidFill>
                <a:srgbClr val="222222"/>
              </a:solidFill>
              <a:prstDash val="solid"/>
              <a:round/>
            </a:ln>
          </a:left>
          <a:right>
            <a:ln w="12700" cap="flat">
              <a:solidFill>
                <a:srgbClr val="222222"/>
              </a:solidFill>
              <a:prstDash val="solid"/>
              <a:round/>
            </a:ln>
          </a:right>
          <a:top>
            <a:ln w="381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3"/>
          </a:solidFill>
        </a:fill>
      </a:tcStyle>
    </a:lastRow>
    <a:firstRow>
      <a:tcTxStyle b="on" i="off">
        <a:font>
          <a:latin typeface="DIN Condensed"/>
          <a:ea typeface="DIN Condensed"/>
          <a:cs typeface="DIN Condensed"/>
        </a:font>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381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3"/>
          </a:solidFill>
        </a:fill>
      </a:tcStyle>
    </a:firstRow>
  </a:tblStyle>
  <a:tblStyle styleId="{33BA23B1-9221-436E-865A-0063620EA4FD}" styleName="">
    <a:tblBg/>
    <a:wholeTbl>
      <a:tcTxStyle b="off" i="off">
        <a:font>
          <a:latin typeface="DIN Condensed"/>
          <a:ea typeface="DIN Condensed"/>
          <a:cs typeface="DIN Condensed"/>
        </a:font>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EACBD1"/>
          </a:solidFill>
        </a:fill>
      </a:tcStyle>
    </a:wholeTbl>
    <a:band2H>
      <a:tcTxStyle b="def" i="def"/>
      <a:tcStyle>
        <a:tcBdr/>
        <a:fill>
          <a:solidFill>
            <a:srgbClr val="F5E7E9"/>
          </a:solidFill>
        </a:fill>
      </a:tcStyle>
    </a:band2H>
    <a:firstCol>
      <a:tcTxStyle b="on" i="off">
        <a:font>
          <a:latin typeface="DIN Condensed"/>
          <a:ea typeface="DIN Condensed"/>
          <a:cs typeface="DIN Condensed"/>
        </a:font>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6"/>
          </a:solidFill>
        </a:fill>
      </a:tcStyle>
    </a:firstCol>
    <a:lastRow>
      <a:tcTxStyle b="on" i="off">
        <a:font>
          <a:latin typeface="DIN Condensed"/>
          <a:ea typeface="DIN Condensed"/>
          <a:cs typeface="DIN Condensed"/>
        </a:font>
        <a:srgbClr val="222222"/>
      </a:tcTxStyle>
      <a:tcStyle>
        <a:tcBdr>
          <a:left>
            <a:ln w="12700" cap="flat">
              <a:solidFill>
                <a:srgbClr val="222222"/>
              </a:solidFill>
              <a:prstDash val="solid"/>
              <a:round/>
            </a:ln>
          </a:left>
          <a:right>
            <a:ln w="12700" cap="flat">
              <a:solidFill>
                <a:srgbClr val="222222"/>
              </a:solidFill>
              <a:prstDash val="solid"/>
              <a:round/>
            </a:ln>
          </a:right>
          <a:top>
            <a:ln w="381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6"/>
          </a:solidFill>
        </a:fill>
      </a:tcStyle>
    </a:lastRow>
    <a:firstRow>
      <a:tcTxStyle b="on" i="off">
        <a:font>
          <a:latin typeface="DIN Condensed"/>
          <a:ea typeface="DIN Condensed"/>
          <a:cs typeface="DIN Condensed"/>
        </a:font>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381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6"/>
          </a:solidFill>
        </a:fill>
      </a:tcStyle>
    </a:firstRow>
  </a:tblStyle>
  <a:tblStyle styleId="{2708684C-4D16-4618-839F-0558EEFCDFE6}" styleName="">
    <a:tblBg/>
    <a:wholeTbl>
      <a:tcTxStyle b="off" i="off">
        <a:font>
          <a:latin typeface="DIN Condensed"/>
          <a:ea typeface="DIN Condensed"/>
          <a:cs typeface="DIN Condensed"/>
        </a:font>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222222"/>
          </a:solidFill>
        </a:fill>
      </a:tcStyle>
    </a:band2H>
    <a:firstCol>
      <a:tcTxStyle b="on" i="off">
        <a:font>
          <a:latin typeface="DIN Condensed"/>
          <a:ea typeface="DIN Condensed"/>
          <a:cs typeface="DIN Condensed"/>
        </a:font>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DIN Condensed"/>
          <a:ea typeface="DIN Condensed"/>
          <a:cs typeface="DIN Condensed"/>
        </a:font>
        <a:srgbClr val="222222"/>
      </a:tcTxStyle>
      <a:tcStyle>
        <a:tcBdr>
          <a:left>
            <a:ln w="12700" cap="flat">
              <a:noFill/>
              <a:miter lim="400000"/>
            </a:ln>
          </a:left>
          <a:right>
            <a:ln w="12700" cap="flat">
              <a:noFill/>
              <a:miter lim="400000"/>
            </a:ln>
          </a:right>
          <a:top>
            <a:ln w="508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rgbClr val="222222"/>
          </a:solidFill>
        </a:fill>
      </a:tcStyle>
    </a:lastRow>
    <a:firstRow>
      <a:tcTxStyle b="on" i="off">
        <a:font>
          <a:latin typeface="DIN Condensed"/>
          <a:ea typeface="DIN Condensed"/>
          <a:cs typeface="DIN Condensed"/>
        </a:font>
        <a:srgbClr val="222222"/>
      </a:tcTxStyle>
      <a:tcStyle>
        <a:tcBdr>
          <a:left>
            <a:ln w="12700" cap="flat">
              <a:noFill/>
              <a:miter lim="400000"/>
            </a:ln>
          </a:left>
          <a:right>
            <a:ln w="12700" cap="flat">
              <a:noFill/>
              <a:miter lim="400000"/>
            </a:ln>
          </a:right>
          <a:top>
            <a:ln w="254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p:nvPr>
            <p:ph type="sldImg"/>
          </p:nvPr>
        </p:nvSpPr>
        <p:spPr>
          <a:xfrm>
            <a:off x="1143000" y="685800"/>
            <a:ext cx="4572000" cy="3429000"/>
          </a:xfrm>
          <a:prstGeom prst="rect">
            <a:avLst/>
          </a:prstGeom>
        </p:spPr>
        <p:txBody>
          <a:bodyPr/>
          <a:lstStyle/>
          <a:p>
            <a:pPr/>
          </a:p>
        </p:txBody>
      </p:sp>
      <p:sp>
        <p:nvSpPr>
          <p:cNvPr id="168" name="Shape 16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3400">
        <a:latin typeface="+mj-lt"/>
        <a:ea typeface="+mj-ea"/>
        <a:cs typeface="+mj-cs"/>
        <a:sym typeface="Helvetica Neue"/>
      </a:defRPr>
    </a:lvl1pPr>
    <a:lvl2pPr indent="228600" defTabSz="457200" latinLnBrk="0">
      <a:lnSpc>
        <a:spcPct val="117999"/>
      </a:lnSpc>
      <a:defRPr sz="3400">
        <a:latin typeface="+mj-lt"/>
        <a:ea typeface="+mj-ea"/>
        <a:cs typeface="+mj-cs"/>
        <a:sym typeface="Helvetica Neue"/>
      </a:defRPr>
    </a:lvl2pPr>
    <a:lvl3pPr indent="457200" defTabSz="457200" latinLnBrk="0">
      <a:lnSpc>
        <a:spcPct val="117999"/>
      </a:lnSpc>
      <a:defRPr sz="3400">
        <a:latin typeface="+mj-lt"/>
        <a:ea typeface="+mj-ea"/>
        <a:cs typeface="+mj-cs"/>
        <a:sym typeface="Helvetica Neue"/>
      </a:defRPr>
    </a:lvl3pPr>
    <a:lvl4pPr indent="685800" defTabSz="457200" latinLnBrk="0">
      <a:lnSpc>
        <a:spcPct val="117999"/>
      </a:lnSpc>
      <a:defRPr sz="3400">
        <a:latin typeface="+mj-lt"/>
        <a:ea typeface="+mj-ea"/>
        <a:cs typeface="+mj-cs"/>
        <a:sym typeface="Helvetica Neue"/>
      </a:defRPr>
    </a:lvl4pPr>
    <a:lvl5pPr indent="914400" defTabSz="457200" latinLnBrk="0">
      <a:lnSpc>
        <a:spcPct val="117999"/>
      </a:lnSpc>
      <a:defRPr sz="3400">
        <a:latin typeface="+mj-lt"/>
        <a:ea typeface="+mj-ea"/>
        <a:cs typeface="+mj-cs"/>
        <a:sym typeface="Helvetica Neue"/>
      </a:defRPr>
    </a:lvl5pPr>
    <a:lvl6pPr indent="1143000" defTabSz="457200" latinLnBrk="0">
      <a:lnSpc>
        <a:spcPct val="117999"/>
      </a:lnSpc>
      <a:defRPr sz="3400">
        <a:latin typeface="+mj-lt"/>
        <a:ea typeface="+mj-ea"/>
        <a:cs typeface="+mj-cs"/>
        <a:sym typeface="Helvetica Neue"/>
      </a:defRPr>
    </a:lvl6pPr>
    <a:lvl7pPr indent="1371600" defTabSz="457200" latinLnBrk="0">
      <a:lnSpc>
        <a:spcPct val="117999"/>
      </a:lnSpc>
      <a:defRPr sz="3400">
        <a:latin typeface="+mj-lt"/>
        <a:ea typeface="+mj-ea"/>
        <a:cs typeface="+mj-cs"/>
        <a:sym typeface="Helvetica Neue"/>
      </a:defRPr>
    </a:lvl7pPr>
    <a:lvl8pPr indent="1600200" defTabSz="457200" latinLnBrk="0">
      <a:lnSpc>
        <a:spcPct val="117999"/>
      </a:lnSpc>
      <a:defRPr sz="3400">
        <a:latin typeface="+mj-lt"/>
        <a:ea typeface="+mj-ea"/>
        <a:cs typeface="+mj-cs"/>
        <a:sym typeface="Helvetica Neue"/>
      </a:defRPr>
    </a:lvl8pPr>
    <a:lvl9pPr indent="1828800" defTabSz="457200" latinLnBrk="0">
      <a:lnSpc>
        <a:spcPct val="117999"/>
      </a:lnSpc>
      <a:defRPr sz="3400">
        <a:latin typeface="+mj-lt"/>
        <a:ea typeface="+mj-ea"/>
        <a:cs typeface="+mj-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p>
            <a:pPr/>
            <a:r>
              <a:t>Before proceeding with this tutorial, you should have a basic understanding of Computer Programming terminologies. A basic understanding of any of the programming languages will help you in understanding the R programming concepts and move fast on the learning track.</a:t>
            </a:r>
          </a:p>
          <a:p>
            <a:pPr/>
          </a:p>
          <a:p>
            <a:pPr/>
            <a:r>
              <a:t>check if environment is set correctly and run these commands</a:t>
            </a:r>
          </a:p>
          <a:p>
            <a:pPr/>
            <a:r>
              <a:t>install.packages(“plotrix")</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p>
            <a:pPr>
              <a:defRPr b="1" sz="1600"/>
            </a:pPr>
            <a:r>
              <a:t>R Command Prompt</a:t>
            </a:r>
          </a:p>
          <a:p>
            <a:pPr>
              <a:defRPr sz="1600"/>
            </a:pPr>
            <a:r>
              <a:t>Once you have R environment setup, then it’s easy to start your R command prompt by just typing the following command at your command prompt −</a:t>
            </a:r>
          </a:p>
          <a:p>
            <a:pPr>
              <a:defRPr sz="1600"/>
            </a:pPr>
            <a:r>
              <a:t>$ R</a:t>
            </a:r>
          </a:p>
          <a:p>
            <a:pPr>
              <a:defRPr sz="1600"/>
            </a:pPr>
            <a:r>
              <a:t>This will launch R interpreter and you will get a prompt &gt; where you can start typing your program as follows −</a:t>
            </a:r>
          </a:p>
          <a:p>
            <a:pPr>
              <a:defRPr sz="1600"/>
            </a:pPr>
            <a:r>
              <a:t>&gt; myString &lt;- "Hello, World!"</a:t>
            </a:r>
          </a:p>
          <a:p>
            <a:pPr>
              <a:defRPr sz="1600"/>
            </a:pPr>
            <a:r>
              <a:t>&gt; print ( myString)</a:t>
            </a:r>
          </a:p>
          <a:p>
            <a:pPr>
              <a:defRPr sz="1600"/>
            </a:pPr>
            <a:r>
              <a:t>[1] "Hello, World!"</a:t>
            </a:r>
          </a:p>
          <a:p>
            <a:pPr>
              <a:defRPr sz="1600"/>
            </a:pPr>
            <a:r>
              <a:t>Here first statement defines a string variable myString, where we assign a string "Hello, World!" and then next statement print() is being used to print the value stored in variable myString.</a:t>
            </a:r>
          </a:p>
          <a:p>
            <a:pPr>
              <a:defRPr sz="1600"/>
            </a:pPr>
            <a:r>
              <a:t>R Script File</a:t>
            </a:r>
          </a:p>
          <a:p>
            <a:pPr>
              <a:defRPr sz="1600"/>
            </a:pPr>
            <a:r>
              <a:t>Usually, you will do your programming by writing your programs in script files and then you execute those scripts at your command prompt with the help of R interpreter called Rscript. So let's start with writing following code in a text file called test.R as under −</a:t>
            </a:r>
          </a:p>
          <a:p>
            <a:pPr>
              <a:defRPr sz="1600"/>
            </a:pPr>
            <a:r>
              <a:t># My first program in R Programming</a:t>
            </a:r>
          </a:p>
          <a:p>
            <a:pPr>
              <a:defRPr sz="1600"/>
            </a:pPr>
            <a:r>
              <a:t>myString &lt;- "Hello, World!"</a:t>
            </a:r>
          </a:p>
          <a:p>
            <a:pPr>
              <a:defRPr sz="1600"/>
            </a:pPr>
          </a:p>
          <a:p>
            <a:pPr>
              <a:defRPr sz="1600"/>
            </a:pPr>
            <a:r>
              <a:t>print ( myString)</a:t>
            </a:r>
          </a:p>
          <a:p>
            <a:pPr>
              <a:defRPr sz="1600"/>
            </a:pPr>
            <a:r>
              <a:t>Save the above code in a file test.R and execute it at Linux command prompt as given below. Even if you are using Windows or other system, syntax will remain same.</a:t>
            </a:r>
          </a:p>
          <a:p>
            <a:pPr>
              <a:defRPr sz="1600"/>
            </a:pPr>
            <a:r>
              <a:t>$ Rscript test.R </a:t>
            </a:r>
          </a:p>
          <a:p>
            <a:pPr>
              <a:defRPr sz="1600"/>
            </a:pPr>
            <a:r>
              <a:t>When we run the above program, it produces the following result.</a:t>
            </a:r>
          </a:p>
          <a:p>
            <a:pPr>
              <a:defRPr sz="1600"/>
            </a:pPr>
            <a:r>
              <a:t>[1] "Hello, World!"</a:t>
            </a:r>
          </a:p>
          <a:p>
            <a:pPr>
              <a:defRPr sz="1600"/>
            </a:pPr>
            <a:r>
              <a:t>Comments</a:t>
            </a:r>
          </a:p>
          <a:p>
            <a:pPr>
              <a:defRPr sz="1600"/>
            </a:pPr>
            <a:r>
              <a:t>Comments are like helping text in your R program and they are ignored by the interpreter while executing your actual program. Single comment is written using # in the beginning of the statement as follows −</a:t>
            </a:r>
          </a:p>
          <a:p>
            <a:pPr>
              <a:defRPr sz="1600"/>
            </a:pPr>
            <a:r>
              <a:t># My first program in R Programming</a:t>
            </a:r>
          </a:p>
          <a:p>
            <a:pPr>
              <a:defRPr sz="1600"/>
            </a:pPr>
            <a:r>
              <a:t>R does not support multi-line comments but you can perform a trick which is something as follows −</a:t>
            </a:r>
          </a:p>
          <a:p>
            <a:pPr>
              <a:defRPr sz="1600"/>
            </a:pPr>
            <a:r>
              <a:t>if(FALSE) {</a:t>
            </a:r>
          </a:p>
          <a:p>
            <a:pPr>
              <a:defRPr sz="1600"/>
            </a:pPr>
            <a:r>
              <a:t>   "This is a demo for multi-line comments and it should be put inside either a single</a:t>
            </a:r>
          </a:p>
          <a:p>
            <a:pPr>
              <a:defRPr sz="1600"/>
            </a:pPr>
            <a:r>
              <a:t>      OR double quote"</a:t>
            </a:r>
          </a:p>
          <a:p>
            <a:pPr>
              <a:defRPr sz="1600"/>
            </a:pPr>
            <a:r>
              <a:t>}</a:t>
            </a:r>
          </a:p>
          <a:p>
            <a:pPr>
              <a:defRPr sz="1600"/>
            </a:pPr>
          </a:p>
          <a:p>
            <a:pPr>
              <a:defRPr sz="1600"/>
            </a:pPr>
            <a:r>
              <a:t>myString &lt;- "Hello, World!"</a:t>
            </a:r>
          </a:p>
          <a:p>
            <a:pPr>
              <a:defRPr sz="1600"/>
            </a:pPr>
            <a:r>
              <a:t>print ( myString)</a:t>
            </a:r>
          </a:p>
          <a:p>
            <a:pPr>
              <a:defRPr sz="1600"/>
            </a:pPr>
            <a:r>
              <a:t>Though above comments will be executed by R interpreter, they will not interfere with your actual program. You should put such comments inside, either single or double quote.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2" name="Title Text"/>
          <p:cNvSpPr txBox="1"/>
          <p:nvPr>
            <p:ph type="title"/>
          </p:nvPr>
        </p:nvSpPr>
        <p:spPr>
          <a:prstGeom prst="rect">
            <a:avLst/>
          </a:prstGeom>
        </p:spPr>
        <p:txBody>
          <a:bodyPr/>
          <a:lstStyle/>
          <a:p>
            <a:pPr/>
            <a:r>
              <a:t>Title Text</a:t>
            </a:r>
          </a:p>
        </p:txBody>
      </p:sp>
      <p:sp>
        <p:nvSpPr>
          <p:cNvPr id="1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104" name="Line"/>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p>
        </p:txBody>
      </p:sp>
      <p:sp>
        <p:nvSpPr>
          <p:cNvPr id="105"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106" name="Body Level One…"/>
          <p:cNvSpPr txBox="1"/>
          <p:nvPr>
            <p:ph type="body" idx="13"/>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p>
        </p:txBody>
      </p:sp>
      <p:sp>
        <p:nvSpPr>
          <p:cNvPr id="107"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114" name="Image"/>
          <p:cNvSpPr/>
          <p:nvPr>
            <p:ph type="pic" sz="half" idx="13"/>
          </p:nvPr>
        </p:nvSpPr>
        <p:spPr>
          <a:xfrm>
            <a:off x="6503154" y="0"/>
            <a:ext cx="6502401" cy="4864100"/>
          </a:xfrm>
          <a:prstGeom prst="rect">
            <a:avLst/>
          </a:prstGeom>
        </p:spPr>
        <p:txBody>
          <a:bodyPr lIns="91439" tIns="45719" rIns="91439" bIns="45719" anchor="t">
            <a:noAutofit/>
          </a:bodyPr>
          <a:lstStyle/>
          <a:p>
            <a:pPr/>
          </a:p>
        </p:txBody>
      </p:sp>
      <p:sp>
        <p:nvSpPr>
          <p:cNvPr id="115" name="Image"/>
          <p:cNvSpPr/>
          <p:nvPr>
            <p:ph type="pic" sz="half" idx="14"/>
          </p:nvPr>
        </p:nvSpPr>
        <p:spPr>
          <a:xfrm>
            <a:off x="6502400" y="4902200"/>
            <a:ext cx="6502400" cy="4864100"/>
          </a:xfrm>
          <a:prstGeom prst="rect">
            <a:avLst/>
          </a:prstGeom>
        </p:spPr>
        <p:txBody>
          <a:bodyPr lIns="91439" tIns="45719" rIns="91439" bIns="45719" anchor="t">
            <a:noAutofit/>
          </a:bodyPr>
          <a:lstStyle/>
          <a:p>
            <a:pPr/>
          </a:p>
        </p:txBody>
      </p:sp>
      <p:sp>
        <p:nvSpPr>
          <p:cNvPr id="116" name="Image"/>
          <p:cNvSpPr/>
          <p:nvPr>
            <p:ph type="pic" idx="15"/>
          </p:nvPr>
        </p:nvSpPr>
        <p:spPr>
          <a:xfrm>
            <a:off x="0" y="0"/>
            <a:ext cx="6468534" cy="9753600"/>
          </a:xfrm>
          <a:prstGeom prst="rect">
            <a:avLst/>
          </a:prstGeom>
        </p:spPr>
        <p:txBody>
          <a:bodyPr lIns="91439" tIns="45719" rIns="91439" bIns="45719" anchor="t">
            <a:noAutofit/>
          </a:bodyPr>
          <a:lstStyle/>
          <a:p>
            <a:pPr/>
          </a:p>
        </p:txBody>
      </p:sp>
      <p:sp>
        <p:nvSpPr>
          <p:cNvPr id="117"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
        <p:nvSpPr>
          <p:cNvPr id="124" name="Line"/>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p>
        </p:txBody>
      </p:sp>
      <p:sp>
        <p:nvSpPr>
          <p:cNvPr id="125" name="Callout"/>
          <p:cNvSpPr/>
          <p:nvPr/>
        </p:nvSpPr>
        <p:spPr>
          <a:xfrm>
            <a:off x="469900" y="2362200"/>
            <a:ext cx="12065001"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defTabSz="584200">
              <a:lnSpc>
                <a:spcPct val="80000"/>
              </a:lnSpc>
              <a:spcBef>
                <a:spcPts val="0"/>
              </a:spcBef>
              <a:defRPr cap="all" sz="2800">
                <a:solidFill>
                  <a:srgbClr val="FFFFFF"/>
                </a:solidFill>
              </a:defRPr>
            </a:pPr>
          </a:p>
        </p:txBody>
      </p:sp>
      <p:sp>
        <p:nvSpPr>
          <p:cNvPr id="126" name="Body Level One…"/>
          <p:cNvSpPr txBox="1"/>
          <p:nvPr>
            <p:ph type="body" sz="quarter" idx="1"/>
          </p:nvPr>
        </p:nvSpPr>
        <p:spPr>
          <a:xfrm>
            <a:off x="889000" y="2908300"/>
            <a:ext cx="11226800" cy="1297945"/>
          </a:xfrm>
          <a:prstGeom prst="rect">
            <a:avLst/>
          </a:prstGeom>
        </p:spPr>
        <p:txBody>
          <a:bodyPr anchor="t"/>
          <a:lstStyle>
            <a:lvl1pPr>
              <a:spcBef>
                <a:spcPts val="0"/>
              </a:spcBef>
              <a:defRPr sz="9400">
                <a:solidFill>
                  <a:srgbClr val="FFFFFF"/>
                </a:solidFill>
                <a:latin typeface="DIN Condensed"/>
                <a:ea typeface="DIN Condensed"/>
                <a:cs typeface="DIN Condensed"/>
                <a:sym typeface="DIN Condensed"/>
              </a:defRPr>
            </a:lvl1pPr>
            <a:lvl2pPr marL="1673411" indent="-1228911">
              <a:spcBef>
                <a:spcPts val="0"/>
              </a:spcBef>
              <a:buSzPct val="104999"/>
              <a:buChar char="‣"/>
              <a:defRPr sz="9400">
                <a:solidFill>
                  <a:srgbClr val="FFFFFF"/>
                </a:solidFill>
                <a:latin typeface="DIN Condensed"/>
                <a:ea typeface="DIN Condensed"/>
                <a:cs typeface="DIN Condensed"/>
                <a:sym typeface="DIN Condensed"/>
              </a:defRPr>
            </a:lvl2pPr>
            <a:lvl3pPr marL="2117911" indent="-1228911">
              <a:spcBef>
                <a:spcPts val="0"/>
              </a:spcBef>
              <a:buSzPct val="104999"/>
              <a:buChar char="‣"/>
              <a:defRPr sz="9400">
                <a:solidFill>
                  <a:srgbClr val="FFFFFF"/>
                </a:solidFill>
                <a:latin typeface="DIN Condensed"/>
                <a:ea typeface="DIN Condensed"/>
                <a:cs typeface="DIN Condensed"/>
                <a:sym typeface="DIN Condensed"/>
              </a:defRPr>
            </a:lvl3pPr>
            <a:lvl4pPr marL="2562411" indent="-1228911">
              <a:spcBef>
                <a:spcPts val="0"/>
              </a:spcBef>
              <a:buSzPct val="104999"/>
              <a:buChar char="‣"/>
              <a:defRPr sz="9400">
                <a:solidFill>
                  <a:srgbClr val="FFFFFF"/>
                </a:solidFill>
                <a:latin typeface="DIN Condensed"/>
                <a:ea typeface="DIN Condensed"/>
                <a:cs typeface="DIN Condensed"/>
                <a:sym typeface="DIN Condensed"/>
              </a:defRPr>
            </a:lvl4pPr>
            <a:lvl5pPr marL="3006911" indent="-1228911">
              <a:spcBef>
                <a:spcPts val="0"/>
              </a:spcBef>
              <a:buSzPct val="104999"/>
              <a:buChar char="‣"/>
              <a:defRPr sz="9400">
                <a:solidFill>
                  <a:srgbClr val="FFFFFF"/>
                </a:solidFill>
                <a:latin typeface="DIN Condensed"/>
                <a:ea typeface="DIN Condensed"/>
                <a:cs typeface="DIN Condensed"/>
                <a:sym typeface="DIN Condensed"/>
              </a:defRPr>
            </a:lvl5pPr>
          </a:lstStyle>
          <a:p>
            <a:pPr/>
            <a:r>
              <a:t>Body Level One</a:t>
            </a:r>
          </a:p>
          <a:p>
            <a:pPr lvl="1"/>
            <a:r>
              <a:t>Body Level Two</a:t>
            </a:r>
          </a:p>
          <a:p>
            <a:pPr lvl="2"/>
            <a:r>
              <a:t>Body Level Three</a:t>
            </a:r>
          </a:p>
          <a:p>
            <a:pPr lvl="3"/>
            <a:r>
              <a:t>Body Level Four</a:t>
            </a:r>
          </a:p>
          <a:p>
            <a:pPr lvl="4"/>
            <a:r>
              <a:t>Body Level Five</a:t>
            </a:r>
          </a:p>
        </p:txBody>
      </p:sp>
      <p:sp>
        <p:nvSpPr>
          <p:cNvPr id="127" name="Johnny Appleseed"/>
          <p:cNvSpPr txBox="1"/>
          <p:nvPr>
            <p:ph type="body" sz="quarter" idx="13"/>
          </p:nvPr>
        </p:nvSpPr>
        <p:spPr>
          <a:xfrm>
            <a:off x="406400" y="7789333"/>
            <a:ext cx="12192000" cy="863605"/>
          </a:xfrm>
          <a:prstGeom prst="rect">
            <a:avLst/>
          </a:prstGeom>
        </p:spPr>
        <p:txBody>
          <a:bodyPr anchor="t"/>
          <a:lstStyle/>
          <a:p>
            <a:pPr algn="r">
              <a:spcBef>
                <a:spcPts val="0"/>
              </a:spcBef>
              <a:defRPr cap="none" sz="6000">
                <a:solidFill>
                  <a:srgbClr val="838787"/>
                </a:solidFill>
                <a:latin typeface="DIN Condensed"/>
                <a:ea typeface="DIN Condensed"/>
                <a:cs typeface="DIN Condensed"/>
                <a:sym typeface="DIN Condensed"/>
              </a:defRPr>
            </a:pPr>
          </a:p>
        </p:txBody>
      </p:sp>
      <p:sp>
        <p:nvSpPr>
          <p:cNvPr id="128" name="Text"/>
          <p:cNvSpPr txBox="1"/>
          <p:nvPr>
            <p:ph type="body" sz="quarter" idx="14"/>
          </p:nvPr>
        </p:nvSpPr>
        <p:spPr>
          <a:xfrm>
            <a:off x="406400" y="457200"/>
            <a:ext cx="11176000" cy="457200"/>
          </a:xfrm>
          <a:prstGeom prst="rect">
            <a:avLst/>
          </a:prstGeom>
        </p:spPr>
        <p:txBody>
          <a:bodyPr/>
          <a:lstStyle/>
          <a:p>
            <a:pPr defTabSz="457200">
              <a:spcBef>
                <a:spcPts val="0"/>
              </a:spcBef>
              <a:defRPr spc="100" sz="2400">
                <a:solidFill>
                  <a:srgbClr val="838787"/>
                </a:solidFill>
              </a:defRPr>
            </a:pPr>
          </a:p>
        </p:txBody>
      </p:sp>
      <p:sp>
        <p:nvSpPr>
          <p:cNvPr id="129"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6" name="Body Level One…"/>
          <p:cNvSpPr txBox="1"/>
          <p:nvPr>
            <p:ph type="body" sz="quarter" idx="1"/>
          </p:nvPr>
        </p:nvSpPr>
        <p:spPr>
          <a:xfrm>
            <a:off x="5892800" y="2641600"/>
            <a:ext cx="6705600" cy="2501900"/>
          </a:xfrm>
          <a:prstGeom prst="rect">
            <a:avLst/>
          </a:prstGeom>
        </p:spPr>
        <p:txBody>
          <a:bodyPr anchor="t"/>
          <a:lstStyle>
            <a:lvl1pPr>
              <a:spcBef>
                <a:spcPts val="0"/>
              </a:spcBef>
              <a:defRPr sz="9400">
                <a:solidFill>
                  <a:srgbClr val="FFFFFF"/>
                </a:solidFill>
                <a:latin typeface="DIN Condensed"/>
                <a:ea typeface="DIN Condensed"/>
                <a:cs typeface="DIN Condensed"/>
                <a:sym typeface="DIN Condensed"/>
              </a:defRPr>
            </a:lvl1pPr>
            <a:lvl2pPr marL="1673411" indent="-1228911">
              <a:spcBef>
                <a:spcPts val="0"/>
              </a:spcBef>
              <a:buSzPct val="104999"/>
              <a:buChar char="‣"/>
              <a:defRPr sz="9400">
                <a:solidFill>
                  <a:srgbClr val="FFFFFF"/>
                </a:solidFill>
                <a:latin typeface="DIN Condensed"/>
                <a:ea typeface="DIN Condensed"/>
                <a:cs typeface="DIN Condensed"/>
                <a:sym typeface="DIN Condensed"/>
              </a:defRPr>
            </a:lvl2pPr>
            <a:lvl3pPr marL="2117911" indent="-1228911">
              <a:spcBef>
                <a:spcPts val="0"/>
              </a:spcBef>
              <a:buSzPct val="104999"/>
              <a:buChar char="‣"/>
              <a:defRPr sz="9400">
                <a:solidFill>
                  <a:srgbClr val="FFFFFF"/>
                </a:solidFill>
                <a:latin typeface="DIN Condensed"/>
                <a:ea typeface="DIN Condensed"/>
                <a:cs typeface="DIN Condensed"/>
                <a:sym typeface="DIN Condensed"/>
              </a:defRPr>
            </a:lvl3pPr>
            <a:lvl4pPr marL="2562411" indent="-1228911">
              <a:spcBef>
                <a:spcPts val="0"/>
              </a:spcBef>
              <a:buSzPct val="104999"/>
              <a:buChar char="‣"/>
              <a:defRPr sz="9400">
                <a:solidFill>
                  <a:srgbClr val="FFFFFF"/>
                </a:solidFill>
                <a:latin typeface="DIN Condensed"/>
                <a:ea typeface="DIN Condensed"/>
                <a:cs typeface="DIN Condensed"/>
                <a:sym typeface="DIN Condensed"/>
              </a:defRPr>
            </a:lvl4pPr>
            <a:lvl5pPr marL="3006911" indent="-1228911">
              <a:spcBef>
                <a:spcPts val="0"/>
              </a:spcBef>
              <a:buSzPct val="104999"/>
              <a:buChar char="‣"/>
              <a:defRPr sz="9400">
                <a:solidFill>
                  <a:srgbClr val="FFFFFF"/>
                </a:solidFill>
                <a:latin typeface="DIN Condensed"/>
                <a:ea typeface="DIN Condensed"/>
                <a:cs typeface="DIN Condensed"/>
                <a:sym typeface="DIN Condensed"/>
              </a:defRPr>
            </a:lvl5pPr>
          </a:lstStyle>
          <a:p>
            <a:pPr/>
            <a:r>
              <a:t>Body Level One</a:t>
            </a:r>
          </a:p>
          <a:p>
            <a:pPr lvl="1"/>
            <a:r>
              <a:t>Body Level Two</a:t>
            </a:r>
          </a:p>
          <a:p>
            <a:pPr lvl="2"/>
            <a:r>
              <a:t>Body Level Three</a:t>
            </a:r>
          </a:p>
          <a:p>
            <a:pPr lvl="3"/>
            <a:r>
              <a:t>Body Level Four</a:t>
            </a:r>
          </a:p>
          <a:p>
            <a:pPr lvl="4"/>
            <a:r>
              <a:t>Body Level Five</a:t>
            </a:r>
          </a:p>
        </p:txBody>
      </p:sp>
      <p:sp>
        <p:nvSpPr>
          <p:cNvPr id="137" name="Image"/>
          <p:cNvSpPr/>
          <p:nvPr>
            <p:ph type="pic" idx="13"/>
          </p:nvPr>
        </p:nvSpPr>
        <p:spPr>
          <a:xfrm>
            <a:off x="0" y="0"/>
            <a:ext cx="5486400" cy="9753600"/>
          </a:xfrm>
          <a:prstGeom prst="rect">
            <a:avLst/>
          </a:prstGeom>
        </p:spPr>
        <p:txBody>
          <a:bodyPr lIns="91439" tIns="45719" rIns="91439" bIns="45719" anchor="t">
            <a:noAutofit/>
          </a:bodyPr>
          <a:lstStyle/>
          <a:p>
            <a:pPr/>
          </a:p>
        </p:txBody>
      </p:sp>
      <p:sp>
        <p:nvSpPr>
          <p:cNvPr id="138" name="Johnny Appleseed"/>
          <p:cNvSpPr txBox="1"/>
          <p:nvPr>
            <p:ph type="body" sz="quarter" idx="14"/>
          </p:nvPr>
        </p:nvSpPr>
        <p:spPr>
          <a:xfrm>
            <a:off x="5892800" y="7789333"/>
            <a:ext cx="6705600" cy="863605"/>
          </a:xfrm>
          <a:prstGeom prst="rect">
            <a:avLst/>
          </a:prstGeom>
        </p:spPr>
        <p:txBody>
          <a:bodyPr anchor="ctr"/>
          <a:lstStyle/>
          <a:p>
            <a:pPr defTabSz="457200">
              <a:lnSpc>
                <a:spcPct val="100000"/>
              </a:lnSpc>
              <a:spcBef>
                <a:spcPts val="0"/>
              </a:spcBef>
              <a:defRPr cap="none" sz="6000">
                <a:solidFill>
                  <a:srgbClr val="232323"/>
                </a:solidFill>
                <a:latin typeface="DIN Condensed"/>
                <a:ea typeface="DIN Condensed"/>
                <a:cs typeface="DIN Condensed"/>
                <a:sym typeface="DIN Condensed"/>
              </a:defRPr>
            </a:pPr>
          </a:p>
        </p:txBody>
      </p:sp>
      <p:sp>
        <p:nvSpPr>
          <p:cNvPr id="139"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
        <p:nvSpPr>
          <p:cNvPr id="146"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47"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54"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Alt">
    <p:bg>
      <p:bgPr>
        <a:solidFill>
          <a:srgbClr val="FFFFFF"/>
        </a:solidFill>
      </p:bgPr>
    </p:bg>
    <p:spTree>
      <p:nvGrpSpPr>
        <p:cNvPr id="1" name=""/>
        <p:cNvGrpSpPr/>
        <p:nvPr/>
      </p:nvGrpSpPr>
      <p:grpSpPr>
        <a:xfrm>
          <a:off x="0" y="0"/>
          <a:ext cx="0" cy="0"/>
          <a:chOff x="0" y="0"/>
          <a:chExt cx="0" cy="0"/>
        </a:xfrm>
      </p:grpSpPr>
      <p:sp>
        <p:nvSpPr>
          <p:cNvPr id="161"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21"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22" name="Body Level One…"/>
          <p:cNvSpPr txBox="1"/>
          <p:nvPr>
            <p:ph type="body" sz="quarter" idx="1"/>
          </p:nvPr>
        </p:nvSpPr>
        <p:spPr>
          <a:xfrm>
            <a:off x="406400" y="6140894"/>
            <a:ext cx="12192000" cy="264"/>
          </a:xfrm>
          <a:prstGeom prst="rect">
            <a:avLst/>
          </a:prstGeom>
          <a:ln w="38100">
            <a:solidFill>
              <a:srgbClr val="A6AAA9"/>
            </a:solidFill>
          </a:ln>
        </p:spPr>
        <p:txBody>
          <a:bodyPr anchor="ctr"/>
          <a:lstStyle>
            <a:lvl1pPr marL="444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1pPr>
            <a:lvl2pPr marL="8890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2pPr>
            <a:lvl3pPr marL="1333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3pPr>
            <a:lvl4pPr marL="17780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4pPr>
            <a:lvl5pPr marL="2222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5pPr>
          </a:lstStyle>
          <a:p>
            <a:pPr/>
            <a:r>
              <a:t>Body Level One</a:t>
            </a:r>
          </a:p>
          <a:p>
            <a:pPr lvl="1"/>
            <a:r>
              <a:t>Body Level Two</a:t>
            </a:r>
          </a:p>
          <a:p>
            <a:pPr lvl="2"/>
            <a:r>
              <a:t>Body Level Three</a:t>
            </a:r>
          </a:p>
          <a:p>
            <a:pPr lvl="3"/>
            <a:r>
              <a:t>Body Level Four</a:t>
            </a:r>
          </a:p>
          <a:p>
            <a:pPr lvl="4"/>
            <a:r>
              <a:t>Body Level Five</a:t>
            </a:r>
          </a:p>
        </p:txBody>
      </p:sp>
      <p:sp>
        <p:nvSpPr>
          <p:cNvPr id="23" name="Title Text"/>
          <p:cNvSpPr txBox="1"/>
          <p:nvPr>
            <p:ph type="title"/>
          </p:nvPr>
        </p:nvSpPr>
        <p:spPr>
          <a:prstGeom prst="rect">
            <a:avLst/>
          </a:prstGeom>
        </p:spPr>
        <p:txBody>
          <a:bodyPr/>
          <a:lstStyle/>
          <a:p>
            <a:pPr/>
            <a:r>
              <a:t>Title Text</a:t>
            </a:r>
          </a:p>
        </p:txBody>
      </p:sp>
      <p:sp>
        <p:nvSpPr>
          <p:cNvPr id="24" name="Body Level One…"/>
          <p:cNvSpPr txBox="1"/>
          <p:nvPr>
            <p:ph type="body" sz="quarter" idx="14"/>
          </p:nvPr>
        </p:nvSpPr>
        <p:spPr>
          <a:prstGeom prst="rect">
            <a:avLst/>
          </a:prstGeom>
        </p:spPr>
        <p:txBody>
          <a:bodyPr/>
          <a:lstStyle/>
          <a:p>
            <a:pP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Alt">
    <p:bg>
      <p:bgPr>
        <a:solidFill>
          <a:srgbClr val="FFFFFF"/>
        </a:solidFill>
      </p:bgPr>
    </p:bg>
    <p:spTree>
      <p:nvGrpSpPr>
        <p:cNvPr id="1" name=""/>
        <p:cNvGrpSpPr/>
        <p:nvPr/>
      </p:nvGrpSpPr>
      <p:grpSpPr>
        <a:xfrm>
          <a:off x="0" y="0"/>
          <a:ext cx="0" cy="0"/>
          <a:chOff x="0" y="0"/>
          <a:chExt cx="0" cy="0"/>
        </a:xfrm>
      </p:grpSpPr>
      <p:sp>
        <p:nvSpPr>
          <p:cNvPr id="32" name="Title Text"/>
          <p:cNvSpPr txBox="1"/>
          <p:nvPr>
            <p:ph type="title"/>
          </p:nvPr>
        </p:nvSpPr>
        <p:spPr>
          <a:prstGeom prst="rect">
            <a:avLst/>
          </a:prstGeom>
        </p:spPr>
        <p:txBody>
          <a:bodyPr/>
          <a:lstStyle/>
          <a:p>
            <a:pPr/>
            <a:r>
              <a:t>Title Text</a:t>
            </a:r>
          </a:p>
        </p:txBody>
      </p:sp>
      <p:sp>
        <p:nvSpPr>
          <p:cNvPr id="3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xfrm>
            <a:off x="12161860" y="4191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41" name="Title Text"/>
          <p:cNvSpPr txBox="1"/>
          <p:nvPr>
            <p:ph type="title"/>
          </p:nvPr>
        </p:nvSpPr>
        <p:spPr>
          <a:xfrm>
            <a:off x="406400" y="4038600"/>
            <a:ext cx="12192000" cy="4521200"/>
          </a:xfrm>
          <a:prstGeom prst="rect">
            <a:avLst/>
          </a:prstGeom>
        </p:spPr>
        <p:txBody>
          <a:bodyPr/>
          <a:lstStyle/>
          <a:p>
            <a:pPr/>
            <a:r>
              <a:t>Title Text</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49" name="Line"/>
          <p:cNvSpPr/>
          <p:nvPr/>
        </p:nvSpPr>
        <p:spPr>
          <a:xfrm flipV="1">
            <a:off x="5892800" y="6141011"/>
            <a:ext cx="6705600" cy="146"/>
          </a:xfrm>
          <a:prstGeom prst="line">
            <a:avLst/>
          </a:prstGeom>
          <a:ln w="38100">
            <a:solidFill>
              <a:srgbClr val="A6AAA9"/>
            </a:solidFill>
            <a:miter lim="400000"/>
          </a:ln>
        </p:spPr>
        <p:txBody>
          <a:bodyPr lIns="45718" tIns="45718" rIns="45718" bIns="45718"/>
          <a:lstStyle/>
          <a:p>
            <a:pPr/>
          </a:p>
        </p:txBody>
      </p:sp>
      <p:sp>
        <p:nvSpPr>
          <p:cNvPr id="50" name="Image"/>
          <p:cNvSpPr/>
          <p:nvPr>
            <p:ph type="pic" idx="13"/>
          </p:nvPr>
        </p:nvSpPr>
        <p:spPr>
          <a:xfrm>
            <a:off x="0" y="0"/>
            <a:ext cx="5486400" cy="9753600"/>
          </a:xfrm>
          <a:prstGeom prst="rect">
            <a:avLst/>
          </a:prstGeom>
        </p:spPr>
        <p:txBody>
          <a:bodyPr lIns="91439" tIns="45719" rIns="91439" bIns="45719" anchor="t">
            <a:noAutofit/>
          </a:bodyPr>
          <a:lstStyle/>
          <a:p>
            <a:pPr/>
          </a:p>
        </p:txBody>
      </p:sp>
      <p:sp>
        <p:nvSpPr>
          <p:cNvPr id="51" name="Title Text"/>
          <p:cNvSpPr txBox="1"/>
          <p:nvPr>
            <p:ph type="title"/>
          </p:nvPr>
        </p:nvSpPr>
        <p:spPr>
          <a:xfrm>
            <a:off x="5892800" y="6426200"/>
            <a:ext cx="6705600" cy="2705100"/>
          </a:xfrm>
          <a:prstGeom prst="rect">
            <a:avLst/>
          </a:prstGeom>
        </p:spPr>
        <p:txBody>
          <a:bodyPr/>
          <a:lstStyle/>
          <a:p>
            <a:pPr/>
            <a:r>
              <a:t>Title Text</a:t>
            </a:r>
          </a:p>
        </p:txBody>
      </p:sp>
      <p:sp>
        <p:nvSpPr>
          <p:cNvPr id="52" name="Body Level One…"/>
          <p:cNvSpPr txBox="1"/>
          <p:nvPr>
            <p:ph type="body" sz="quarter" idx="1"/>
          </p:nvPr>
        </p:nvSpPr>
        <p:spPr>
          <a:xfrm>
            <a:off x="5892800" y="4267200"/>
            <a:ext cx="6705600" cy="1803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 Top">
    <p:bg>
      <p:bgPr>
        <a:solidFill>
          <a:srgbClr val="FFFFFF"/>
        </a:solidFill>
      </p:bgPr>
    </p:bg>
    <p:spTree>
      <p:nvGrpSpPr>
        <p:cNvPr id="1" name=""/>
        <p:cNvGrpSpPr/>
        <p:nvPr/>
      </p:nvGrpSpPr>
      <p:grpSpPr>
        <a:xfrm>
          <a:off x="0" y="0"/>
          <a:ext cx="0" cy="0"/>
          <a:chOff x="0" y="0"/>
          <a:chExt cx="0" cy="0"/>
        </a:xfrm>
      </p:grpSpPr>
      <p:sp>
        <p:nvSpPr>
          <p:cNvPr id="60" name="Line"/>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p>
        </p:txBody>
      </p:sp>
      <p:sp>
        <p:nvSpPr>
          <p:cNvPr id="61"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62" name="Title Text"/>
          <p:cNvSpPr txBox="1"/>
          <p:nvPr>
            <p:ph type="title"/>
          </p:nvPr>
        </p:nvSpPr>
        <p:spPr>
          <a:xfrm>
            <a:off x="406400" y="1536700"/>
            <a:ext cx="12192000" cy="723900"/>
          </a:xfrm>
          <a:prstGeom prst="rect">
            <a:avLst/>
          </a:prstGeom>
        </p:spPr>
        <p:txBody>
          <a:bodyPr/>
          <a:lstStyle>
            <a:lvl1pPr>
              <a:spcBef>
                <a:spcPts val="2800"/>
              </a:spcBef>
              <a:defRPr sz="6000">
                <a:solidFill>
                  <a:srgbClr val="2984AF"/>
                </a:solidFill>
              </a:defRPr>
            </a:lvl1pPr>
          </a:lstStyle>
          <a:p>
            <a:pPr/>
            <a:r>
              <a:t>Title Text</a:t>
            </a:r>
          </a:p>
        </p:txBody>
      </p:sp>
      <p:sp>
        <p:nvSpPr>
          <p:cNvPr id="63"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70" name="Line"/>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p>
        </p:txBody>
      </p:sp>
      <p:sp>
        <p:nvSpPr>
          <p:cNvPr id="71"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72" name="Title Text"/>
          <p:cNvSpPr txBox="1"/>
          <p:nvPr>
            <p:ph type="title"/>
          </p:nvPr>
        </p:nvSpPr>
        <p:spPr>
          <a:xfrm>
            <a:off x="406400" y="1536700"/>
            <a:ext cx="12192000" cy="723900"/>
          </a:xfrm>
          <a:prstGeom prst="rect">
            <a:avLst/>
          </a:prstGeom>
        </p:spPr>
        <p:txBody>
          <a:bodyPr/>
          <a:lstStyle>
            <a:lvl1pPr>
              <a:spcBef>
                <a:spcPts val="2800"/>
              </a:spcBef>
              <a:defRPr sz="6000">
                <a:solidFill>
                  <a:srgbClr val="2984AF"/>
                </a:solidFill>
              </a:defRPr>
            </a:lvl1pPr>
          </a:lstStyle>
          <a:p>
            <a:pPr/>
            <a:r>
              <a:t>Title Text</a:t>
            </a:r>
          </a:p>
        </p:txBody>
      </p:sp>
      <p:sp>
        <p:nvSpPr>
          <p:cNvPr id="73" name="Body Level One…"/>
          <p:cNvSpPr txBox="1"/>
          <p:nvPr>
            <p:ph type="body" idx="13"/>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p>
        </p:txBody>
      </p:sp>
      <p:sp>
        <p:nvSpPr>
          <p:cNvPr id="74"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Alt">
    <p:bg>
      <p:bgPr>
        <a:solidFill>
          <a:srgbClr val="FFFFFF"/>
        </a:solidFill>
      </p:bgPr>
    </p:bg>
    <p:spTree>
      <p:nvGrpSpPr>
        <p:cNvPr id="1" name=""/>
        <p:cNvGrpSpPr/>
        <p:nvPr/>
      </p:nvGrpSpPr>
      <p:grpSpPr>
        <a:xfrm>
          <a:off x="0" y="0"/>
          <a:ext cx="0" cy="0"/>
          <a:chOff x="0" y="0"/>
          <a:chExt cx="0" cy="0"/>
        </a:xfrm>
      </p:grpSpPr>
      <p:sp>
        <p:nvSpPr>
          <p:cNvPr id="81" name="Line"/>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p>
        </p:txBody>
      </p:sp>
      <p:sp>
        <p:nvSpPr>
          <p:cNvPr id="82"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83" name="Title Text"/>
          <p:cNvSpPr txBox="1"/>
          <p:nvPr>
            <p:ph type="title"/>
          </p:nvPr>
        </p:nvSpPr>
        <p:spPr>
          <a:xfrm>
            <a:off x="406400" y="1536700"/>
            <a:ext cx="12192000" cy="723900"/>
          </a:xfrm>
          <a:prstGeom prst="rect">
            <a:avLst/>
          </a:prstGeom>
        </p:spPr>
        <p:txBody>
          <a:bodyPr/>
          <a:lstStyle>
            <a:lvl1pPr>
              <a:spcBef>
                <a:spcPts val="2800"/>
              </a:spcBef>
              <a:defRPr sz="6000">
                <a:solidFill>
                  <a:srgbClr val="2984AF"/>
                </a:solidFill>
              </a:defRPr>
            </a:lvl1pPr>
          </a:lstStyle>
          <a:p>
            <a:pPr/>
            <a:r>
              <a:t>Title Text</a:t>
            </a:r>
          </a:p>
        </p:txBody>
      </p:sp>
      <p:sp>
        <p:nvSpPr>
          <p:cNvPr id="84" name="Body Level One…"/>
          <p:cNvSpPr txBox="1"/>
          <p:nvPr>
            <p:ph type="body" idx="13"/>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p>
        </p:txBody>
      </p:sp>
      <p:sp>
        <p:nvSpPr>
          <p:cNvPr id="85"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92" name="Line"/>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p>
        </p:txBody>
      </p:sp>
      <p:sp>
        <p:nvSpPr>
          <p:cNvPr id="93"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94" name="Image"/>
          <p:cNvSpPr/>
          <p:nvPr>
            <p:ph type="pic" sz="half" idx="13"/>
          </p:nvPr>
        </p:nvSpPr>
        <p:spPr>
          <a:xfrm>
            <a:off x="7112000" y="1536700"/>
            <a:ext cx="5486400" cy="7797800"/>
          </a:xfrm>
          <a:prstGeom prst="rect">
            <a:avLst/>
          </a:prstGeom>
        </p:spPr>
        <p:txBody>
          <a:bodyPr lIns="91439" tIns="45719" rIns="91439" bIns="45719" anchor="t">
            <a:noAutofit/>
          </a:bodyPr>
          <a:lstStyle/>
          <a:p>
            <a:pPr/>
          </a:p>
        </p:txBody>
      </p:sp>
      <p:sp>
        <p:nvSpPr>
          <p:cNvPr id="95" name="Title Text"/>
          <p:cNvSpPr txBox="1"/>
          <p:nvPr>
            <p:ph type="title"/>
          </p:nvPr>
        </p:nvSpPr>
        <p:spPr>
          <a:xfrm>
            <a:off x="406400" y="1536700"/>
            <a:ext cx="6299200" cy="723900"/>
          </a:xfrm>
          <a:prstGeom prst="rect">
            <a:avLst/>
          </a:prstGeom>
        </p:spPr>
        <p:txBody>
          <a:bodyPr/>
          <a:lstStyle>
            <a:lvl1pPr>
              <a:spcBef>
                <a:spcPts val="2800"/>
              </a:spcBef>
              <a:defRPr sz="6000">
                <a:solidFill>
                  <a:srgbClr val="2984AF"/>
                </a:solidFill>
              </a:defRPr>
            </a:lvl1pPr>
          </a:lstStyle>
          <a:p>
            <a:pPr/>
            <a:r>
              <a:t>Title Text</a:t>
            </a:r>
          </a:p>
        </p:txBody>
      </p:sp>
      <p:sp>
        <p:nvSpPr>
          <p:cNvPr id="96" name="Body Level One…"/>
          <p:cNvSpPr txBox="1"/>
          <p:nvPr>
            <p:ph type="body" sz="half" idx="14"/>
          </p:nvPr>
        </p:nvSpPr>
        <p:spPr>
          <a:xfrm>
            <a:off x="406400" y="2743200"/>
            <a:ext cx="62992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2800">
                <a:solidFill>
                  <a:srgbClr val="838787"/>
                </a:solidFill>
                <a:latin typeface="Avenir Next Medium"/>
                <a:ea typeface="Avenir Next Medium"/>
                <a:cs typeface="Avenir Next Medium"/>
                <a:sym typeface="Avenir Next Medium"/>
              </a:defRPr>
            </a:pPr>
          </a:p>
        </p:txBody>
      </p:sp>
      <p:sp>
        <p:nvSpPr>
          <p:cNvPr id="97"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222"/>
        </a:solidFill>
      </p:bgPr>
    </p:bg>
    <p:spTree>
      <p:nvGrpSpPr>
        <p:cNvPr id="1" name=""/>
        <p:cNvGrpSpPr/>
        <p:nvPr/>
      </p:nvGrpSpPr>
      <p:grpSpPr>
        <a:xfrm>
          <a:off x="0" y="0"/>
          <a:ext cx="0" cy="0"/>
          <a:chOff x="0" y="0"/>
          <a:chExt cx="0" cy="0"/>
        </a:xfrm>
      </p:grpSpPr>
      <p:sp>
        <p:nvSpPr>
          <p:cNvPr id="2" name="Line"/>
          <p:cNvSpPr/>
          <p:nvPr/>
        </p:nvSpPr>
        <p:spPr>
          <a:xfrm flipV="1">
            <a:off x="406400" y="6140894"/>
            <a:ext cx="12192000" cy="264"/>
          </a:xfrm>
          <a:prstGeom prst="line">
            <a:avLst/>
          </a:prstGeom>
          <a:ln w="38100">
            <a:solidFill>
              <a:srgbClr val="A6AAA9"/>
            </a:solidFill>
            <a:miter lim="400000"/>
          </a:ln>
        </p:spPr>
        <p:txBody>
          <a:bodyPr lIns="45718" tIns="45718" rIns="45718" bIns="45718"/>
          <a:lstStyle/>
          <a:p>
            <a:pPr/>
          </a:p>
        </p:txBody>
      </p:sp>
      <p:sp>
        <p:nvSpPr>
          <p:cNvPr id="3" name="Title Text"/>
          <p:cNvSpPr txBox="1"/>
          <p:nvPr>
            <p:ph type="title"/>
          </p:nvPr>
        </p:nvSpPr>
        <p:spPr>
          <a:xfrm>
            <a:off x="406400" y="6426200"/>
            <a:ext cx="12192000" cy="2705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4267200"/>
            <a:ext cx="12192000" cy="1803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94441" y="431800"/>
            <a:ext cx="406897" cy="457200"/>
          </a:xfrm>
          <a:prstGeom prst="rect">
            <a:avLst/>
          </a:prstGeom>
          <a:ln w="12700">
            <a:miter lim="400000"/>
          </a:ln>
        </p:spPr>
        <p:txBody>
          <a:bodyPr wrap="none" lIns="50800" tIns="50800" rIns="50800" bIns="50800">
            <a:spAutoFit/>
          </a:bodyPr>
          <a:lstStyle>
            <a:lvl1pPr algn="r" defTabSz="584200">
              <a:lnSpc>
                <a:spcPct val="80000"/>
              </a:lnSpc>
              <a:spcBef>
                <a:spcPts val="0"/>
              </a:spcBef>
              <a:defRPr sz="2400">
                <a:solidFill>
                  <a:srgbClr val="838787"/>
                </a:solidFill>
                <a:latin typeface="DIN Alternate"/>
                <a:ea typeface="DIN Alternate"/>
                <a:cs typeface="DIN Alternate"/>
                <a:sym typeface="DIN Alternat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1pPr>
      <a:lvl2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2pPr>
      <a:lvl3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3pPr>
      <a:lvl4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4pPr>
      <a:lvl5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5pPr>
      <a:lvl6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6pPr>
      <a:lvl7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7pPr>
      <a:lvl8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8pPr>
      <a:lvl9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9pPr>
    </p:titleStyle>
    <p:bodyStyle>
      <a:lvl1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1pPr>
      <a:lvl2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2pPr>
      <a:lvl3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3pPr>
      <a:lvl4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4pPr>
      <a:lvl5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5pPr>
      <a:lvl6pPr marL="2928470" marR="0" indent="-705970" algn="l" defTabSz="584200" rtl="0" latinLnBrk="0">
        <a:lnSpc>
          <a:spcPct val="80000"/>
        </a:lnSpc>
        <a:spcBef>
          <a:spcPts val="2300"/>
        </a:spcBef>
        <a:spcAft>
          <a:spcPts val="0"/>
        </a:spcAft>
        <a:buClrTx/>
        <a:buSzPct val="104999"/>
        <a:buFontTx/>
        <a:buChar char="‣"/>
        <a:tabLst/>
        <a:defRPr b="0" baseline="0" cap="all" i="0" spc="0" strike="noStrike" sz="5400" u="none">
          <a:ln>
            <a:noFill/>
          </a:ln>
          <a:solidFill>
            <a:srgbClr val="A6AAA9"/>
          </a:solidFill>
          <a:uFillTx/>
          <a:latin typeface="DIN Alternate"/>
          <a:ea typeface="DIN Alternate"/>
          <a:cs typeface="DIN Alternate"/>
          <a:sym typeface="DIN Alternate"/>
        </a:defRPr>
      </a:lvl6pPr>
      <a:lvl7pPr marL="3372970" marR="0" indent="-705970" algn="l" defTabSz="584200" rtl="0" latinLnBrk="0">
        <a:lnSpc>
          <a:spcPct val="80000"/>
        </a:lnSpc>
        <a:spcBef>
          <a:spcPts val="2300"/>
        </a:spcBef>
        <a:spcAft>
          <a:spcPts val="0"/>
        </a:spcAft>
        <a:buClrTx/>
        <a:buSzPct val="104999"/>
        <a:buFontTx/>
        <a:buChar char="‣"/>
        <a:tabLst/>
        <a:defRPr b="0" baseline="0" cap="all" i="0" spc="0" strike="noStrike" sz="5400" u="none">
          <a:ln>
            <a:noFill/>
          </a:ln>
          <a:solidFill>
            <a:srgbClr val="A6AAA9"/>
          </a:solidFill>
          <a:uFillTx/>
          <a:latin typeface="DIN Alternate"/>
          <a:ea typeface="DIN Alternate"/>
          <a:cs typeface="DIN Alternate"/>
          <a:sym typeface="DIN Alternate"/>
        </a:defRPr>
      </a:lvl7pPr>
      <a:lvl8pPr marL="3817470" marR="0" indent="-705970" algn="l" defTabSz="584200" rtl="0" latinLnBrk="0">
        <a:lnSpc>
          <a:spcPct val="80000"/>
        </a:lnSpc>
        <a:spcBef>
          <a:spcPts val="2300"/>
        </a:spcBef>
        <a:spcAft>
          <a:spcPts val="0"/>
        </a:spcAft>
        <a:buClrTx/>
        <a:buSzPct val="104999"/>
        <a:buFontTx/>
        <a:buChar char="‣"/>
        <a:tabLst/>
        <a:defRPr b="0" baseline="0" cap="all" i="0" spc="0" strike="noStrike" sz="5400" u="none">
          <a:ln>
            <a:noFill/>
          </a:ln>
          <a:solidFill>
            <a:srgbClr val="A6AAA9"/>
          </a:solidFill>
          <a:uFillTx/>
          <a:latin typeface="DIN Alternate"/>
          <a:ea typeface="DIN Alternate"/>
          <a:cs typeface="DIN Alternate"/>
          <a:sym typeface="DIN Alternate"/>
        </a:defRPr>
      </a:lvl8pPr>
      <a:lvl9pPr marL="4261970" marR="0" indent="-705970" algn="l" defTabSz="584200" rtl="0" latinLnBrk="0">
        <a:lnSpc>
          <a:spcPct val="80000"/>
        </a:lnSpc>
        <a:spcBef>
          <a:spcPts val="2300"/>
        </a:spcBef>
        <a:spcAft>
          <a:spcPts val="0"/>
        </a:spcAft>
        <a:buClrTx/>
        <a:buSzPct val="104999"/>
        <a:buFontTx/>
        <a:buChar char="‣"/>
        <a:tabLst/>
        <a:defRPr b="0" baseline="0" cap="all" i="0" spc="0" strike="noStrike" sz="5400" u="none">
          <a:ln>
            <a:noFill/>
          </a:ln>
          <a:solidFill>
            <a:srgbClr val="A6AAA9"/>
          </a:solidFill>
          <a:uFillTx/>
          <a:latin typeface="DIN Alternate"/>
          <a:ea typeface="DIN Alternate"/>
          <a:cs typeface="DIN Alternate"/>
          <a:sym typeface="DIN Alternate"/>
        </a:defRPr>
      </a:lvl9pPr>
    </p:bodyStyle>
    <p:otherStyle>
      <a:lvl1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6.tif"/><Relationship Id="rId4" Type="http://schemas.openxmlformats.org/officeDocument/2006/relationships/image" Target="../media/image7.tif"/></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tif"/><Relationship Id="rId3" Type="http://schemas.openxmlformats.org/officeDocument/2006/relationships/image" Target="../media/image1.tif"/></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tif"/></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tif"/></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0.tif"/></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tif"/></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tif"/><Relationship Id="rId3" Type="http://schemas.openxmlformats.org/officeDocument/2006/relationships/hyperlink" Target="https://www.tutorialspoint.com/r/r_repeat_loop.htm" TargetMode="External"/><Relationship Id="rId4" Type="http://schemas.openxmlformats.org/officeDocument/2006/relationships/hyperlink" Target="https://www.tutorialspoint.com/r/r_while_loop.htm" TargetMode="External"/><Relationship Id="rId5" Type="http://schemas.openxmlformats.org/officeDocument/2006/relationships/hyperlink" Target="https://www.tutorialspoint.com/r/r_for_loop.htm" TargetMode="Externa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tutorialspoint.com/r/r_break_statement.htm" TargetMode="External"/><Relationship Id="rId3" Type="http://schemas.openxmlformats.org/officeDocument/2006/relationships/hyperlink" Target="https://www.tutorialspoint.com/r/r_next_statement.htm" TargetMode="Externa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2.tif"/></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4.tif"/></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3.tif"/></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4.tif"/></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tif"/></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tif"/></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tif"/></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tif"/></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tif"/></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t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tif"/></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tif"/></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2.tif"/></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3.tif"/></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introduction to r"/>
          <p:cNvSpPr txBox="1"/>
          <p:nvPr>
            <p:ph type="ctrTitle"/>
          </p:nvPr>
        </p:nvSpPr>
        <p:spPr>
          <a:prstGeom prst="rect">
            <a:avLst/>
          </a:prstGeom>
        </p:spPr>
        <p:txBody>
          <a:bodyPr/>
          <a:lstStyle>
            <a:lvl1pPr defTabSz="537462">
              <a:defRPr sz="15600"/>
            </a:lvl1pPr>
          </a:lstStyle>
          <a:p>
            <a:pPr/>
            <a:r>
              <a:t>introduction to r </a:t>
            </a:r>
          </a:p>
        </p:txBody>
      </p:sp>
      <p:sp>
        <p:nvSpPr>
          <p:cNvPr id="171" name="basic concepts"/>
          <p:cNvSpPr txBox="1"/>
          <p:nvPr>
            <p:ph type="subTitle" sz="quarter" idx="1"/>
          </p:nvPr>
        </p:nvSpPr>
        <p:spPr>
          <a:prstGeom prst="rect">
            <a:avLst/>
          </a:prstGeom>
        </p:spPr>
        <p:txBody>
          <a:bodyPr/>
          <a:lstStyle/>
          <a:p>
            <a:pPr/>
            <a:r>
              <a:t>basic concepts</a:t>
            </a:r>
          </a:p>
        </p:txBody>
      </p:sp>
      <p:pic>
        <p:nvPicPr>
          <p:cNvPr id="172" name="Image" descr="Image"/>
          <p:cNvPicPr>
            <a:picLocks noChangeAspect="1"/>
          </p:cNvPicPr>
          <p:nvPr/>
        </p:nvPicPr>
        <p:blipFill>
          <a:blip r:embed="rId2">
            <a:extLst/>
          </a:blip>
          <a:stretch>
            <a:fillRect/>
          </a:stretch>
        </p:blipFill>
        <p:spPr>
          <a:xfrm>
            <a:off x="5885586" y="1058388"/>
            <a:ext cx="5713796" cy="4427404"/>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case studies"/>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case studies</a:t>
            </a:r>
          </a:p>
        </p:txBody>
      </p:sp>
      <p:sp>
        <p:nvSpPr>
          <p:cNvPr id="197" name="R has become one of the most popular language for statistics, visualization and analytics in the last decade. Many companies like Facebook, Google, Ford Motor Company and millions of people Worldwide from different fields are using R language.…"/>
          <p:cNvSpPr txBox="1"/>
          <p:nvPr/>
        </p:nvSpPr>
        <p:spPr>
          <a:xfrm>
            <a:off x="430155" y="1148610"/>
            <a:ext cx="12144490" cy="77938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92205" indent="-392205" defTabSz="457200">
              <a:lnSpc>
                <a:spcPts val="6000"/>
              </a:lnSpc>
              <a:spcBef>
                <a:spcPts val="0"/>
              </a:spcBef>
              <a:buClr>
                <a:schemeClr val="accent1"/>
              </a:buClr>
              <a:buSzPct val="104999"/>
              <a:buFont typeface="Avenir Next"/>
              <a:buChar char="‣"/>
              <a:defRPr sz="2100">
                <a:solidFill>
                  <a:srgbClr val="333333"/>
                </a:solidFill>
                <a:latin typeface="Avenir Next"/>
                <a:ea typeface="Avenir Next"/>
                <a:cs typeface="Avenir Next"/>
                <a:sym typeface="Avenir Next"/>
              </a:defRPr>
            </a:pPr>
            <a:r>
              <a:t>R has become one of the most popular language for statistics, visualization and analytics in the last decade. Many companies like </a:t>
            </a:r>
            <a:r>
              <a:rPr b="1"/>
              <a:t>Facebook, Google, Ford Motor Company</a:t>
            </a:r>
            <a:r>
              <a:t> and millions of people Worldwide from different fields are using R language.</a:t>
            </a:r>
            <a:endParaRPr>
              <a:solidFill>
                <a:srgbClr val="000000"/>
              </a:solidFill>
            </a:endParaRPr>
          </a:p>
          <a:p>
            <a:pPr marL="392205" indent="-392205" defTabSz="457200">
              <a:lnSpc>
                <a:spcPts val="6000"/>
              </a:lnSpc>
              <a:spcBef>
                <a:spcPts val="0"/>
              </a:spcBef>
              <a:buClr>
                <a:schemeClr val="accent1"/>
              </a:buClr>
              <a:buSzPct val="104999"/>
              <a:buFont typeface="Avenir Next"/>
              <a:buChar char="‣"/>
              <a:defRPr sz="2100">
                <a:solidFill>
                  <a:srgbClr val="333333"/>
                </a:solidFill>
                <a:latin typeface="Avenir Next"/>
                <a:ea typeface="Avenir Next"/>
                <a:cs typeface="Avenir Next"/>
                <a:sym typeface="Avenir Next"/>
              </a:defRPr>
            </a:pPr>
            <a:r>
              <a:rPr b="1"/>
              <a:t>Facebook</a:t>
            </a:r>
            <a:r>
              <a:t> uses R for the analysis of status updates. All the charts used for analysis are created using ggplot2 package. Graphical powers of R is also used in Facebook’s social network graph. They also uses R to predict colleague interaction</a:t>
            </a:r>
            <a:endParaRPr>
              <a:solidFill>
                <a:srgbClr val="000000"/>
              </a:solidFill>
            </a:endParaRPr>
          </a:p>
          <a:p>
            <a:pPr marL="392205" indent="-392205" algn="just" defTabSz="457200">
              <a:lnSpc>
                <a:spcPts val="6000"/>
              </a:lnSpc>
              <a:spcBef>
                <a:spcPts val="1000"/>
              </a:spcBef>
              <a:buClr>
                <a:schemeClr val="accent1"/>
              </a:buClr>
              <a:buSzPct val="104999"/>
              <a:buFont typeface="Avenir Next"/>
              <a:buChar char="‣"/>
              <a:defRPr sz="2100">
                <a:solidFill>
                  <a:srgbClr val="333333"/>
                </a:solidFill>
                <a:latin typeface="Avenir Next"/>
                <a:ea typeface="Avenir Next"/>
                <a:cs typeface="Avenir Next"/>
                <a:sym typeface="Avenir Next"/>
              </a:defRPr>
            </a:pPr>
            <a:r>
              <a:t>Believe it or not, R is even used in </a:t>
            </a:r>
            <a:r>
              <a:rPr b="1"/>
              <a:t>journalism</a:t>
            </a:r>
            <a:r>
              <a:t>. Infact, the New York Times uses R for data visualization. It’s true, R is indeed gaining popularity because of its flexibility and it’s powerful data analysis and visualization.  It is praised by established media and at the same time it has become an essential tool for companies in various sectors.</a:t>
            </a:r>
          </a:p>
        </p:txBody>
      </p:sp>
      <p:pic>
        <p:nvPicPr>
          <p:cNvPr id="198" name="download.png" descr="download.png"/>
          <p:cNvPicPr>
            <a:picLocks noChangeAspect="1"/>
          </p:cNvPicPr>
          <p:nvPr/>
        </p:nvPicPr>
        <p:blipFill>
          <a:blip r:embed="rId2">
            <a:extLst/>
          </a:blip>
          <a:stretch>
            <a:fillRect/>
          </a:stretch>
        </p:blipFill>
        <p:spPr>
          <a:xfrm>
            <a:off x="10165416" y="-41429"/>
            <a:ext cx="1023975" cy="1023975"/>
          </a:xfrm>
          <a:prstGeom prst="rect">
            <a:avLst/>
          </a:prstGeom>
          <a:ln w="12700">
            <a:miter lim="400000"/>
          </a:ln>
        </p:spPr>
      </p:pic>
      <p:pic>
        <p:nvPicPr>
          <p:cNvPr id="199" name="Image" descr="Image"/>
          <p:cNvPicPr>
            <a:picLocks noChangeAspect="1"/>
          </p:cNvPicPr>
          <p:nvPr/>
        </p:nvPicPr>
        <p:blipFill>
          <a:blip r:embed="rId3">
            <a:extLst/>
          </a:blip>
          <a:stretch>
            <a:fillRect/>
          </a:stretch>
        </p:blipFill>
        <p:spPr>
          <a:xfrm>
            <a:off x="7843415" y="-488951"/>
            <a:ext cx="2321119" cy="1544600"/>
          </a:xfrm>
          <a:prstGeom prst="rect">
            <a:avLst/>
          </a:prstGeom>
          <a:ln w="12700">
            <a:miter lim="400000"/>
          </a:ln>
        </p:spPr>
      </p:pic>
      <p:pic>
        <p:nvPicPr>
          <p:cNvPr id="200" name="Image" descr="Image"/>
          <p:cNvPicPr>
            <a:picLocks noChangeAspect="1"/>
          </p:cNvPicPr>
          <p:nvPr/>
        </p:nvPicPr>
        <p:blipFill>
          <a:blip r:embed="rId4">
            <a:extLst/>
          </a:blip>
          <a:stretch>
            <a:fillRect/>
          </a:stretch>
        </p:blipFill>
        <p:spPr>
          <a:xfrm>
            <a:off x="5307787" y="-444745"/>
            <a:ext cx="2600333" cy="1456188"/>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case studies"/>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case studies</a:t>
            </a:r>
          </a:p>
        </p:txBody>
      </p:sp>
      <p:sp>
        <p:nvSpPr>
          <p:cNvPr id="203" name="Google uses R to predict economic activity. It has used R to fit autoregressive models to retail sales, automotive sales, home sales, and passenger arrival data. Also it uses R to make online marketing more effective. They also use R for statistical analysis and visualization, to ensure that its advertisers are always getting the best for their marketing investment.…"/>
          <p:cNvSpPr txBox="1"/>
          <p:nvPr/>
        </p:nvSpPr>
        <p:spPr>
          <a:xfrm>
            <a:off x="243928" y="839869"/>
            <a:ext cx="12097934" cy="89952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92205" indent="-392205" algn="just" defTabSz="457200">
              <a:lnSpc>
                <a:spcPts val="5700"/>
              </a:lnSpc>
              <a:spcBef>
                <a:spcPts val="1000"/>
              </a:spcBef>
              <a:buClr>
                <a:schemeClr val="accent1"/>
              </a:buClr>
              <a:buSzPct val="104999"/>
              <a:buFont typeface="Avenir Next"/>
              <a:buChar char="‣"/>
              <a:defRPr sz="2100">
                <a:solidFill>
                  <a:srgbClr val="333333"/>
                </a:solidFill>
                <a:latin typeface="Avenir Next"/>
                <a:ea typeface="Avenir Next"/>
                <a:cs typeface="Avenir Next"/>
                <a:sym typeface="Avenir Next"/>
              </a:defRPr>
            </a:pPr>
            <a:r>
              <a:rPr b="1"/>
              <a:t>Google</a:t>
            </a:r>
            <a:r>
              <a:t> uses R to predict economic activity. It has used R to fit autoregressive models to retail sales, automotive sales, home sales, and passenger arrival data. Also it uses R to make online marketing more effective. They also use R for statistical analysis and visualization, to ensure that its advertisers are always getting the best for their marketing investment.</a:t>
            </a:r>
            <a:endParaRPr>
              <a:solidFill>
                <a:srgbClr val="000000"/>
              </a:solidFill>
            </a:endParaRPr>
          </a:p>
          <a:p>
            <a:pPr marL="392205" indent="-392205" algn="just" defTabSz="457200">
              <a:lnSpc>
                <a:spcPts val="5700"/>
              </a:lnSpc>
              <a:spcBef>
                <a:spcPts val="1000"/>
              </a:spcBef>
              <a:buClr>
                <a:schemeClr val="accent1"/>
              </a:buClr>
              <a:buSzPct val="104999"/>
              <a:buFont typeface="Avenir Next"/>
              <a:buChar char="‣"/>
              <a:defRPr sz="2100">
                <a:solidFill>
                  <a:srgbClr val="333333"/>
                </a:solidFill>
                <a:latin typeface="Avenir Next"/>
                <a:ea typeface="Avenir Next"/>
                <a:cs typeface="Avenir Next"/>
                <a:sym typeface="Avenir Next"/>
              </a:defRPr>
            </a:pPr>
            <a:r>
              <a:t>Other than social networking sites many </a:t>
            </a:r>
            <a:r>
              <a:rPr b="1"/>
              <a:t>banks</a:t>
            </a:r>
            <a:r>
              <a:t> are also using R. For example ANZ bank, thefourth largest bank in Australia has used R to fit models for mortgage loss because of the flexibility of R to adapt to new modelling situations and generate predictions, summaries, etc</a:t>
            </a:r>
            <a:endParaRPr>
              <a:solidFill>
                <a:srgbClr val="000000"/>
              </a:solidFill>
            </a:endParaRPr>
          </a:p>
          <a:p>
            <a:pPr marL="392205" indent="-392205" algn="just" defTabSz="457200">
              <a:lnSpc>
                <a:spcPts val="5700"/>
              </a:lnSpc>
              <a:spcBef>
                <a:spcPts val="1000"/>
              </a:spcBef>
              <a:buClr>
                <a:schemeClr val="accent1"/>
              </a:buClr>
              <a:buSzPct val="104999"/>
              <a:buFont typeface="Avenir Next"/>
              <a:buChar char="‣"/>
              <a:defRPr sz="2100">
                <a:solidFill>
                  <a:srgbClr val="333333"/>
                </a:solidFill>
                <a:latin typeface="Avenir Next"/>
                <a:ea typeface="Avenir Next"/>
                <a:cs typeface="Avenir Next"/>
                <a:sym typeface="Avenir Next"/>
              </a:defRPr>
            </a:pPr>
            <a:r>
              <a:t>Another important use of R is to produce elegant and flexible reports. Knitr package in R gives dynamic and automated reports which saves time and effort. Even in the case of big data which is often time consuming to deal with, Knitr generates reports automatically. It tries to give beautiful output by default and it is fully customizable to incorporate with different types of demand.</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Facebook for data analytics"/>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Facebook for data analytics</a:t>
            </a:r>
          </a:p>
        </p:txBody>
      </p:sp>
      <p:sp>
        <p:nvSpPr>
          <p:cNvPr id="206" name="Relationships start with a period of courtship: on Facebook, messages are exchanged, profiles are visited, posts are shared on each other's timelines. The following graph shows the average number of timeline posts exchanged between two people who are about to become a couple. We studied the group of people who changed their status from &quot;Single&quot; to &quot;In a relationship&quot; and also stated an anniversary date as the start of their relationship. During the 100 days before the relationship starts, we observe a slow but steady increase in the number of timeline posts shared between the future couple. When the relationship starts (&quot;day 0&quot;), posts begin to decrease. We observe a peak of 1.67 posts per day 12 days before the relationship begins, and a lowest point of 1.53 posts per day 85 days into the relationship. Presumably, couples decide to spend more time together, courtship is off, and online interactions give way to more interactions in the physical world.."/>
          <p:cNvSpPr txBox="1"/>
          <p:nvPr/>
        </p:nvSpPr>
        <p:spPr>
          <a:xfrm>
            <a:off x="25306" y="3922532"/>
            <a:ext cx="12954187" cy="58832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ts val="4600"/>
              </a:lnSpc>
              <a:spcBef>
                <a:spcPts val="0"/>
              </a:spcBef>
              <a:defRPr sz="2100">
                <a:solidFill>
                  <a:srgbClr val="1D2129"/>
                </a:solidFill>
                <a:latin typeface="Arial"/>
                <a:ea typeface="Arial"/>
                <a:cs typeface="Arial"/>
                <a:sym typeface="Arial"/>
              </a:defRPr>
            </a:pPr>
            <a:r>
              <a:t>Relationships start with a period of courtship: on Facebook, messages are exchanged, profiles are visited, posts are shared on each other's timelines. The following graph shows the average number of timeline posts exchanged between two people who are about to become a couple. We studied the group of people who changed their status from "Single" to "In a relationship" and also stated an anniversary date as the start of their relationship. During the 100 days before the relationship starts, we observe a slow but steady increase in the number of timeline posts shared between the future couple. When the relationship starts ("day 0"), posts begin to decrease. We observe a peak of 1.67 posts per day 12 days before the relationship begins, and a lowest point of 1.53 posts per day 85 days into the relationship. Presumably, couples decide to spend more time together, courtship is off, and online interactions give way to more interactions in the physical world.</a:t>
            </a:r>
            <a:r>
              <a:rPr>
                <a:solidFill>
                  <a:srgbClr val="333333"/>
                </a:solidFill>
              </a:rPr>
              <a:t>.</a:t>
            </a:r>
          </a:p>
        </p:txBody>
      </p:sp>
      <p:pic>
        <p:nvPicPr>
          <p:cNvPr id="207" name="3f7i95_CxuvSYANPJD-qZTOD-e4-t8aLZevKTwQ8toUWnaisqC-bipGSYlSLryJ1pfrTdorpzEhbAnZkKSDkyOHG9P8UpMAVfrRJWLCpwIfUbZZhDcavjMixr5Sx-3zGXoZWWGAD.png" descr="3f7i95_CxuvSYANPJD-qZTOD-e4-t8aLZevKTwQ8toUWnaisqC-bipGSYlSLryJ1pfrTdorpzEhbAnZkKSDkyOHG9P8UpMAVfrRJWLCpwIfUbZZhDcavjMixr5Sx-3zGXoZWWGAD.png"/>
          <p:cNvPicPr>
            <a:picLocks noChangeAspect="1"/>
          </p:cNvPicPr>
          <p:nvPr/>
        </p:nvPicPr>
        <p:blipFill>
          <a:blip r:embed="rId2">
            <a:extLst/>
          </a:blip>
          <a:stretch>
            <a:fillRect/>
          </a:stretch>
        </p:blipFill>
        <p:spPr>
          <a:xfrm>
            <a:off x="3869435" y="1069379"/>
            <a:ext cx="5265930" cy="317418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09" name="about s"/>
          <p:cNvSpPr txBox="1"/>
          <p:nvPr>
            <p:ph type="body" sz="quarter" idx="1"/>
          </p:nvPr>
        </p:nvSpPr>
        <p:spPr>
          <a:prstGeom prst="rect">
            <a:avLst/>
          </a:prstGeom>
        </p:spPr>
        <p:txBody>
          <a:bodyPr/>
          <a:lstStyle>
            <a:lvl1pPr>
              <a:defRPr spc="100"/>
            </a:lvl1pPr>
          </a:lstStyle>
          <a:p>
            <a:pPr/>
            <a:r>
              <a:t>about s</a:t>
            </a:r>
          </a:p>
        </p:txBody>
      </p:sp>
      <p:sp>
        <p:nvSpPr>
          <p:cNvPr id="210" name="the s language"/>
          <p:cNvSpPr txBox="1"/>
          <p:nvPr>
            <p:ph type="title"/>
          </p:nvPr>
        </p:nvSpPr>
        <p:spPr>
          <a:prstGeom prst="rect">
            <a:avLst/>
          </a:prstGeom>
        </p:spPr>
        <p:txBody>
          <a:bodyPr/>
          <a:lstStyle>
            <a:lvl1pPr defTabSz="467359">
              <a:spcBef>
                <a:spcPts val="2200"/>
              </a:spcBef>
              <a:defRPr sz="4800"/>
            </a:lvl1pPr>
          </a:lstStyle>
          <a:p>
            <a:pPr/>
            <a:r>
              <a:t>the s language</a:t>
            </a:r>
          </a:p>
        </p:txBody>
      </p:sp>
      <p:sp>
        <p:nvSpPr>
          <p:cNvPr id="211" name="S is a language and computational environment designed specifically for carrying out “statistical” computations.…"/>
          <p:cNvSpPr txBox="1"/>
          <p:nvPr>
            <p:ph type="body" idx="13"/>
          </p:nvPr>
        </p:nvSpPr>
        <p:spPr>
          <a:xfrm>
            <a:off x="406400" y="2505129"/>
            <a:ext cx="12192000" cy="6974969"/>
          </a:xfrm>
          <a:prstGeom prst="rect">
            <a:avLst/>
          </a:prstGeom>
          <a:extLst>
            <a:ext uri="{C572A759-6A51-4108-AA02-DFA0A04FC94B}">
              <ma14:wrappingTextBoxFlag xmlns:ma14="http://schemas.microsoft.com/office/mac/drawingml/2011/main" val="1"/>
            </a:ext>
          </a:extLst>
        </p:spPr>
        <p:txBody>
          <a:bodyPr/>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S is a language and computational environment designed specifically for carrying out “statistical” computations.</a:t>
            </a:r>
          </a:p>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It was designed by statisticians so that they could easily develop and deploy new statistical methodology. It brings good ideas on numerical methods, graphics and language design together in a single useful package.</a:t>
            </a:r>
          </a:p>
          <a:p>
            <a:pPr marL="444500" indent="-444500">
              <a:lnSpc>
                <a:spcPct val="100000"/>
              </a:lnSpc>
              <a:spcBef>
                <a:spcPts val="2800"/>
              </a:spcBef>
              <a:buClr>
                <a:schemeClr val="accent1"/>
              </a:buClr>
              <a:buSzPct val="104999"/>
              <a:buFont typeface="Avenir Next"/>
              <a:buChar char="▸"/>
              <a:defRPr cap="none" i="1" sz="3400">
                <a:solidFill>
                  <a:srgbClr val="838787"/>
                </a:solidFill>
                <a:latin typeface="Avenir Next"/>
                <a:ea typeface="Avenir Next"/>
                <a:cs typeface="Avenir Next"/>
                <a:sym typeface="Avenir Next"/>
              </a:defRPr>
            </a:pPr>
            <a:r>
              <a:t>The S language was developed at Bell Laboratories by John Chambers and his collaborators Rick Becker, Allan Wilks and Duncan Temple Lang over the years from 1975 to 1998.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13" name="about r"/>
          <p:cNvSpPr txBox="1"/>
          <p:nvPr>
            <p:ph type="body" sz="quarter" idx="1"/>
          </p:nvPr>
        </p:nvSpPr>
        <p:spPr>
          <a:prstGeom prst="rect">
            <a:avLst/>
          </a:prstGeom>
        </p:spPr>
        <p:txBody>
          <a:bodyPr/>
          <a:lstStyle>
            <a:lvl1pPr>
              <a:defRPr spc="100"/>
            </a:lvl1pPr>
          </a:lstStyle>
          <a:p>
            <a:pPr/>
            <a:r>
              <a:t>about r</a:t>
            </a:r>
          </a:p>
        </p:txBody>
      </p:sp>
      <p:sp>
        <p:nvSpPr>
          <p:cNvPr id="214" name="the r language"/>
          <p:cNvSpPr txBox="1"/>
          <p:nvPr>
            <p:ph type="title"/>
          </p:nvPr>
        </p:nvSpPr>
        <p:spPr>
          <a:prstGeom prst="rect">
            <a:avLst/>
          </a:prstGeom>
        </p:spPr>
        <p:txBody>
          <a:bodyPr/>
          <a:lstStyle>
            <a:lvl1pPr defTabSz="467359">
              <a:spcBef>
                <a:spcPts val="2200"/>
              </a:spcBef>
              <a:defRPr sz="4800"/>
            </a:lvl1pPr>
          </a:lstStyle>
          <a:p>
            <a:pPr/>
            <a:r>
              <a:t>the r language</a:t>
            </a:r>
          </a:p>
        </p:txBody>
      </p:sp>
      <p:sp>
        <p:nvSpPr>
          <p:cNvPr id="215" name="R is a computer language (and associated computational environment) for carrying out statistical computations.…"/>
          <p:cNvSpPr txBox="1"/>
          <p:nvPr>
            <p:ph type="body" idx="13"/>
          </p:nvPr>
        </p:nvSpPr>
        <p:spPr>
          <a:xfrm>
            <a:off x="406400" y="2471802"/>
            <a:ext cx="12192000" cy="6860896"/>
          </a:xfrm>
          <a:prstGeom prst="rect">
            <a:avLst/>
          </a:prstGeom>
          <a:extLst>
            <a:ext uri="{C572A759-6A51-4108-AA02-DFA0A04FC94B}">
              <ma14:wrappingTextBoxFlag xmlns:ma14="http://schemas.microsoft.com/office/mac/drawingml/2011/main" val="1"/>
            </a:ext>
          </a:extLst>
        </p:spPr>
        <p:txBody>
          <a:bodyPr/>
          <a:lstStyle/>
          <a:p>
            <a:pPr marL="431165" indent="-431165" defTabSz="566673">
              <a:lnSpc>
                <a:spcPct val="100000"/>
              </a:lnSpc>
              <a:spcBef>
                <a:spcPts val="2700"/>
              </a:spcBef>
              <a:buClr>
                <a:schemeClr val="accent1"/>
              </a:buClr>
              <a:buSzPct val="104999"/>
              <a:buFont typeface="Avenir Next"/>
              <a:buChar char="▸"/>
              <a:defRPr cap="none" sz="3200">
                <a:solidFill>
                  <a:srgbClr val="838787"/>
                </a:solidFill>
                <a:latin typeface="Avenir Next Medium"/>
                <a:ea typeface="Avenir Next Medium"/>
                <a:cs typeface="Avenir Next Medium"/>
                <a:sym typeface="Avenir Next Medium"/>
              </a:defRPr>
            </a:pPr>
            <a:r>
              <a:t>R is a computer language (and associated computational environment) for carrying out statistical computations. </a:t>
            </a:r>
          </a:p>
          <a:p>
            <a:pPr marL="431165" indent="-431165" defTabSz="566673">
              <a:lnSpc>
                <a:spcPct val="100000"/>
              </a:lnSpc>
              <a:spcBef>
                <a:spcPts val="2700"/>
              </a:spcBef>
              <a:buClr>
                <a:schemeClr val="accent1"/>
              </a:buClr>
              <a:buSzPct val="104999"/>
              <a:buFont typeface="Avenir Next"/>
              <a:buChar char="▸"/>
              <a:defRPr cap="none" sz="3200">
                <a:solidFill>
                  <a:srgbClr val="838787"/>
                </a:solidFill>
                <a:latin typeface="Avenir Next Medium"/>
                <a:ea typeface="Avenir Next Medium"/>
                <a:cs typeface="Avenir Next Medium"/>
                <a:sym typeface="Avenir Next Medium"/>
              </a:defRPr>
            </a:pPr>
            <a:r>
              <a:t>It appears similar to the S language developed at Bell Laboratories, but the similarity was retrofitted on top of quite different looking piece of software. </a:t>
            </a:r>
          </a:p>
          <a:p>
            <a:pPr marL="431165" indent="-431165" defTabSz="566673">
              <a:lnSpc>
                <a:spcPct val="100000"/>
              </a:lnSpc>
              <a:spcBef>
                <a:spcPts val="2700"/>
              </a:spcBef>
              <a:buClr>
                <a:schemeClr val="accent1"/>
              </a:buClr>
              <a:buSzPct val="104999"/>
              <a:buFont typeface="Avenir Next"/>
              <a:buChar char="▸"/>
              <a:defRPr cap="none" sz="3200">
                <a:solidFill>
                  <a:srgbClr val="838787"/>
                </a:solidFill>
                <a:latin typeface="Avenir Next Medium"/>
                <a:ea typeface="Avenir Next Medium"/>
                <a:cs typeface="Avenir Next Medium"/>
                <a:sym typeface="Avenir Next Medium"/>
              </a:defRPr>
            </a:pPr>
            <a:r>
              <a:t>R was created by </a:t>
            </a:r>
            <a:r>
              <a:rPr i="1">
                <a:latin typeface="Avenir Next"/>
                <a:ea typeface="Avenir Next"/>
                <a:cs typeface="Avenir Next"/>
                <a:sym typeface="Avenir Next"/>
              </a:rPr>
              <a:t>Robert Gentleman </a:t>
            </a:r>
            <a:r>
              <a:t>and </a:t>
            </a:r>
            <a:r>
              <a:rPr i="1">
                <a:latin typeface="Avenir Next"/>
                <a:ea typeface="Avenir Next"/>
                <a:cs typeface="Avenir Next"/>
                <a:sym typeface="Avenir Next"/>
              </a:rPr>
              <a:t>Ross Ihaka </a:t>
            </a:r>
            <a:r>
              <a:t>at the University of Auckland as a testbed for trying out some ideas in statistical computing. </a:t>
            </a:r>
          </a:p>
          <a:p>
            <a:pPr marL="431165" indent="-431165" defTabSz="566673">
              <a:lnSpc>
                <a:spcPct val="100000"/>
              </a:lnSpc>
              <a:spcBef>
                <a:spcPts val="2700"/>
              </a:spcBef>
              <a:buClr>
                <a:schemeClr val="accent1"/>
              </a:buClr>
              <a:buSzPct val="104999"/>
              <a:buFont typeface="Avenir Next"/>
              <a:buChar char="▸"/>
              <a:defRPr cap="none" sz="3200">
                <a:solidFill>
                  <a:srgbClr val="838787"/>
                </a:solidFill>
                <a:latin typeface="Avenir Next Medium"/>
                <a:ea typeface="Avenir Next Medium"/>
                <a:cs typeface="Avenir Next Medium"/>
                <a:sym typeface="Avenir Next Medium"/>
              </a:defRPr>
            </a:pPr>
            <a:r>
              <a:t>It has now evolved into a fully featured tool for carrying out statistical (and other) computations.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the r projec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the r project</a:t>
            </a:r>
          </a:p>
        </p:txBody>
      </p:sp>
      <p:sp>
        <p:nvSpPr>
          <p:cNvPr id="218" name="The R Project is an international collaboration of researchers in statistical computing…"/>
          <p:cNvSpPr txBox="1"/>
          <p:nvPr>
            <p:ph type="body" idx="1"/>
          </p:nvPr>
        </p:nvSpPr>
        <p:spPr>
          <a:xfrm>
            <a:off x="406400" y="1340263"/>
            <a:ext cx="12192000" cy="7511637"/>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The </a:t>
            </a:r>
            <a:r>
              <a:rPr i="1">
                <a:latin typeface="Avenir Next"/>
                <a:ea typeface="Avenir Next"/>
                <a:cs typeface="Avenir Next"/>
                <a:sym typeface="Avenir Next"/>
              </a:rPr>
              <a:t>R Project </a:t>
            </a:r>
            <a:r>
              <a:t>is an international collaboration of researchers in statistical computing </a:t>
            </a:r>
          </a:p>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There are roughly 20 members of the “R Core Team” who maintain and enhance R. </a:t>
            </a:r>
          </a:p>
          <a:p>
            <a:pPr marL="444500" indent="-444500" defTabSz="584200">
              <a:lnSpc>
                <a:spcPct val="100000"/>
              </a:lnSpc>
              <a:spcBef>
                <a:spcPts val="2800"/>
              </a:spcBef>
              <a:buClr>
                <a:schemeClr val="accent1"/>
              </a:buClr>
              <a:buSzPct val="104999"/>
              <a:buFont typeface="Avenir Next"/>
              <a:buChar char="▸"/>
              <a:defRPr cap="none" i="1" spc="0" sz="3400">
                <a:latin typeface="Avenir Next"/>
                <a:ea typeface="Avenir Next"/>
                <a:cs typeface="Avenir Next"/>
                <a:sym typeface="Avenir Next"/>
              </a:defRPr>
            </a:pPr>
            <a:r>
              <a:t>Releases of the R environment are made through the CRAN (comprehensive R archive network) twice per year. The software is released under a “free software” license, which makes it possible for anyone to download and use it. </a:t>
            </a:r>
          </a:p>
          <a:p>
            <a:pPr marL="444500" indent="-444500" defTabSz="584200">
              <a:lnSpc>
                <a:spcPct val="100000"/>
              </a:lnSpc>
              <a:spcBef>
                <a:spcPts val="2800"/>
              </a:spcBef>
              <a:buClr>
                <a:schemeClr val="accent1"/>
              </a:buClr>
              <a:buSzPct val="104999"/>
              <a:buFont typeface="Avenir Next"/>
              <a:buChar char="▸"/>
              <a:defRPr cap="none" i="1" spc="0" sz="3400">
                <a:latin typeface="Avenir Next"/>
                <a:ea typeface="Avenir Next"/>
                <a:cs typeface="Avenir Next"/>
                <a:sym typeface="Avenir Next"/>
              </a:defRPr>
            </a:pPr>
            <a:r>
              <a:t>There are over 3500 extension packages that have been contributed to CRAN.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original r developers"/>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original r developers</a:t>
            </a:r>
          </a:p>
        </p:txBody>
      </p:sp>
      <p:pic>
        <p:nvPicPr>
          <p:cNvPr id="221" name="page5image4994288.png" descr="page5image4994288.png"/>
          <p:cNvPicPr>
            <a:picLocks noChangeAspect="1"/>
          </p:cNvPicPr>
          <p:nvPr/>
        </p:nvPicPr>
        <p:blipFill>
          <a:blip r:embed="rId2">
            <a:extLst/>
          </a:blip>
          <a:stretch>
            <a:fillRect/>
          </a:stretch>
        </p:blipFill>
        <p:spPr>
          <a:xfrm>
            <a:off x="1291258" y="1186864"/>
            <a:ext cx="10422284" cy="8337828"/>
          </a:xfrm>
          <a:prstGeom prst="rect">
            <a:avLst/>
          </a:prstGeom>
          <a:ln w="12700">
            <a:miter lim="400000"/>
          </a:ln>
        </p:spPr>
      </p:pic>
      <p:sp>
        <p:nvSpPr>
          <p:cNvPr id="222" name="Text"/>
          <p:cNvSpPr txBox="1"/>
          <p:nvPr/>
        </p:nvSpPr>
        <p:spPr>
          <a:xfrm>
            <a:off x="4884449" y="2438168"/>
            <a:ext cx="260351" cy="758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indent="38100" defTabSz="457200">
              <a:lnSpc>
                <a:spcPts val="5400"/>
              </a:lnSpc>
              <a:spcBef>
                <a:spcPts val="900"/>
              </a:spcBef>
              <a:defRPr>
                <a:solidFill>
                  <a:srgbClr val="000000"/>
                </a:solidFill>
                <a:latin typeface="Times"/>
                <a:ea typeface="Times"/>
                <a:cs typeface="Times"/>
                <a:sym typeface="Times"/>
              </a:defRPr>
            </a:lvl1pPr>
          </a:lstStyle>
          <a:p>
            <a:pPr/>
            <a:r>
              <a:t>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comparing R"/>
          <p:cNvSpPr txBox="1"/>
          <p:nvPr>
            <p:ph type="body" sz="quarter" idx="1"/>
          </p:nvPr>
        </p:nvSpPr>
        <p:spPr>
          <a:prstGeom prst="rect">
            <a:avLst/>
          </a:prstGeom>
        </p:spPr>
        <p:txBody>
          <a:bodyPr/>
          <a:lstStyle>
            <a:lvl1pPr>
              <a:defRPr spc="100"/>
            </a:lvl1pPr>
          </a:lstStyle>
          <a:p>
            <a:pPr/>
            <a:r>
              <a:t>comparing R</a:t>
            </a:r>
          </a:p>
        </p:txBody>
      </p:sp>
      <p:sp>
        <p:nvSpPr>
          <p:cNvPr id="225" name="tool usage comparison"/>
          <p:cNvSpPr txBox="1"/>
          <p:nvPr>
            <p:ph type="title"/>
          </p:nvPr>
        </p:nvSpPr>
        <p:spPr>
          <a:prstGeom prst="rect">
            <a:avLst/>
          </a:prstGeom>
        </p:spPr>
        <p:txBody>
          <a:bodyPr/>
          <a:lstStyle>
            <a:lvl1pPr defTabSz="467359">
              <a:spcBef>
                <a:spcPts val="2200"/>
              </a:spcBef>
              <a:defRPr sz="4800"/>
            </a:lvl1pPr>
          </a:lstStyle>
          <a:p>
            <a:pPr/>
            <a:r>
              <a:t>tool usage comparison</a:t>
            </a:r>
          </a:p>
        </p:txBody>
      </p:sp>
      <p:pic>
        <p:nvPicPr>
          <p:cNvPr id="226" name="Untitled.png" descr="Untitled.png"/>
          <p:cNvPicPr>
            <a:picLocks noChangeAspect="1"/>
          </p:cNvPicPr>
          <p:nvPr/>
        </p:nvPicPr>
        <p:blipFill>
          <a:blip r:embed="rId2">
            <a:extLst/>
          </a:blip>
          <a:stretch>
            <a:fillRect/>
          </a:stretch>
        </p:blipFill>
        <p:spPr>
          <a:xfrm>
            <a:off x="-379319" y="2175063"/>
            <a:ext cx="15455300" cy="7086822"/>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r products"/>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r products</a:t>
            </a:r>
          </a:p>
        </p:txBody>
      </p:sp>
      <p:pic>
        <p:nvPicPr>
          <p:cNvPr id="229" name="Untitled.png" descr="Untitled.png"/>
          <p:cNvPicPr>
            <a:picLocks noChangeAspect="1"/>
          </p:cNvPicPr>
          <p:nvPr/>
        </p:nvPicPr>
        <p:blipFill>
          <a:blip r:embed="rId2">
            <a:extLst/>
          </a:blip>
          <a:stretch>
            <a:fillRect/>
          </a:stretch>
        </p:blipFill>
        <p:spPr>
          <a:xfrm>
            <a:off x="432860" y="2346208"/>
            <a:ext cx="12139080" cy="5061184"/>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R is world’s most widely used statistics programming language. It's the # 1 choice of data scientists and supported by a vibrant and talented community of contributors.…"/>
          <p:cNvSpPr txBox="1"/>
          <p:nvPr/>
        </p:nvSpPr>
        <p:spPr>
          <a:xfrm>
            <a:off x="519633" y="319494"/>
            <a:ext cx="11965534" cy="91146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indent="38100" algn="just" defTabSz="457200">
              <a:lnSpc>
                <a:spcPts val="6000"/>
              </a:lnSpc>
              <a:spcBef>
                <a:spcPts val="900"/>
              </a:spcBef>
              <a:defRPr sz="2100">
                <a:solidFill>
                  <a:srgbClr val="000000"/>
                </a:solidFill>
                <a:latin typeface="Avenir Book"/>
                <a:ea typeface="Avenir Book"/>
                <a:cs typeface="Avenir Book"/>
                <a:sym typeface="Avenir Book"/>
              </a:defRPr>
            </a:pPr>
            <a:r>
              <a:t>R is world’s most widely used statistics programming language. It's the # 1 choice of data scientists and supported by a vibrant and talented community of contributors.</a:t>
            </a:r>
          </a:p>
          <a:p>
            <a:pPr indent="38100" algn="just" defTabSz="457200">
              <a:lnSpc>
                <a:spcPts val="6000"/>
              </a:lnSpc>
              <a:spcBef>
                <a:spcPts val="900"/>
              </a:spcBef>
              <a:defRPr sz="2100">
                <a:solidFill>
                  <a:srgbClr val="000000"/>
                </a:solidFill>
                <a:latin typeface="Avenir Book"/>
                <a:ea typeface="Avenir Book"/>
                <a:cs typeface="Avenir Book"/>
                <a:sym typeface="Avenir Book"/>
              </a:defRPr>
            </a:pPr>
            <a:r>
              <a:t>The following are the important features of R −</a:t>
            </a:r>
          </a:p>
          <a:p>
            <a:pPr marL="419100" indent="-381000" algn="just" defTabSz="457200">
              <a:lnSpc>
                <a:spcPts val="6000"/>
              </a:lnSpc>
              <a:spcBef>
                <a:spcPts val="900"/>
              </a:spcBef>
              <a:tabLst>
                <a:tab pos="139700" algn="l"/>
                <a:tab pos="457200" algn="l"/>
              </a:tabLst>
              <a:defRPr sz="2100">
                <a:solidFill>
                  <a:srgbClr val="000000"/>
                </a:solidFill>
                <a:latin typeface="Avenir Book"/>
                <a:ea typeface="Avenir Book"/>
                <a:cs typeface="Avenir Book"/>
                <a:sym typeface="Avenir Book"/>
              </a:defRPr>
            </a:pPr>
            <a:r>
              <a:t>	•	R is a well-developed, simple and effective programming language which includes conditionals, loops, user defined recursive functions and input and output facilities.</a:t>
            </a:r>
          </a:p>
          <a:p>
            <a:pPr marL="419100" indent="-381000" algn="just" defTabSz="457200">
              <a:lnSpc>
                <a:spcPts val="6000"/>
              </a:lnSpc>
              <a:spcBef>
                <a:spcPts val="900"/>
              </a:spcBef>
              <a:tabLst>
                <a:tab pos="139700" algn="l"/>
                <a:tab pos="457200" algn="l"/>
              </a:tabLst>
              <a:defRPr sz="2100">
                <a:solidFill>
                  <a:srgbClr val="000000"/>
                </a:solidFill>
                <a:latin typeface="Avenir Book"/>
                <a:ea typeface="Avenir Book"/>
                <a:cs typeface="Avenir Book"/>
                <a:sym typeface="Avenir Book"/>
              </a:defRPr>
            </a:pPr>
            <a:r>
              <a:t>	•	R has an effective data handling and storage facility,</a:t>
            </a:r>
          </a:p>
          <a:p>
            <a:pPr marL="419100" indent="-381000" algn="just" defTabSz="457200">
              <a:lnSpc>
                <a:spcPts val="6000"/>
              </a:lnSpc>
              <a:spcBef>
                <a:spcPts val="900"/>
              </a:spcBef>
              <a:tabLst>
                <a:tab pos="139700" algn="l"/>
                <a:tab pos="457200" algn="l"/>
              </a:tabLst>
              <a:defRPr sz="2100">
                <a:solidFill>
                  <a:srgbClr val="000000"/>
                </a:solidFill>
                <a:latin typeface="Avenir Book"/>
                <a:ea typeface="Avenir Book"/>
                <a:cs typeface="Avenir Book"/>
                <a:sym typeface="Avenir Book"/>
              </a:defRPr>
            </a:pPr>
            <a:r>
              <a:t>	•	R provides a suite of operators for calculations on arrays, lists, vectors and matrices.</a:t>
            </a:r>
          </a:p>
          <a:p>
            <a:pPr marL="419100" indent="-381000" algn="just" defTabSz="457200">
              <a:lnSpc>
                <a:spcPts val="6000"/>
              </a:lnSpc>
              <a:spcBef>
                <a:spcPts val="900"/>
              </a:spcBef>
              <a:tabLst>
                <a:tab pos="139700" algn="l"/>
                <a:tab pos="457200" algn="l"/>
              </a:tabLst>
              <a:defRPr sz="2100">
                <a:solidFill>
                  <a:srgbClr val="000000"/>
                </a:solidFill>
                <a:latin typeface="Avenir Book"/>
                <a:ea typeface="Avenir Book"/>
                <a:cs typeface="Avenir Book"/>
                <a:sym typeface="Avenir Book"/>
              </a:defRPr>
            </a:pPr>
            <a:r>
              <a:t>	•	R provides a large, coherent and integrated collection of tools for data analysis.</a:t>
            </a:r>
          </a:p>
          <a:p>
            <a:pPr marL="419100" indent="-381000" algn="just" defTabSz="457200">
              <a:lnSpc>
                <a:spcPts val="6000"/>
              </a:lnSpc>
              <a:spcBef>
                <a:spcPts val="900"/>
              </a:spcBef>
              <a:tabLst>
                <a:tab pos="139700" algn="l"/>
                <a:tab pos="457200" algn="l"/>
              </a:tabLst>
              <a:defRPr sz="2100">
                <a:solidFill>
                  <a:srgbClr val="000000"/>
                </a:solidFill>
                <a:latin typeface="Avenir Book"/>
                <a:ea typeface="Avenir Book"/>
                <a:cs typeface="Avenir Book"/>
                <a:sym typeface="Avenir Book"/>
              </a:defRPr>
            </a:pPr>
            <a:r>
              <a:t>	•	R provides graphical facilities for data analysis and display either directly at the computer or printing at the papers.</a:t>
            </a:r>
            <a:b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4" name="Image" descr="Image"/>
          <p:cNvPicPr>
            <a:picLocks noChangeAspect="1"/>
          </p:cNvPicPr>
          <p:nvPr/>
        </p:nvPicPr>
        <p:blipFill>
          <a:blip r:embed="rId2">
            <a:extLst/>
          </a:blip>
          <a:stretch>
            <a:fillRect/>
          </a:stretch>
        </p:blipFill>
        <p:spPr>
          <a:xfrm>
            <a:off x="-589880" y="-37828"/>
            <a:ext cx="16579089" cy="9325737"/>
          </a:xfrm>
          <a:prstGeom prst="rect">
            <a:avLst/>
          </a:prstGeom>
          <a:ln w="12700">
            <a:miter lim="400000"/>
          </a:ln>
        </p:spPr>
      </p:pic>
      <p:pic>
        <p:nvPicPr>
          <p:cNvPr id="175" name="Image" descr="Image"/>
          <p:cNvPicPr>
            <a:picLocks noChangeAspect="1"/>
          </p:cNvPicPr>
          <p:nvPr/>
        </p:nvPicPr>
        <p:blipFill>
          <a:blip r:embed="rId3">
            <a:extLst/>
          </a:blip>
          <a:stretch>
            <a:fillRect/>
          </a:stretch>
        </p:blipFill>
        <p:spPr>
          <a:xfrm>
            <a:off x="10305861" y="2498"/>
            <a:ext cx="2392245" cy="1853659"/>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data visualisation in r"/>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data visualisation in r</a:t>
            </a:r>
          </a:p>
        </p:txBody>
      </p:sp>
      <p:pic>
        <p:nvPicPr>
          <p:cNvPr id="236" name="Untitled.png" descr="Untitled.png"/>
          <p:cNvPicPr>
            <a:picLocks noChangeAspect="1"/>
          </p:cNvPicPr>
          <p:nvPr/>
        </p:nvPicPr>
        <p:blipFill>
          <a:blip r:embed="rId2">
            <a:extLst/>
          </a:blip>
          <a:stretch>
            <a:fillRect/>
          </a:stretch>
        </p:blipFill>
        <p:spPr>
          <a:xfrm>
            <a:off x="-502817" y="1665147"/>
            <a:ext cx="13685387" cy="6423306"/>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why study r?"/>
          <p:cNvSpPr txBox="1"/>
          <p:nvPr>
            <p:ph type="title"/>
          </p:nvPr>
        </p:nvSpPr>
        <p:spPr>
          <a:xfrm>
            <a:off x="406400" y="311150"/>
            <a:ext cx="12192000" cy="723902"/>
          </a:xfrm>
          <a:prstGeom prst="rect">
            <a:avLst/>
          </a:prstGeom>
        </p:spPr>
        <p:txBody>
          <a:bodyPr/>
          <a:lstStyle>
            <a:lvl1pPr defTabSz="467359">
              <a:spcBef>
                <a:spcPts val="2200"/>
              </a:spcBef>
              <a:defRPr sz="4800"/>
            </a:lvl1pPr>
          </a:lstStyle>
          <a:p>
            <a:pPr/>
            <a:r>
              <a:t>why study r?</a:t>
            </a:r>
          </a:p>
        </p:txBody>
      </p:sp>
      <p:pic>
        <p:nvPicPr>
          <p:cNvPr id="239" name="Untitled.png" descr="Untitled.png"/>
          <p:cNvPicPr>
            <a:picLocks noChangeAspect="1"/>
          </p:cNvPicPr>
          <p:nvPr/>
        </p:nvPicPr>
        <p:blipFill>
          <a:blip r:embed="rId2">
            <a:extLst/>
          </a:blip>
          <a:stretch>
            <a:fillRect/>
          </a:stretch>
        </p:blipFill>
        <p:spPr>
          <a:xfrm>
            <a:off x="-111159" y="1081872"/>
            <a:ext cx="13227119" cy="7961348"/>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use cases"/>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use cases</a:t>
            </a:r>
          </a:p>
        </p:txBody>
      </p:sp>
      <p:sp>
        <p:nvSpPr>
          <p:cNvPr id="242" name="Use-case 1:"/>
          <p:cNvSpPr txBox="1"/>
          <p:nvPr/>
        </p:nvSpPr>
        <p:spPr>
          <a:xfrm>
            <a:off x="406877" y="1207855"/>
            <a:ext cx="2069034"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Avenir Next Medium"/>
                <a:ea typeface="Avenir Next Medium"/>
                <a:cs typeface="Avenir Next Medium"/>
                <a:sym typeface="Avenir Next Medium"/>
              </a:defRPr>
            </a:lvl1pPr>
          </a:lstStyle>
          <a:p>
            <a:pPr/>
            <a:r>
              <a:t>Use-case 1: </a:t>
            </a:r>
          </a:p>
        </p:txBody>
      </p:sp>
      <p:pic>
        <p:nvPicPr>
          <p:cNvPr id="243" name="Untitled.png" descr="Untitled.png"/>
          <p:cNvPicPr>
            <a:picLocks noChangeAspect="1"/>
          </p:cNvPicPr>
          <p:nvPr/>
        </p:nvPicPr>
        <p:blipFill>
          <a:blip r:embed="rId2">
            <a:extLst/>
          </a:blip>
          <a:stretch>
            <a:fillRect/>
          </a:stretch>
        </p:blipFill>
        <p:spPr>
          <a:xfrm>
            <a:off x="406399" y="1993789"/>
            <a:ext cx="12192003" cy="1932882"/>
          </a:xfrm>
          <a:prstGeom prst="rect">
            <a:avLst/>
          </a:prstGeom>
          <a:ln w="12700">
            <a:miter lim="400000"/>
          </a:ln>
        </p:spPr>
      </p:pic>
      <p:sp>
        <p:nvSpPr>
          <p:cNvPr id="244" name="Use-case 2:"/>
          <p:cNvSpPr txBox="1"/>
          <p:nvPr/>
        </p:nvSpPr>
        <p:spPr>
          <a:xfrm>
            <a:off x="406877" y="3914067"/>
            <a:ext cx="2069034"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Avenir Next Medium"/>
                <a:ea typeface="Avenir Next Medium"/>
                <a:cs typeface="Avenir Next Medium"/>
                <a:sym typeface="Avenir Next Medium"/>
              </a:defRPr>
            </a:lvl1pPr>
          </a:lstStyle>
          <a:p>
            <a:pPr/>
            <a:r>
              <a:t>Use-case 2: </a:t>
            </a:r>
          </a:p>
        </p:txBody>
      </p:sp>
      <p:pic>
        <p:nvPicPr>
          <p:cNvPr id="245" name="Untitled.png" descr="Untitled.png"/>
          <p:cNvPicPr>
            <a:picLocks noChangeAspect="1"/>
          </p:cNvPicPr>
          <p:nvPr/>
        </p:nvPicPr>
        <p:blipFill>
          <a:blip r:embed="rId3">
            <a:extLst/>
          </a:blip>
          <a:stretch>
            <a:fillRect/>
          </a:stretch>
        </p:blipFill>
        <p:spPr>
          <a:xfrm>
            <a:off x="370894" y="4625697"/>
            <a:ext cx="12085211" cy="1867156"/>
          </a:xfrm>
          <a:prstGeom prst="rect">
            <a:avLst/>
          </a:prstGeom>
          <a:ln w="12700">
            <a:miter lim="400000"/>
          </a:ln>
        </p:spPr>
      </p:pic>
      <p:sp>
        <p:nvSpPr>
          <p:cNvPr id="246" name="Use-case 3:"/>
          <p:cNvSpPr txBox="1"/>
          <p:nvPr/>
        </p:nvSpPr>
        <p:spPr>
          <a:xfrm>
            <a:off x="406877" y="6620279"/>
            <a:ext cx="2069034"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Avenir Next Medium"/>
                <a:ea typeface="Avenir Next Medium"/>
                <a:cs typeface="Avenir Next Medium"/>
                <a:sym typeface="Avenir Next Medium"/>
              </a:defRPr>
            </a:lvl1pPr>
          </a:lstStyle>
          <a:p>
            <a:pPr/>
            <a:r>
              <a:t>Use-case 3: </a:t>
            </a:r>
          </a:p>
        </p:txBody>
      </p:sp>
      <p:pic>
        <p:nvPicPr>
          <p:cNvPr id="247" name="Untitled 2.png" descr="Untitled 2.png"/>
          <p:cNvPicPr>
            <a:picLocks noChangeAspect="1"/>
          </p:cNvPicPr>
          <p:nvPr/>
        </p:nvPicPr>
        <p:blipFill>
          <a:blip r:embed="rId4">
            <a:extLst/>
          </a:blip>
          <a:stretch>
            <a:fillRect/>
          </a:stretch>
        </p:blipFill>
        <p:spPr>
          <a:xfrm>
            <a:off x="321697" y="7466258"/>
            <a:ext cx="12386806" cy="1896658"/>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r environment"/>
          <p:cNvSpPr txBox="1"/>
          <p:nvPr>
            <p:ph type="title"/>
          </p:nvPr>
        </p:nvSpPr>
        <p:spPr>
          <a:xfrm>
            <a:off x="406400" y="311149"/>
            <a:ext cx="12192000" cy="723902"/>
          </a:xfrm>
          <a:prstGeom prst="rect">
            <a:avLst/>
          </a:prstGeom>
        </p:spPr>
        <p:txBody>
          <a:bodyPr/>
          <a:lstStyle>
            <a:lvl1pPr defTabSz="467359">
              <a:spcBef>
                <a:spcPts val="2200"/>
              </a:spcBef>
              <a:defRPr sz="4800"/>
            </a:lvl1pPr>
          </a:lstStyle>
          <a:p>
            <a:pPr/>
            <a:r>
              <a:t>r environment </a:t>
            </a:r>
          </a:p>
        </p:txBody>
      </p:sp>
      <p:pic>
        <p:nvPicPr>
          <p:cNvPr id="250" name="Image" descr="Image"/>
          <p:cNvPicPr>
            <a:picLocks noChangeAspect="1"/>
          </p:cNvPicPr>
          <p:nvPr/>
        </p:nvPicPr>
        <p:blipFill>
          <a:blip r:embed="rId2">
            <a:extLst/>
          </a:blip>
          <a:stretch>
            <a:fillRect/>
          </a:stretch>
        </p:blipFill>
        <p:spPr>
          <a:xfrm>
            <a:off x="1397814" y="1161809"/>
            <a:ext cx="10209173" cy="8498679"/>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r command prompt, script file and comments"/>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r command prompt, script file and comments</a:t>
            </a:r>
          </a:p>
        </p:txBody>
      </p:sp>
      <p:sp>
        <p:nvSpPr>
          <p:cNvPr id="253" name="Command prompt : $ R…"/>
          <p:cNvSpPr txBox="1"/>
          <p:nvPr/>
        </p:nvSpPr>
        <p:spPr>
          <a:xfrm>
            <a:off x="406398" y="1043400"/>
            <a:ext cx="12192004" cy="873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defTabSz="457200">
              <a:spcBef>
                <a:spcPts val="0"/>
              </a:spcBef>
              <a:buClr>
                <a:schemeClr val="accent1"/>
              </a:buClr>
              <a:buSzPct val="104999"/>
              <a:buFont typeface="Avenir Next"/>
              <a:buChar char="‣"/>
              <a:defRPr b="1" sz="2900">
                <a:solidFill>
                  <a:srgbClr val="000000"/>
                </a:solidFill>
                <a:latin typeface="Avenir Next"/>
                <a:ea typeface="Avenir Next"/>
                <a:cs typeface="Avenir Next"/>
                <a:sym typeface="Avenir Next"/>
              </a:defRPr>
            </a:pPr>
            <a:r>
              <a:t>Command prompt : </a:t>
            </a:r>
            <a:r>
              <a:rPr b="0"/>
              <a:t>$ R</a:t>
            </a:r>
          </a:p>
          <a:p>
            <a:pPr defTabSz="457200">
              <a:spcBef>
                <a:spcPts val="0"/>
              </a:spcBef>
              <a:defRPr sz="2900">
                <a:solidFill>
                  <a:srgbClr val="000000"/>
                </a:solidFill>
                <a:latin typeface="Avenir Next"/>
                <a:ea typeface="Avenir Next"/>
                <a:cs typeface="Avenir Next"/>
                <a:sym typeface="Avenir Next"/>
              </a:defRPr>
            </a:pPr>
            <a:r>
              <a:t>&gt; myString &lt;- "Hello, World!"</a:t>
            </a:r>
          </a:p>
          <a:p>
            <a:pPr defTabSz="457200">
              <a:spcBef>
                <a:spcPts val="0"/>
              </a:spcBef>
              <a:defRPr sz="2900">
                <a:solidFill>
                  <a:srgbClr val="000000"/>
                </a:solidFill>
                <a:latin typeface="Avenir Next"/>
                <a:ea typeface="Avenir Next"/>
                <a:cs typeface="Avenir Next"/>
                <a:sym typeface="Avenir Next"/>
              </a:defRPr>
            </a:pPr>
            <a:r>
              <a:t>&gt; print ( myString)</a:t>
            </a:r>
          </a:p>
          <a:p>
            <a:pPr defTabSz="457200">
              <a:spcBef>
                <a:spcPts val="0"/>
              </a:spcBef>
              <a:defRPr sz="2900">
                <a:solidFill>
                  <a:srgbClr val="000000"/>
                </a:solidFill>
                <a:latin typeface="Avenir Next"/>
                <a:ea typeface="Avenir Next"/>
                <a:cs typeface="Avenir Next"/>
                <a:sym typeface="Avenir Next"/>
              </a:defRPr>
            </a:pPr>
          </a:p>
          <a:p>
            <a:pPr marL="444500" indent="-444500" defTabSz="457200">
              <a:spcBef>
                <a:spcPts val="0"/>
              </a:spcBef>
              <a:buClr>
                <a:schemeClr val="accent1"/>
              </a:buClr>
              <a:buSzPct val="104999"/>
              <a:buFont typeface="Avenir Next"/>
              <a:buChar char="‣"/>
              <a:defRPr b="1" sz="2900">
                <a:solidFill>
                  <a:srgbClr val="000000"/>
                </a:solidFill>
                <a:latin typeface="Avenir Next"/>
                <a:ea typeface="Avenir Next"/>
                <a:cs typeface="Avenir Next"/>
                <a:sym typeface="Avenir Next"/>
              </a:defRPr>
            </a:pPr>
            <a:r>
              <a:t>R Script File : </a:t>
            </a:r>
            <a:r>
              <a:rPr b="0"/>
              <a:t>test.R</a:t>
            </a:r>
          </a:p>
          <a:p>
            <a:pPr defTabSz="457200">
              <a:spcBef>
                <a:spcPts val="0"/>
              </a:spcBef>
              <a:defRPr sz="2900">
                <a:solidFill>
                  <a:srgbClr val="000000"/>
                </a:solidFill>
                <a:latin typeface="Avenir Next"/>
                <a:ea typeface="Avenir Next"/>
                <a:cs typeface="Avenir Next"/>
                <a:sym typeface="Avenir Next"/>
              </a:defRPr>
            </a:pPr>
            <a:r>
              <a:t># My first program in R Programming</a:t>
            </a:r>
          </a:p>
          <a:p>
            <a:pPr defTabSz="457200">
              <a:spcBef>
                <a:spcPts val="0"/>
              </a:spcBef>
              <a:defRPr sz="2900">
                <a:solidFill>
                  <a:srgbClr val="000000"/>
                </a:solidFill>
                <a:latin typeface="Avenir Next"/>
                <a:ea typeface="Avenir Next"/>
                <a:cs typeface="Avenir Next"/>
                <a:sym typeface="Avenir Next"/>
              </a:defRPr>
            </a:pPr>
            <a:r>
              <a:t>myString &lt;- "Hello, World!"</a:t>
            </a:r>
          </a:p>
          <a:p>
            <a:pPr defTabSz="457200">
              <a:spcBef>
                <a:spcPts val="0"/>
              </a:spcBef>
              <a:defRPr sz="2900">
                <a:solidFill>
                  <a:srgbClr val="000000"/>
                </a:solidFill>
                <a:latin typeface="Avenir Next"/>
                <a:ea typeface="Avenir Next"/>
                <a:cs typeface="Avenir Next"/>
                <a:sym typeface="Avenir Next"/>
              </a:defRPr>
            </a:pPr>
            <a:r>
              <a:t>print ( myString)</a:t>
            </a:r>
          </a:p>
          <a:p>
            <a:pPr marL="444500" indent="-444500" defTabSz="457200">
              <a:spcBef>
                <a:spcPts val="0"/>
              </a:spcBef>
              <a:buSzPct val="40000"/>
              <a:buBlip>
                <a:blip r:embed="rId3"/>
              </a:buBlip>
              <a:defRPr sz="2900">
                <a:solidFill>
                  <a:srgbClr val="000000"/>
                </a:solidFill>
                <a:latin typeface="Avenir Next"/>
                <a:ea typeface="Avenir Next"/>
                <a:cs typeface="Avenir Next"/>
                <a:sym typeface="Avenir Next"/>
              </a:defRPr>
            </a:pPr>
            <a:r>
              <a:t>Run in command prompt : $ Rscript test.R</a:t>
            </a:r>
          </a:p>
          <a:p>
            <a:pPr marL="444500" indent="-444500" defTabSz="457200">
              <a:spcBef>
                <a:spcPts val="0"/>
              </a:spcBef>
              <a:buSzPct val="40000"/>
              <a:buBlip>
                <a:blip r:embed="rId3"/>
              </a:buBlip>
              <a:defRPr sz="2900">
                <a:solidFill>
                  <a:srgbClr val="000000"/>
                </a:solidFill>
                <a:latin typeface="Avenir Next"/>
                <a:ea typeface="Avenir Next"/>
                <a:cs typeface="Avenir Next"/>
                <a:sym typeface="Avenir Next"/>
              </a:defRPr>
            </a:pPr>
          </a:p>
          <a:p>
            <a:pPr marL="444500" indent="-444500" defTabSz="457200">
              <a:spcBef>
                <a:spcPts val="0"/>
              </a:spcBef>
              <a:buClr>
                <a:schemeClr val="accent1"/>
              </a:buClr>
              <a:buSzPct val="104999"/>
              <a:buFont typeface="Avenir Next"/>
              <a:buChar char="‣"/>
              <a:defRPr b="1" sz="2900">
                <a:solidFill>
                  <a:srgbClr val="000000"/>
                </a:solidFill>
                <a:latin typeface="Avenir Next"/>
                <a:ea typeface="Avenir Next"/>
                <a:cs typeface="Avenir Next"/>
                <a:sym typeface="Avenir Next"/>
              </a:defRPr>
            </a:pPr>
            <a:r>
              <a:t>Comments : </a:t>
            </a:r>
          </a:p>
          <a:p>
            <a:pPr defTabSz="457200">
              <a:spcBef>
                <a:spcPts val="0"/>
              </a:spcBef>
              <a:defRPr sz="2900">
                <a:solidFill>
                  <a:srgbClr val="000000"/>
                </a:solidFill>
                <a:latin typeface="Avenir Book"/>
                <a:ea typeface="Avenir Book"/>
                <a:cs typeface="Avenir Book"/>
                <a:sym typeface="Avenir Book"/>
              </a:defRPr>
            </a:pPr>
            <a:r>
              <a:t>R does not support multi-line comments but you can perform a trick which is something as follows −</a:t>
            </a:r>
          </a:p>
          <a:p>
            <a:pPr defTabSz="457200">
              <a:spcBef>
                <a:spcPts val="0"/>
              </a:spcBef>
              <a:defRPr sz="2900">
                <a:solidFill>
                  <a:srgbClr val="000000"/>
                </a:solidFill>
                <a:latin typeface="Avenir Book"/>
                <a:ea typeface="Avenir Book"/>
                <a:cs typeface="Avenir Book"/>
                <a:sym typeface="Avenir Book"/>
              </a:defRPr>
            </a:pPr>
            <a:r>
              <a:t>if(FALSE) {</a:t>
            </a:r>
          </a:p>
          <a:p>
            <a:pPr lvl="1" indent="228600" defTabSz="457200">
              <a:spcBef>
                <a:spcPts val="0"/>
              </a:spcBef>
              <a:defRPr sz="2900">
                <a:solidFill>
                  <a:srgbClr val="000000"/>
                </a:solidFill>
                <a:latin typeface="Avenir Book"/>
                <a:ea typeface="Avenir Book"/>
                <a:cs typeface="Avenir Book"/>
                <a:sym typeface="Avenir Book"/>
              </a:defRPr>
            </a:pPr>
            <a:r>
              <a:t>"This is a demo for multi-line comments and it should be put inside either a  single OR double quote"</a:t>
            </a:r>
          </a:p>
          <a:p>
            <a:pPr defTabSz="457200">
              <a:spcBef>
                <a:spcPts val="0"/>
              </a:spcBef>
              <a:defRPr sz="2900">
                <a:solidFill>
                  <a:srgbClr val="000000"/>
                </a:solidFill>
                <a:latin typeface="Avenir Book"/>
                <a:ea typeface="Avenir Book"/>
                <a:cs typeface="Avenir Book"/>
                <a:sym typeface="Avenir Book"/>
              </a:defRPr>
            </a:pPr>
            <a:r>
              <a: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using R as calculator"/>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using R as calculator </a:t>
            </a:r>
          </a:p>
        </p:txBody>
      </p:sp>
      <p:pic>
        <p:nvPicPr>
          <p:cNvPr id="258" name="Image" descr="Image"/>
          <p:cNvPicPr>
            <a:picLocks noChangeAspect="1"/>
          </p:cNvPicPr>
          <p:nvPr/>
        </p:nvPicPr>
        <p:blipFill>
          <a:blip r:embed="rId2">
            <a:extLst/>
          </a:blip>
          <a:stretch>
            <a:fillRect/>
          </a:stretch>
        </p:blipFill>
        <p:spPr>
          <a:xfrm>
            <a:off x="580968" y="1060524"/>
            <a:ext cx="11842863" cy="8882148"/>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variables"/>
          <p:cNvSpPr txBox="1"/>
          <p:nvPr>
            <p:ph type="title"/>
          </p:nvPr>
        </p:nvSpPr>
        <p:spPr>
          <a:xfrm>
            <a:off x="406399" y="311150"/>
            <a:ext cx="12192003" cy="723902"/>
          </a:xfrm>
          <a:prstGeom prst="rect">
            <a:avLst/>
          </a:prstGeom>
        </p:spPr>
        <p:txBody>
          <a:bodyPr/>
          <a:lstStyle>
            <a:lvl1pPr defTabSz="467359">
              <a:spcBef>
                <a:spcPts val="2200"/>
              </a:spcBef>
              <a:defRPr sz="4800"/>
            </a:lvl1pPr>
          </a:lstStyle>
          <a:p>
            <a:pPr/>
            <a:r>
              <a:t>variables</a:t>
            </a:r>
          </a:p>
        </p:txBody>
      </p:sp>
      <p:graphicFrame>
        <p:nvGraphicFramePr>
          <p:cNvPr id="261" name="Table"/>
          <p:cNvGraphicFramePr/>
          <p:nvPr/>
        </p:nvGraphicFramePr>
        <p:xfrm>
          <a:off x="415595" y="1359848"/>
          <a:ext cx="7941332" cy="70339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856107"/>
                <a:gridCol w="1457909"/>
                <a:gridCol w="4627315"/>
              </a:tblGrid>
              <a:tr h="1056519">
                <a:tc>
                  <a:txBody>
                    <a:bodyPr/>
                    <a:lstStyle/>
                    <a:p>
                      <a:pPr algn="l" defTabSz="457200">
                        <a:lnSpc>
                          <a:spcPts val="4700"/>
                        </a:lnSpc>
                        <a:defRPr sz="1800">
                          <a:solidFill>
                            <a:srgbClr val="000000"/>
                          </a:solidFill>
                        </a:defRPr>
                      </a:pPr>
                      <a:r>
                        <a:rPr b="1" sz="2400">
                          <a:solidFill>
                            <a:srgbClr val="313131"/>
                          </a:solidFill>
                          <a:latin typeface="Avenir Next"/>
                          <a:ea typeface="Avenir Next"/>
                          <a:cs typeface="Avenir Next"/>
                          <a:sym typeface="Avenir Next"/>
                        </a:rPr>
                        <a:t>Variable Name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457200">
                        <a:lnSpc>
                          <a:spcPts val="4700"/>
                        </a:lnSpc>
                        <a:defRPr sz="1800">
                          <a:solidFill>
                            <a:srgbClr val="000000"/>
                          </a:solidFill>
                        </a:defRPr>
                      </a:pPr>
                      <a:r>
                        <a:rPr b="1" sz="2400">
                          <a:solidFill>
                            <a:srgbClr val="313131"/>
                          </a:solidFill>
                          <a:latin typeface="Avenir Next"/>
                          <a:ea typeface="Avenir Next"/>
                          <a:cs typeface="Avenir Next"/>
                          <a:sym typeface="Avenir Next"/>
                        </a:rPr>
                        <a:t>Validity</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457200">
                        <a:lnSpc>
                          <a:spcPts val="4700"/>
                        </a:lnSpc>
                        <a:defRPr sz="1800">
                          <a:solidFill>
                            <a:srgbClr val="000000"/>
                          </a:solidFill>
                        </a:defRPr>
                      </a:pPr>
                      <a:r>
                        <a:rPr b="1" sz="2400">
                          <a:solidFill>
                            <a:srgbClr val="313131"/>
                          </a:solidFill>
                          <a:latin typeface="Avenir Next"/>
                          <a:ea typeface="Avenir Next"/>
                          <a:cs typeface="Avenir Next"/>
                          <a:sym typeface="Avenir Next"/>
                        </a:rPr>
                        <a:t>Reason</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r>
              <a:tr h="1056519">
                <a:tc>
                  <a:txBody>
                    <a:bodyPr/>
                    <a:lstStyle/>
                    <a:p>
                      <a:pPr algn="l" defTabSz="457200">
                        <a:lnSpc>
                          <a:spcPts val="4700"/>
                        </a:lnSpc>
                        <a:defRPr sz="1800">
                          <a:solidFill>
                            <a:srgbClr val="000000"/>
                          </a:solidFill>
                        </a:defRPr>
                      </a:pPr>
                      <a:r>
                        <a:rPr sz="2400">
                          <a:solidFill>
                            <a:srgbClr val="313131"/>
                          </a:solidFill>
                          <a:latin typeface="Avenir Next"/>
                          <a:ea typeface="Avenir Next"/>
                          <a:cs typeface="Avenir Next"/>
                          <a:sym typeface="Avenir Next"/>
                        </a:rPr>
                        <a:t>var_name2.</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700"/>
                        </a:lnSpc>
                        <a:defRPr sz="1800">
                          <a:solidFill>
                            <a:srgbClr val="000000"/>
                          </a:solidFill>
                        </a:defRPr>
                      </a:pPr>
                      <a:r>
                        <a:rPr sz="2400">
                          <a:solidFill>
                            <a:srgbClr val="313131"/>
                          </a:solidFill>
                          <a:latin typeface="Avenir Next"/>
                          <a:ea typeface="Avenir Next"/>
                          <a:cs typeface="Avenir Next"/>
                          <a:sym typeface="Avenir Next"/>
                        </a:rPr>
                        <a:t>valid</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700"/>
                        </a:lnSpc>
                        <a:defRPr sz="1800">
                          <a:solidFill>
                            <a:srgbClr val="000000"/>
                          </a:solidFill>
                        </a:defRPr>
                      </a:pPr>
                      <a:r>
                        <a:rPr sz="2400">
                          <a:solidFill>
                            <a:srgbClr val="313131"/>
                          </a:solidFill>
                          <a:latin typeface="Avenir Next"/>
                          <a:ea typeface="Avenir Next"/>
                          <a:cs typeface="Avenir Next"/>
                          <a:sym typeface="Avenir Next"/>
                        </a:rPr>
                        <a:t>Has letters, numbers, dot and underscore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056519">
                <a:tc>
                  <a:txBody>
                    <a:bodyPr/>
                    <a:lstStyle/>
                    <a:p>
                      <a:pPr algn="l" defTabSz="457200">
                        <a:lnSpc>
                          <a:spcPts val="4700"/>
                        </a:lnSpc>
                        <a:defRPr sz="1800">
                          <a:solidFill>
                            <a:srgbClr val="000000"/>
                          </a:solidFill>
                        </a:defRPr>
                      </a:pPr>
                      <a:r>
                        <a:rPr sz="2400">
                          <a:solidFill>
                            <a:srgbClr val="313131"/>
                          </a:solidFill>
                          <a:latin typeface="Avenir Next"/>
                          <a:ea typeface="Avenir Next"/>
                          <a:cs typeface="Avenir Next"/>
                          <a:sym typeface="Avenir Next"/>
                        </a:rPr>
                        <a:t>var_name%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700"/>
                        </a:lnSpc>
                        <a:defRPr sz="1800">
                          <a:solidFill>
                            <a:srgbClr val="000000"/>
                          </a:solidFill>
                        </a:defRPr>
                      </a:pPr>
                      <a:r>
                        <a:rPr sz="2400">
                          <a:solidFill>
                            <a:srgbClr val="313131"/>
                          </a:solidFill>
                          <a:latin typeface="Avenir Next"/>
                          <a:ea typeface="Avenir Next"/>
                          <a:cs typeface="Avenir Next"/>
                          <a:sym typeface="Avenir Next"/>
                        </a:rPr>
                        <a:t>Invalid</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700"/>
                        </a:lnSpc>
                        <a:defRPr sz="1800">
                          <a:solidFill>
                            <a:srgbClr val="000000"/>
                          </a:solidFill>
                        </a:defRPr>
                      </a:pPr>
                      <a:r>
                        <a:rPr sz="2400">
                          <a:solidFill>
                            <a:srgbClr val="313131"/>
                          </a:solidFill>
                          <a:latin typeface="Avenir Next"/>
                          <a:ea typeface="Avenir Next"/>
                          <a:cs typeface="Avenir Next"/>
                          <a:sym typeface="Avenir Next"/>
                        </a:rPr>
                        <a:t>Has the character '%'. Only dot(.) and underscore allowed.</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669013">
                <a:tc>
                  <a:txBody>
                    <a:bodyPr/>
                    <a:lstStyle/>
                    <a:p>
                      <a:pPr algn="l" defTabSz="457200">
                        <a:lnSpc>
                          <a:spcPts val="4700"/>
                        </a:lnSpc>
                        <a:defRPr sz="1800">
                          <a:solidFill>
                            <a:srgbClr val="000000"/>
                          </a:solidFill>
                        </a:defRPr>
                      </a:pPr>
                      <a:r>
                        <a:rPr sz="2400">
                          <a:solidFill>
                            <a:srgbClr val="313131"/>
                          </a:solidFill>
                          <a:latin typeface="Avenir Next"/>
                          <a:ea typeface="Avenir Next"/>
                          <a:cs typeface="Avenir Next"/>
                          <a:sym typeface="Avenir Next"/>
                        </a:rPr>
                        <a:t>2var_name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700"/>
                        </a:lnSpc>
                        <a:defRPr sz="1800">
                          <a:solidFill>
                            <a:srgbClr val="000000"/>
                          </a:solidFill>
                        </a:defRPr>
                      </a:pPr>
                      <a:r>
                        <a:rPr sz="2400">
                          <a:solidFill>
                            <a:srgbClr val="313131"/>
                          </a:solidFill>
                          <a:latin typeface="Avenir Next"/>
                          <a:ea typeface="Avenir Next"/>
                          <a:cs typeface="Avenir Next"/>
                          <a:sym typeface="Avenir Next"/>
                        </a:rPr>
                        <a:t>invalid</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700"/>
                        </a:lnSpc>
                        <a:defRPr sz="1800">
                          <a:solidFill>
                            <a:srgbClr val="000000"/>
                          </a:solidFill>
                        </a:defRPr>
                      </a:pPr>
                      <a:r>
                        <a:rPr sz="2400">
                          <a:solidFill>
                            <a:srgbClr val="313131"/>
                          </a:solidFill>
                          <a:latin typeface="Avenir Next"/>
                          <a:ea typeface="Avenir Next"/>
                          <a:cs typeface="Avenir Next"/>
                          <a:sym typeface="Avenir Next"/>
                        </a:rPr>
                        <a:t>Starts with a number</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427363">
                <a:tc>
                  <a:txBody>
                    <a:bodyPr/>
                    <a:lstStyle/>
                    <a:p>
                      <a:pPr algn="l" defTabSz="457200">
                        <a:lnSpc>
                          <a:spcPts val="4700"/>
                        </a:lnSpc>
                        <a:defRPr>
                          <a:solidFill>
                            <a:srgbClr val="313131"/>
                          </a:solidFill>
                          <a:latin typeface="Avenir Next"/>
                          <a:ea typeface="Avenir Next"/>
                          <a:cs typeface="Avenir Next"/>
                          <a:sym typeface="Avenir Next"/>
                        </a:defRPr>
                      </a:pPr>
                      <a:r>
                        <a:t>.var_name ,</a:t>
                      </a:r>
                    </a:p>
                    <a:p>
                      <a:pPr algn="l" defTabSz="457200">
                        <a:lnSpc>
                          <a:spcPts val="4700"/>
                        </a:lnSpc>
                        <a:defRPr>
                          <a:solidFill>
                            <a:srgbClr val="313131"/>
                          </a:solidFill>
                          <a:latin typeface="Avenir Next"/>
                          <a:ea typeface="Avenir Next"/>
                          <a:cs typeface="Avenir Next"/>
                          <a:sym typeface="Avenir Next"/>
                        </a:defRPr>
                      </a:pPr>
                      <a:r>
                        <a:t>var.name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700"/>
                        </a:lnSpc>
                        <a:defRPr sz="1800">
                          <a:solidFill>
                            <a:srgbClr val="000000"/>
                          </a:solidFill>
                        </a:defRPr>
                      </a:pPr>
                      <a:r>
                        <a:rPr sz="2400">
                          <a:solidFill>
                            <a:srgbClr val="313131"/>
                          </a:solidFill>
                          <a:latin typeface="Avenir Next"/>
                          <a:ea typeface="Avenir Next"/>
                          <a:cs typeface="Avenir Next"/>
                          <a:sym typeface="Avenir Next"/>
                        </a:rPr>
                        <a:t>valid</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700"/>
                        </a:lnSpc>
                        <a:defRPr sz="1800">
                          <a:solidFill>
                            <a:srgbClr val="000000"/>
                          </a:solidFill>
                        </a:defRPr>
                      </a:pPr>
                      <a:r>
                        <a:rPr sz="2400">
                          <a:solidFill>
                            <a:srgbClr val="313131"/>
                          </a:solidFill>
                          <a:latin typeface="Avenir Next"/>
                          <a:ea typeface="Avenir Next"/>
                          <a:cs typeface="Avenir Next"/>
                          <a:sym typeface="Avenir Next"/>
                        </a:rPr>
                        <a:t>Can start with a dot(.) but the dot(.)should not be followed by a number.</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046012">
                <a:tc>
                  <a:txBody>
                    <a:bodyPr/>
                    <a:lstStyle/>
                    <a:p>
                      <a:pPr algn="l" defTabSz="457200">
                        <a:lnSpc>
                          <a:spcPts val="4700"/>
                        </a:lnSpc>
                        <a:defRPr sz="1800">
                          <a:solidFill>
                            <a:srgbClr val="000000"/>
                          </a:solidFill>
                        </a:defRPr>
                      </a:pPr>
                      <a:r>
                        <a:rPr sz="2400">
                          <a:solidFill>
                            <a:srgbClr val="313131"/>
                          </a:solidFill>
                          <a:latin typeface="Avenir Next"/>
                          <a:ea typeface="Avenir Next"/>
                          <a:cs typeface="Avenir Next"/>
                          <a:sym typeface="Avenir Next"/>
                        </a:rPr>
                        <a:t>.2var_name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700"/>
                        </a:lnSpc>
                        <a:defRPr sz="1800">
                          <a:solidFill>
                            <a:srgbClr val="000000"/>
                          </a:solidFill>
                        </a:defRPr>
                      </a:pPr>
                      <a:r>
                        <a:rPr sz="2400">
                          <a:solidFill>
                            <a:srgbClr val="313131"/>
                          </a:solidFill>
                          <a:latin typeface="Avenir Next"/>
                          <a:ea typeface="Avenir Next"/>
                          <a:cs typeface="Avenir Next"/>
                          <a:sym typeface="Avenir Next"/>
                        </a:rPr>
                        <a:t>invalid</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700"/>
                        </a:lnSpc>
                        <a:defRPr sz="1800">
                          <a:solidFill>
                            <a:srgbClr val="000000"/>
                          </a:solidFill>
                        </a:defRPr>
                      </a:pPr>
                      <a:r>
                        <a:rPr sz="2400">
                          <a:solidFill>
                            <a:srgbClr val="313131"/>
                          </a:solidFill>
                          <a:latin typeface="Avenir Next"/>
                          <a:ea typeface="Avenir Next"/>
                          <a:cs typeface="Avenir Next"/>
                          <a:sym typeface="Avenir Next"/>
                        </a:rPr>
                        <a:t>The starting dot is followed by a number making it invalid.</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721955">
                <a:tc>
                  <a:txBody>
                    <a:bodyPr/>
                    <a:lstStyle/>
                    <a:p>
                      <a:pPr algn="l" defTabSz="457200">
                        <a:lnSpc>
                          <a:spcPts val="4700"/>
                        </a:lnSpc>
                        <a:defRPr sz="1800">
                          <a:solidFill>
                            <a:srgbClr val="000000"/>
                          </a:solidFill>
                        </a:defRPr>
                      </a:pPr>
                      <a:r>
                        <a:rPr sz="2400">
                          <a:solidFill>
                            <a:srgbClr val="313131"/>
                          </a:solidFill>
                          <a:latin typeface="Avenir Next"/>
                          <a:ea typeface="Avenir Next"/>
                          <a:cs typeface="Avenir Next"/>
                          <a:sym typeface="Avenir Next"/>
                        </a:rPr>
                        <a:t>_var_name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700"/>
                        </a:lnSpc>
                        <a:defRPr sz="1800">
                          <a:solidFill>
                            <a:srgbClr val="000000"/>
                          </a:solidFill>
                        </a:defRPr>
                      </a:pPr>
                      <a:r>
                        <a:rPr sz="2400">
                          <a:solidFill>
                            <a:srgbClr val="313131"/>
                          </a:solidFill>
                          <a:latin typeface="Avenir Next"/>
                          <a:ea typeface="Avenir Next"/>
                          <a:cs typeface="Avenir Next"/>
                          <a:sym typeface="Avenir Next"/>
                        </a:rPr>
                        <a:t>invalid</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700"/>
                        </a:lnSpc>
                        <a:defRPr sz="1800">
                          <a:solidFill>
                            <a:srgbClr val="000000"/>
                          </a:solidFill>
                        </a:defRPr>
                      </a:pPr>
                      <a:r>
                        <a:rPr sz="2400">
                          <a:solidFill>
                            <a:srgbClr val="313131"/>
                          </a:solidFill>
                          <a:latin typeface="Avenir Next"/>
                          <a:ea typeface="Avenir Next"/>
                          <a:cs typeface="Avenir Next"/>
                          <a:sym typeface="Avenir Next"/>
                        </a:rPr>
                        <a:t>Starts with _ which is not valid</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bl>
          </a:graphicData>
        </a:graphic>
      </p:graphicFrame>
      <p:sp>
        <p:nvSpPr>
          <p:cNvPr id="262" name="Variable Assignment"/>
          <p:cNvSpPr txBox="1"/>
          <p:nvPr/>
        </p:nvSpPr>
        <p:spPr>
          <a:xfrm>
            <a:off x="8944446" y="4241799"/>
            <a:ext cx="3821108"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44500" indent="-444500">
              <a:buClr>
                <a:schemeClr val="accent1"/>
              </a:buClr>
              <a:buSzPct val="104999"/>
              <a:buFont typeface="Avenir Next"/>
              <a:buChar char="‣"/>
              <a:defRPr>
                <a:latin typeface="Avenir Next Medium"/>
                <a:ea typeface="Avenir Next Medium"/>
                <a:cs typeface="Avenir Next Medium"/>
                <a:sym typeface="Avenir Next Medium"/>
              </a:defRPr>
            </a:lvl1pPr>
          </a:lstStyle>
          <a:p>
            <a:pPr/>
            <a:r>
              <a:t>Variable Assignment</a:t>
            </a:r>
          </a:p>
        </p:txBody>
      </p:sp>
      <p:sp>
        <p:nvSpPr>
          <p:cNvPr id="263" name="Free Memory Space"/>
          <p:cNvSpPr txBox="1"/>
          <p:nvPr/>
        </p:nvSpPr>
        <p:spPr>
          <a:xfrm>
            <a:off x="8998880" y="6169164"/>
            <a:ext cx="3437666"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44500" indent="-444500">
              <a:buClr>
                <a:schemeClr val="accent1"/>
              </a:buClr>
              <a:buSzPct val="104999"/>
              <a:buFont typeface="Avenir Next"/>
              <a:buChar char="‣"/>
              <a:defRPr>
                <a:latin typeface="Avenir Next Medium"/>
                <a:ea typeface="Avenir Next Medium"/>
                <a:cs typeface="Avenir Next Medium"/>
                <a:sym typeface="Avenir Next Medium"/>
              </a:defRPr>
            </a:lvl1pPr>
          </a:lstStyle>
          <a:p>
            <a:pPr/>
            <a:r>
              <a:t>Free Memory Space</a:t>
            </a:r>
          </a:p>
        </p:txBody>
      </p:sp>
      <p:sp>
        <p:nvSpPr>
          <p:cNvPr id="264" name="Naming Rules"/>
          <p:cNvSpPr txBox="1"/>
          <p:nvPr/>
        </p:nvSpPr>
        <p:spPr>
          <a:xfrm>
            <a:off x="8959946" y="2665589"/>
            <a:ext cx="3315844"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44500" indent="-444500">
              <a:buClr>
                <a:schemeClr val="accent1"/>
              </a:buClr>
              <a:buSzPct val="104999"/>
              <a:buFont typeface="Avenir Next"/>
              <a:buChar char="‣"/>
              <a:defRPr>
                <a:latin typeface="Avenir Next Medium"/>
                <a:ea typeface="Avenir Next Medium"/>
                <a:cs typeface="Avenir Next Medium"/>
                <a:sym typeface="Avenir Next Medium"/>
              </a:defRPr>
            </a:lvl1pPr>
          </a:lstStyle>
          <a:p>
            <a:pPr/>
            <a:r>
              <a:t>Naming Rules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data types"/>
          <p:cNvSpPr txBox="1"/>
          <p:nvPr>
            <p:ph type="title"/>
          </p:nvPr>
        </p:nvSpPr>
        <p:spPr>
          <a:xfrm>
            <a:off x="406399" y="311150"/>
            <a:ext cx="12192003" cy="723902"/>
          </a:xfrm>
          <a:prstGeom prst="rect">
            <a:avLst/>
          </a:prstGeom>
        </p:spPr>
        <p:txBody>
          <a:bodyPr/>
          <a:lstStyle>
            <a:lvl1pPr defTabSz="467359">
              <a:spcBef>
                <a:spcPts val="2200"/>
              </a:spcBef>
              <a:defRPr sz="4800"/>
            </a:lvl1pPr>
          </a:lstStyle>
          <a:p>
            <a:pPr/>
            <a:r>
              <a:t>data types</a:t>
            </a:r>
          </a:p>
        </p:txBody>
      </p:sp>
      <p:sp>
        <p:nvSpPr>
          <p:cNvPr id="267" name="In contrast to other programming languages like C and java in R, the variables are not declared as some data type. The variables are assigned with R-Objects and the data type of the R-object becomes the data type of the variable. There are many types of R-objects. The frequently used ones are −…"/>
          <p:cNvSpPr txBox="1"/>
          <p:nvPr/>
        </p:nvSpPr>
        <p:spPr>
          <a:xfrm>
            <a:off x="406398" y="1129094"/>
            <a:ext cx="12192004" cy="810895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L="364937" indent="-326837" algn="just">
              <a:lnSpc>
                <a:spcPct val="150000"/>
              </a:lnSpc>
              <a:spcBef>
                <a:spcPts val="900"/>
              </a:spcBef>
              <a:buClr>
                <a:schemeClr val="accent1"/>
              </a:buClr>
              <a:buSzPct val="104999"/>
              <a:buFont typeface="Avenir Next"/>
              <a:buChar char="‣"/>
              <a:defRPr sz="2100">
                <a:solidFill>
                  <a:srgbClr val="000000"/>
                </a:solidFill>
                <a:latin typeface="Avenir Next"/>
                <a:ea typeface="Avenir Next"/>
                <a:cs typeface="Avenir Next"/>
                <a:sym typeface="Avenir Next"/>
              </a:defRPr>
            </a:pPr>
            <a:r>
              <a:t>In contrast to other programming languages like C and java in R, the variables are not declared as some data type. The variables are assigned with R-Objects and the data type of the R-object becomes the data type of the variable. There are many types of R-objects. The frequently used ones are −</a:t>
            </a:r>
          </a:p>
          <a:p>
            <a:pPr indent="38100">
              <a:lnSpc>
                <a:spcPct val="150000"/>
              </a:lnSpc>
              <a:spcBef>
                <a:spcPts val="500"/>
              </a:spcBef>
              <a:tabLst>
                <a:tab pos="139700" algn="l"/>
                <a:tab pos="457200" algn="l"/>
              </a:tabLst>
              <a:defRPr sz="2100">
                <a:solidFill>
                  <a:srgbClr val="000000"/>
                </a:solidFill>
                <a:latin typeface="Avenir Next"/>
                <a:ea typeface="Avenir Next"/>
                <a:cs typeface="Avenir Next"/>
                <a:sym typeface="Avenir Next"/>
              </a:defRPr>
            </a:pPr>
            <a:r>
              <a:t>	•	Vectors</a:t>
            </a:r>
          </a:p>
          <a:p>
            <a:pPr indent="38100">
              <a:lnSpc>
                <a:spcPct val="150000"/>
              </a:lnSpc>
              <a:spcBef>
                <a:spcPts val="500"/>
              </a:spcBef>
              <a:tabLst>
                <a:tab pos="139700" algn="l"/>
                <a:tab pos="457200" algn="l"/>
              </a:tabLst>
              <a:defRPr sz="2100">
                <a:solidFill>
                  <a:srgbClr val="000000"/>
                </a:solidFill>
                <a:latin typeface="Avenir Next"/>
                <a:ea typeface="Avenir Next"/>
                <a:cs typeface="Avenir Next"/>
                <a:sym typeface="Avenir Next"/>
              </a:defRPr>
            </a:pPr>
            <a:r>
              <a:t>	•	Lists</a:t>
            </a:r>
          </a:p>
          <a:p>
            <a:pPr indent="38100">
              <a:lnSpc>
                <a:spcPct val="150000"/>
              </a:lnSpc>
              <a:spcBef>
                <a:spcPts val="500"/>
              </a:spcBef>
              <a:tabLst>
                <a:tab pos="139700" algn="l"/>
                <a:tab pos="457200" algn="l"/>
              </a:tabLst>
              <a:defRPr sz="2100">
                <a:solidFill>
                  <a:srgbClr val="000000"/>
                </a:solidFill>
                <a:latin typeface="Avenir Next"/>
                <a:ea typeface="Avenir Next"/>
                <a:cs typeface="Avenir Next"/>
                <a:sym typeface="Avenir Next"/>
              </a:defRPr>
            </a:pPr>
            <a:r>
              <a:t>	•	Matrices</a:t>
            </a:r>
          </a:p>
          <a:p>
            <a:pPr indent="38100">
              <a:lnSpc>
                <a:spcPct val="150000"/>
              </a:lnSpc>
              <a:spcBef>
                <a:spcPts val="500"/>
              </a:spcBef>
              <a:tabLst>
                <a:tab pos="139700" algn="l"/>
                <a:tab pos="457200" algn="l"/>
              </a:tabLst>
              <a:defRPr sz="2100">
                <a:solidFill>
                  <a:srgbClr val="000000"/>
                </a:solidFill>
                <a:latin typeface="Avenir Next"/>
                <a:ea typeface="Avenir Next"/>
                <a:cs typeface="Avenir Next"/>
                <a:sym typeface="Avenir Next"/>
              </a:defRPr>
            </a:pPr>
            <a:r>
              <a:t>	•	Arrays</a:t>
            </a:r>
          </a:p>
          <a:p>
            <a:pPr indent="38100">
              <a:lnSpc>
                <a:spcPct val="150000"/>
              </a:lnSpc>
              <a:spcBef>
                <a:spcPts val="500"/>
              </a:spcBef>
              <a:tabLst>
                <a:tab pos="139700" algn="l"/>
                <a:tab pos="457200" algn="l"/>
              </a:tabLst>
              <a:defRPr sz="2100">
                <a:solidFill>
                  <a:srgbClr val="000000"/>
                </a:solidFill>
                <a:latin typeface="Avenir Next"/>
                <a:ea typeface="Avenir Next"/>
                <a:cs typeface="Avenir Next"/>
                <a:sym typeface="Avenir Next"/>
              </a:defRPr>
            </a:pPr>
            <a:r>
              <a:t>	•	Factors</a:t>
            </a:r>
          </a:p>
          <a:p>
            <a:pPr indent="38100">
              <a:lnSpc>
                <a:spcPct val="150000"/>
              </a:lnSpc>
              <a:spcBef>
                <a:spcPts val="500"/>
              </a:spcBef>
              <a:tabLst>
                <a:tab pos="139700" algn="l"/>
                <a:tab pos="457200" algn="l"/>
              </a:tabLst>
              <a:defRPr sz="2100">
                <a:solidFill>
                  <a:srgbClr val="000000"/>
                </a:solidFill>
                <a:latin typeface="Avenir Next"/>
                <a:ea typeface="Avenir Next"/>
                <a:cs typeface="Avenir Next"/>
                <a:sym typeface="Avenir Next"/>
              </a:defRPr>
            </a:pPr>
            <a:r>
              <a:t>	•	Data Frames</a:t>
            </a:r>
          </a:p>
          <a:p>
            <a:pPr indent="38100">
              <a:lnSpc>
                <a:spcPct val="150000"/>
              </a:lnSpc>
              <a:spcBef>
                <a:spcPts val="500"/>
              </a:spcBef>
              <a:tabLst>
                <a:tab pos="139700" algn="l"/>
                <a:tab pos="457200" algn="l"/>
              </a:tabLst>
              <a:defRPr sz="2100">
                <a:solidFill>
                  <a:srgbClr val="000000"/>
                </a:solidFill>
                <a:latin typeface="Avenir Next"/>
                <a:ea typeface="Avenir Next"/>
                <a:cs typeface="Avenir Next"/>
                <a:sym typeface="Avenir Next"/>
              </a:defRPr>
            </a:pPr>
          </a:p>
          <a:p>
            <a:pPr marL="364937" indent="-326837" algn="just">
              <a:lnSpc>
                <a:spcPct val="150000"/>
              </a:lnSpc>
              <a:spcBef>
                <a:spcPts val="900"/>
              </a:spcBef>
              <a:buClr>
                <a:schemeClr val="accent1"/>
              </a:buClr>
              <a:buSzPct val="104999"/>
              <a:buFont typeface="Avenir Next"/>
              <a:buChar char="‣"/>
              <a:defRPr sz="2100">
                <a:solidFill>
                  <a:srgbClr val="000000"/>
                </a:solidFill>
                <a:latin typeface="Avenir Next"/>
                <a:ea typeface="Avenir Next"/>
                <a:cs typeface="Avenir Next"/>
                <a:sym typeface="Avenir Next"/>
              </a:defRPr>
            </a:pPr>
            <a:r>
              <a:t>The simplest of these objects is the </a:t>
            </a:r>
            <a:r>
              <a:rPr b="1"/>
              <a:t>vector object</a:t>
            </a:r>
            <a:r>
              <a:t> and there are six data types of these atomic vectors, also termed as six classes of vectors. The other R-Objects are built upon the atomic vectors.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data types"/>
          <p:cNvSpPr txBox="1"/>
          <p:nvPr>
            <p:ph type="title"/>
          </p:nvPr>
        </p:nvSpPr>
        <p:spPr>
          <a:xfrm>
            <a:off x="406400" y="311150"/>
            <a:ext cx="12192000" cy="723902"/>
          </a:xfrm>
          <a:prstGeom prst="rect">
            <a:avLst/>
          </a:prstGeom>
        </p:spPr>
        <p:txBody>
          <a:bodyPr/>
          <a:lstStyle>
            <a:lvl1pPr defTabSz="467359">
              <a:spcBef>
                <a:spcPts val="2200"/>
              </a:spcBef>
              <a:defRPr sz="4800"/>
            </a:lvl1pPr>
          </a:lstStyle>
          <a:p>
            <a:pPr/>
            <a:r>
              <a:t>data types</a:t>
            </a:r>
          </a:p>
        </p:txBody>
      </p:sp>
      <p:graphicFrame>
        <p:nvGraphicFramePr>
          <p:cNvPr id="270" name="Table"/>
          <p:cNvGraphicFramePr/>
          <p:nvPr/>
        </p:nvGraphicFramePr>
        <p:xfrm>
          <a:off x="915940" y="1160341"/>
          <a:ext cx="11528294" cy="8355922"/>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813949"/>
                <a:gridCol w="2168549"/>
                <a:gridCol w="4161930"/>
                <a:gridCol w="3383864"/>
              </a:tblGrid>
              <a:tr h="897833">
                <a:tc>
                  <a:txBody>
                    <a:bodyPr/>
                    <a:lstStyle/>
                    <a:p>
                      <a:pPr algn="l" defTabSz="457200">
                        <a:lnSpc>
                          <a:spcPts val="4900"/>
                        </a:lnSpc>
                        <a:defRPr sz="1800">
                          <a:solidFill>
                            <a:srgbClr val="000000"/>
                          </a:solidFill>
                        </a:defRPr>
                      </a:pPr>
                      <a:r>
                        <a:rPr b="1" sz="2500">
                          <a:solidFill>
                            <a:srgbClr val="313131"/>
                          </a:solidFill>
                          <a:latin typeface="Verdana"/>
                          <a:ea typeface="Verdana"/>
                          <a:cs typeface="Verdana"/>
                          <a:sym typeface="Verdana"/>
                        </a:rPr>
                        <a:t>Data Type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457200">
                        <a:lnSpc>
                          <a:spcPts val="4900"/>
                        </a:lnSpc>
                        <a:defRPr sz="1800">
                          <a:solidFill>
                            <a:srgbClr val="000000"/>
                          </a:solidFill>
                        </a:defRPr>
                      </a:pPr>
                      <a:r>
                        <a:rPr b="1" sz="2500">
                          <a:solidFill>
                            <a:srgbClr val="313131"/>
                          </a:solidFill>
                          <a:latin typeface="Verdana"/>
                          <a:ea typeface="Verdana"/>
                          <a:cs typeface="Verdana"/>
                          <a:sym typeface="Verdana"/>
                        </a:rPr>
                        <a:t>Example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457200">
                        <a:lnSpc>
                          <a:spcPts val="4900"/>
                        </a:lnSpc>
                        <a:defRPr sz="1800">
                          <a:solidFill>
                            <a:srgbClr val="000000"/>
                          </a:solidFill>
                        </a:defRPr>
                      </a:pPr>
                      <a:r>
                        <a:rPr b="1" sz="2500">
                          <a:solidFill>
                            <a:srgbClr val="313131"/>
                          </a:solidFill>
                          <a:latin typeface="Verdana"/>
                          <a:ea typeface="Verdana"/>
                          <a:cs typeface="Verdana"/>
                          <a:sym typeface="Verdana"/>
                        </a:rPr>
                        <a:t>Verify</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457200">
                        <a:lnSpc>
                          <a:spcPts val="4900"/>
                        </a:lnSpc>
                        <a:defRPr sz="1800">
                          <a:solidFill>
                            <a:srgbClr val="000000"/>
                          </a:solidFill>
                        </a:defRPr>
                      </a:pPr>
                      <a:r>
                        <a:rPr b="1" sz="2500">
                          <a:solidFill>
                            <a:srgbClr val="313131"/>
                          </a:solidFill>
                          <a:latin typeface="Verdana"/>
                          <a:ea typeface="Verdana"/>
                          <a:cs typeface="Verdana"/>
                          <a:sym typeface="Verdana"/>
                        </a:rPr>
                        <a:t>Result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r>
              <a:tr h="974660">
                <a:tc>
                  <a:txBody>
                    <a:bodyPr/>
                    <a:lstStyle/>
                    <a:p>
                      <a:pPr algn="l" defTabSz="457200">
                        <a:lnSpc>
                          <a:spcPts val="4900"/>
                        </a:lnSpc>
                        <a:defRPr sz="1800">
                          <a:solidFill>
                            <a:srgbClr val="000000"/>
                          </a:solidFill>
                        </a:defRPr>
                      </a:pPr>
                      <a:r>
                        <a:rPr sz="2500">
                          <a:solidFill>
                            <a:srgbClr val="313131"/>
                          </a:solidFill>
                          <a:latin typeface="Verdana"/>
                          <a:ea typeface="Verdana"/>
                          <a:cs typeface="Verdana"/>
                          <a:sym typeface="Verdana"/>
                        </a:rPr>
                        <a:t>Logical</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900"/>
                        </a:lnSpc>
                        <a:defRPr sz="1800">
                          <a:solidFill>
                            <a:srgbClr val="000000"/>
                          </a:solidFill>
                        </a:defRPr>
                      </a:pPr>
                      <a:r>
                        <a:rPr sz="2500">
                          <a:solidFill>
                            <a:srgbClr val="313131"/>
                          </a:solidFill>
                          <a:latin typeface="Verdana"/>
                          <a:ea typeface="Verdana"/>
                          <a:cs typeface="Verdana"/>
                          <a:sym typeface="Verdana"/>
                        </a:rPr>
                        <a:t>TRUE, FALSE</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600"/>
                        </a:lnSpc>
                        <a:defRPr sz="2500">
                          <a:solidFill>
                            <a:srgbClr val="313131"/>
                          </a:solidFill>
                          <a:latin typeface="Menlo"/>
                          <a:ea typeface="Menlo"/>
                          <a:cs typeface="Menlo"/>
                          <a:sym typeface="Menlo"/>
                        </a:defRPr>
                      </a:pPr>
                      <a:r>
                        <a:t>v </a:t>
                      </a:r>
                      <a:r>
                        <a:rPr>
                          <a:solidFill>
                            <a:srgbClr val="666600"/>
                          </a:solidFill>
                        </a:rPr>
                        <a:t>&lt;-</a:t>
                      </a:r>
                      <a:r>
                        <a:t> TRUE </a:t>
                      </a:r>
                    </a:p>
                    <a:p>
                      <a:pPr algn="l" defTabSz="457200">
                        <a:lnSpc>
                          <a:spcPts val="4600"/>
                        </a:lnSpc>
                        <a:defRPr sz="2500">
                          <a:solidFill>
                            <a:srgbClr val="000088"/>
                          </a:solidFill>
                          <a:latin typeface="Menlo"/>
                          <a:ea typeface="Menlo"/>
                          <a:cs typeface="Menlo"/>
                          <a:sym typeface="Menlo"/>
                        </a:defRPr>
                      </a:pPr>
                      <a:r>
                        <a:t>print</a:t>
                      </a:r>
                      <a:r>
                        <a:rPr>
                          <a:solidFill>
                            <a:srgbClr val="666600"/>
                          </a:solidFill>
                        </a:rPr>
                        <a:t>(</a:t>
                      </a:r>
                      <a:r>
                        <a:t>class</a:t>
                      </a:r>
                      <a:r>
                        <a:rPr>
                          <a:solidFill>
                            <a:srgbClr val="666600"/>
                          </a:solidFill>
                        </a:rPr>
                        <a:t>(</a:t>
                      </a:r>
                      <a:r>
                        <a:rPr>
                          <a:solidFill>
                            <a:srgbClr val="313131"/>
                          </a:solidFill>
                        </a:rPr>
                        <a:t>v</a:t>
                      </a:r>
                      <a:r>
                        <a:rPr>
                          <a:solidFill>
                            <a:srgbClr val="666600"/>
                          </a:solidFill>
                        </a:rPr>
                        <a: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700"/>
                        </a:lnSpc>
                        <a:defRPr sz="1800">
                          <a:solidFill>
                            <a:srgbClr val="000000"/>
                          </a:solidFill>
                        </a:defRPr>
                      </a:pPr>
                      <a:r>
                        <a:rPr sz="2500">
                          <a:solidFill>
                            <a:srgbClr val="313131"/>
                          </a:solidFill>
                          <a:latin typeface="Menlo"/>
                          <a:ea typeface="Menlo"/>
                          <a:cs typeface="Menlo"/>
                          <a:sym typeface="Menlo"/>
                        </a:rPr>
                        <a:t>[1] "logical"</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082812">
                <a:tc>
                  <a:txBody>
                    <a:bodyPr/>
                    <a:lstStyle/>
                    <a:p>
                      <a:pPr algn="l" defTabSz="457200">
                        <a:lnSpc>
                          <a:spcPts val="4900"/>
                        </a:lnSpc>
                        <a:defRPr sz="1800">
                          <a:solidFill>
                            <a:srgbClr val="000000"/>
                          </a:solidFill>
                        </a:defRPr>
                      </a:pPr>
                      <a:r>
                        <a:rPr sz="2500">
                          <a:solidFill>
                            <a:srgbClr val="313131"/>
                          </a:solidFill>
                          <a:latin typeface="Verdana"/>
                          <a:ea typeface="Verdana"/>
                          <a:cs typeface="Verdana"/>
                          <a:sym typeface="Verdana"/>
                        </a:rPr>
                        <a:t>Numeric</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900"/>
                        </a:lnSpc>
                        <a:defRPr sz="1800">
                          <a:solidFill>
                            <a:srgbClr val="000000"/>
                          </a:solidFill>
                        </a:defRPr>
                      </a:pPr>
                      <a:r>
                        <a:rPr sz="2500">
                          <a:solidFill>
                            <a:srgbClr val="313131"/>
                          </a:solidFill>
                          <a:latin typeface="Verdana"/>
                          <a:ea typeface="Verdana"/>
                          <a:cs typeface="Verdana"/>
                          <a:sym typeface="Verdana"/>
                        </a:rPr>
                        <a:t>12.3, 5, 999</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600"/>
                        </a:lnSpc>
                        <a:defRPr sz="2500">
                          <a:solidFill>
                            <a:srgbClr val="313131"/>
                          </a:solidFill>
                          <a:latin typeface="Menlo"/>
                          <a:ea typeface="Menlo"/>
                          <a:cs typeface="Menlo"/>
                          <a:sym typeface="Menlo"/>
                        </a:defRPr>
                      </a:pPr>
                      <a:r>
                        <a:t>v </a:t>
                      </a:r>
                      <a:r>
                        <a:rPr>
                          <a:solidFill>
                            <a:srgbClr val="666600"/>
                          </a:solidFill>
                        </a:rPr>
                        <a:t>&lt;-</a:t>
                      </a:r>
                      <a:r>
                        <a:t> </a:t>
                      </a:r>
                      <a:r>
                        <a:rPr>
                          <a:solidFill>
                            <a:srgbClr val="006666"/>
                          </a:solidFill>
                        </a:rPr>
                        <a:t>23.5</a:t>
                      </a:r>
                    </a:p>
                    <a:p>
                      <a:pPr algn="l" defTabSz="457200">
                        <a:lnSpc>
                          <a:spcPts val="4600"/>
                        </a:lnSpc>
                        <a:defRPr sz="2500">
                          <a:solidFill>
                            <a:srgbClr val="000088"/>
                          </a:solidFill>
                          <a:latin typeface="Menlo"/>
                          <a:ea typeface="Menlo"/>
                          <a:cs typeface="Menlo"/>
                          <a:sym typeface="Menlo"/>
                        </a:defRPr>
                      </a:pPr>
                      <a:r>
                        <a:t>print</a:t>
                      </a:r>
                      <a:r>
                        <a:rPr>
                          <a:solidFill>
                            <a:srgbClr val="666600"/>
                          </a:solidFill>
                        </a:rPr>
                        <a:t>(</a:t>
                      </a:r>
                      <a:r>
                        <a:t>class</a:t>
                      </a:r>
                      <a:r>
                        <a:rPr>
                          <a:solidFill>
                            <a:srgbClr val="666600"/>
                          </a:solidFill>
                        </a:rPr>
                        <a:t>(</a:t>
                      </a:r>
                      <a:r>
                        <a:rPr>
                          <a:solidFill>
                            <a:srgbClr val="313131"/>
                          </a:solidFill>
                        </a:rPr>
                        <a:t>v</a:t>
                      </a:r>
                      <a:r>
                        <a:rPr>
                          <a:solidFill>
                            <a:srgbClr val="666600"/>
                          </a:solidFill>
                        </a:rPr>
                        <a: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700"/>
                        </a:lnSpc>
                        <a:defRPr sz="1800">
                          <a:solidFill>
                            <a:srgbClr val="000000"/>
                          </a:solidFill>
                        </a:defRPr>
                      </a:pPr>
                      <a:r>
                        <a:rPr sz="2500">
                          <a:solidFill>
                            <a:srgbClr val="313131"/>
                          </a:solidFill>
                          <a:latin typeface="Menlo"/>
                          <a:ea typeface="Menlo"/>
                          <a:cs typeface="Menlo"/>
                          <a:sym typeface="Menlo"/>
                        </a:rPr>
                        <a:t>[1] "numeric"</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928825">
                <a:tc>
                  <a:txBody>
                    <a:bodyPr/>
                    <a:lstStyle/>
                    <a:p>
                      <a:pPr algn="l" defTabSz="457200">
                        <a:lnSpc>
                          <a:spcPts val="4900"/>
                        </a:lnSpc>
                        <a:defRPr sz="1800">
                          <a:solidFill>
                            <a:srgbClr val="000000"/>
                          </a:solidFill>
                        </a:defRPr>
                      </a:pPr>
                      <a:r>
                        <a:rPr sz="2500">
                          <a:solidFill>
                            <a:srgbClr val="313131"/>
                          </a:solidFill>
                          <a:latin typeface="Verdana"/>
                          <a:ea typeface="Verdana"/>
                          <a:cs typeface="Verdana"/>
                          <a:sym typeface="Verdana"/>
                        </a:rPr>
                        <a:t>Integer</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900"/>
                        </a:lnSpc>
                        <a:defRPr sz="1800">
                          <a:solidFill>
                            <a:srgbClr val="000000"/>
                          </a:solidFill>
                        </a:defRPr>
                      </a:pPr>
                      <a:r>
                        <a:rPr sz="2500">
                          <a:solidFill>
                            <a:srgbClr val="313131"/>
                          </a:solidFill>
                          <a:latin typeface="Verdana"/>
                          <a:ea typeface="Verdana"/>
                          <a:cs typeface="Verdana"/>
                          <a:sym typeface="Verdana"/>
                        </a:rPr>
                        <a:t>2L, 34L, 0L</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600"/>
                        </a:lnSpc>
                        <a:defRPr sz="2500">
                          <a:solidFill>
                            <a:srgbClr val="313131"/>
                          </a:solidFill>
                          <a:latin typeface="Menlo"/>
                          <a:ea typeface="Menlo"/>
                          <a:cs typeface="Menlo"/>
                          <a:sym typeface="Menlo"/>
                        </a:defRPr>
                      </a:pPr>
                      <a:r>
                        <a:t>v </a:t>
                      </a:r>
                      <a:r>
                        <a:rPr>
                          <a:solidFill>
                            <a:srgbClr val="666600"/>
                          </a:solidFill>
                        </a:rPr>
                        <a:t>&lt;-</a:t>
                      </a:r>
                      <a:r>
                        <a:t> </a:t>
                      </a:r>
                      <a:r>
                        <a:rPr>
                          <a:solidFill>
                            <a:srgbClr val="006666"/>
                          </a:solidFill>
                        </a:rPr>
                        <a:t>2L</a:t>
                      </a:r>
                    </a:p>
                    <a:p>
                      <a:pPr algn="l" defTabSz="457200">
                        <a:lnSpc>
                          <a:spcPts val="4600"/>
                        </a:lnSpc>
                        <a:defRPr sz="2500">
                          <a:solidFill>
                            <a:srgbClr val="000088"/>
                          </a:solidFill>
                          <a:latin typeface="Menlo"/>
                          <a:ea typeface="Menlo"/>
                          <a:cs typeface="Menlo"/>
                          <a:sym typeface="Menlo"/>
                        </a:defRPr>
                      </a:pPr>
                      <a:r>
                        <a:t>print</a:t>
                      </a:r>
                      <a:r>
                        <a:rPr>
                          <a:solidFill>
                            <a:srgbClr val="666600"/>
                          </a:solidFill>
                        </a:rPr>
                        <a:t>(</a:t>
                      </a:r>
                      <a:r>
                        <a:t>class</a:t>
                      </a:r>
                      <a:r>
                        <a:rPr>
                          <a:solidFill>
                            <a:srgbClr val="666600"/>
                          </a:solidFill>
                        </a:rPr>
                        <a:t>(</a:t>
                      </a:r>
                      <a:r>
                        <a:rPr>
                          <a:solidFill>
                            <a:srgbClr val="313131"/>
                          </a:solidFill>
                        </a:rPr>
                        <a:t>v</a:t>
                      </a:r>
                      <a:r>
                        <a:rPr>
                          <a:solidFill>
                            <a:srgbClr val="666600"/>
                          </a:solidFill>
                        </a:rPr>
                        <a: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700"/>
                        </a:lnSpc>
                        <a:defRPr sz="1800">
                          <a:solidFill>
                            <a:srgbClr val="000000"/>
                          </a:solidFill>
                        </a:defRPr>
                      </a:pPr>
                      <a:r>
                        <a:rPr sz="2500">
                          <a:solidFill>
                            <a:srgbClr val="313131"/>
                          </a:solidFill>
                          <a:latin typeface="Menlo"/>
                          <a:ea typeface="Menlo"/>
                          <a:cs typeface="Menlo"/>
                          <a:sym typeface="Menlo"/>
                        </a:rPr>
                        <a:t>[1] "integer"</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013864">
                <a:tc>
                  <a:txBody>
                    <a:bodyPr/>
                    <a:lstStyle/>
                    <a:p>
                      <a:pPr algn="l" defTabSz="457200">
                        <a:lnSpc>
                          <a:spcPts val="4900"/>
                        </a:lnSpc>
                        <a:defRPr sz="1800">
                          <a:solidFill>
                            <a:srgbClr val="000000"/>
                          </a:solidFill>
                        </a:defRPr>
                      </a:pPr>
                      <a:r>
                        <a:rPr sz="2500">
                          <a:solidFill>
                            <a:srgbClr val="313131"/>
                          </a:solidFill>
                          <a:latin typeface="Verdana"/>
                          <a:ea typeface="Verdana"/>
                          <a:cs typeface="Verdana"/>
                          <a:sym typeface="Verdana"/>
                        </a:rPr>
                        <a:t>Complex</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900"/>
                        </a:lnSpc>
                        <a:defRPr sz="1800">
                          <a:solidFill>
                            <a:srgbClr val="000000"/>
                          </a:solidFill>
                        </a:defRPr>
                      </a:pPr>
                      <a:r>
                        <a:rPr sz="2500">
                          <a:solidFill>
                            <a:srgbClr val="313131"/>
                          </a:solidFill>
                          <a:latin typeface="Verdana"/>
                          <a:ea typeface="Verdana"/>
                          <a:cs typeface="Verdana"/>
                          <a:sym typeface="Verdana"/>
                        </a:rPr>
                        <a:t>3 + 2i</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600"/>
                        </a:lnSpc>
                        <a:defRPr sz="2500">
                          <a:solidFill>
                            <a:srgbClr val="313131"/>
                          </a:solidFill>
                          <a:latin typeface="Menlo"/>
                          <a:ea typeface="Menlo"/>
                          <a:cs typeface="Menlo"/>
                          <a:sym typeface="Menlo"/>
                        </a:defRPr>
                      </a:pPr>
                      <a:r>
                        <a:t>v </a:t>
                      </a:r>
                      <a:r>
                        <a:rPr>
                          <a:solidFill>
                            <a:srgbClr val="666600"/>
                          </a:solidFill>
                        </a:rPr>
                        <a:t>&lt;-</a:t>
                      </a:r>
                      <a:r>
                        <a:t> </a:t>
                      </a:r>
                      <a:r>
                        <a:rPr>
                          <a:solidFill>
                            <a:srgbClr val="006666"/>
                          </a:solidFill>
                        </a:rPr>
                        <a:t>2</a:t>
                      </a:r>
                      <a:r>
                        <a:rPr>
                          <a:solidFill>
                            <a:srgbClr val="666600"/>
                          </a:solidFill>
                        </a:rPr>
                        <a:t>+</a:t>
                      </a:r>
                      <a:r>
                        <a:rPr>
                          <a:solidFill>
                            <a:srgbClr val="006666"/>
                          </a:solidFill>
                        </a:rPr>
                        <a:t>5i</a:t>
                      </a:r>
                    </a:p>
                    <a:p>
                      <a:pPr algn="l" defTabSz="457200">
                        <a:lnSpc>
                          <a:spcPts val="4600"/>
                        </a:lnSpc>
                        <a:defRPr sz="2500">
                          <a:solidFill>
                            <a:srgbClr val="000088"/>
                          </a:solidFill>
                          <a:latin typeface="Menlo"/>
                          <a:ea typeface="Menlo"/>
                          <a:cs typeface="Menlo"/>
                          <a:sym typeface="Menlo"/>
                        </a:defRPr>
                      </a:pPr>
                      <a:r>
                        <a:t>print</a:t>
                      </a:r>
                      <a:r>
                        <a:rPr>
                          <a:solidFill>
                            <a:srgbClr val="666600"/>
                          </a:solidFill>
                        </a:rPr>
                        <a:t>(</a:t>
                      </a:r>
                      <a:r>
                        <a:t>class</a:t>
                      </a:r>
                      <a:r>
                        <a:rPr>
                          <a:solidFill>
                            <a:srgbClr val="666600"/>
                          </a:solidFill>
                        </a:rPr>
                        <a:t>(</a:t>
                      </a:r>
                      <a:r>
                        <a:rPr>
                          <a:solidFill>
                            <a:srgbClr val="313131"/>
                          </a:solidFill>
                        </a:rPr>
                        <a:t>v</a:t>
                      </a:r>
                      <a:r>
                        <a:rPr>
                          <a:solidFill>
                            <a:srgbClr val="666600"/>
                          </a:solidFill>
                        </a:rPr>
                        <a: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700"/>
                        </a:lnSpc>
                        <a:defRPr sz="1800">
                          <a:solidFill>
                            <a:srgbClr val="000000"/>
                          </a:solidFill>
                        </a:defRPr>
                      </a:pPr>
                      <a:r>
                        <a:rPr sz="2500">
                          <a:solidFill>
                            <a:srgbClr val="313131"/>
                          </a:solidFill>
                          <a:latin typeface="Menlo"/>
                          <a:ea typeface="Menlo"/>
                          <a:cs typeface="Menlo"/>
                          <a:sym typeface="Menlo"/>
                        </a:rPr>
                        <a:t>[1] "complex"</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710692">
                <a:tc>
                  <a:txBody>
                    <a:bodyPr/>
                    <a:lstStyle/>
                    <a:p>
                      <a:pPr algn="l" defTabSz="457200">
                        <a:lnSpc>
                          <a:spcPts val="4900"/>
                        </a:lnSpc>
                        <a:defRPr sz="1800">
                          <a:solidFill>
                            <a:srgbClr val="000000"/>
                          </a:solidFill>
                        </a:defRPr>
                      </a:pPr>
                      <a:r>
                        <a:rPr sz="2500">
                          <a:solidFill>
                            <a:srgbClr val="313131"/>
                          </a:solidFill>
                          <a:latin typeface="Verdana"/>
                          <a:ea typeface="Verdana"/>
                          <a:cs typeface="Verdana"/>
                          <a:sym typeface="Verdana"/>
                        </a:rPr>
                        <a:t>Character</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900"/>
                        </a:lnSpc>
                        <a:defRPr sz="1800">
                          <a:solidFill>
                            <a:srgbClr val="000000"/>
                          </a:solidFill>
                        </a:defRPr>
                      </a:pPr>
                      <a:r>
                        <a:rPr sz="2500">
                          <a:solidFill>
                            <a:srgbClr val="313131"/>
                          </a:solidFill>
                          <a:latin typeface="Verdana"/>
                          <a:ea typeface="Verdana"/>
                          <a:cs typeface="Verdana"/>
                          <a:sym typeface="Verdana"/>
                        </a:rPr>
                        <a:t>a' , '"good", "TRUE", '23.4'</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600"/>
                        </a:lnSpc>
                        <a:defRPr sz="2500">
                          <a:solidFill>
                            <a:srgbClr val="313131"/>
                          </a:solidFill>
                          <a:latin typeface="Menlo"/>
                          <a:ea typeface="Menlo"/>
                          <a:cs typeface="Menlo"/>
                          <a:sym typeface="Menlo"/>
                        </a:defRPr>
                      </a:pPr>
                      <a:r>
                        <a:t>v </a:t>
                      </a:r>
                      <a:r>
                        <a:rPr>
                          <a:solidFill>
                            <a:srgbClr val="666600"/>
                          </a:solidFill>
                        </a:rPr>
                        <a:t>&lt;-</a:t>
                      </a:r>
                      <a:r>
                        <a:t> </a:t>
                      </a:r>
                      <a:r>
                        <a:rPr>
                          <a:solidFill>
                            <a:srgbClr val="008800"/>
                          </a:solidFill>
                        </a:rPr>
                        <a:t>"TRUE"</a:t>
                      </a:r>
                    </a:p>
                    <a:p>
                      <a:pPr algn="l" defTabSz="457200">
                        <a:lnSpc>
                          <a:spcPts val="4600"/>
                        </a:lnSpc>
                        <a:defRPr sz="2500">
                          <a:solidFill>
                            <a:srgbClr val="000088"/>
                          </a:solidFill>
                          <a:latin typeface="Menlo"/>
                          <a:ea typeface="Menlo"/>
                          <a:cs typeface="Menlo"/>
                          <a:sym typeface="Menlo"/>
                        </a:defRPr>
                      </a:pPr>
                      <a:r>
                        <a:t>print</a:t>
                      </a:r>
                      <a:r>
                        <a:rPr>
                          <a:solidFill>
                            <a:srgbClr val="666600"/>
                          </a:solidFill>
                        </a:rPr>
                        <a:t>(</a:t>
                      </a:r>
                      <a:r>
                        <a:t>class</a:t>
                      </a:r>
                      <a:r>
                        <a:rPr>
                          <a:solidFill>
                            <a:srgbClr val="666600"/>
                          </a:solidFill>
                        </a:rPr>
                        <a:t>(</a:t>
                      </a:r>
                      <a:r>
                        <a:rPr>
                          <a:solidFill>
                            <a:srgbClr val="313131"/>
                          </a:solidFill>
                        </a:rPr>
                        <a:t>v</a:t>
                      </a:r>
                      <a:r>
                        <a:rPr>
                          <a:solidFill>
                            <a:srgbClr val="666600"/>
                          </a:solidFill>
                        </a:rPr>
                        <a: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700"/>
                        </a:lnSpc>
                        <a:defRPr sz="1800">
                          <a:solidFill>
                            <a:srgbClr val="000000"/>
                          </a:solidFill>
                        </a:defRPr>
                      </a:pPr>
                      <a:r>
                        <a:rPr sz="2500">
                          <a:solidFill>
                            <a:srgbClr val="313131"/>
                          </a:solidFill>
                          <a:latin typeface="Menlo"/>
                          <a:ea typeface="Menlo"/>
                          <a:cs typeface="Menlo"/>
                          <a:sym typeface="Menlo"/>
                        </a:rPr>
                        <a:t>[1] "character"</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747231">
                <a:tc>
                  <a:txBody>
                    <a:bodyPr/>
                    <a:lstStyle/>
                    <a:p>
                      <a:pPr algn="l" defTabSz="457200">
                        <a:lnSpc>
                          <a:spcPts val="4900"/>
                        </a:lnSpc>
                        <a:defRPr sz="1800">
                          <a:solidFill>
                            <a:srgbClr val="000000"/>
                          </a:solidFill>
                        </a:defRPr>
                      </a:pPr>
                      <a:r>
                        <a:rPr sz="2500">
                          <a:solidFill>
                            <a:srgbClr val="313131"/>
                          </a:solidFill>
                          <a:latin typeface="Verdana"/>
                          <a:ea typeface="Verdana"/>
                          <a:cs typeface="Verdana"/>
                          <a:sym typeface="Verdana"/>
                        </a:rPr>
                        <a:t>Raw</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900"/>
                        </a:lnSpc>
                        <a:defRPr sz="1800">
                          <a:solidFill>
                            <a:srgbClr val="000000"/>
                          </a:solidFill>
                        </a:defRPr>
                      </a:pPr>
                      <a:r>
                        <a:rPr sz="2500">
                          <a:solidFill>
                            <a:srgbClr val="313131"/>
                          </a:solidFill>
                          <a:latin typeface="Verdana"/>
                          <a:ea typeface="Verdana"/>
                          <a:cs typeface="Verdana"/>
                          <a:sym typeface="Verdana"/>
                        </a:rPr>
                        <a:t>"Hello" is stored as 48 65 6c 6c 6f</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600"/>
                        </a:lnSpc>
                        <a:defRPr sz="2500">
                          <a:solidFill>
                            <a:srgbClr val="313131"/>
                          </a:solidFill>
                          <a:latin typeface="Menlo"/>
                          <a:ea typeface="Menlo"/>
                          <a:cs typeface="Menlo"/>
                          <a:sym typeface="Menlo"/>
                        </a:defRPr>
                      </a:pPr>
                      <a:r>
                        <a:t>v </a:t>
                      </a:r>
                      <a:r>
                        <a:rPr>
                          <a:solidFill>
                            <a:srgbClr val="666600"/>
                          </a:solidFill>
                        </a:rPr>
                        <a:t>&lt;-</a:t>
                      </a:r>
                      <a:r>
                        <a:t> charToRaw</a:t>
                      </a:r>
                      <a:r>
                        <a:rPr>
                          <a:solidFill>
                            <a:srgbClr val="666600"/>
                          </a:solidFill>
                        </a:rPr>
                        <a:t>(</a:t>
                      </a:r>
                      <a:r>
                        <a:rPr>
                          <a:solidFill>
                            <a:srgbClr val="008800"/>
                          </a:solidFill>
                        </a:rPr>
                        <a:t>"Hello"</a:t>
                      </a:r>
                      <a:r>
                        <a:rPr>
                          <a:solidFill>
                            <a:srgbClr val="666600"/>
                          </a:solidFill>
                        </a:rPr>
                        <a:t>)</a:t>
                      </a:r>
                    </a:p>
                    <a:p>
                      <a:pPr algn="l" defTabSz="457200">
                        <a:lnSpc>
                          <a:spcPts val="4600"/>
                        </a:lnSpc>
                        <a:defRPr sz="2500">
                          <a:solidFill>
                            <a:srgbClr val="000088"/>
                          </a:solidFill>
                          <a:latin typeface="Menlo"/>
                          <a:ea typeface="Menlo"/>
                          <a:cs typeface="Menlo"/>
                          <a:sym typeface="Menlo"/>
                        </a:defRPr>
                      </a:pPr>
                      <a:r>
                        <a:t>print</a:t>
                      </a:r>
                      <a:r>
                        <a:rPr>
                          <a:solidFill>
                            <a:srgbClr val="666600"/>
                          </a:solidFill>
                        </a:rPr>
                        <a:t>(</a:t>
                      </a:r>
                      <a:r>
                        <a:t>class</a:t>
                      </a:r>
                      <a:r>
                        <a:rPr>
                          <a:solidFill>
                            <a:srgbClr val="666600"/>
                          </a:solidFill>
                        </a:rPr>
                        <a:t>(</a:t>
                      </a:r>
                      <a:r>
                        <a:rPr>
                          <a:solidFill>
                            <a:srgbClr val="313131"/>
                          </a:solidFill>
                        </a:rPr>
                        <a:t>v</a:t>
                      </a:r>
                      <a:r>
                        <a:rPr>
                          <a:solidFill>
                            <a:srgbClr val="666600"/>
                          </a:solidFill>
                        </a:rPr>
                        <a: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700"/>
                        </a:lnSpc>
                        <a:defRPr sz="1800">
                          <a:solidFill>
                            <a:srgbClr val="000000"/>
                          </a:solidFill>
                        </a:defRPr>
                      </a:pPr>
                      <a:r>
                        <a:rPr sz="2500">
                          <a:solidFill>
                            <a:srgbClr val="313131"/>
                          </a:solidFill>
                          <a:latin typeface="Menlo"/>
                          <a:ea typeface="Menlo"/>
                          <a:cs typeface="Menlo"/>
                          <a:sym typeface="Menlo"/>
                        </a:rPr>
                        <a:t>[1] "raw"</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bl>
          </a:graphicData>
        </a:graphic>
      </p:graphicFrame>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dates in r"/>
          <p:cNvSpPr txBox="1"/>
          <p:nvPr>
            <p:ph type="title" idx="4294967295"/>
          </p:nvPr>
        </p:nvSpPr>
        <p:spPr>
          <a:xfrm>
            <a:off x="406399" y="3898739"/>
            <a:ext cx="12192003" cy="2670742"/>
          </a:xfrm>
          <a:prstGeom prst="rect">
            <a:avLst/>
          </a:prstGeom>
        </p:spPr>
        <p:txBody>
          <a:bodyPr/>
          <a:lstStyle>
            <a:lvl1pPr algn="ctr" defTabSz="224331">
              <a:spcBef>
                <a:spcPts val="1000"/>
              </a:spcBef>
              <a:defRPr sz="9504">
                <a:solidFill>
                  <a:srgbClr val="2984AF"/>
                </a:solidFill>
              </a:defRPr>
            </a:lvl1pPr>
          </a:lstStyle>
          <a:p>
            <a:pPr/>
            <a:r>
              <a:t>dates in 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R is a programming language and software environment for statistical analysis, graphics representation and reporting. R was created by Ross Ihaka and Robert Gentleman at the University of Auckland, New Zealand, and is currently developed by the R Development Core Team.…"/>
          <p:cNvSpPr txBox="1"/>
          <p:nvPr/>
        </p:nvSpPr>
        <p:spPr>
          <a:xfrm>
            <a:off x="265879" y="1151794"/>
            <a:ext cx="12473042" cy="840595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L="482600" indent="-444500" algn="just" defTabSz="457200">
              <a:lnSpc>
                <a:spcPts val="6400"/>
              </a:lnSpc>
              <a:spcBef>
                <a:spcPts val="900"/>
              </a:spcBef>
              <a:buClr>
                <a:schemeClr val="accent1"/>
              </a:buClr>
              <a:buSzPct val="104999"/>
              <a:buFont typeface="Avenir Next"/>
              <a:buChar char="‣"/>
              <a:defRPr sz="2100">
                <a:solidFill>
                  <a:srgbClr val="000000"/>
                </a:solidFill>
                <a:latin typeface="Avenir Next"/>
                <a:ea typeface="Avenir Next"/>
                <a:cs typeface="Avenir Next"/>
                <a:sym typeface="Avenir Next"/>
              </a:defRPr>
            </a:pPr>
            <a:r>
              <a:t>R is a programming language and software environment for statistical analysis, graphics representation and reporting. R was created by Ross Ihaka and Robert Gentleman at the University of Auckland, New Zealand, and is currently developed by the R Development Core Team.</a:t>
            </a:r>
          </a:p>
          <a:p>
            <a:pPr marL="482600" indent="-444500" algn="just" defTabSz="457200">
              <a:lnSpc>
                <a:spcPts val="6400"/>
              </a:lnSpc>
              <a:spcBef>
                <a:spcPts val="900"/>
              </a:spcBef>
              <a:buClr>
                <a:schemeClr val="accent1"/>
              </a:buClr>
              <a:buSzPct val="104999"/>
              <a:buFont typeface="Avenir Next"/>
              <a:buChar char="‣"/>
              <a:defRPr sz="2100">
                <a:solidFill>
                  <a:srgbClr val="000000"/>
                </a:solidFill>
                <a:latin typeface="Avenir Next"/>
                <a:ea typeface="Avenir Next"/>
                <a:cs typeface="Avenir Next"/>
                <a:sym typeface="Avenir Next"/>
              </a:defRPr>
            </a:pPr>
            <a:r>
              <a:t>The core of R is an interpreted computer language which allows branching and looping as well as modular programming using functions. R allows integration with the procedures written in the C, C++, .Net, Python or FORTRAN languages for efficiency.</a:t>
            </a:r>
          </a:p>
          <a:p>
            <a:pPr marL="482600" indent="-444500" algn="just" defTabSz="457200">
              <a:lnSpc>
                <a:spcPts val="6400"/>
              </a:lnSpc>
              <a:spcBef>
                <a:spcPts val="900"/>
              </a:spcBef>
              <a:buClr>
                <a:schemeClr val="accent1"/>
              </a:buClr>
              <a:buSzPct val="104999"/>
              <a:buFont typeface="Avenir Next"/>
              <a:buChar char="‣"/>
              <a:defRPr sz="2100">
                <a:solidFill>
                  <a:srgbClr val="000000"/>
                </a:solidFill>
                <a:latin typeface="Avenir Next"/>
                <a:ea typeface="Avenir Next"/>
                <a:cs typeface="Avenir Next"/>
                <a:sym typeface="Avenir Next"/>
              </a:defRPr>
            </a:pPr>
            <a:r>
              <a:t>R is freely available under the GNU General Public License, and pre-compiled binary versions are provided for various operating systems like Linux, Windows and Mac.</a:t>
            </a:r>
          </a:p>
          <a:p>
            <a:pPr marL="482600" indent="-444500" algn="just" defTabSz="457200">
              <a:lnSpc>
                <a:spcPts val="6400"/>
              </a:lnSpc>
              <a:spcBef>
                <a:spcPts val="900"/>
              </a:spcBef>
              <a:buClr>
                <a:schemeClr val="accent1"/>
              </a:buClr>
              <a:buSzPct val="104999"/>
              <a:buFont typeface="Avenir Next"/>
              <a:buChar char="‣"/>
              <a:defRPr sz="2100">
                <a:solidFill>
                  <a:srgbClr val="000000"/>
                </a:solidFill>
                <a:latin typeface="Avenir Next"/>
                <a:ea typeface="Avenir Next"/>
                <a:cs typeface="Avenir Next"/>
                <a:sym typeface="Avenir Next"/>
              </a:defRPr>
            </a:pPr>
            <a:r>
              <a:t>R is free software distributed under a GNU-style copy left, and an official part of the GNU project called </a:t>
            </a:r>
            <a:r>
              <a:rPr b="1"/>
              <a:t>GNU S</a:t>
            </a:r>
            <a:r>
              <a:t>.</a:t>
            </a:r>
          </a:p>
        </p:txBody>
      </p:sp>
      <p:sp>
        <p:nvSpPr>
          <p:cNvPr id="178" name="pre-requisites"/>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pre-requisites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input output in r"/>
          <p:cNvSpPr txBox="1"/>
          <p:nvPr>
            <p:ph type="title" idx="4294967295"/>
          </p:nvPr>
        </p:nvSpPr>
        <p:spPr>
          <a:xfrm>
            <a:off x="406400" y="3898741"/>
            <a:ext cx="12192000" cy="2670740"/>
          </a:xfrm>
          <a:prstGeom prst="rect">
            <a:avLst/>
          </a:prstGeom>
        </p:spPr>
        <p:txBody>
          <a:bodyPr/>
          <a:lstStyle>
            <a:lvl1pPr algn="ctr" defTabSz="233679">
              <a:spcBef>
                <a:spcPts val="1100"/>
              </a:spcBef>
              <a:defRPr sz="9900">
                <a:solidFill>
                  <a:srgbClr val="2984AF"/>
                </a:solidFill>
              </a:defRPr>
            </a:lvl1pPr>
          </a:lstStyle>
          <a:p>
            <a:pPr/>
            <a:r>
              <a:t>input output in r</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introduction to data structures"/>
          <p:cNvSpPr txBox="1"/>
          <p:nvPr>
            <p:ph type="body" sz="quarter" idx="1"/>
          </p:nvPr>
        </p:nvSpPr>
        <p:spPr>
          <a:prstGeom prst="rect">
            <a:avLst/>
          </a:prstGeom>
        </p:spPr>
        <p:txBody>
          <a:bodyPr/>
          <a:lstStyle>
            <a:lvl1pPr>
              <a:defRPr spc="100"/>
            </a:lvl1pPr>
          </a:lstStyle>
          <a:p>
            <a:pPr/>
            <a:r>
              <a:t>introduction to data structures</a:t>
            </a:r>
          </a:p>
        </p:txBody>
      </p:sp>
      <p:sp>
        <p:nvSpPr>
          <p:cNvPr id="277" name="operators in r"/>
          <p:cNvSpPr txBox="1"/>
          <p:nvPr>
            <p:ph type="title"/>
          </p:nvPr>
        </p:nvSpPr>
        <p:spPr>
          <a:prstGeom prst="rect">
            <a:avLst/>
          </a:prstGeom>
        </p:spPr>
        <p:txBody>
          <a:bodyPr/>
          <a:lstStyle>
            <a:lvl1pPr defTabSz="467359">
              <a:spcBef>
                <a:spcPts val="2200"/>
              </a:spcBef>
              <a:defRPr sz="4800"/>
            </a:lvl1pPr>
          </a:lstStyle>
          <a:p>
            <a:pPr/>
            <a:r>
              <a:t>operators in r</a:t>
            </a:r>
          </a:p>
        </p:txBody>
      </p:sp>
      <p:sp>
        <p:nvSpPr>
          <p:cNvPr id="278" name="We have the following types of operators in R programming :…"/>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marL="448818" marR="5562980" indent="-413384" algn="just" defTabSz="425195">
              <a:lnSpc>
                <a:spcPts val="5900"/>
              </a:lnSpc>
              <a:spcBef>
                <a:spcPts val="800"/>
              </a:spcBef>
              <a:buClr>
                <a:schemeClr val="accent1"/>
              </a:buClr>
              <a:buSzPct val="104999"/>
              <a:buFont typeface="Avenir Next"/>
              <a:buChar char="‣"/>
              <a:defRPr cap="none" sz="3162">
                <a:solidFill>
                  <a:srgbClr val="000000"/>
                </a:solidFill>
                <a:latin typeface="Avenir Next"/>
                <a:ea typeface="Avenir Next"/>
                <a:cs typeface="Avenir Next"/>
                <a:sym typeface="Avenir Next"/>
              </a:defRPr>
            </a:pPr>
            <a:r>
              <a:t>We have the following types of operators in R programming :</a:t>
            </a:r>
          </a:p>
          <a:p>
            <a:pPr marL="448818" marR="5562980" indent="-413384" algn="just" defTabSz="425195">
              <a:lnSpc>
                <a:spcPts val="5900"/>
              </a:lnSpc>
              <a:spcBef>
                <a:spcPts val="800"/>
              </a:spcBef>
              <a:buClr>
                <a:schemeClr val="accent1"/>
              </a:buClr>
              <a:buSzPct val="104999"/>
              <a:buFont typeface="Avenir Next"/>
              <a:buChar char="‣"/>
              <a:defRPr cap="none" sz="3162">
                <a:solidFill>
                  <a:srgbClr val="000000"/>
                </a:solidFill>
                <a:latin typeface="Avenir Next"/>
                <a:ea typeface="Avenir Next"/>
                <a:cs typeface="Avenir Next"/>
                <a:sym typeface="Avenir Next"/>
              </a:defRPr>
            </a:pPr>
            <a:r>
              <a:t>	Arithmetic Operators</a:t>
            </a:r>
          </a:p>
          <a:p>
            <a:pPr marL="413384" indent="-413384" defTabSz="425195">
              <a:lnSpc>
                <a:spcPts val="5900"/>
              </a:lnSpc>
              <a:spcBef>
                <a:spcPts val="400"/>
              </a:spcBef>
              <a:buClr>
                <a:schemeClr val="accent1"/>
              </a:buClr>
              <a:buSzPct val="104999"/>
              <a:buFont typeface="Avenir Next"/>
              <a:buChar char="‣"/>
              <a:tabLst>
                <a:tab pos="127000" algn="l"/>
                <a:tab pos="419100" algn="l"/>
              </a:tabLst>
              <a:defRPr cap="none" sz="3162">
                <a:solidFill>
                  <a:srgbClr val="000000"/>
                </a:solidFill>
                <a:latin typeface="Avenir Next"/>
                <a:ea typeface="Avenir Next"/>
                <a:cs typeface="Avenir Next"/>
                <a:sym typeface="Avenir Next"/>
              </a:defRPr>
            </a:pPr>
            <a:r>
              <a:t>	Relational Operators</a:t>
            </a:r>
          </a:p>
          <a:p>
            <a:pPr marL="413384" indent="-413384" defTabSz="425195">
              <a:lnSpc>
                <a:spcPts val="5900"/>
              </a:lnSpc>
              <a:spcBef>
                <a:spcPts val="400"/>
              </a:spcBef>
              <a:buClr>
                <a:schemeClr val="accent1"/>
              </a:buClr>
              <a:buSzPct val="104999"/>
              <a:buFont typeface="Avenir Next"/>
              <a:buChar char="‣"/>
              <a:tabLst>
                <a:tab pos="127000" algn="l"/>
                <a:tab pos="419100" algn="l"/>
              </a:tabLst>
              <a:defRPr cap="none" sz="3162">
                <a:solidFill>
                  <a:srgbClr val="000000"/>
                </a:solidFill>
                <a:latin typeface="Avenir Next"/>
                <a:ea typeface="Avenir Next"/>
                <a:cs typeface="Avenir Next"/>
                <a:sym typeface="Avenir Next"/>
              </a:defRPr>
            </a:pPr>
            <a:r>
              <a:t>	Logical Operators</a:t>
            </a:r>
          </a:p>
          <a:p>
            <a:pPr marL="413384" indent="-413384" defTabSz="425195">
              <a:lnSpc>
                <a:spcPts val="5900"/>
              </a:lnSpc>
              <a:spcBef>
                <a:spcPts val="400"/>
              </a:spcBef>
              <a:buClr>
                <a:schemeClr val="accent1"/>
              </a:buClr>
              <a:buSzPct val="104999"/>
              <a:buFont typeface="Avenir Next"/>
              <a:buChar char="‣"/>
              <a:tabLst>
                <a:tab pos="127000" algn="l"/>
                <a:tab pos="419100" algn="l"/>
              </a:tabLst>
              <a:defRPr cap="none" sz="3162">
                <a:solidFill>
                  <a:srgbClr val="000000"/>
                </a:solidFill>
                <a:latin typeface="Avenir Next"/>
                <a:ea typeface="Avenir Next"/>
                <a:cs typeface="Avenir Next"/>
                <a:sym typeface="Avenir Next"/>
              </a:defRPr>
            </a:pPr>
            <a:r>
              <a:t>	Assignment Operators</a:t>
            </a:r>
          </a:p>
          <a:p>
            <a:pPr marL="413384" indent="-413384" defTabSz="425195">
              <a:lnSpc>
                <a:spcPts val="5900"/>
              </a:lnSpc>
              <a:spcBef>
                <a:spcPts val="400"/>
              </a:spcBef>
              <a:buClr>
                <a:schemeClr val="accent1"/>
              </a:buClr>
              <a:buSzPct val="104999"/>
              <a:buFont typeface="Avenir Next"/>
              <a:buChar char="‣"/>
              <a:tabLst>
                <a:tab pos="127000" algn="l"/>
                <a:tab pos="419100" algn="l"/>
              </a:tabLst>
              <a:defRPr cap="none" sz="3162">
                <a:solidFill>
                  <a:srgbClr val="000000"/>
                </a:solidFill>
                <a:latin typeface="Avenir Next"/>
                <a:ea typeface="Avenir Next"/>
                <a:cs typeface="Avenir Next"/>
                <a:sym typeface="Avenir Next"/>
              </a:defRPr>
            </a:pPr>
            <a:r>
              <a:t>	Miscellaneous Operators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arithmetic operators"/>
          <p:cNvSpPr txBox="1"/>
          <p:nvPr>
            <p:ph type="title"/>
          </p:nvPr>
        </p:nvSpPr>
        <p:spPr>
          <a:xfrm>
            <a:off x="406398" y="311149"/>
            <a:ext cx="12192003" cy="723902"/>
          </a:xfrm>
          <a:prstGeom prst="rect">
            <a:avLst/>
          </a:prstGeom>
        </p:spPr>
        <p:txBody>
          <a:bodyPr/>
          <a:lstStyle>
            <a:lvl1pPr defTabSz="467359">
              <a:spcBef>
                <a:spcPts val="2200"/>
              </a:spcBef>
              <a:defRPr sz="4800"/>
            </a:lvl1pPr>
          </a:lstStyle>
          <a:p>
            <a:pPr/>
            <a:r>
              <a:t>arithmetic operators</a:t>
            </a:r>
          </a:p>
        </p:txBody>
      </p:sp>
      <p:graphicFrame>
        <p:nvGraphicFramePr>
          <p:cNvPr id="281" name="Table"/>
          <p:cNvGraphicFramePr/>
          <p:nvPr/>
        </p:nvGraphicFramePr>
        <p:xfrm>
          <a:off x="215269" y="968010"/>
          <a:ext cx="12574260" cy="8585163"/>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004335"/>
                <a:gridCol w="4718539"/>
                <a:gridCol w="5851385"/>
              </a:tblGrid>
              <a:tr h="422939">
                <a:tc>
                  <a:txBody>
                    <a:bodyPr/>
                    <a:lstStyle/>
                    <a:p>
                      <a:pPr algn="l" defTabSz="457200">
                        <a:lnSpc>
                          <a:spcPts val="4600"/>
                        </a:lnSpc>
                        <a:defRPr sz="1800">
                          <a:solidFill>
                            <a:srgbClr val="000000"/>
                          </a:solidFill>
                        </a:defRPr>
                      </a:pPr>
                      <a:r>
                        <a:rPr b="1" sz="2300">
                          <a:solidFill>
                            <a:srgbClr val="313131"/>
                          </a:solidFill>
                          <a:latin typeface="Verdana"/>
                          <a:ea typeface="Verdana"/>
                          <a:cs typeface="Verdana"/>
                          <a:sym typeface="Verdana"/>
                        </a:rPr>
                        <a:t>Operator</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457200">
                        <a:lnSpc>
                          <a:spcPts val="4600"/>
                        </a:lnSpc>
                        <a:defRPr sz="1800">
                          <a:solidFill>
                            <a:srgbClr val="000000"/>
                          </a:solidFill>
                        </a:defRPr>
                      </a:pPr>
                      <a:r>
                        <a:rPr b="1" sz="2300">
                          <a:solidFill>
                            <a:srgbClr val="313131"/>
                          </a:solidFill>
                          <a:latin typeface="Verdana"/>
                          <a:ea typeface="Verdana"/>
                          <a:cs typeface="Verdana"/>
                          <a:sym typeface="Verdana"/>
                        </a:rPr>
                        <a:t>Description</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457200">
                        <a:lnSpc>
                          <a:spcPts val="3500"/>
                        </a:lnSpc>
                        <a:defRPr sz="1800">
                          <a:solidFill>
                            <a:srgbClr val="000000"/>
                          </a:solidFill>
                        </a:defRPr>
                      </a:pPr>
                      <a:r>
                        <a:rPr b="1" sz="1400">
                          <a:solidFill>
                            <a:srgbClr val="313131"/>
                          </a:solidFill>
                          <a:latin typeface="Verdana"/>
                          <a:ea typeface="Verdana"/>
                          <a:cs typeface="Verdana"/>
                          <a:sym typeface="Verdana"/>
                        </a:rPr>
                        <a:t>Example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r>
              <a:tr h="1214290">
                <a:tc>
                  <a:txBody>
                    <a:bodyPr/>
                    <a:lstStyle/>
                    <a:p>
                      <a:pPr algn="l" defTabSz="457200">
                        <a:lnSpc>
                          <a:spcPts val="4600"/>
                        </a:lnSpc>
                        <a:defRPr sz="1800">
                          <a:solidFill>
                            <a:srgbClr val="000000"/>
                          </a:solidFill>
                        </a:defRPr>
                      </a:pPr>
                      <a:r>
                        <a:rPr sz="2300">
                          <a:solidFill>
                            <a:srgbClr val="313131"/>
                          </a:solidFill>
                          <a:latin typeface="Verdana"/>
                          <a:ea typeface="Verdana"/>
                          <a:cs typeface="Verdana"/>
                          <a:sym typeface="Verdana"/>
                        </a:rPr>
                        <a:t>+</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600"/>
                        </a:lnSpc>
                        <a:defRPr sz="1800">
                          <a:solidFill>
                            <a:srgbClr val="000000"/>
                          </a:solidFill>
                        </a:defRPr>
                      </a:pPr>
                      <a:r>
                        <a:rPr sz="2300">
                          <a:solidFill>
                            <a:srgbClr val="313131"/>
                          </a:solidFill>
                          <a:latin typeface="Verdana"/>
                          <a:ea typeface="Verdana"/>
                          <a:cs typeface="Verdana"/>
                          <a:sym typeface="Verdana"/>
                        </a:rPr>
                        <a:t>Adds two vectors</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3100"/>
                        </a:lnSpc>
                        <a:defRPr sz="1300">
                          <a:solidFill>
                            <a:srgbClr val="313131"/>
                          </a:solidFill>
                          <a:latin typeface="Menlo"/>
                          <a:ea typeface="Menlo"/>
                          <a:cs typeface="Menlo"/>
                          <a:sym typeface="Menlo"/>
                        </a:defRPr>
                      </a:pPr>
                      <a:r>
                        <a:t>v </a:t>
                      </a:r>
                      <a:r>
                        <a:rPr>
                          <a:solidFill>
                            <a:srgbClr val="666600"/>
                          </a:solidFill>
                        </a:rPr>
                        <a:t>&lt;-</a:t>
                      </a:r>
                      <a:r>
                        <a:t> c</a:t>
                      </a:r>
                      <a:r>
                        <a:rPr>
                          <a:solidFill>
                            <a:srgbClr val="666600"/>
                          </a:solidFill>
                        </a:rPr>
                        <a:t>(</a:t>
                      </a:r>
                      <a:r>
                        <a:t> </a:t>
                      </a:r>
                      <a:r>
                        <a:rPr>
                          <a:solidFill>
                            <a:srgbClr val="006666"/>
                          </a:solidFill>
                        </a:rPr>
                        <a:t>2</a:t>
                      </a:r>
                      <a:r>
                        <a:rPr>
                          <a:solidFill>
                            <a:srgbClr val="666600"/>
                          </a:solidFill>
                        </a:rPr>
                        <a:t>,</a:t>
                      </a:r>
                      <a:r>
                        <a:rPr>
                          <a:solidFill>
                            <a:srgbClr val="006666"/>
                          </a:solidFill>
                        </a:rPr>
                        <a:t>5.5</a:t>
                      </a:r>
                      <a:r>
                        <a:rPr>
                          <a:solidFill>
                            <a:srgbClr val="666600"/>
                          </a:solidFill>
                        </a:rPr>
                        <a:t>,</a:t>
                      </a:r>
                      <a:r>
                        <a:rPr>
                          <a:solidFill>
                            <a:srgbClr val="006666"/>
                          </a:solidFill>
                        </a:rPr>
                        <a:t>6</a:t>
                      </a:r>
                      <a:r>
                        <a:rPr>
                          <a:solidFill>
                            <a:srgbClr val="666600"/>
                          </a:solidFill>
                        </a:rPr>
                        <a:t>)</a:t>
                      </a:r>
                    </a:p>
                    <a:p>
                      <a:pPr algn="l" defTabSz="457200">
                        <a:lnSpc>
                          <a:spcPts val="3100"/>
                        </a:lnSpc>
                        <a:defRPr sz="1300">
                          <a:solidFill>
                            <a:srgbClr val="313131"/>
                          </a:solidFill>
                          <a:latin typeface="Menlo"/>
                          <a:ea typeface="Menlo"/>
                          <a:cs typeface="Menlo"/>
                          <a:sym typeface="Menlo"/>
                        </a:defRPr>
                      </a:pPr>
                      <a:r>
                        <a:t>t </a:t>
                      </a:r>
                      <a:r>
                        <a:rPr>
                          <a:solidFill>
                            <a:srgbClr val="666600"/>
                          </a:solidFill>
                        </a:rPr>
                        <a:t>&lt;-</a:t>
                      </a:r>
                      <a:r>
                        <a:t> c</a:t>
                      </a:r>
                      <a:r>
                        <a:rPr>
                          <a:solidFill>
                            <a:srgbClr val="666600"/>
                          </a:solidFill>
                        </a:rPr>
                        <a:t>(</a:t>
                      </a:r>
                      <a:r>
                        <a:rPr>
                          <a:solidFill>
                            <a:srgbClr val="006666"/>
                          </a:solidFill>
                        </a:rPr>
                        <a:t>8</a:t>
                      </a:r>
                      <a:r>
                        <a:rPr>
                          <a:solidFill>
                            <a:srgbClr val="666600"/>
                          </a:solidFill>
                        </a:rPr>
                        <a:t>,</a:t>
                      </a:r>
                      <a:r>
                        <a:t> </a:t>
                      </a:r>
                      <a:r>
                        <a:rPr>
                          <a:solidFill>
                            <a:srgbClr val="006666"/>
                          </a:solidFill>
                        </a:rPr>
                        <a:t>3</a:t>
                      </a:r>
                      <a:r>
                        <a:rPr>
                          <a:solidFill>
                            <a:srgbClr val="666600"/>
                          </a:solidFill>
                        </a:rPr>
                        <a:t>,</a:t>
                      </a:r>
                      <a:r>
                        <a:t> </a:t>
                      </a:r>
                      <a:r>
                        <a:rPr>
                          <a:solidFill>
                            <a:srgbClr val="006666"/>
                          </a:solidFill>
                        </a:rPr>
                        <a:t>4</a:t>
                      </a:r>
                      <a:r>
                        <a:rPr>
                          <a:solidFill>
                            <a:srgbClr val="666600"/>
                          </a:solidFill>
                        </a:rPr>
                        <a:t>)</a:t>
                      </a:r>
                    </a:p>
                    <a:p>
                      <a:pPr algn="l" defTabSz="457200">
                        <a:lnSpc>
                          <a:spcPts val="3100"/>
                        </a:lnSpc>
                        <a:defRPr sz="1300">
                          <a:solidFill>
                            <a:srgbClr val="000088"/>
                          </a:solidFill>
                          <a:latin typeface="Menlo"/>
                          <a:ea typeface="Menlo"/>
                          <a:cs typeface="Menlo"/>
                          <a:sym typeface="Menlo"/>
                        </a:defRPr>
                      </a:pPr>
                      <a:r>
                        <a:t>print</a:t>
                      </a:r>
                      <a:r>
                        <a:rPr>
                          <a:solidFill>
                            <a:srgbClr val="666600"/>
                          </a:solidFill>
                        </a:rPr>
                        <a:t>(</a:t>
                      </a:r>
                      <a:r>
                        <a:rPr>
                          <a:solidFill>
                            <a:srgbClr val="313131"/>
                          </a:solidFill>
                        </a:rPr>
                        <a:t>v</a:t>
                      </a:r>
                      <a:r>
                        <a:rPr>
                          <a:solidFill>
                            <a:srgbClr val="666600"/>
                          </a:solidFill>
                        </a:rPr>
                        <a:t>+</a:t>
                      </a:r>
                      <a:r>
                        <a:rPr>
                          <a:solidFill>
                            <a:srgbClr val="313131"/>
                          </a:solidFill>
                        </a:rPr>
                        <a:t>t</a:t>
                      </a:r>
                      <a:r>
                        <a:rPr>
                          <a:solidFill>
                            <a:srgbClr val="666600"/>
                          </a:solidFill>
                        </a:rPr>
                        <a:t>)</a:t>
                      </a:r>
                      <a:endParaRPr>
                        <a:solidFill>
                          <a:srgbClr val="313131"/>
                        </a:solidFill>
                      </a:endParaRPr>
                    </a:p>
                    <a:p>
                      <a:pPr algn="l" defTabSz="457200">
                        <a:lnSpc>
                          <a:spcPts val="3100"/>
                        </a:lnSpc>
                        <a:defRPr sz="1300">
                          <a:solidFill>
                            <a:srgbClr val="000088"/>
                          </a:solidFill>
                          <a:latin typeface="Menlo"/>
                          <a:ea typeface="Menlo"/>
                          <a:cs typeface="Menlo"/>
                          <a:sym typeface="Menlo"/>
                        </a:defRPr>
                      </a:pPr>
                      <a:r>
                        <a:t>it produces the following result −</a:t>
                      </a:r>
                    </a:p>
                    <a:p>
                      <a:pPr algn="l" defTabSz="457200">
                        <a:lnSpc>
                          <a:spcPts val="3100"/>
                        </a:lnSpc>
                        <a:defRPr sz="1200">
                          <a:solidFill>
                            <a:srgbClr val="313131"/>
                          </a:solidFill>
                          <a:latin typeface="Menlo"/>
                          <a:ea typeface="Menlo"/>
                          <a:cs typeface="Menlo"/>
                          <a:sym typeface="Menlo"/>
                        </a:defRPr>
                      </a:pPr>
                      <a:r>
                        <a:t>[1] 10.0  8.5  10.0</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222403">
                <a:tc>
                  <a:txBody>
                    <a:bodyPr/>
                    <a:lstStyle/>
                    <a:p>
                      <a:pPr algn="l" defTabSz="457200">
                        <a:lnSpc>
                          <a:spcPts val="4600"/>
                        </a:lnSpc>
                        <a:defRPr sz="1800">
                          <a:solidFill>
                            <a:srgbClr val="000000"/>
                          </a:solidFill>
                        </a:defRPr>
                      </a:pPr>
                      <a:r>
                        <a:rPr sz="2300">
                          <a:solidFill>
                            <a:srgbClr val="313131"/>
                          </a:solidFill>
                          <a:latin typeface="Verdana"/>
                          <a:ea typeface="Verdana"/>
                          <a:cs typeface="Verdana"/>
                          <a:sym typeface="Verdana"/>
                        </a:rPr>
                        <a:t>−</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600"/>
                        </a:lnSpc>
                        <a:defRPr sz="1800">
                          <a:solidFill>
                            <a:srgbClr val="000000"/>
                          </a:solidFill>
                        </a:defRPr>
                      </a:pPr>
                      <a:r>
                        <a:rPr sz="2300">
                          <a:solidFill>
                            <a:srgbClr val="313131"/>
                          </a:solidFill>
                          <a:latin typeface="Verdana"/>
                          <a:ea typeface="Verdana"/>
                          <a:cs typeface="Verdana"/>
                          <a:sym typeface="Verdana"/>
                        </a:rPr>
                        <a:t>Subtracts second vector from the first</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3100"/>
                        </a:lnSpc>
                        <a:defRPr sz="1300">
                          <a:solidFill>
                            <a:srgbClr val="313131"/>
                          </a:solidFill>
                          <a:latin typeface="Menlo"/>
                          <a:ea typeface="Menlo"/>
                          <a:cs typeface="Menlo"/>
                          <a:sym typeface="Menlo"/>
                        </a:defRPr>
                      </a:pPr>
                      <a:r>
                        <a:t>v </a:t>
                      </a:r>
                      <a:r>
                        <a:rPr>
                          <a:solidFill>
                            <a:srgbClr val="666600"/>
                          </a:solidFill>
                        </a:rPr>
                        <a:t>&lt;-</a:t>
                      </a:r>
                      <a:r>
                        <a:t> c</a:t>
                      </a:r>
                      <a:r>
                        <a:rPr>
                          <a:solidFill>
                            <a:srgbClr val="666600"/>
                          </a:solidFill>
                        </a:rPr>
                        <a:t>(</a:t>
                      </a:r>
                      <a:r>
                        <a:t> </a:t>
                      </a:r>
                      <a:r>
                        <a:rPr>
                          <a:solidFill>
                            <a:srgbClr val="006666"/>
                          </a:solidFill>
                        </a:rPr>
                        <a:t>2</a:t>
                      </a:r>
                      <a:r>
                        <a:rPr>
                          <a:solidFill>
                            <a:srgbClr val="666600"/>
                          </a:solidFill>
                        </a:rPr>
                        <a:t>,</a:t>
                      </a:r>
                      <a:r>
                        <a:rPr>
                          <a:solidFill>
                            <a:srgbClr val="006666"/>
                          </a:solidFill>
                        </a:rPr>
                        <a:t>5.5</a:t>
                      </a:r>
                      <a:r>
                        <a:rPr>
                          <a:solidFill>
                            <a:srgbClr val="666600"/>
                          </a:solidFill>
                        </a:rPr>
                        <a:t>,</a:t>
                      </a:r>
                      <a:r>
                        <a:rPr>
                          <a:solidFill>
                            <a:srgbClr val="006666"/>
                          </a:solidFill>
                        </a:rPr>
                        <a:t>6</a:t>
                      </a:r>
                      <a:r>
                        <a:rPr>
                          <a:solidFill>
                            <a:srgbClr val="666600"/>
                          </a:solidFill>
                        </a:rPr>
                        <a:t>)</a:t>
                      </a:r>
                    </a:p>
                    <a:p>
                      <a:pPr algn="l" defTabSz="457200">
                        <a:lnSpc>
                          <a:spcPts val="3100"/>
                        </a:lnSpc>
                        <a:defRPr sz="1300">
                          <a:solidFill>
                            <a:srgbClr val="313131"/>
                          </a:solidFill>
                          <a:latin typeface="Menlo"/>
                          <a:ea typeface="Menlo"/>
                          <a:cs typeface="Menlo"/>
                          <a:sym typeface="Menlo"/>
                        </a:defRPr>
                      </a:pPr>
                      <a:r>
                        <a:t>t </a:t>
                      </a:r>
                      <a:r>
                        <a:rPr>
                          <a:solidFill>
                            <a:srgbClr val="666600"/>
                          </a:solidFill>
                        </a:rPr>
                        <a:t>&lt;-</a:t>
                      </a:r>
                      <a:r>
                        <a:t> c</a:t>
                      </a:r>
                      <a:r>
                        <a:rPr>
                          <a:solidFill>
                            <a:srgbClr val="666600"/>
                          </a:solidFill>
                        </a:rPr>
                        <a:t>(</a:t>
                      </a:r>
                      <a:r>
                        <a:rPr>
                          <a:solidFill>
                            <a:srgbClr val="006666"/>
                          </a:solidFill>
                        </a:rPr>
                        <a:t>8</a:t>
                      </a:r>
                      <a:r>
                        <a:rPr>
                          <a:solidFill>
                            <a:srgbClr val="666600"/>
                          </a:solidFill>
                        </a:rPr>
                        <a:t>,</a:t>
                      </a:r>
                      <a:r>
                        <a:t> </a:t>
                      </a:r>
                      <a:r>
                        <a:rPr>
                          <a:solidFill>
                            <a:srgbClr val="006666"/>
                          </a:solidFill>
                        </a:rPr>
                        <a:t>3</a:t>
                      </a:r>
                      <a:r>
                        <a:rPr>
                          <a:solidFill>
                            <a:srgbClr val="666600"/>
                          </a:solidFill>
                        </a:rPr>
                        <a:t>,</a:t>
                      </a:r>
                      <a:r>
                        <a:t> </a:t>
                      </a:r>
                      <a:r>
                        <a:rPr>
                          <a:solidFill>
                            <a:srgbClr val="006666"/>
                          </a:solidFill>
                        </a:rPr>
                        <a:t>4</a:t>
                      </a:r>
                      <a:r>
                        <a:rPr>
                          <a:solidFill>
                            <a:srgbClr val="666600"/>
                          </a:solidFill>
                        </a:rPr>
                        <a:t>)</a:t>
                      </a:r>
                    </a:p>
                    <a:p>
                      <a:pPr algn="l" defTabSz="457200">
                        <a:lnSpc>
                          <a:spcPts val="3100"/>
                        </a:lnSpc>
                        <a:defRPr sz="1300">
                          <a:solidFill>
                            <a:srgbClr val="000088"/>
                          </a:solidFill>
                          <a:latin typeface="Menlo"/>
                          <a:ea typeface="Menlo"/>
                          <a:cs typeface="Menlo"/>
                          <a:sym typeface="Menlo"/>
                        </a:defRPr>
                      </a:pPr>
                      <a:r>
                        <a:t>print</a:t>
                      </a:r>
                      <a:r>
                        <a:rPr>
                          <a:solidFill>
                            <a:srgbClr val="666600"/>
                          </a:solidFill>
                        </a:rPr>
                        <a:t>(</a:t>
                      </a:r>
                      <a:r>
                        <a:rPr>
                          <a:solidFill>
                            <a:srgbClr val="313131"/>
                          </a:solidFill>
                        </a:rPr>
                        <a:t>v</a:t>
                      </a:r>
                      <a:r>
                        <a:rPr>
                          <a:solidFill>
                            <a:srgbClr val="666600"/>
                          </a:solidFill>
                        </a:rPr>
                        <a:t>-</a:t>
                      </a:r>
                      <a:r>
                        <a:rPr>
                          <a:solidFill>
                            <a:srgbClr val="313131"/>
                          </a:solidFill>
                        </a:rPr>
                        <a:t>t</a:t>
                      </a:r>
                      <a:r>
                        <a:rPr>
                          <a:solidFill>
                            <a:srgbClr val="666600"/>
                          </a:solidFill>
                        </a:rPr>
                        <a:t>)</a:t>
                      </a:r>
                      <a:endParaRPr>
                        <a:solidFill>
                          <a:srgbClr val="313131"/>
                        </a:solidFill>
                      </a:endParaRPr>
                    </a:p>
                    <a:p>
                      <a:pPr algn="l" defTabSz="457200">
                        <a:lnSpc>
                          <a:spcPts val="3100"/>
                        </a:lnSpc>
                        <a:defRPr sz="1300">
                          <a:solidFill>
                            <a:srgbClr val="000088"/>
                          </a:solidFill>
                          <a:latin typeface="Menlo"/>
                          <a:ea typeface="Menlo"/>
                          <a:cs typeface="Menlo"/>
                          <a:sym typeface="Menlo"/>
                        </a:defRPr>
                      </a:pPr>
                      <a:r>
                        <a:t>it produces the following result −</a:t>
                      </a:r>
                    </a:p>
                    <a:p>
                      <a:pPr algn="l" defTabSz="457200">
                        <a:lnSpc>
                          <a:spcPts val="3100"/>
                        </a:lnSpc>
                        <a:defRPr sz="1200">
                          <a:solidFill>
                            <a:srgbClr val="313131"/>
                          </a:solidFill>
                          <a:latin typeface="Menlo"/>
                          <a:ea typeface="Menlo"/>
                          <a:cs typeface="Menlo"/>
                          <a:sym typeface="Menlo"/>
                        </a:defRPr>
                      </a:pPr>
                      <a:r>
                        <a:t>[1] -6.0  2.5  2.0</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099910">
                <a:tc>
                  <a:txBody>
                    <a:bodyPr/>
                    <a:lstStyle/>
                    <a:p>
                      <a:pPr algn="l" defTabSz="457200">
                        <a:lnSpc>
                          <a:spcPts val="4600"/>
                        </a:lnSpc>
                        <a:defRPr sz="1800">
                          <a:solidFill>
                            <a:srgbClr val="000000"/>
                          </a:solidFill>
                        </a:defRPr>
                      </a:pPr>
                      <a:r>
                        <a:rPr sz="2300">
                          <a:solidFill>
                            <a:srgbClr val="313131"/>
                          </a:solidFill>
                          <a:latin typeface="Verdana"/>
                          <a:ea typeface="Verdana"/>
                          <a:cs typeface="Verdana"/>
                          <a:sym typeface="Verdana"/>
                        </a:rPr>
                        <a:t>*</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600"/>
                        </a:lnSpc>
                        <a:defRPr sz="1800">
                          <a:solidFill>
                            <a:srgbClr val="000000"/>
                          </a:solidFill>
                        </a:defRPr>
                      </a:pPr>
                      <a:r>
                        <a:rPr sz="2300">
                          <a:solidFill>
                            <a:srgbClr val="313131"/>
                          </a:solidFill>
                          <a:latin typeface="Verdana"/>
                          <a:ea typeface="Verdana"/>
                          <a:cs typeface="Verdana"/>
                          <a:sym typeface="Verdana"/>
                        </a:rPr>
                        <a:t>Multiplies both vectors</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3100"/>
                        </a:lnSpc>
                        <a:defRPr sz="1300">
                          <a:solidFill>
                            <a:srgbClr val="313131"/>
                          </a:solidFill>
                          <a:latin typeface="Menlo"/>
                          <a:ea typeface="Menlo"/>
                          <a:cs typeface="Menlo"/>
                          <a:sym typeface="Menlo"/>
                        </a:defRPr>
                      </a:pPr>
                      <a:r>
                        <a:t>v </a:t>
                      </a:r>
                      <a:r>
                        <a:rPr>
                          <a:solidFill>
                            <a:srgbClr val="666600"/>
                          </a:solidFill>
                        </a:rPr>
                        <a:t>&lt;-</a:t>
                      </a:r>
                      <a:r>
                        <a:t> c</a:t>
                      </a:r>
                      <a:r>
                        <a:rPr>
                          <a:solidFill>
                            <a:srgbClr val="666600"/>
                          </a:solidFill>
                        </a:rPr>
                        <a:t>(</a:t>
                      </a:r>
                      <a:r>
                        <a:t> </a:t>
                      </a:r>
                      <a:r>
                        <a:rPr>
                          <a:solidFill>
                            <a:srgbClr val="006666"/>
                          </a:solidFill>
                        </a:rPr>
                        <a:t>2</a:t>
                      </a:r>
                      <a:r>
                        <a:rPr>
                          <a:solidFill>
                            <a:srgbClr val="666600"/>
                          </a:solidFill>
                        </a:rPr>
                        <a:t>,</a:t>
                      </a:r>
                      <a:r>
                        <a:rPr>
                          <a:solidFill>
                            <a:srgbClr val="006666"/>
                          </a:solidFill>
                        </a:rPr>
                        <a:t>5.5</a:t>
                      </a:r>
                      <a:r>
                        <a:rPr>
                          <a:solidFill>
                            <a:srgbClr val="666600"/>
                          </a:solidFill>
                        </a:rPr>
                        <a:t>,</a:t>
                      </a:r>
                      <a:r>
                        <a:rPr>
                          <a:solidFill>
                            <a:srgbClr val="006666"/>
                          </a:solidFill>
                        </a:rPr>
                        <a:t>6</a:t>
                      </a:r>
                      <a:r>
                        <a:rPr>
                          <a:solidFill>
                            <a:srgbClr val="666600"/>
                          </a:solidFill>
                        </a:rPr>
                        <a:t>)</a:t>
                      </a:r>
                    </a:p>
                    <a:p>
                      <a:pPr algn="l" defTabSz="457200">
                        <a:lnSpc>
                          <a:spcPts val="3100"/>
                        </a:lnSpc>
                        <a:defRPr sz="1300">
                          <a:solidFill>
                            <a:srgbClr val="313131"/>
                          </a:solidFill>
                          <a:latin typeface="Menlo"/>
                          <a:ea typeface="Menlo"/>
                          <a:cs typeface="Menlo"/>
                          <a:sym typeface="Menlo"/>
                        </a:defRPr>
                      </a:pPr>
                      <a:r>
                        <a:t>t </a:t>
                      </a:r>
                      <a:r>
                        <a:rPr>
                          <a:solidFill>
                            <a:srgbClr val="666600"/>
                          </a:solidFill>
                        </a:rPr>
                        <a:t>&lt;-</a:t>
                      </a:r>
                      <a:r>
                        <a:t> c</a:t>
                      </a:r>
                      <a:r>
                        <a:rPr>
                          <a:solidFill>
                            <a:srgbClr val="666600"/>
                          </a:solidFill>
                        </a:rPr>
                        <a:t>(</a:t>
                      </a:r>
                      <a:r>
                        <a:rPr>
                          <a:solidFill>
                            <a:srgbClr val="006666"/>
                          </a:solidFill>
                        </a:rPr>
                        <a:t>8</a:t>
                      </a:r>
                      <a:r>
                        <a:rPr>
                          <a:solidFill>
                            <a:srgbClr val="666600"/>
                          </a:solidFill>
                        </a:rPr>
                        <a:t>,</a:t>
                      </a:r>
                      <a:r>
                        <a:t> </a:t>
                      </a:r>
                      <a:r>
                        <a:rPr>
                          <a:solidFill>
                            <a:srgbClr val="006666"/>
                          </a:solidFill>
                        </a:rPr>
                        <a:t>3</a:t>
                      </a:r>
                      <a:r>
                        <a:rPr>
                          <a:solidFill>
                            <a:srgbClr val="666600"/>
                          </a:solidFill>
                        </a:rPr>
                        <a:t>,</a:t>
                      </a:r>
                      <a:r>
                        <a:t> </a:t>
                      </a:r>
                      <a:r>
                        <a:rPr>
                          <a:solidFill>
                            <a:srgbClr val="006666"/>
                          </a:solidFill>
                        </a:rPr>
                        <a:t>4</a:t>
                      </a:r>
                      <a:r>
                        <a:rPr>
                          <a:solidFill>
                            <a:srgbClr val="666600"/>
                          </a:solidFill>
                        </a:rPr>
                        <a:t>)</a:t>
                      </a:r>
                    </a:p>
                    <a:p>
                      <a:pPr algn="l" defTabSz="457200">
                        <a:lnSpc>
                          <a:spcPts val="3100"/>
                        </a:lnSpc>
                        <a:defRPr sz="1300">
                          <a:solidFill>
                            <a:srgbClr val="000088"/>
                          </a:solidFill>
                          <a:latin typeface="Menlo"/>
                          <a:ea typeface="Menlo"/>
                          <a:cs typeface="Menlo"/>
                          <a:sym typeface="Menlo"/>
                        </a:defRPr>
                      </a:pPr>
                      <a:r>
                        <a:t>print</a:t>
                      </a:r>
                      <a:r>
                        <a:rPr>
                          <a:solidFill>
                            <a:srgbClr val="666600"/>
                          </a:solidFill>
                        </a:rPr>
                        <a:t>(</a:t>
                      </a:r>
                      <a:r>
                        <a:rPr>
                          <a:solidFill>
                            <a:srgbClr val="313131"/>
                          </a:solidFill>
                        </a:rPr>
                        <a:t>v</a:t>
                      </a:r>
                      <a:r>
                        <a:rPr>
                          <a:solidFill>
                            <a:srgbClr val="666600"/>
                          </a:solidFill>
                        </a:rPr>
                        <a:t>*</a:t>
                      </a:r>
                      <a:r>
                        <a:rPr>
                          <a:solidFill>
                            <a:srgbClr val="313131"/>
                          </a:solidFill>
                        </a:rPr>
                        <a:t>t</a:t>
                      </a:r>
                      <a:r>
                        <a:rPr>
                          <a:solidFill>
                            <a:srgbClr val="666600"/>
                          </a:solidFill>
                        </a:rPr>
                        <a:t>)</a:t>
                      </a:r>
                      <a:endParaRPr>
                        <a:solidFill>
                          <a:srgbClr val="313131"/>
                        </a:solidFill>
                      </a:endParaRPr>
                    </a:p>
                    <a:p>
                      <a:pPr algn="l" defTabSz="457200">
                        <a:lnSpc>
                          <a:spcPts val="3100"/>
                        </a:lnSpc>
                        <a:defRPr sz="1300">
                          <a:solidFill>
                            <a:srgbClr val="000088"/>
                          </a:solidFill>
                          <a:latin typeface="Menlo"/>
                          <a:ea typeface="Menlo"/>
                          <a:cs typeface="Menlo"/>
                          <a:sym typeface="Menlo"/>
                        </a:defRPr>
                      </a:pPr>
                      <a:r>
                        <a:t>it produces the following result −</a:t>
                      </a:r>
                    </a:p>
                    <a:p>
                      <a:pPr algn="l" defTabSz="457200">
                        <a:lnSpc>
                          <a:spcPts val="3100"/>
                        </a:lnSpc>
                        <a:defRPr sz="1200">
                          <a:solidFill>
                            <a:srgbClr val="313131"/>
                          </a:solidFill>
                          <a:latin typeface="Menlo"/>
                          <a:ea typeface="Menlo"/>
                          <a:cs typeface="Menlo"/>
                          <a:sym typeface="Menlo"/>
                        </a:defRPr>
                      </a:pPr>
                      <a:r>
                        <a:t>[1] 16.0 16.5 24.0</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310932">
                <a:tc>
                  <a:txBody>
                    <a:bodyPr/>
                    <a:lstStyle/>
                    <a:p>
                      <a:pPr algn="l" defTabSz="457200">
                        <a:lnSpc>
                          <a:spcPts val="4600"/>
                        </a:lnSpc>
                        <a:defRPr sz="1800">
                          <a:solidFill>
                            <a:srgbClr val="000000"/>
                          </a:solidFill>
                        </a:defRPr>
                      </a:pPr>
                      <a:r>
                        <a:rPr sz="2300">
                          <a:solidFill>
                            <a:srgbClr val="313131"/>
                          </a:solidFill>
                          <a:latin typeface="Verdana"/>
                          <a:ea typeface="Verdana"/>
                          <a:cs typeface="Verdana"/>
                          <a:sym typeface="Verdana"/>
                        </a:rPr>
                        <a:t>/</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600"/>
                        </a:lnSpc>
                        <a:defRPr sz="1800">
                          <a:solidFill>
                            <a:srgbClr val="000000"/>
                          </a:solidFill>
                        </a:defRPr>
                      </a:pPr>
                      <a:r>
                        <a:rPr sz="2300">
                          <a:solidFill>
                            <a:srgbClr val="313131"/>
                          </a:solidFill>
                          <a:latin typeface="Verdana"/>
                          <a:ea typeface="Verdana"/>
                          <a:cs typeface="Verdana"/>
                          <a:sym typeface="Verdana"/>
                        </a:rPr>
                        <a:t>Divide the first vector with the second</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3100"/>
                        </a:lnSpc>
                        <a:defRPr sz="1300">
                          <a:solidFill>
                            <a:srgbClr val="313131"/>
                          </a:solidFill>
                          <a:latin typeface="Menlo"/>
                          <a:ea typeface="Menlo"/>
                          <a:cs typeface="Menlo"/>
                          <a:sym typeface="Menlo"/>
                        </a:defRPr>
                      </a:pPr>
                      <a:r>
                        <a:t>v </a:t>
                      </a:r>
                      <a:r>
                        <a:rPr>
                          <a:solidFill>
                            <a:srgbClr val="666600"/>
                          </a:solidFill>
                        </a:rPr>
                        <a:t>&lt;-</a:t>
                      </a:r>
                      <a:r>
                        <a:t> c</a:t>
                      </a:r>
                      <a:r>
                        <a:rPr>
                          <a:solidFill>
                            <a:srgbClr val="666600"/>
                          </a:solidFill>
                        </a:rPr>
                        <a:t>(</a:t>
                      </a:r>
                      <a:r>
                        <a:t> </a:t>
                      </a:r>
                      <a:r>
                        <a:rPr>
                          <a:solidFill>
                            <a:srgbClr val="006666"/>
                          </a:solidFill>
                        </a:rPr>
                        <a:t>2</a:t>
                      </a:r>
                      <a:r>
                        <a:rPr>
                          <a:solidFill>
                            <a:srgbClr val="666600"/>
                          </a:solidFill>
                        </a:rPr>
                        <a:t>,</a:t>
                      </a:r>
                      <a:r>
                        <a:rPr>
                          <a:solidFill>
                            <a:srgbClr val="006666"/>
                          </a:solidFill>
                        </a:rPr>
                        <a:t>5.5</a:t>
                      </a:r>
                      <a:r>
                        <a:rPr>
                          <a:solidFill>
                            <a:srgbClr val="666600"/>
                          </a:solidFill>
                        </a:rPr>
                        <a:t>,</a:t>
                      </a:r>
                      <a:r>
                        <a:rPr>
                          <a:solidFill>
                            <a:srgbClr val="006666"/>
                          </a:solidFill>
                        </a:rPr>
                        <a:t>6</a:t>
                      </a:r>
                      <a:r>
                        <a:rPr>
                          <a:solidFill>
                            <a:srgbClr val="666600"/>
                          </a:solidFill>
                        </a:rPr>
                        <a:t>)</a:t>
                      </a:r>
                    </a:p>
                    <a:p>
                      <a:pPr algn="l" defTabSz="457200">
                        <a:lnSpc>
                          <a:spcPts val="3100"/>
                        </a:lnSpc>
                        <a:defRPr sz="1300">
                          <a:solidFill>
                            <a:srgbClr val="313131"/>
                          </a:solidFill>
                          <a:latin typeface="Menlo"/>
                          <a:ea typeface="Menlo"/>
                          <a:cs typeface="Menlo"/>
                          <a:sym typeface="Menlo"/>
                        </a:defRPr>
                      </a:pPr>
                      <a:r>
                        <a:t>t </a:t>
                      </a:r>
                      <a:r>
                        <a:rPr>
                          <a:solidFill>
                            <a:srgbClr val="666600"/>
                          </a:solidFill>
                        </a:rPr>
                        <a:t>&lt;-</a:t>
                      </a:r>
                      <a:r>
                        <a:t> c</a:t>
                      </a:r>
                      <a:r>
                        <a:rPr>
                          <a:solidFill>
                            <a:srgbClr val="666600"/>
                          </a:solidFill>
                        </a:rPr>
                        <a:t>(</a:t>
                      </a:r>
                      <a:r>
                        <a:rPr>
                          <a:solidFill>
                            <a:srgbClr val="006666"/>
                          </a:solidFill>
                        </a:rPr>
                        <a:t>8</a:t>
                      </a:r>
                      <a:r>
                        <a:rPr>
                          <a:solidFill>
                            <a:srgbClr val="666600"/>
                          </a:solidFill>
                        </a:rPr>
                        <a:t>,</a:t>
                      </a:r>
                      <a:r>
                        <a:t> </a:t>
                      </a:r>
                      <a:r>
                        <a:rPr>
                          <a:solidFill>
                            <a:srgbClr val="006666"/>
                          </a:solidFill>
                        </a:rPr>
                        <a:t>3</a:t>
                      </a:r>
                      <a:r>
                        <a:rPr>
                          <a:solidFill>
                            <a:srgbClr val="666600"/>
                          </a:solidFill>
                        </a:rPr>
                        <a:t>,</a:t>
                      </a:r>
                      <a:r>
                        <a:t> </a:t>
                      </a:r>
                      <a:r>
                        <a:rPr>
                          <a:solidFill>
                            <a:srgbClr val="006666"/>
                          </a:solidFill>
                        </a:rPr>
                        <a:t>4</a:t>
                      </a:r>
                      <a:r>
                        <a:rPr>
                          <a:solidFill>
                            <a:srgbClr val="666600"/>
                          </a:solidFill>
                        </a:rPr>
                        <a:t>)</a:t>
                      </a:r>
                    </a:p>
                    <a:p>
                      <a:pPr algn="l" defTabSz="457200">
                        <a:lnSpc>
                          <a:spcPts val="3100"/>
                        </a:lnSpc>
                        <a:defRPr sz="1300">
                          <a:solidFill>
                            <a:srgbClr val="000088"/>
                          </a:solidFill>
                          <a:latin typeface="Menlo"/>
                          <a:ea typeface="Menlo"/>
                          <a:cs typeface="Menlo"/>
                          <a:sym typeface="Menlo"/>
                        </a:defRPr>
                      </a:pPr>
                      <a:r>
                        <a:t>print</a:t>
                      </a:r>
                      <a:r>
                        <a:rPr>
                          <a:solidFill>
                            <a:srgbClr val="666600"/>
                          </a:solidFill>
                        </a:rPr>
                        <a:t>(</a:t>
                      </a:r>
                      <a:r>
                        <a:rPr>
                          <a:solidFill>
                            <a:srgbClr val="313131"/>
                          </a:solidFill>
                        </a:rPr>
                        <a:t>v</a:t>
                      </a:r>
                      <a:r>
                        <a:rPr>
                          <a:solidFill>
                            <a:srgbClr val="666600"/>
                          </a:solidFill>
                        </a:rPr>
                        <a:t>/</a:t>
                      </a:r>
                      <a:r>
                        <a:rPr>
                          <a:solidFill>
                            <a:srgbClr val="313131"/>
                          </a:solidFill>
                        </a:rPr>
                        <a:t>t</a:t>
                      </a:r>
                      <a:r>
                        <a:rPr>
                          <a:solidFill>
                            <a:srgbClr val="666600"/>
                          </a:solidFill>
                        </a:rPr>
                        <a:t>)</a:t>
                      </a:r>
                      <a:endParaRPr>
                        <a:solidFill>
                          <a:srgbClr val="313131"/>
                        </a:solidFill>
                      </a:endParaRPr>
                    </a:p>
                    <a:p>
                      <a:pPr algn="l" defTabSz="457200">
                        <a:lnSpc>
                          <a:spcPts val="3100"/>
                        </a:lnSpc>
                        <a:defRPr sz="1300">
                          <a:solidFill>
                            <a:srgbClr val="000088"/>
                          </a:solidFill>
                          <a:latin typeface="Menlo"/>
                          <a:ea typeface="Menlo"/>
                          <a:cs typeface="Menlo"/>
                          <a:sym typeface="Menlo"/>
                        </a:defRPr>
                      </a:pPr>
                      <a:r>
                        <a:t>When we execute the above code, it produces the following result −</a:t>
                      </a:r>
                    </a:p>
                    <a:p>
                      <a:pPr algn="l" defTabSz="457200">
                        <a:lnSpc>
                          <a:spcPts val="3100"/>
                        </a:lnSpc>
                        <a:defRPr sz="1200">
                          <a:solidFill>
                            <a:srgbClr val="313131"/>
                          </a:solidFill>
                          <a:latin typeface="Menlo"/>
                          <a:ea typeface="Menlo"/>
                          <a:cs typeface="Menlo"/>
                          <a:sym typeface="Menlo"/>
                        </a:defRPr>
                      </a:pPr>
                      <a:r>
                        <a:t>[1] 0.250000 1.833333 1.500000</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102217">
                <a:tc>
                  <a:txBody>
                    <a:bodyPr/>
                    <a:lstStyle/>
                    <a:p>
                      <a:pPr algn="l" defTabSz="457200">
                        <a:lnSpc>
                          <a:spcPts val="4600"/>
                        </a:lnSpc>
                        <a:defRPr sz="1800">
                          <a:solidFill>
                            <a:srgbClr val="000000"/>
                          </a:solidFill>
                        </a:defRPr>
                      </a:pPr>
                      <a:r>
                        <a:rPr sz="2300">
                          <a:solidFill>
                            <a:srgbClr val="313131"/>
                          </a:solidFill>
                          <a:latin typeface="Verdana"/>
                          <a:ea typeface="Verdana"/>
                          <a:cs typeface="Verdana"/>
                          <a:sym typeface="Verdana"/>
                        </a:rPr>
                        <a:t>%%</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600"/>
                        </a:lnSpc>
                        <a:defRPr sz="1800">
                          <a:solidFill>
                            <a:srgbClr val="000000"/>
                          </a:solidFill>
                        </a:defRPr>
                      </a:pPr>
                      <a:r>
                        <a:rPr sz="2300">
                          <a:solidFill>
                            <a:srgbClr val="313131"/>
                          </a:solidFill>
                          <a:latin typeface="Verdana"/>
                          <a:ea typeface="Verdana"/>
                          <a:cs typeface="Verdana"/>
                          <a:sym typeface="Verdana"/>
                        </a:rPr>
                        <a:t>Give the remainder of the first vector with the second</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3100"/>
                        </a:lnSpc>
                        <a:defRPr sz="1300">
                          <a:solidFill>
                            <a:srgbClr val="313131"/>
                          </a:solidFill>
                          <a:latin typeface="Menlo"/>
                          <a:ea typeface="Menlo"/>
                          <a:cs typeface="Menlo"/>
                          <a:sym typeface="Menlo"/>
                        </a:defRPr>
                      </a:pPr>
                      <a:r>
                        <a:t>v </a:t>
                      </a:r>
                      <a:r>
                        <a:rPr>
                          <a:solidFill>
                            <a:srgbClr val="666600"/>
                          </a:solidFill>
                        </a:rPr>
                        <a:t>&lt;-</a:t>
                      </a:r>
                      <a:r>
                        <a:t> c</a:t>
                      </a:r>
                      <a:r>
                        <a:rPr>
                          <a:solidFill>
                            <a:srgbClr val="666600"/>
                          </a:solidFill>
                        </a:rPr>
                        <a:t>(</a:t>
                      </a:r>
                      <a:r>
                        <a:t> </a:t>
                      </a:r>
                      <a:r>
                        <a:rPr>
                          <a:solidFill>
                            <a:srgbClr val="006666"/>
                          </a:solidFill>
                        </a:rPr>
                        <a:t>2</a:t>
                      </a:r>
                      <a:r>
                        <a:rPr>
                          <a:solidFill>
                            <a:srgbClr val="666600"/>
                          </a:solidFill>
                        </a:rPr>
                        <a:t>,</a:t>
                      </a:r>
                      <a:r>
                        <a:rPr>
                          <a:solidFill>
                            <a:srgbClr val="006666"/>
                          </a:solidFill>
                        </a:rPr>
                        <a:t>5.5</a:t>
                      </a:r>
                      <a:r>
                        <a:rPr>
                          <a:solidFill>
                            <a:srgbClr val="666600"/>
                          </a:solidFill>
                        </a:rPr>
                        <a:t>,</a:t>
                      </a:r>
                      <a:r>
                        <a:rPr>
                          <a:solidFill>
                            <a:srgbClr val="006666"/>
                          </a:solidFill>
                        </a:rPr>
                        <a:t>6</a:t>
                      </a:r>
                      <a:r>
                        <a:rPr>
                          <a:solidFill>
                            <a:srgbClr val="666600"/>
                          </a:solidFill>
                        </a:rPr>
                        <a:t>)</a:t>
                      </a:r>
                    </a:p>
                    <a:p>
                      <a:pPr algn="l" defTabSz="457200">
                        <a:lnSpc>
                          <a:spcPts val="3100"/>
                        </a:lnSpc>
                        <a:defRPr sz="1300">
                          <a:solidFill>
                            <a:srgbClr val="313131"/>
                          </a:solidFill>
                          <a:latin typeface="Menlo"/>
                          <a:ea typeface="Menlo"/>
                          <a:cs typeface="Menlo"/>
                          <a:sym typeface="Menlo"/>
                        </a:defRPr>
                      </a:pPr>
                      <a:r>
                        <a:t>t </a:t>
                      </a:r>
                      <a:r>
                        <a:rPr>
                          <a:solidFill>
                            <a:srgbClr val="666600"/>
                          </a:solidFill>
                        </a:rPr>
                        <a:t>&lt;-</a:t>
                      </a:r>
                      <a:r>
                        <a:t> c</a:t>
                      </a:r>
                      <a:r>
                        <a:rPr>
                          <a:solidFill>
                            <a:srgbClr val="666600"/>
                          </a:solidFill>
                        </a:rPr>
                        <a:t>(</a:t>
                      </a:r>
                      <a:r>
                        <a:rPr>
                          <a:solidFill>
                            <a:srgbClr val="006666"/>
                          </a:solidFill>
                        </a:rPr>
                        <a:t>8</a:t>
                      </a:r>
                      <a:r>
                        <a:rPr>
                          <a:solidFill>
                            <a:srgbClr val="666600"/>
                          </a:solidFill>
                        </a:rPr>
                        <a:t>,</a:t>
                      </a:r>
                      <a:r>
                        <a:t> </a:t>
                      </a:r>
                      <a:r>
                        <a:rPr>
                          <a:solidFill>
                            <a:srgbClr val="006666"/>
                          </a:solidFill>
                        </a:rPr>
                        <a:t>3</a:t>
                      </a:r>
                      <a:r>
                        <a:rPr>
                          <a:solidFill>
                            <a:srgbClr val="666600"/>
                          </a:solidFill>
                        </a:rPr>
                        <a:t>,</a:t>
                      </a:r>
                      <a:r>
                        <a:t> </a:t>
                      </a:r>
                      <a:r>
                        <a:rPr>
                          <a:solidFill>
                            <a:srgbClr val="006666"/>
                          </a:solidFill>
                        </a:rPr>
                        <a:t>4</a:t>
                      </a:r>
                      <a:r>
                        <a:rPr>
                          <a:solidFill>
                            <a:srgbClr val="666600"/>
                          </a:solidFill>
                        </a:rPr>
                        <a:t>)</a:t>
                      </a:r>
                    </a:p>
                    <a:p>
                      <a:pPr algn="l" defTabSz="457200">
                        <a:lnSpc>
                          <a:spcPts val="3100"/>
                        </a:lnSpc>
                        <a:defRPr sz="1300">
                          <a:solidFill>
                            <a:srgbClr val="000088"/>
                          </a:solidFill>
                          <a:latin typeface="Menlo"/>
                          <a:ea typeface="Menlo"/>
                          <a:cs typeface="Menlo"/>
                          <a:sym typeface="Menlo"/>
                        </a:defRPr>
                      </a:pPr>
                      <a:r>
                        <a:t>print</a:t>
                      </a:r>
                      <a:r>
                        <a:rPr>
                          <a:solidFill>
                            <a:srgbClr val="666600"/>
                          </a:solidFill>
                        </a:rPr>
                        <a:t>(</a:t>
                      </a:r>
                      <a:r>
                        <a:rPr>
                          <a:solidFill>
                            <a:srgbClr val="313131"/>
                          </a:solidFill>
                        </a:rPr>
                        <a:t>v</a:t>
                      </a:r>
                      <a:r>
                        <a:rPr>
                          <a:solidFill>
                            <a:srgbClr val="666600"/>
                          </a:solidFill>
                        </a:rPr>
                        <a:t>%%</a:t>
                      </a:r>
                      <a:r>
                        <a:rPr>
                          <a:solidFill>
                            <a:srgbClr val="313131"/>
                          </a:solidFill>
                        </a:rPr>
                        <a:t>t</a:t>
                      </a:r>
                      <a:r>
                        <a:rPr>
                          <a:solidFill>
                            <a:srgbClr val="666600"/>
                          </a:solidFill>
                        </a:rPr>
                        <a:t>)</a:t>
                      </a:r>
                      <a:endParaRPr>
                        <a:solidFill>
                          <a:srgbClr val="313131"/>
                        </a:solidFill>
                      </a:endParaRPr>
                    </a:p>
                    <a:p>
                      <a:pPr algn="l" defTabSz="457200">
                        <a:lnSpc>
                          <a:spcPts val="3100"/>
                        </a:lnSpc>
                        <a:defRPr sz="1300">
                          <a:solidFill>
                            <a:srgbClr val="000088"/>
                          </a:solidFill>
                          <a:latin typeface="Menlo"/>
                          <a:ea typeface="Menlo"/>
                          <a:cs typeface="Menlo"/>
                          <a:sym typeface="Menlo"/>
                        </a:defRPr>
                      </a:pPr>
                      <a:r>
                        <a:t>it produces the following result −</a:t>
                      </a:r>
                    </a:p>
                    <a:p>
                      <a:pPr algn="l" defTabSz="457200">
                        <a:lnSpc>
                          <a:spcPts val="3100"/>
                        </a:lnSpc>
                        <a:defRPr sz="1200">
                          <a:solidFill>
                            <a:srgbClr val="313131"/>
                          </a:solidFill>
                          <a:latin typeface="Menlo"/>
                          <a:ea typeface="Menlo"/>
                          <a:cs typeface="Menlo"/>
                          <a:sym typeface="Menlo"/>
                        </a:defRPr>
                      </a:pPr>
                      <a:r>
                        <a:t>[1] 2.0 2.5 2.0</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086945">
                <a:tc>
                  <a:txBody>
                    <a:bodyPr/>
                    <a:lstStyle/>
                    <a:p>
                      <a:pPr algn="l" defTabSz="457200">
                        <a:lnSpc>
                          <a:spcPts val="4600"/>
                        </a:lnSpc>
                        <a:defRPr sz="1800">
                          <a:solidFill>
                            <a:srgbClr val="000000"/>
                          </a:solidFill>
                        </a:defRPr>
                      </a:pPr>
                      <a:r>
                        <a:rPr sz="2300">
                          <a:solidFill>
                            <a:srgbClr val="313131"/>
                          </a:solidFill>
                          <a:latin typeface="Verdana"/>
                          <a:ea typeface="Verdana"/>
                          <a:cs typeface="Verdana"/>
                          <a:sym typeface="Verdana"/>
                        </a:rPr>
                        <a:t>%/%</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600"/>
                        </a:lnSpc>
                        <a:defRPr sz="1800">
                          <a:solidFill>
                            <a:srgbClr val="000000"/>
                          </a:solidFill>
                        </a:defRPr>
                      </a:pPr>
                      <a:r>
                        <a:rPr sz="2300">
                          <a:solidFill>
                            <a:srgbClr val="313131"/>
                          </a:solidFill>
                          <a:latin typeface="Verdana"/>
                          <a:ea typeface="Verdana"/>
                          <a:cs typeface="Verdana"/>
                          <a:sym typeface="Verdana"/>
                        </a:rPr>
                        <a:t>The result of division of first vector with second (quotient)</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3100"/>
                        </a:lnSpc>
                        <a:defRPr sz="1300">
                          <a:solidFill>
                            <a:srgbClr val="313131"/>
                          </a:solidFill>
                          <a:latin typeface="Menlo"/>
                          <a:ea typeface="Menlo"/>
                          <a:cs typeface="Menlo"/>
                          <a:sym typeface="Menlo"/>
                        </a:defRPr>
                      </a:pPr>
                      <a:r>
                        <a:t>v </a:t>
                      </a:r>
                      <a:r>
                        <a:rPr>
                          <a:solidFill>
                            <a:srgbClr val="666600"/>
                          </a:solidFill>
                        </a:rPr>
                        <a:t>&lt;-</a:t>
                      </a:r>
                      <a:r>
                        <a:t> c</a:t>
                      </a:r>
                      <a:r>
                        <a:rPr>
                          <a:solidFill>
                            <a:srgbClr val="666600"/>
                          </a:solidFill>
                        </a:rPr>
                        <a:t>(</a:t>
                      </a:r>
                      <a:r>
                        <a:t> </a:t>
                      </a:r>
                      <a:r>
                        <a:rPr>
                          <a:solidFill>
                            <a:srgbClr val="006666"/>
                          </a:solidFill>
                        </a:rPr>
                        <a:t>2</a:t>
                      </a:r>
                      <a:r>
                        <a:rPr>
                          <a:solidFill>
                            <a:srgbClr val="666600"/>
                          </a:solidFill>
                        </a:rPr>
                        <a:t>,</a:t>
                      </a:r>
                      <a:r>
                        <a:rPr>
                          <a:solidFill>
                            <a:srgbClr val="006666"/>
                          </a:solidFill>
                        </a:rPr>
                        <a:t>5.5</a:t>
                      </a:r>
                      <a:r>
                        <a:rPr>
                          <a:solidFill>
                            <a:srgbClr val="666600"/>
                          </a:solidFill>
                        </a:rPr>
                        <a:t>,</a:t>
                      </a:r>
                      <a:r>
                        <a:rPr>
                          <a:solidFill>
                            <a:srgbClr val="006666"/>
                          </a:solidFill>
                        </a:rPr>
                        <a:t>6</a:t>
                      </a:r>
                      <a:r>
                        <a:rPr>
                          <a:solidFill>
                            <a:srgbClr val="666600"/>
                          </a:solidFill>
                        </a:rPr>
                        <a:t>)</a:t>
                      </a:r>
                    </a:p>
                    <a:p>
                      <a:pPr algn="l" defTabSz="457200">
                        <a:lnSpc>
                          <a:spcPts val="3100"/>
                        </a:lnSpc>
                        <a:defRPr sz="1300">
                          <a:solidFill>
                            <a:srgbClr val="313131"/>
                          </a:solidFill>
                          <a:latin typeface="Menlo"/>
                          <a:ea typeface="Menlo"/>
                          <a:cs typeface="Menlo"/>
                          <a:sym typeface="Menlo"/>
                        </a:defRPr>
                      </a:pPr>
                      <a:r>
                        <a:t>t </a:t>
                      </a:r>
                      <a:r>
                        <a:rPr>
                          <a:solidFill>
                            <a:srgbClr val="666600"/>
                          </a:solidFill>
                        </a:rPr>
                        <a:t>&lt;-</a:t>
                      </a:r>
                      <a:r>
                        <a:t> c</a:t>
                      </a:r>
                      <a:r>
                        <a:rPr>
                          <a:solidFill>
                            <a:srgbClr val="666600"/>
                          </a:solidFill>
                        </a:rPr>
                        <a:t>(</a:t>
                      </a:r>
                      <a:r>
                        <a:rPr>
                          <a:solidFill>
                            <a:srgbClr val="006666"/>
                          </a:solidFill>
                        </a:rPr>
                        <a:t>8</a:t>
                      </a:r>
                      <a:r>
                        <a:rPr>
                          <a:solidFill>
                            <a:srgbClr val="666600"/>
                          </a:solidFill>
                        </a:rPr>
                        <a:t>,</a:t>
                      </a:r>
                      <a:r>
                        <a:t> </a:t>
                      </a:r>
                      <a:r>
                        <a:rPr>
                          <a:solidFill>
                            <a:srgbClr val="006666"/>
                          </a:solidFill>
                        </a:rPr>
                        <a:t>3</a:t>
                      </a:r>
                      <a:r>
                        <a:rPr>
                          <a:solidFill>
                            <a:srgbClr val="666600"/>
                          </a:solidFill>
                        </a:rPr>
                        <a:t>,</a:t>
                      </a:r>
                      <a:r>
                        <a:t> </a:t>
                      </a:r>
                      <a:r>
                        <a:rPr>
                          <a:solidFill>
                            <a:srgbClr val="006666"/>
                          </a:solidFill>
                        </a:rPr>
                        <a:t>4</a:t>
                      </a:r>
                      <a:r>
                        <a:rPr>
                          <a:solidFill>
                            <a:srgbClr val="666600"/>
                          </a:solidFill>
                        </a:rPr>
                        <a:t>)</a:t>
                      </a:r>
                    </a:p>
                    <a:p>
                      <a:pPr algn="l" defTabSz="457200">
                        <a:lnSpc>
                          <a:spcPts val="3100"/>
                        </a:lnSpc>
                        <a:defRPr sz="1300">
                          <a:solidFill>
                            <a:srgbClr val="000088"/>
                          </a:solidFill>
                          <a:latin typeface="Menlo"/>
                          <a:ea typeface="Menlo"/>
                          <a:cs typeface="Menlo"/>
                          <a:sym typeface="Menlo"/>
                        </a:defRPr>
                      </a:pPr>
                      <a:r>
                        <a:t>print</a:t>
                      </a:r>
                      <a:r>
                        <a:rPr>
                          <a:solidFill>
                            <a:srgbClr val="666600"/>
                          </a:solidFill>
                        </a:rPr>
                        <a:t>(</a:t>
                      </a:r>
                      <a:r>
                        <a:rPr>
                          <a:solidFill>
                            <a:srgbClr val="313131"/>
                          </a:solidFill>
                        </a:rPr>
                        <a:t>v</a:t>
                      </a:r>
                      <a:r>
                        <a:rPr>
                          <a:solidFill>
                            <a:srgbClr val="666600"/>
                          </a:solidFill>
                        </a:rPr>
                        <a:t>%/%</a:t>
                      </a:r>
                      <a:r>
                        <a:rPr>
                          <a:solidFill>
                            <a:srgbClr val="313131"/>
                          </a:solidFill>
                        </a:rPr>
                        <a:t>t</a:t>
                      </a:r>
                      <a:r>
                        <a:rPr>
                          <a:solidFill>
                            <a:srgbClr val="666600"/>
                          </a:solidFill>
                        </a:rPr>
                        <a:t>)</a:t>
                      </a:r>
                      <a:endParaRPr>
                        <a:solidFill>
                          <a:srgbClr val="313131"/>
                        </a:solidFill>
                      </a:endParaRPr>
                    </a:p>
                    <a:p>
                      <a:pPr algn="l" defTabSz="457200">
                        <a:lnSpc>
                          <a:spcPts val="3100"/>
                        </a:lnSpc>
                        <a:defRPr sz="1300">
                          <a:solidFill>
                            <a:srgbClr val="000088"/>
                          </a:solidFill>
                          <a:latin typeface="Menlo"/>
                          <a:ea typeface="Menlo"/>
                          <a:cs typeface="Menlo"/>
                          <a:sym typeface="Menlo"/>
                        </a:defRPr>
                      </a:pPr>
                      <a:r>
                        <a:t>it produces the following result −</a:t>
                      </a:r>
                    </a:p>
                    <a:p>
                      <a:pPr algn="l" defTabSz="457200">
                        <a:lnSpc>
                          <a:spcPts val="3100"/>
                        </a:lnSpc>
                        <a:defRPr sz="1200">
                          <a:solidFill>
                            <a:srgbClr val="313131"/>
                          </a:solidFill>
                          <a:latin typeface="Menlo"/>
                          <a:ea typeface="Menlo"/>
                          <a:cs typeface="Menlo"/>
                          <a:sym typeface="Menlo"/>
                        </a:defRPr>
                      </a:pPr>
                      <a:r>
                        <a:t>[1] 0 1 1</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125527">
                <a:tc>
                  <a:txBody>
                    <a:bodyPr/>
                    <a:lstStyle/>
                    <a:p>
                      <a:pPr algn="l" defTabSz="457200">
                        <a:lnSpc>
                          <a:spcPts val="4600"/>
                        </a:lnSpc>
                        <a:defRPr sz="1800">
                          <a:solidFill>
                            <a:srgbClr val="000000"/>
                          </a:solidFill>
                        </a:defRPr>
                      </a:pPr>
                      <a:r>
                        <a:rPr sz="2300">
                          <a:solidFill>
                            <a:srgbClr val="313131"/>
                          </a:solidFill>
                          <a:latin typeface="Verdana"/>
                          <a:ea typeface="Verdana"/>
                          <a:cs typeface="Verdana"/>
                          <a:sym typeface="Verdana"/>
                        </a:rPr>
                        <a:t>^</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600"/>
                        </a:lnSpc>
                        <a:defRPr sz="1800">
                          <a:solidFill>
                            <a:srgbClr val="000000"/>
                          </a:solidFill>
                        </a:defRPr>
                      </a:pPr>
                      <a:r>
                        <a:rPr sz="2300">
                          <a:solidFill>
                            <a:srgbClr val="313131"/>
                          </a:solidFill>
                          <a:latin typeface="Verdana"/>
                          <a:ea typeface="Verdana"/>
                          <a:cs typeface="Verdana"/>
                          <a:sym typeface="Verdana"/>
                        </a:rPr>
                        <a:t>The first vector raised to the exponent of second vector</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3100"/>
                        </a:lnSpc>
                        <a:defRPr sz="1300">
                          <a:solidFill>
                            <a:srgbClr val="313131"/>
                          </a:solidFill>
                          <a:latin typeface="Menlo"/>
                          <a:ea typeface="Menlo"/>
                          <a:cs typeface="Menlo"/>
                          <a:sym typeface="Menlo"/>
                        </a:defRPr>
                      </a:pPr>
                      <a:r>
                        <a:t>v </a:t>
                      </a:r>
                      <a:r>
                        <a:rPr>
                          <a:solidFill>
                            <a:srgbClr val="666600"/>
                          </a:solidFill>
                        </a:rPr>
                        <a:t>&lt;-</a:t>
                      </a:r>
                      <a:r>
                        <a:t> c</a:t>
                      </a:r>
                      <a:r>
                        <a:rPr>
                          <a:solidFill>
                            <a:srgbClr val="666600"/>
                          </a:solidFill>
                        </a:rPr>
                        <a:t>(</a:t>
                      </a:r>
                      <a:r>
                        <a:t> </a:t>
                      </a:r>
                      <a:r>
                        <a:rPr>
                          <a:solidFill>
                            <a:srgbClr val="006666"/>
                          </a:solidFill>
                        </a:rPr>
                        <a:t>2</a:t>
                      </a:r>
                      <a:r>
                        <a:rPr>
                          <a:solidFill>
                            <a:srgbClr val="666600"/>
                          </a:solidFill>
                        </a:rPr>
                        <a:t>,</a:t>
                      </a:r>
                      <a:r>
                        <a:rPr>
                          <a:solidFill>
                            <a:srgbClr val="006666"/>
                          </a:solidFill>
                        </a:rPr>
                        <a:t>5.5</a:t>
                      </a:r>
                      <a:r>
                        <a:rPr>
                          <a:solidFill>
                            <a:srgbClr val="666600"/>
                          </a:solidFill>
                        </a:rPr>
                        <a:t>,</a:t>
                      </a:r>
                      <a:r>
                        <a:rPr>
                          <a:solidFill>
                            <a:srgbClr val="006666"/>
                          </a:solidFill>
                        </a:rPr>
                        <a:t>6</a:t>
                      </a:r>
                      <a:r>
                        <a:rPr>
                          <a:solidFill>
                            <a:srgbClr val="666600"/>
                          </a:solidFill>
                        </a:rPr>
                        <a:t>)</a:t>
                      </a:r>
                    </a:p>
                    <a:p>
                      <a:pPr algn="l" defTabSz="457200">
                        <a:lnSpc>
                          <a:spcPts val="3100"/>
                        </a:lnSpc>
                        <a:defRPr sz="1300">
                          <a:solidFill>
                            <a:srgbClr val="313131"/>
                          </a:solidFill>
                          <a:latin typeface="Menlo"/>
                          <a:ea typeface="Menlo"/>
                          <a:cs typeface="Menlo"/>
                          <a:sym typeface="Menlo"/>
                        </a:defRPr>
                      </a:pPr>
                      <a:r>
                        <a:t>t </a:t>
                      </a:r>
                      <a:r>
                        <a:rPr>
                          <a:solidFill>
                            <a:srgbClr val="666600"/>
                          </a:solidFill>
                        </a:rPr>
                        <a:t>&lt;-</a:t>
                      </a:r>
                      <a:r>
                        <a:t> c</a:t>
                      </a:r>
                      <a:r>
                        <a:rPr>
                          <a:solidFill>
                            <a:srgbClr val="666600"/>
                          </a:solidFill>
                        </a:rPr>
                        <a:t>(</a:t>
                      </a:r>
                      <a:r>
                        <a:rPr>
                          <a:solidFill>
                            <a:srgbClr val="006666"/>
                          </a:solidFill>
                        </a:rPr>
                        <a:t>8</a:t>
                      </a:r>
                      <a:r>
                        <a:rPr>
                          <a:solidFill>
                            <a:srgbClr val="666600"/>
                          </a:solidFill>
                        </a:rPr>
                        <a:t>,</a:t>
                      </a:r>
                      <a:r>
                        <a:t> </a:t>
                      </a:r>
                      <a:r>
                        <a:rPr>
                          <a:solidFill>
                            <a:srgbClr val="006666"/>
                          </a:solidFill>
                        </a:rPr>
                        <a:t>3</a:t>
                      </a:r>
                      <a:r>
                        <a:rPr>
                          <a:solidFill>
                            <a:srgbClr val="666600"/>
                          </a:solidFill>
                        </a:rPr>
                        <a:t>,</a:t>
                      </a:r>
                      <a:r>
                        <a:t> </a:t>
                      </a:r>
                      <a:r>
                        <a:rPr>
                          <a:solidFill>
                            <a:srgbClr val="006666"/>
                          </a:solidFill>
                        </a:rPr>
                        <a:t>4</a:t>
                      </a:r>
                      <a:r>
                        <a:rPr>
                          <a:solidFill>
                            <a:srgbClr val="666600"/>
                          </a:solidFill>
                        </a:rPr>
                        <a:t>)</a:t>
                      </a:r>
                    </a:p>
                    <a:p>
                      <a:pPr algn="l" defTabSz="457200">
                        <a:lnSpc>
                          <a:spcPts val="3100"/>
                        </a:lnSpc>
                        <a:defRPr sz="1300">
                          <a:solidFill>
                            <a:srgbClr val="000088"/>
                          </a:solidFill>
                          <a:latin typeface="Menlo"/>
                          <a:ea typeface="Menlo"/>
                          <a:cs typeface="Menlo"/>
                          <a:sym typeface="Menlo"/>
                        </a:defRPr>
                      </a:pPr>
                      <a:r>
                        <a:t>print</a:t>
                      </a:r>
                      <a:r>
                        <a:rPr>
                          <a:solidFill>
                            <a:srgbClr val="666600"/>
                          </a:solidFill>
                        </a:rPr>
                        <a:t>(</a:t>
                      </a:r>
                      <a:r>
                        <a:rPr>
                          <a:solidFill>
                            <a:srgbClr val="313131"/>
                          </a:solidFill>
                        </a:rPr>
                        <a:t>v</a:t>
                      </a:r>
                      <a:r>
                        <a:rPr>
                          <a:solidFill>
                            <a:srgbClr val="666600"/>
                          </a:solidFill>
                        </a:rPr>
                        <a:t>^</a:t>
                      </a:r>
                      <a:r>
                        <a:rPr>
                          <a:solidFill>
                            <a:srgbClr val="313131"/>
                          </a:solidFill>
                        </a:rPr>
                        <a:t>t</a:t>
                      </a:r>
                      <a:r>
                        <a:rPr>
                          <a:solidFill>
                            <a:srgbClr val="666600"/>
                          </a:solidFill>
                        </a:rPr>
                        <a:t>)</a:t>
                      </a:r>
                      <a:endParaRPr>
                        <a:solidFill>
                          <a:srgbClr val="313131"/>
                        </a:solidFill>
                      </a:endParaRPr>
                    </a:p>
                    <a:p>
                      <a:pPr algn="l" defTabSz="457200">
                        <a:lnSpc>
                          <a:spcPts val="3100"/>
                        </a:lnSpc>
                        <a:defRPr sz="1300">
                          <a:solidFill>
                            <a:srgbClr val="000088"/>
                          </a:solidFill>
                          <a:latin typeface="Menlo"/>
                          <a:ea typeface="Menlo"/>
                          <a:cs typeface="Menlo"/>
                          <a:sym typeface="Menlo"/>
                        </a:defRPr>
                      </a:pPr>
                      <a:r>
                        <a:t>it produces the following result −</a:t>
                      </a:r>
                    </a:p>
                    <a:p>
                      <a:pPr algn="l" defTabSz="457200">
                        <a:lnSpc>
                          <a:spcPts val="3100"/>
                        </a:lnSpc>
                        <a:defRPr sz="1200">
                          <a:solidFill>
                            <a:srgbClr val="313131"/>
                          </a:solidFill>
                          <a:latin typeface="Menlo"/>
                          <a:ea typeface="Menlo"/>
                          <a:cs typeface="Menlo"/>
                          <a:sym typeface="Menlo"/>
                        </a:defRPr>
                      </a:pPr>
                      <a:r>
                        <a:t>[1]  256.000  166.375 1296.000</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bl>
          </a:graphicData>
        </a:graphic>
      </p:graphicFrame>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relational operators"/>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relational operators</a:t>
            </a:r>
          </a:p>
        </p:txBody>
      </p:sp>
      <p:graphicFrame>
        <p:nvGraphicFramePr>
          <p:cNvPr id="284" name="Table"/>
          <p:cNvGraphicFramePr/>
          <p:nvPr/>
        </p:nvGraphicFramePr>
        <p:xfrm>
          <a:off x="426125" y="1021775"/>
          <a:ext cx="12452085" cy="838315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984907"/>
                <a:gridCol w="5554886"/>
                <a:gridCol w="4912290"/>
              </a:tblGrid>
              <a:tr h="667374">
                <a:tc>
                  <a:txBody>
                    <a:bodyPr/>
                    <a:lstStyle/>
                    <a:p>
                      <a:pPr algn="l" defTabSz="457200">
                        <a:lnSpc>
                          <a:spcPts val="5100"/>
                        </a:lnSpc>
                        <a:defRPr sz="1800">
                          <a:solidFill>
                            <a:srgbClr val="000000"/>
                          </a:solidFill>
                        </a:defRPr>
                      </a:pPr>
                      <a:r>
                        <a:rPr b="1" sz="2300">
                          <a:solidFill>
                            <a:srgbClr val="313131"/>
                          </a:solidFill>
                          <a:latin typeface="Verdana"/>
                          <a:ea typeface="Verdana"/>
                          <a:cs typeface="Verdana"/>
                          <a:sym typeface="Verdana"/>
                        </a:rPr>
                        <a:t>Operator</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457200">
                        <a:lnSpc>
                          <a:spcPts val="4400"/>
                        </a:lnSpc>
                        <a:defRPr sz="1800">
                          <a:solidFill>
                            <a:srgbClr val="000000"/>
                          </a:solidFill>
                        </a:defRPr>
                      </a:pPr>
                      <a:r>
                        <a:rPr b="1" sz="1700">
                          <a:solidFill>
                            <a:srgbClr val="313131"/>
                          </a:solidFill>
                          <a:latin typeface="Verdana"/>
                          <a:ea typeface="Verdana"/>
                          <a:cs typeface="Verdana"/>
                          <a:sym typeface="Verdana"/>
                        </a:rPr>
                        <a:t>Description</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457200">
                        <a:lnSpc>
                          <a:spcPts val="3700"/>
                        </a:lnSpc>
                        <a:defRPr sz="1800">
                          <a:solidFill>
                            <a:srgbClr val="000000"/>
                          </a:solidFill>
                        </a:defRPr>
                      </a:pPr>
                      <a:r>
                        <a:rPr b="1" sz="1100">
                          <a:solidFill>
                            <a:srgbClr val="313131"/>
                          </a:solidFill>
                          <a:latin typeface="Verdana"/>
                          <a:ea typeface="Verdana"/>
                          <a:cs typeface="Verdana"/>
                          <a:sym typeface="Verdana"/>
                        </a:rPr>
                        <a:t>Example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r>
              <a:tr h="1290815">
                <a:tc>
                  <a:txBody>
                    <a:bodyPr/>
                    <a:lstStyle/>
                    <a:p>
                      <a:pPr algn="l" defTabSz="457200">
                        <a:lnSpc>
                          <a:spcPts val="5100"/>
                        </a:lnSpc>
                        <a:defRPr sz="1800">
                          <a:solidFill>
                            <a:srgbClr val="000000"/>
                          </a:solidFill>
                        </a:defRPr>
                      </a:pPr>
                      <a:r>
                        <a:rPr sz="2300">
                          <a:solidFill>
                            <a:srgbClr val="313131"/>
                          </a:solidFill>
                          <a:latin typeface="Verdana"/>
                          <a:ea typeface="Verdana"/>
                          <a:cs typeface="Verdana"/>
                          <a:sym typeface="Verdana"/>
                        </a:rPr>
                        <a:t>&gt;</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400"/>
                        </a:lnSpc>
                        <a:defRPr sz="1800">
                          <a:solidFill>
                            <a:srgbClr val="000000"/>
                          </a:solidFill>
                        </a:defRPr>
                      </a:pPr>
                      <a:r>
                        <a:rPr sz="1700">
                          <a:solidFill>
                            <a:srgbClr val="313131"/>
                          </a:solidFill>
                          <a:latin typeface="Verdana"/>
                          <a:ea typeface="Verdana"/>
                          <a:cs typeface="Verdana"/>
                          <a:sym typeface="Verdana"/>
                        </a:rPr>
                        <a:t>Checks if each element of the first vector is greater than the corresponding element of the second vector.</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3400"/>
                        </a:lnSpc>
                        <a:defRPr sz="1100">
                          <a:solidFill>
                            <a:srgbClr val="313131"/>
                          </a:solidFill>
                          <a:latin typeface="Menlo"/>
                          <a:ea typeface="Menlo"/>
                          <a:cs typeface="Menlo"/>
                          <a:sym typeface="Menlo"/>
                        </a:defRPr>
                      </a:pPr>
                      <a:r>
                        <a:t>v </a:t>
                      </a:r>
                      <a:r>
                        <a:rPr>
                          <a:solidFill>
                            <a:srgbClr val="666600"/>
                          </a:solidFill>
                        </a:rPr>
                        <a:t>&lt;-</a:t>
                      </a:r>
                      <a:r>
                        <a:t> c</a:t>
                      </a:r>
                      <a:r>
                        <a:rPr>
                          <a:solidFill>
                            <a:srgbClr val="666600"/>
                          </a:solidFill>
                        </a:rPr>
                        <a:t>(</a:t>
                      </a:r>
                      <a:r>
                        <a:rPr>
                          <a:solidFill>
                            <a:srgbClr val="006666"/>
                          </a:solidFill>
                        </a:rPr>
                        <a:t>2</a:t>
                      </a:r>
                      <a:r>
                        <a:rPr>
                          <a:solidFill>
                            <a:srgbClr val="666600"/>
                          </a:solidFill>
                        </a:rPr>
                        <a:t>,</a:t>
                      </a:r>
                      <a:r>
                        <a:rPr>
                          <a:solidFill>
                            <a:srgbClr val="006666"/>
                          </a:solidFill>
                        </a:rPr>
                        <a:t>5.5</a:t>
                      </a:r>
                      <a:r>
                        <a:rPr>
                          <a:solidFill>
                            <a:srgbClr val="666600"/>
                          </a:solidFill>
                        </a:rPr>
                        <a:t>,</a:t>
                      </a:r>
                      <a:r>
                        <a:rPr>
                          <a:solidFill>
                            <a:srgbClr val="006666"/>
                          </a:solidFill>
                        </a:rPr>
                        <a:t>6</a:t>
                      </a:r>
                      <a:r>
                        <a:rPr>
                          <a:solidFill>
                            <a:srgbClr val="666600"/>
                          </a:solidFill>
                        </a:rPr>
                        <a:t>,</a:t>
                      </a:r>
                      <a:r>
                        <a:rPr>
                          <a:solidFill>
                            <a:srgbClr val="006666"/>
                          </a:solidFill>
                        </a:rPr>
                        <a:t>9</a:t>
                      </a:r>
                      <a:r>
                        <a:rPr>
                          <a:solidFill>
                            <a:srgbClr val="666600"/>
                          </a:solidFill>
                        </a:rPr>
                        <a:t>)</a:t>
                      </a:r>
                    </a:p>
                    <a:p>
                      <a:pPr algn="l" defTabSz="457200">
                        <a:lnSpc>
                          <a:spcPts val="3400"/>
                        </a:lnSpc>
                        <a:defRPr sz="1100">
                          <a:solidFill>
                            <a:srgbClr val="313131"/>
                          </a:solidFill>
                          <a:latin typeface="Menlo"/>
                          <a:ea typeface="Menlo"/>
                          <a:cs typeface="Menlo"/>
                          <a:sym typeface="Menlo"/>
                        </a:defRPr>
                      </a:pPr>
                      <a:r>
                        <a:t>t </a:t>
                      </a:r>
                      <a:r>
                        <a:rPr>
                          <a:solidFill>
                            <a:srgbClr val="666600"/>
                          </a:solidFill>
                        </a:rPr>
                        <a:t>&lt;-</a:t>
                      </a:r>
                      <a:r>
                        <a:t> c</a:t>
                      </a:r>
                      <a:r>
                        <a:rPr>
                          <a:solidFill>
                            <a:srgbClr val="666600"/>
                          </a:solidFill>
                        </a:rPr>
                        <a:t>(</a:t>
                      </a:r>
                      <a:r>
                        <a:rPr>
                          <a:solidFill>
                            <a:srgbClr val="006666"/>
                          </a:solidFill>
                        </a:rPr>
                        <a:t>8</a:t>
                      </a:r>
                      <a:r>
                        <a:rPr>
                          <a:solidFill>
                            <a:srgbClr val="666600"/>
                          </a:solidFill>
                        </a:rPr>
                        <a:t>,</a:t>
                      </a:r>
                      <a:r>
                        <a:rPr>
                          <a:solidFill>
                            <a:srgbClr val="006666"/>
                          </a:solidFill>
                        </a:rPr>
                        <a:t>2.5</a:t>
                      </a:r>
                      <a:r>
                        <a:rPr>
                          <a:solidFill>
                            <a:srgbClr val="666600"/>
                          </a:solidFill>
                        </a:rPr>
                        <a:t>,</a:t>
                      </a:r>
                      <a:r>
                        <a:rPr>
                          <a:solidFill>
                            <a:srgbClr val="006666"/>
                          </a:solidFill>
                        </a:rPr>
                        <a:t>14</a:t>
                      </a:r>
                      <a:r>
                        <a:rPr>
                          <a:solidFill>
                            <a:srgbClr val="666600"/>
                          </a:solidFill>
                        </a:rPr>
                        <a:t>,</a:t>
                      </a:r>
                      <a:r>
                        <a:rPr>
                          <a:solidFill>
                            <a:srgbClr val="006666"/>
                          </a:solidFill>
                        </a:rPr>
                        <a:t>9</a:t>
                      </a:r>
                      <a:r>
                        <a:rPr>
                          <a:solidFill>
                            <a:srgbClr val="666600"/>
                          </a:solidFill>
                        </a:rPr>
                        <a:t>)</a:t>
                      </a:r>
                    </a:p>
                    <a:p>
                      <a:pPr algn="l" defTabSz="457200">
                        <a:lnSpc>
                          <a:spcPts val="3400"/>
                        </a:lnSpc>
                        <a:defRPr sz="1100">
                          <a:solidFill>
                            <a:srgbClr val="000088"/>
                          </a:solidFill>
                          <a:latin typeface="Menlo"/>
                          <a:ea typeface="Menlo"/>
                          <a:cs typeface="Menlo"/>
                          <a:sym typeface="Menlo"/>
                        </a:defRPr>
                      </a:pPr>
                      <a:r>
                        <a:t>print</a:t>
                      </a:r>
                      <a:r>
                        <a:rPr>
                          <a:solidFill>
                            <a:srgbClr val="666600"/>
                          </a:solidFill>
                        </a:rPr>
                        <a:t>(</a:t>
                      </a:r>
                      <a:r>
                        <a:rPr>
                          <a:solidFill>
                            <a:srgbClr val="313131"/>
                          </a:solidFill>
                        </a:rPr>
                        <a:t>v</a:t>
                      </a:r>
                      <a:r>
                        <a:rPr>
                          <a:solidFill>
                            <a:srgbClr val="666600"/>
                          </a:solidFill>
                        </a:rPr>
                        <a:t>&gt;</a:t>
                      </a:r>
                      <a:r>
                        <a:rPr>
                          <a:solidFill>
                            <a:srgbClr val="313131"/>
                          </a:solidFill>
                        </a:rPr>
                        <a:t>t</a:t>
                      </a:r>
                      <a:r>
                        <a:rPr>
                          <a:solidFill>
                            <a:srgbClr val="666600"/>
                          </a:solidFill>
                        </a:rPr>
                        <a:t>)</a:t>
                      </a:r>
                      <a:endParaRPr>
                        <a:solidFill>
                          <a:srgbClr val="313131"/>
                        </a:solidFill>
                      </a:endParaRPr>
                    </a:p>
                    <a:p>
                      <a:pPr algn="l" defTabSz="457200">
                        <a:lnSpc>
                          <a:spcPts val="3400"/>
                        </a:lnSpc>
                        <a:defRPr sz="1100">
                          <a:solidFill>
                            <a:srgbClr val="000088"/>
                          </a:solidFill>
                          <a:latin typeface="Menlo"/>
                          <a:ea typeface="Menlo"/>
                          <a:cs typeface="Menlo"/>
                          <a:sym typeface="Menlo"/>
                        </a:defRPr>
                      </a:pPr>
                      <a:r>
                        <a:t>it produces the following result −</a:t>
                      </a:r>
                    </a:p>
                    <a:p>
                      <a:pPr algn="l" defTabSz="457200">
                        <a:lnSpc>
                          <a:spcPts val="3500"/>
                        </a:lnSpc>
                        <a:defRPr sz="1100">
                          <a:solidFill>
                            <a:srgbClr val="313131"/>
                          </a:solidFill>
                          <a:latin typeface="Menlo"/>
                          <a:ea typeface="Menlo"/>
                          <a:cs typeface="Menlo"/>
                          <a:sym typeface="Menlo"/>
                        </a:defRPr>
                      </a:pPr>
                      <a:r>
                        <a:t>[1] FALSE  TRUE FALSE FALSE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319688">
                <a:tc>
                  <a:txBody>
                    <a:bodyPr/>
                    <a:lstStyle/>
                    <a:p>
                      <a:pPr algn="l" defTabSz="457200">
                        <a:lnSpc>
                          <a:spcPts val="5100"/>
                        </a:lnSpc>
                        <a:defRPr sz="1800">
                          <a:solidFill>
                            <a:srgbClr val="000000"/>
                          </a:solidFill>
                        </a:defRPr>
                      </a:pPr>
                      <a:r>
                        <a:rPr sz="2300">
                          <a:solidFill>
                            <a:srgbClr val="313131"/>
                          </a:solidFill>
                          <a:latin typeface="Verdana"/>
                          <a:ea typeface="Verdana"/>
                          <a:cs typeface="Verdana"/>
                          <a:sym typeface="Verdana"/>
                        </a:rPr>
                        <a:t>&lt;</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400"/>
                        </a:lnSpc>
                        <a:defRPr sz="1800">
                          <a:solidFill>
                            <a:srgbClr val="000000"/>
                          </a:solidFill>
                        </a:defRPr>
                      </a:pPr>
                      <a:r>
                        <a:rPr sz="1700">
                          <a:solidFill>
                            <a:srgbClr val="313131"/>
                          </a:solidFill>
                          <a:latin typeface="Verdana"/>
                          <a:ea typeface="Verdana"/>
                          <a:cs typeface="Verdana"/>
                          <a:sym typeface="Verdana"/>
                        </a:rPr>
                        <a:t>Checks if each element of the first vector is less than the corresponding element of the second vector.</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3400"/>
                        </a:lnSpc>
                        <a:defRPr sz="1100">
                          <a:solidFill>
                            <a:srgbClr val="313131"/>
                          </a:solidFill>
                          <a:latin typeface="Menlo"/>
                          <a:ea typeface="Menlo"/>
                          <a:cs typeface="Menlo"/>
                          <a:sym typeface="Menlo"/>
                        </a:defRPr>
                      </a:pPr>
                      <a:r>
                        <a:t>v </a:t>
                      </a:r>
                      <a:r>
                        <a:rPr>
                          <a:solidFill>
                            <a:srgbClr val="666600"/>
                          </a:solidFill>
                        </a:rPr>
                        <a:t>&lt;-</a:t>
                      </a:r>
                      <a:r>
                        <a:t> c</a:t>
                      </a:r>
                      <a:r>
                        <a:rPr>
                          <a:solidFill>
                            <a:srgbClr val="666600"/>
                          </a:solidFill>
                        </a:rPr>
                        <a:t>(</a:t>
                      </a:r>
                      <a:r>
                        <a:rPr>
                          <a:solidFill>
                            <a:srgbClr val="006666"/>
                          </a:solidFill>
                        </a:rPr>
                        <a:t>2</a:t>
                      </a:r>
                      <a:r>
                        <a:rPr>
                          <a:solidFill>
                            <a:srgbClr val="666600"/>
                          </a:solidFill>
                        </a:rPr>
                        <a:t>,</a:t>
                      </a:r>
                      <a:r>
                        <a:rPr>
                          <a:solidFill>
                            <a:srgbClr val="006666"/>
                          </a:solidFill>
                        </a:rPr>
                        <a:t>5.5</a:t>
                      </a:r>
                      <a:r>
                        <a:rPr>
                          <a:solidFill>
                            <a:srgbClr val="666600"/>
                          </a:solidFill>
                        </a:rPr>
                        <a:t>,</a:t>
                      </a:r>
                      <a:r>
                        <a:rPr>
                          <a:solidFill>
                            <a:srgbClr val="006666"/>
                          </a:solidFill>
                        </a:rPr>
                        <a:t>6</a:t>
                      </a:r>
                      <a:r>
                        <a:rPr>
                          <a:solidFill>
                            <a:srgbClr val="666600"/>
                          </a:solidFill>
                        </a:rPr>
                        <a:t>,</a:t>
                      </a:r>
                      <a:r>
                        <a:rPr>
                          <a:solidFill>
                            <a:srgbClr val="006666"/>
                          </a:solidFill>
                        </a:rPr>
                        <a:t>9</a:t>
                      </a:r>
                      <a:r>
                        <a:rPr>
                          <a:solidFill>
                            <a:srgbClr val="666600"/>
                          </a:solidFill>
                        </a:rPr>
                        <a:t>)</a:t>
                      </a:r>
                    </a:p>
                    <a:p>
                      <a:pPr algn="l" defTabSz="457200">
                        <a:lnSpc>
                          <a:spcPts val="3400"/>
                        </a:lnSpc>
                        <a:defRPr sz="1100">
                          <a:solidFill>
                            <a:srgbClr val="313131"/>
                          </a:solidFill>
                          <a:latin typeface="Menlo"/>
                          <a:ea typeface="Menlo"/>
                          <a:cs typeface="Menlo"/>
                          <a:sym typeface="Menlo"/>
                        </a:defRPr>
                      </a:pPr>
                      <a:r>
                        <a:t>t </a:t>
                      </a:r>
                      <a:r>
                        <a:rPr>
                          <a:solidFill>
                            <a:srgbClr val="666600"/>
                          </a:solidFill>
                        </a:rPr>
                        <a:t>&lt;-</a:t>
                      </a:r>
                      <a:r>
                        <a:t> c</a:t>
                      </a:r>
                      <a:r>
                        <a:rPr>
                          <a:solidFill>
                            <a:srgbClr val="666600"/>
                          </a:solidFill>
                        </a:rPr>
                        <a:t>(</a:t>
                      </a:r>
                      <a:r>
                        <a:rPr>
                          <a:solidFill>
                            <a:srgbClr val="006666"/>
                          </a:solidFill>
                        </a:rPr>
                        <a:t>8</a:t>
                      </a:r>
                      <a:r>
                        <a:rPr>
                          <a:solidFill>
                            <a:srgbClr val="666600"/>
                          </a:solidFill>
                        </a:rPr>
                        <a:t>,</a:t>
                      </a:r>
                      <a:r>
                        <a:rPr>
                          <a:solidFill>
                            <a:srgbClr val="006666"/>
                          </a:solidFill>
                        </a:rPr>
                        <a:t>2.5</a:t>
                      </a:r>
                      <a:r>
                        <a:rPr>
                          <a:solidFill>
                            <a:srgbClr val="666600"/>
                          </a:solidFill>
                        </a:rPr>
                        <a:t>,</a:t>
                      </a:r>
                      <a:r>
                        <a:rPr>
                          <a:solidFill>
                            <a:srgbClr val="006666"/>
                          </a:solidFill>
                        </a:rPr>
                        <a:t>14</a:t>
                      </a:r>
                      <a:r>
                        <a:rPr>
                          <a:solidFill>
                            <a:srgbClr val="666600"/>
                          </a:solidFill>
                        </a:rPr>
                        <a:t>,</a:t>
                      </a:r>
                      <a:r>
                        <a:rPr>
                          <a:solidFill>
                            <a:srgbClr val="006666"/>
                          </a:solidFill>
                        </a:rPr>
                        <a:t>9</a:t>
                      </a:r>
                      <a:r>
                        <a:rPr>
                          <a:solidFill>
                            <a:srgbClr val="666600"/>
                          </a:solidFill>
                        </a:rPr>
                        <a:t>)</a:t>
                      </a:r>
                    </a:p>
                    <a:p>
                      <a:pPr algn="l" defTabSz="457200">
                        <a:lnSpc>
                          <a:spcPts val="3400"/>
                        </a:lnSpc>
                        <a:defRPr sz="1100">
                          <a:solidFill>
                            <a:srgbClr val="000088"/>
                          </a:solidFill>
                          <a:latin typeface="Menlo"/>
                          <a:ea typeface="Menlo"/>
                          <a:cs typeface="Menlo"/>
                          <a:sym typeface="Menlo"/>
                        </a:defRPr>
                      </a:pPr>
                      <a:r>
                        <a:t>print</a:t>
                      </a:r>
                      <a:r>
                        <a:rPr>
                          <a:solidFill>
                            <a:srgbClr val="666600"/>
                          </a:solidFill>
                        </a:rPr>
                        <a:t>(</a:t>
                      </a:r>
                      <a:r>
                        <a:rPr>
                          <a:solidFill>
                            <a:srgbClr val="313131"/>
                          </a:solidFill>
                        </a:rPr>
                        <a:t>v </a:t>
                      </a:r>
                      <a:r>
                        <a:rPr>
                          <a:solidFill>
                            <a:srgbClr val="666600"/>
                          </a:solidFill>
                        </a:rPr>
                        <a:t>&lt;</a:t>
                      </a:r>
                      <a:r>
                        <a:rPr>
                          <a:solidFill>
                            <a:srgbClr val="313131"/>
                          </a:solidFill>
                        </a:rPr>
                        <a:t> t</a:t>
                      </a:r>
                      <a:r>
                        <a:rPr>
                          <a:solidFill>
                            <a:srgbClr val="666600"/>
                          </a:solidFill>
                        </a:rPr>
                        <a:t>)</a:t>
                      </a:r>
                      <a:endParaRPr>
                        <a:solidFill>
                          <a:srgbClr val="313131"/>
                        </a:solidFill>
                      </a:endParaRPr>
                    </a:p>
                    <a:p>
                      <a:pPr algn="l" defTabSz="457200">
                        <a:lnSpc>
                          <a:spcPts val="3400"/>
                        </a:lnSpc>
                        <a:defRPr sz="1100">
                          <a:solidFill>
                            <a:srgbClr val="000088"/>
                          </a:solidFill>
                          <a:latin typeface="Menlo"/>
                          <a:ea typeface="Menlo"/>
                          <a:cs typeface="Menlo"/>
                          <a:sym typeface="Menlo"/>
                        </a:defRPr>
                      </a:pPr>
                      <a:r>
                        <a:t>it produces the following result −</a:t>
                      </a:r>
                    </a:p>
                    <a:p>
                      <a:pPr algn="l" defTabSz="457200">
                        <a:lnSpc>
                          <a:spcPts val="3500"/>
                        </a:lnSpc>
                        <a:defRPr sz="1100">
                          <a:solidFill>
                            <a:srgbClr val="313131"/>
                          </a:solidFill>
                          <a:latin typeface="Menlo"/>
                          <a:ea typeface="Menlo"/>
                          <a:cs typeface="Menlo"/>
                          <a:sym typeface="Menlo"/>
                        </a:defRPr>
                      </a:pPr>
                      <a:r>
                        <a:t>[1]  TRUE FALSE  TRUE FALSE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242931">
                <a:tc>
                  <a:txBody>
                    <a:bodyPr/>
                    <a:lstStyle/>
                    <a:p>
                      <a:pPr algn="l" defTabSz="457200">
                        <a:lnSpc>
                          <a:spcPts val="5100"/>
                        </a:lnSpc>
                        <a:defRPr sz="1800">
                          <a:solidFill>
                            <a:srgbClr val="000000"/>
                          </a:solidFill>
                        </a:defRPr>
                      </a:pPr>
                      <a:r>
                        <a:rPr sz="2300">
                          <a:solidFill>
                            <a:srgbClr val="313131"/>
                          </a:solidFill>
                          <a:latin typeface="Verdana"/>
                          <a:ea typeface="Verdana"/>
                          <a:cs typeface="Verdana"/>
                          <a:sym typeface="Verdana"/>
                        </a:rPr>
                        <a:t>==</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400"/>
                        </a:lnSpc>
                        <a:defRPr sz="1800">
                          <a:solidFill>
                            <a:srgbClr val="000000"/>
                          </a:solidFill>
                        </a:defRPr>
                      </a:pPr>
                      <a:r>
                        <a:rPr sz="1700">
                          <a:solidFill>
                            <a:srgbClr val="313131"/>
                          </a:solidFill>
                          <a:latin typeface="Verdana"/>
                          <a:ea typeface="Verdana"/>
                          <a:cs typeface="Verdana"/>
                          <a:sym typeface="Verdana"/>
                        </a:rPr>
                        <a:t>Checks if each element of the first vector is equal to the corresponding element of the second vector.</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3400"/>
                        </a:lnSpc>
                        <a:defRPr sz="1100">
                          <a:solidFill>
                            <a:srgbClr val="313131"/>
                          </a:solidFill>
                          <a:latin typeface="Menlo"/>
                          <a:ea typeface="Menlo"/>
                          <a:cs typeface="Menlo"/>
                          <a:sym typeface="Menlo"/>
                        </a:defRPr>
                      </a:pPr>
                      <a:r>
                        <a:t>v </a:t>
                      </a:r>
                      <a:r>
                        <a:rPr>
                          <a:solidFill>
                            <a:srgbClr val="666600"/>
                          </a:solidFill>
                        </a:rPr>
                        <a:t>&lt;-</a:t>
                      </a:r>
                      <a:r>
                        <a:t> c</a:t>
                      </a:r>
                      <a:r>
                        <a:rPr>
                          <a:solidFill>
                            <a:srgbClr val="666600"/>
                          </a:solidFill>
                        </a:rPr>
                        <a:t>(</a:t>
                      </a:r>
                      <a:r>
                        <a:rPr>
                          <a:solidFill>
                            <a:srgbClr val="006666"/>
                          </a:solidFill>
                        </a:rPr>
                        <a:t>2</a:t>
                      </a:r>
                      <a:r>
                        <a:rPr>
                          <a:solidFill>
                            <a:srgbClr val="666600"/>
                          </a:solidFill>
                        </a:rPr>
                        <a:t>,</a:t>
                      </a:r>
                      <a:r>
                        <a:rPr>
                          <a:solidFill>
                            <a:srgbClr val="006666"/>
                          </a:solidFill>
                        </a:rPr>
                        <a:t>5.5</a:t>
                      </a:r>
                      <a:r>
                        <a:rPr>
                          <a:solidFill>
                            <a:srgbClr val="666600"/>
                          </a:solidFill>
                        </a:rPr>
                        <a:t>,</a:t>
                      </a:r>
                      <a:r>
                        <a:rPr>
                          <a:solidFill>
                            <a:srgbClr val="006666"/>
                          </a:solidFill>
                        </a:rPr>
                        <a:t>6</a:t>
                      </a:r>
                      <a:r>
                        <a:rPr>
                          <a:solidFill>
                            <a:srgbClr val="666600"/>
                          </a:solidFill>
                        </a:rPr>
                        <a:t>,</a:t>
                      </a:r>
                      <a:r>
                        <a:rPr>
                          <a:solidFill>
                            <a:srgbClr val="006666"/>
                          </a:solidFill>
                        </a:rPr>
                        <a:t>9</a:t>
                      </a:r>
                      <a:r>
                        <a:rPr>
                          <a:solidFill>
                            <a:srgbClr val="666600"/>
                          </a:solidFill>
                        </a:rPr>
                        <a:t>)</a:t>
                      </a:r>
                    </a:p>
                    <a:p>
                      <a:pPr algn="l" defTabSz="457200">
                        <a:lnSpc>
                          <a:spcPts val="3400"/>
                        </a:lnSpc>
                        <a:defRPr sz="1100">
                          <a:solidFill>
                            <a:srgbClr val="313131"/>
                          </a:solidFill>
                          <a:latin typeface="Menlo"/>
                          <a:ea typeface="Menlo"/>
                          <a:cs typeface="Menlo"/>
                          <a:sym typeface="Menlo"/>
                        </a:defRPr>
                      </a:pPr>
                      <a:r>
                        <a:t>t </a:t>
                      </a:r>
                      <a:r>
                        <a:rPr>
                          <a:solidFill>
                            <a:srgbClr val="666600"/>
                          </a:solidFill>
                        </a:rPr>
                        <a:t>&lt;-</a:t>
                      </a:r>
                      <a:r>
                        <a:t> c</a:t>
                      </a:r>
                      <a:r>
                        <a:rPr>
                          <a:solidFill>
                            <a:srgbClr val="666600"/>
                          </a:solidFill>
                        </a:rPr>
                        <a:t>(</a:t>
                      </a:r>
                      <a:r>
                        <a:rPr>
                          <a:solidFill>
                            <a:srgbClr val="006666"/>
                          </a:solidFill>
                        </a:rPr>
                        <a:t>8</a:t>
                      </a:r>
                      <a:r>
                        <a:rPr>
                          <a:solidFill>
                            <a:srgbClr val="666600"/>
                          </a:solidFill>
                        </a:rPr>
                        <a:t>,</a:t>
                      </a:r>
                      <a:r>
                        <a:rPr>
                          <a:solidFill>
                            <a:srgbClr val="006666"/>
                          </a:solidFill>
                        </a:rPr>
                        <a:t>2.5</a:t>
                      </a:r>
                      <a:r>
                        <a:rPr>
                          <a:solidFill>
                            <a:srgbClr val="666600"/>
                          </a:solidFill>
                        </a:rPr>
                        <a:t>,</a:t>
                      </a:r>
                      <a:r>
                        <a:rPr>
                          <a:solidFill>
                            <a:srgbClr val="006666"/>
                          </a:solidFill>
                        </a:rPr>
                        <a:t>14</a:t>
                      </a:r>
                      <a:r>
                        <a:rPr>
                          <a:solidFill>
                            <a:srgbClr val="666600"/>
                          </a:solidFill>
                        </a:rPr>
                        <a:t>,</a:t>
                      </a:r>
                      <a:r>
                        <a:rPr>
                          <a:solidFill>
                            <a:srgbClr val="006666"/>
                          </a:solidFill>
                        </a:rPr>
                        <a:t>9</a:t>
                      </a:r>
                      <a:r>
                        <a:rPr>
                          <a:solidFill>
                            <a:srgbClr val="666600"/>
                          </a:solidFill>
                        </a:rPr>
                        <a:t>)</a:t>
                      </a:r>
                    </a:p>
                    <a:p>
                      <a:pPr algn="l" defTabSz="457200">
                        <a:lnSpc>
                          <a:spcPts val="3400"/>
                        </a:lnSpc>
                        <a:defRPr sz="1100">
                          <a:solidFill>
                            <a:srgbClr val="000088"/>
                          </a:solidFill>
                          <a:latin typeface="Menlo"/>
                          <a:ea typeface="Menlo"/>
                          <a:cs typeface="Menlo"/>
                          <a:sym typeface="Menlo"/>
                        </a:defRPr>
                      </a:pPr>
                      <a:r>
                        <a:t>print</a:t>
                      </a:r>
                      <a:r>
                        <a:rPr>
                          <a:solidFill>
                            <a:srgbClr val="666600"/>
                          </a:solidFill>
                        </a:rPr>
                        <a:t>(</a:t>
                      </a:r>
                      <a:r>
                        <a:rPr>
                          <a:solidFill>
                            <a:srgbClr val="313131"/>
                          </a:solidFill>
                        </a:rPr>
                        <a:t>v </a:t>
                      </a:r>
                      <a:r>
                        <a:rPr>
                          <a:solidFill>
                            <a:srgbClr val="666600"/>
                          </a:solidFill>
                        </a:rPr>
                        <a:t>==</a:t>
                      </a:r>
                      <a:r>
                        <a:rPr>
                          <a:solidFill>
                            <a:srgbClr val="313131"/>
                          </a:solidFill>
                        </a:rPr>
                        <a:t> t</a:t>
                      </a:r>
                      <a:r>
                        <a:rPr>
                          <a:solidFill>
                            <a:srgbClr val="666600"/>
                          </a:solidFill>
                        </a:rPr>
                        <a:t>)</a:t>
                      </a:r>
                      <a:endParaRPr>
                        <a:solidFill>
                          <a:srgbClr val="313131"/>
                        </a:solidFill>
                      </a:endParaRPr>
                    </a:p>
                    <a:p>
                      <a:pPr algn="l" defTabSz="457200">
                        <a:lnSpc>
                          <a:spcPts val="3400"/>
                        </a:lnSpc>
                        <a:defRPr sz="1100">
                          <a:solidFill>
                            <a:srgbClr val="000088"/>
                          </a:solidFill>
                          <a:latin typeface="Menlo"/>
                          <a:ea typeface="Menlo"/>
                          <a:cs typeface="Menlo"/>
                          <a:sym typeface="Menlo"/>
                        </a:defRPr>
                      </a:pPr>
                      <a:r>
                        <a:t>it produces the following result −</a:t>
                      </a:r>
                    </a:p>
                    <a:p>
                      <a:pPr algn="l" defTabSz="457200">
                        <a:lnSpc>
                          <a:spcPts val="3500"/>
                        </a:lnSpc>
                        <a:defRPr sz="1100">
                          <a:solidFill>
                            <a:srgbClr val="313131"/>
                          </a:solidFill>
                          <a:latin typeface="Menlo"/>
                          <a:ea typeface="Menlo"/>
                          <a:cs typeface="Menlo"/>
                          <a:sym typeface="Menlo"/>
                        </a:defRPr>
                      </a:pPr>
                      <a:r>
                        <a:t>[1] FALSE FALSE FALSE  TRUE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277770">
                <a:tc>
                  <a:txBody>
                    <a:bodyPr/>
                    <a:lstStyle/>
                    <a:p>
                      <a:pPr indent="228600">
                        <a:defRPr sz="2000">
                          <a:sym typeface="DIN Condensed"/>
                        </a:defRPr>
                      </a:pPr>
                    </a:p>
                  </a:txBody>
                  <a:tcPr marL="0" marR="0" marT="0" marB="0" anchor="t" anchorCtr="0" horzOverflow="overflow">
                    <a:lnT w="12700">
                      <a:solidFill>
                        <a:srgbClr val="DDDDDD"/>
                      </a:solidFill>
                      <a:miter lim="400000"/>
                    </a:lnT>
                  </a:tcPr>
                </a:tc>
                <a:tc>
                  <a:txBody>
                    <a:bodyPr/>
                    <a:lstStyle/>
                    <a:p>
                      <a:pPr indent="228600">
                        <a:defRPr sz="2000">
                          <a:sym typeface="DIN Condensed"/>
                        </a:defRPr>
                      </a:pPr>
                    </a:p>
                  </a:txBody>
                  <a:tcPr marL="0" marR="0" marT="0" marB="0" anchor="t" anchorCtr="0" horzOverflow="overflow">
                    <a:lnT w="12700">
                      <a:solidFill>
                        <a:srgbClr val="DDDDDD"/>
                      </a:solidFill>
                      <a:miter lim="400000"/>
                    </a:lnT>
                  </a:tcPr>
                </a:tc>
                <a:tc>
                  <a:txBody>
                    <a:bodyPr/>
                    <a:lstStyle/>
                    <a:p>
                      <a:pPr indent="228600">
                        <a:defRPr sz="2000">
                          <a:sym typeface="DIN Condensed"/>
                        </a:defRPr>
                      </a:pPr>
                    </a:p>
                  </a:txBody>
                  <a:tcPr marL="0" marR="0" marT="0" marB="0" anchor="t" anchorCtr="0" horzOverflow="overflow">
                    <a:lnT w="12700">
                      <a:solidFill>
                        <a:srgbClr val="DDDDDD"/>
                      </a:solidFill>
                      <a:miter lim="400000"/>
                    </a:lnT>
                  </a:tcPr>
                </a:tc>
              </a:tr>
              <a:tr h="1308552">
                <a:tc>
                  <a:txBody>
                    <a:bodyPr/>
                    <a:lstStyle/>
                    <a:p>
                      <a:pPr indent="228600">
                        <a:defRPr sz="2000">
                          <a:sym typeface="DIN Condensed"/>
                        </a:defRPr>
                      </a:pPr>
                    </a:p>
                  </a:txBody>
                  <a:tcPr marL="0" marR="0" marT="0" marB="0" anchor="t" anchorCtr="0" horzOverflow="overflow"/>
                </a:tc>
                <a:tc>
                  <a:txBody>
                    <a:bodyPr/>
                    <a:lstStyle/>
                    <a:p>
                      <a:pPr indent="228600">
                        <a:defRPr sz="2000">
                          <a:sym typeface="DIN Condensed"/>
                        </a:defRPr>
                      </a:pPr>
                    </a:p>
                  </a:txBody>
                  <a:tcPr marL="0" marR="0" marT="0" marB="0" anchor="t" anchorCtr="0" horzOverflow="overflow"/>
                </a:tc>
                <a:tc>
                  <a:txBody>
                    <a:bodyPr/>
                    <a:lstStyle/>
                    <a:p>
                      <a:pPr indent="228600">
                        <a:defRPr sz="2000">
                          <a:sym typeface="DIN Condensed"/>
                        </a:defRPr>
                      </a:pPr>
                    </a:p>
                  </a:txBody>
                  <a:tcPr marL="0" marR="0" marT="0" marB="0" anchor="t" anchorCtr="0" horzOverflow="overflow"/>
                </a:tc>
              </a:tr>
              <a:tr h="1276020">
                <a:tc>
                  <a:txBody>
                    <a:bodyPr/>
                    <a:lstStyle/>
                    <a:p>
                      <a:pPr indent="228600">
                        <a:defRPr sz="2000">
                          <a:sym typeface="DIN Condensed"/>
                        </a:defRPr>
                      </a:pPr>
                    </a:p>
                  </a:txBody>
                  <a:tcPr marL="0" marR="0" marT="0" marB="0" anchor="t" anchorCtr="0" horzOverflow="overflow"/>
                </a:tc>
                <a:tc>
                  <a:txBody>
                    <a:bodyPr/>
                    <a:lstStyle/>
                    <a:p>
                      <a:pPr indent="228600">
                        <a:defRPr sz="2000">
                          <a:sym typeface="DIN Condensed"/>
                        </a:defRPr>
                      </a:pPr>
                    </a:p>
                  </a:txBody>
                  <a:tcPr marL="0" marR="0" marT="0" marB="0" anchor="t" anchorCtr="0" horzOverflow="overflow"/>
                </a:tc>
                <a:tc>
                  <a:txBody>
                    <a:bodyPr/>
                    <a:lstStyle/>
                    <a:p>
                      <a:pPr indent="228600">
                        <a:defRPr sz="2000">
                          <a:sym typeface="DIN Condensed"/>
                        </a:defRPr>
                      </a:pPr>
                    </a:p>
                  </a:txBody>
                  <a:tcPr marL="0" marR="0" marT="0" marB="0" anchor="t" anchorCtr="0" horzOverflow="overflow"/>
                </a:tc>
              </a:tr>
            </a:tbl>
          </a:graphicData>
        </a:graphic>
      </p:graphicFrame>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86" name="Table"/>
          <p:cNvGraphicFramePr/>
          <p:nvPr/>
        </p:nvGraphicFramePr>
        <p:xfrm>
          <a:off x="454128" y="1714926"/>
          <a:ext cx="12452085" cy="3862343"/>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984907"/>
                <a:gridCol w="5554886"/>
                <a:gridCol w="4912290"/>
              </a:tblGrid>
              <a:tr h="1277770">
                <a:tc>
                  <a:txBody>
                    <a:bodyPr/>
                    <a:lstStyle/>
                    <a:p>
                      <a:pPr algn="l" defTabSz="457200">
                        <a:lnSpc>
                          <a:spcPts val="5100"/>
                        </a:lnSpc>
                        <a:defRPr sz="1800">
                          <a:solidFill>
                            <a:srgbClr val="000000"/>
                          </a:solidFill>
                        </a:defRPr>
                      </a:pPr>
                      <a:r>
                        <a:rPr sz="2300">
                          <a:solidFill>
                            <a:srgbClr val="313131"/>
                          </a:solidFill>
                          <a:latin typeface="Verdana"/>
                          <a:ea typeface="Verdana"/>
                          <a:cs typeface="Verdana"/>
                          <a:sym typeface="Verdana"/>
                        </a:rPr>
                        <a:t>&lt;=</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400"/>
                        </a:lnSpc>
                        <a:defRPr sz="1800">
                          <a:solidFill>
                            <a:srgbClr val="000000"/>
                          </a:solidFill>
                        </a:defRPr>
                      </a:pPr>
                      <a:r>
                        <a:rPr sz="1700">
                          <a:solidFill>
                            <a:srgbClr val="313131"/>
                          </a:solidFill>
                          <a:latin typeface="Verdana"/>
                          <a:ea typeface="Verdana"/>
                          <a:cs typeface="Verdana"/>
                          <a:sym typeface="Verdana"/>
                        </a:rPr>
                        <a:t>Checks if each element of the first vector is less than or equal to the corresponding element of the second vector.</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3400"/>
                        </a:lnSpc>
                        <a:defRPr sz="1100">
                          <a:solidFill>
                            <a:srgbClr val="313131"/>
                          </a:solidFill>
                          <a:latin typeface="Menlo"/>
                          <a:ea typeface="Menlo"/>
                          <a:cs typeface="Menlo"/>
                          <a:sym typeface="Menlo"/>
                        </a:defRPr>
                      </a:pPr>
                      <a:r>
                        <a:t>v </a:t>
                      </a:r>
                      <a:r>
                        <a:rPr>
                          <a:solidFill>
                            <a:srgbClr val="666600"/>
                          </a:solidFill>
                        </a:rPr>
                        <a:t>&lt;-</a:t>
                      </a:r>
                      <a:r>
                        <a:t> c</a:t>
                      </a:r>
                      <a:r>
                        <a:rPr>
                          <a:solidFill>
                            <a:srgbClr val="666600"/>
                          </a:solidFill>
                        </a:rPr>
                        <a:t>(</a:t>
                      </a:r>
                      <a:r>
                        <a:rPr>
                          <a:solidFill>
                            <a:srgbClr val="006666"/>
                          </a:solidFill>
                        </a:rPr>
                        <a:t>2</a:t>
                      </a:r>
                      <a:r>
                        <a:rPr>
                          <a:solidFill>
                            <a:srgbClr val="666600"/>
                          </a:solidFill>
                        </a:rPr>
                        <a:t>,</a:t>
                      </a:r>
                      <a:r>
                        <a:rPr>
                          <a:solidFill>
                            <a:srgbClr val="006666"/>
                          </a:solidFill>
                        </a:rPr>
                        <a:t>5.5</a:t>
                      </a:r>
                      <a:r>
                        <a:rPr>
                          <a:solidFill>
                            <a:srgbClr val="666600"/>
                          </a:solidFill>
                        </a:rPr>
                        <a:t>,</a:t>
                      </a:r>
                      <a:r>
                        <a:rPr>
                          <a:solidFill>
                            <a:srgbClr val="006666"/>
                          </a:solidFill>
                        </a:rPr>
                        <a:t>6</a:t>
                      </a:r>
                      <a:r>
                        <a:rPr>
                          <a:solidFill>
                            <a:srgbClr val="666600"/>
                          </a:solidFill>
                        </a:rPr>
                        <a:t>,</a:t>
                      </a:r>
                      <a:r>
                        <a:rPr>
                          <a:solidFill>
                            <a:srgbClr val="006666"/>
                          </a:solidFill>
                        </a:rPr>
                        <a:t>9</a:t>
                      </a:r>
                      <a:r>
                        <a:rPr>
                          <a:solidFill>
                            <a:srgbClr val="666600"/>
                          </a:solidFill>
                        </a:rPr>
                        <a:t>)</a:t>
                      </a:r>
                    </a:p>
                    <a:p>
                      <a:pPr algn="l" defTabSz="457200">
                        <a:lnSpc>
                          <a:spcPts val="3400"/>
                        </a:lnSpc>
                        <a:defRPr sz="1100">
                          <a:solidFill>
                            <a:srgbClr val="313131"/>
                          </a:solidFill>
                          <a:latin typeface="Menlo"/>
                          <a:ea typeface="Menlo"/>
                          <a:cs typeface="Menlo"/>
                          <a:sym typeface="Menlo"/>
                        </a:defRPr>
                      </a:pPr>
                      <a:r>
                        <a:t>t </a:t>
                      </a:r>
                      <a:r>
                        <a:rPr>
                          <a:solidFill>
                            <a:srgbClr val="666600"/>
                          </a:solidFill>
                        </a:rPr>
                        <a:t>&lt;-</a:t>
                      </a:r>
                      <a:r>
                        <a:t> c</a:t>
                      </a:r>
                      <a:r>
                        <a:rPr>
                          <a:solidFill>
                            <a:srgbClr val="666600"/>
                          </a:solidFill>
                        </a:rPr>
                        <a:t>(</a:t>
                      </a:r>
                      <a:r>
                        <a:rPr>
                          <a:solidFill>
                            <a:srgbClr val="006666"/>
                          </a:solidFill>
                        </a:rPr>
                        <a:t>8</a:t>
                      </a:r>
                      <a:r>
                        <a:rPr>
                          <a:solidFill>
                            <a:srgbClr val="666600"/>
                          </a:solidFill>
                        </a:rPr>
                        <a:t>,</a:t>
                      </a:r>
                      <a:r>
                        <a:rPr>
                          <a:solidFill>
                            <a:srgbClr val="006666"/>
                          </a:solidFill>
                        </a:rPr>
                        <a:t>2.5</a:t>
                      </a:r>
                      <a:r>
                        <a:rPr>
                          <a:solidFill>
                            <a:srgbClr val="666600"/>
                          </a:solidFill>
                        </a:rPr>
                        <a:t>,</a:t>
                      </a:r>
                      <a:r>
                        <a:rPr>
                          <a:solidFill>
                            <a:srgbClr val="006666"/>
                          </a:solidFill>
                        </a:rPr>
                        <a:t>14</a:t>
                      </a:r>
                      <a:r>
                        <a:rPr>
                          <a:solidFill>
                            <a:srgbClr val="666600"/>
                          </a:solidFill>
                        </a:rPr>
                        <a:t>,</a:t>
                      </a:r>
                      <a:r>
                        <a:rPr>
                          <a:solidFill>
                            <a:srgbClr val="006666"/>
                          </a:solidFill>
                        </a:rPr>
                        <a:t>9</a:t>
                      </a:r>
                      <a:r>
                        <a:rPr>
                          <a:solidFill>
                            <a:srgbClr val="666600"/>
                          </a:solidFill>
                        </a:rPr>
                        <a:t>)</a:t>
                      </a:r>
                    </a:p>
                    <a:p>
                      <a:pPr algn="l" defTabSz="457200">
                        <a:lnSpc>
                          <a:spcPts val="3400"/>
                        </a:lnSpc>
                        <a:defRPr sz="1100">
                          <a:solidFill>
                            <a:srgbClr val="000088"/>
                          </a:solidFill>
                          <a:latin typeface="Menlo"/>
                          <a:ea typeface="Menlo"/>
                          <a:cs typeface="Menlo"/>
                          <a:sym typeface="Menlo"/>
                        </a:defRPr>
                      </a:pPr>
                      <a:r>
                        <a:t>print</a:t>
                      </a:r>
                      <a:r>
                        <a:rPr>
                          <a:solidFill>
                            <a:srgbClr val="666600"/>
                          </a:solidFill>
                        </a:rPr>
                        <a:t>(</a:t>
                      </a:r>
                      <a:r>
                        <a:rPr>
                          <a:solidFill>
                            <a:srgbClr val="313131"/>
                          </a:solidFill>
                        </a:rPr>
                        <a:t>v</a:t>
                      </a:r>
                      <a:r>
                        <a:rPr>
                          <a:solidFill>
                            <a:srgbClr val="666600"/>
                          </a:solidFill>
                        </a:rPr>
                        <a:t>&lt;=</a:t>
                      </a:r>
                      <a:r>
                        <a:rPr>
                          <a:solidFill>
                            <a:srgbClr val="313131"/>
                          </a:solidFill>
                        </a:rPr>
                        <a:t>t</a:t>
                      </a:r>
                      <a:r>
                        <a:rPr>
                          <a:solidFill>
                            <a:srgbClr val="666600"/>
                          </a:solidFill>
                        </a:rPr>
                        <a:t>)</a:t>
                      </a:r>
                      <a:endParaRPr>
                        <a:solidFill>
                          <a:srgbClr val="313131"/>
                        </a:solidFill>
                      </a:endParaRPr>
                    </a:p>
                    <a:p>
                      <a:pPr algn="l" defTabSz="457200">
                        <a:lnSpc>
                          <a:spcPts val="3400"/>
                        </a:lnSpc>
                        <a:defRPr sz="1100">
                          <a:solidFill>
                            <a:srgbClr val="000088"/>
                          </a:solidFill>
                          <a:latin typeface="Menlo"/>
                          <a:ea typeface="Menlo"/>
                          <a:cs typeface="Menlo"/>
                          <a:sym typeface="Menlo"/>
                        </a:defRPr>
                      </a:pPr>
                      <a:r>
                        <a:t>it produces the following result −</a:t>
                      </a:r>
                    </a:p>
                    <a:p>
                      <a:pPr algn="l" defTabSz="457200">
                        <a:lnSpc>
                          <a:spcPts val="3500"/>
                        </a:lnSpc>
                        <a:defRPr sz="1100">
                          <a:solidFill>
                            <a:srgbClr val="313131"/>
                          </a:solidFill>
                          <a:latin typeface="Menlo"/>
                          <a:ea typeface="Menlo"/>
                          <a:cs typeface="Menlo"/>
                          <a:sym typeface="Menlo"/>
                        </a:defRPr>
                      </a:pPr>
                      <a:r>
                        <a:t>[1]  TRUE FALSE  TRUE  TRUE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308552">
                <a:tc>
                  <a:txBody>
                    <a:bodyPr/>
                    <a:lstStyle/>
                    <a:p>
                      <a:pPr algn="l" defTabSz="457200">
                        <a:lnSpc>
                          <a:spcPts val="5100"/>
                        </a:lnSpc>
                        <a:defRPr sz="1800">
                          <a:solidFill>
                            <a:srgbClr val="000000"/>
                          </a:solidFill>
                        </a:defRPr>
                      </a:pPr>
                      <a:r>
                        <a:rPr sz="2300">
                          <a:solidFill>
                            <a:srgbClr val="313131"/>
                          </a:solidFill>
                          <a:latin typeface="Verdana"/>
                          <a:ea typeface="Verdana"/>
                          <a:cs typeface="Verdana"/>
                          <a:sym typeface="Verdana"/>
                        </a:rPr>
                        <a:t>&gt;=</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400"/>
                        </a:lnSpc>
                        <a:defRPr sz="1800">
                          <a:solidFill>
                            <a:srgbClr val="000000"/>
                          </a:solidFill>
                        </a:defRPr>
                      </a:pPr>
                      <a:r>
                        <a:rPr sz="1700">
                          <a:solidFill>
                            <a:srgbClr val="313131"/>
                          </a:solidFill>
                          <a:latin typeface="Verdana"/>
                          <a:ea typeface="Verdana"/>
                          <a:cs typeface="Verdana"/>
                          <a:sym typeface="Verdana"/>
                        </a:rPr>
                        <a:t>Checks if each element of the first vector is greater than or equal to the corresponding element of the second vector.</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3400"/>
                        </a:lnSpc>
                        <a:defRPr sz="1100">
                          <a:solidFill>
                            <a:srgbClr val="313131"/>
                          </a:solidFill>
                          <a:latin typeface="Menlo"/>
                          <a:ea typeface="Menlo"/>
                          <a:cs typeface="Menlo"/>
                          <a:sym typeface="Menlo"/>
                        </a:defRPr>
                      </a:pPr>
                      <a:r>
                        <a:t>v </a:t>
                      </a:r>
                      <a:r>
                        <a:rPr>
                          <a:solidFill>
                            <a:srgbClr val="666600"/>
                          </a:solidFill>
                        </a:rPr>
                        <a:t>&lt;-</a:t>
                      </a:r>
                      <a:r>
                        <a:t> c</a:t>
                      </a:r>
                      <a:r>
                        <a:rPr>
                          <a:solidFill>
                            <a:srgbClr val="666600"/>
                          </a:solidFill>
                        </a:rPr>
                        <a:t>(</a:t>
                      </a:r>
                      <a:r>
                        <a:rPr>
                          <a:solidFill>
                            <a:srgbClr val="006666"/>
                          </a:solidFill>
                        </a:rPr>
                        <a:t>2</a:t>
                      </a:r>
                      <a:r>
                        <a:rPr>
                          <a:solidFill>
                            <a:srgbClr val="666600"/>
                          </a:solidFill>
                        </a:rPr>
                        <a:t>,</a:t>
                      </a:r>
                      <a:r>
                        <a:rPr>
                          <a:solidFill>
                            <a:srgbClr val="006666"/>
                          </a:solidFill>
                        </a:rPr>
                        <a:t>5.5</a:t>
                      </a:r>
                      <a:r>
                        <a:rPr>
                          <a:solidFill>
                            <a:srgbClr val="666600"/>
                          </a:solidFill>
                        </a:rPr>
                        <a:t>,</a:t>
                      </a:r>
                      <a:r>
                        <a:rPr>
                          <a:solidFill>
                            <a:srgbClr val="006666"/>
                          </a:solidFill>
                        </a:rPr>
                        <a:t>6</a:t>
                      </a:r>
                      <a:r>
                        <a:rPr>
                          <a:solidFill>
                            <a:srgbClr val="666600"/>
                          </a:solidFill>
                        </a:rPr>
                        <a:t>,</a:t>
                      </a:r>
                      <a:r>
                        <a:rPr>
                          <a:solidFill>
                            <a:srgbClr val="006666"/>
                          </a:solidFill>
                        </a:rPr>
                        <a:t>9</a:t>
                      </a:r>
                      <a:r>
                        <a:rPr>
                          <a:solidFill>
                            <a:srgbClr val="666600"/>
                          </a:solidFill>
                        </a:rPr>
                        <a:t>)</a:t>
                      </a:r>
                    </a:p>
                    <a:p>
                      <a:pPr algn="l" defTabSz="457200">
                        <a:lnSpc>
                          <a:spcPts val="3400"/>
                        </a:lnSpc>
                        <a:defRPr sz="1100">
                          <a:solidFill>
                            <a:srgbClr val="313131"/>
                          </a:solidFill>
                          <a:latin typeface="Menlo"/>
                          <a:ea typeface="Menlo"/>
                          <a:cs typeface="Menlo"/>
                          <a:sym typeface="Menlo"/>
                        </a:defRPr>
                      </a:pPr>
                      <a:r>
                        <a:t>t </a:t>
                      </a:r>
                      <a:r>
                        <a:rPr>
                          <a:solidFill>
                            <a:srgbClr val="666600"/>
                          </a:solidFill>
                        </a:rPr>
                        <a:t>&lt;-</a:t>
                      </a:r>
                      <a:r>
                        <a:t> c</a:t>
                      </a:r>
                      <a:r>
                        <a:rPr>
                          <a:solidFill>
                            <a:srgbClr val="666600"/>
                          </a:solidFill>
                        </a:rPr>
                        <a:t>(</a:t>
                      </a:r>
                      <a:r>
                        <a:rPr>
                          <a:solidFill>
                            <a:srgbClr val="006666"/>
                          </a:solidFill>
                        </a:rPr>
                        <a:t>8</a:t>
                      </a:r>
                      <a:r>
                        <a:rPr>
                          <a:solidFill>
                            <a:srgbClr val="666600"/>
                          </a:solidFill>
                        </a:rPr>
                        <a:t>,</a:t>
                      </a:r>
                      <a:r>
                        <a:rPr>
                          <a:solidFill>
                            <a:srgbClr val="006666"/>
                          </a:solidFill>
                        </a:rPr>
                        <a:t>2.5</a:t>
                      </a:r>
                      <a:r>
                        <a:rPr>
                          <a:solidFill>
                            <a:srgbClr val="666600"/>
                          </a:solidFill>
                        </a:rPr>
                        <a:t>,</a:t>
                      </a:r>
                      <a:r>
                        <a:rPr>
                          <a:solidFill>
                            <a:srgbClr val="006666"/>
                          </a:solidFill>
                        </a:rPr>
                        <a:t>14</a:t>
                      </a:r>
                      <a:r>
                        <a:rPr>
                          <a:solidFill>
                            <a:srgbClr val="666600"/>
                          </a:solidFill>
                        </a:rPr>
                        <a:t>,</a:t>
                      </a:r>
                      <a:r>
                        <a:rPr>
                          <a:solidFill>
                            <a:srgbClr val="006666"/>
                          </a:solidFill>
                        </a:rPr>
                        <a:t>9</a:t>
                      </a:r>
                      <a:r>
                        <a:rPr>
                          <a:solidFill>
                            <a:srgbClr val="666600"/>
                          </a:solidFill>
                        </a:rPr>
                        <a:t>)</a:t>
                      </a:r>
                    </a:p>
                    <a:p>
                      <a:pPr algn="l" defTabSz="457200">
                        <a:lnSpc>
                          <a:spcPts val="3400"/>
                        </a:lnSpc>
                        <a:defRPr sz="1100">
                          <a:solidFill>
                            <a:srgbClr val="000088"/>
                          </a:solidFill>
                          <a:latin typeface="Menlo"/>
                          <a:ea typeface="Menlo"/>
                          <a:cs typeface="Menlo"/>
                          <a:sym typeface="Menlo"/>
                        </a:defRPr>
                      </a:pPr>
                      <a:r>
                        <a:t>print</a:t>
                      </a:r>
                      <a:r>
                        <a:rPr>
                          <a:solidFill>
                            <a:srgbClr val="666600"/>
                          </a:solidFill>
                        </a:rPr>
                        <a:t>(</a:t>
                      </a:r>
                      <a:r>
                        <a:rPr>
                          <a:solidFill>
                            <a:srgbClr val="313131"/>
                          </a:solidFill>
                        </a:rPr>
                        <a:t>v</a:t>
                      </a:r>
                      <a:r>
                        <a:rPr>
                          <a:solidFill>
                            <a:srgbClr val="666600"/>
                          </a:solidFill>
                        </a:rPr>
                        <a:t>&gt;=</a:t>
                      </a:r>
                      <a:r>
                        <a:rPr>
                          <a:solidFill>
                            <a:srgbClr val="313131"/>
                          </a:solidFill>
                        </a:rPr>
                        <a:t>t</a:t>
                      </a:r>
                      <a:r>
                        <a:rPr>
                          <a:solidFill>
                            <a:srgbClr val="666600"/>
                          </a:solidFill>
                        </a:rPr>
                        <a:t>)</a:t>
                      </a:r>
                      <a:endParaRPr>
                        <a:solidFill>
                          <a:srgbClr val="313131"/>
                        </a:solidFill>
                      </a:endParaRPr>
                    </a:p>
                    <a:p>
                      <a:pPr algn="l" defTabSz="457200">
                        <a:lnSpc>
                          <a:spcPts val="3400"/>
                        </a:lnSpc>
                        <a:defRPr sz="1100">
                          <a:solidFill>
                            <a:srgbClr val="000088"/>
                          </a:solidFill>
                          <a:latin typeface="Menlo"/>
                          <a:ea typeface="Menlo"/>
                          <a:cs typeface="Menlo"/>
                          <a:sym typeface="Menlo"/>
                        </a:defRPr>
                      </a:pPr>
                      <a:r>
                        <a:t>it produces the following result −</a:t>
                      </a:r>
                    </a:p>
                    <a:p>
                      <a:pPr algn="l" defTabSz="457200">
                        <a:lnSpc>
                          <a:spcPts val="3500"/>
                        </a:lnSpc>
                        <a:defRPr sz="1100">
                          <a:solidFill>
                            <a:srgbClr val="313131"/>
                          </a:solidFill>
                          <a:latin typeface="Menlo"/>
                          <a:ea typeface="Menlo"/>
                          <a:cs typeface="Menlo"/>
                          <a:sym typeface="Menlo"/>
                        </a:defRPr>
                      </a:pPr>
                      <a:r>
                        <a:t>[1] FALSE  TRUE FALSE  TRUE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276020">
                <a:tc>
                  <a:txBody>
                    <a:bodyPr/>
                    <a:lstStyle/>
                    <a:p>
                      <a:pPr algn="l" defTabSz="457200">
                        <a:lnSpc>
                          <a:spcPts val="5100"/>
                        </a:lnSpc>
                        <a:defRPr sz="1800">
                          <a:solidFill>
                            <a:srgbClr val="000000"/>
                          </a:solidFill>
                        </a:defRPr>
                      </a:pPr>
                      <a:r>
                        <a:rPr sz="2300">
                          <a:solidFill>
                            <a:srgbClr val="313131"/>
                          </a:solidFill>
                          <a:latin typeface="Verdana"/>
                          <a:ea typeface="Verdana"/>
                          <a:cs typeface="Verdana"/>
                          <a:sym typeface="Verdana"/>
                        </a:rPr>
                        <a:t>!=</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400"/>
                        </a:lnSpc>
                        <a:defRPr sz="1800">
                          <a:solidFill>
                            <a:srgbClr val="000000"/>
                          </a:solidFill>
                        </a:defRPr>
                      </a:pPr>
                      <a:r>
                        <a:rPr sz="1700">
                          <a:solidFill>
                            <a:srgbClr val="313131"/>
                          </a:solidFill>
                          <a:latin typeface="Verdana"/>
                          <a:ea typeface="Verdana"/>
                          <a:cs typeface="Verdana"/>
                          <a:sym typeface="Verdana"/>
                        </a:rPr>
                        <a:t>Checks if each element of the first vector is unequal to the corresponding element of the second vector.</a:t>
                      </a:r>
                    </a:p>
                  </a:txBody>
                  <a:tcPr marL="101600" marR="101600" marT="101600" marB="1016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3400"/>
                        </a:lnSpc>
                        <a:defRPr sz="1100">
                          <a:solidFill>
                            <a:srgbClr val="313131"/>
                          </a:solidFill>
                          <a:latin typeface="Menlo"/>
                          <a:ea typeface="Menlo"/>
                          <a:cs typeface="Menlo"/>
                          <a:sym typeface="Menlo"/>
                        </a:defRPr>
                      </a:pPr>
                      <a:r>
                        <a:t>v </a:t>
                      </a:r>
                      <a:r>
                        <a:rPr>
                          <a:solidFill>
                            <a:srgbClr val="666600"/>
                          </a:solidFill>
                        </a:rPr>
                        <a:t>&lt;-</a:t>
                      </a:r>
                      <a:r>
                        <a:t> c</a:t>
                      </a:r>
                      <a:r>
                        <a:rPr>
                          <a:solidFill>
                            <a:srgbClr val="666600"/>
                          </a:solidFill>
                        </a:rPr>
                        <a:t>(</a:t>
                      </a:r>
                      <a:r>
                        <a:rPr>
                          <a:solidFill>
                            <a:srgbClr val="006666"/>
                          </a:solidFill>
                        </a:rPr>
                        <a:t>2</a:t>
                      </a:r>
                      <a:r>
                        <a:rPr>
                          <a:solidFill>
                            <a:srgbClr val="666600"/>
                          </a:solidFill>
                        </a:rPr>
                        <a:t>,</a:t>
                      </a:r>
                      <a:r>
                        <a:rPr>
                          <a:solidFill>
                            <a:srgbClr val="006666"/>
                          </a:solidFill>
                        </a:rPr>
                        <a:t>5.5</a:t>
                      </a:r>
                      <a:r>
                        <a:rPr>
                          <a:solidFill>
                            <a:srgbClr val="666600"/>
                          </a:solidFill>
                        </a:rPr>
                        <a:t>,</a:t>
                      </a:r>
                      <a:r>
                        <a:rPr>
                          <a:solidFill>
                            <a:srgbClr val="006666"/>
                          </a:solidFill>
                        </a:rPr>
                        <a:t>6</a:t>
                      </a:r>
                      <a:r>
                        <a:rPr>
                          <a:solidFill>
                            <a:srgbClr val="666600"/>
                          </a:solidFill>
                        </a:rPr>
                        <a:t>,</a:t>
                      </a:r>
                      <a:r>
                        <a:rPr>
                          <a:solidFill>
                            <a:srgbClr val="006666"/>
                          </a:solidFill>
                        </a:rPr>
                        <a:t>9</a:t>
                      </a:r>
                      <a:r>
                        <a:rPr>
                          <a:solidFill>
                            <a:srgbClr val="666600"/>
                          </a:solidFill>
                        </a:rPr>
                        <a:t>)</a:t>
                      </a:r>
                    </a:p>
                    <a:p>
                      <a:pPr algn="l" defTabSz="457200">
                        <a:lnSpc>
                          <a:spcPts val="3400"/>
                        </a:lnSpc>
                        <a:defRPr sz="1100">
                          <a:solidFill>
                            <a:srgbClr val="313131"/>
                          </a:solidFill>
                          <a:latin typeface="Menlo"/>
                          <a:ea typeface="Menlo"/>
                          <a:cs typeface="Menlo"/>
                          <a:sym typeface="Menlo"/>
                        </a:defRPr>
                      </a:pPr>
                      <a:r>
                        <a:t>t </a:t>
                      </a:r>
                      <a:r>
                        <a:rPr>
                          <a:solidFill>
                            <a:srgbClr val="666600"/>
                          </a:solidFill>
                        </a:rPr>
                        <a:t>&lt;-</a:t>
                      </a:r>
                      <a:r>
                        <a:t> c</a:t>
                      </a:r>
                      <a:r>
                        <a:rPr>
                          <a:solidFill>
                            <a:srgbClr val="666600"/>
                          </a:solidFill>
                        </a:rPr>
                        <a:t>(</a:t>
                      </a:r>
                      <a:r>
                        <a:rPr>
                          <a:solidFill>
                            <a:srgbClr val="006666"/>
                          </a:solidFill>
                        </a:rPr>
                        <a:t>8</a:t>
                      </a:r>
                      <a:r>
                        <a:rPr>
                          <a:solidFill>
                            <a:srgbClr val="666600"/>
                          </a:solidFill>
                        </a:rPr>
                        <a:t>,</a:t>
                      </a:r>
                      <a:r>
                        <a:rPr>
                          <a:solidFill>
                            <a:srgbClr val="006666"/>
                          </a:solidFill>
                        </a:rPr>
                        <a:t>2.5</a:t>
                      </a:r>
                      <a:r>
                        <a:rPr>
                          <a:solidFill>
                            <a:srgbClr val="666600"/>
                          </a:solidFill>
                        </a:rPr>
                        <a:t>,</a:t>
                      </a:r>
                      <a:r>
                        <a:rPr>
                          <a:solidFill>
                            <a:srgbClr val="006666"/>
                          </a:solidFill>
                        </a:rPr>
                        <a:t>14</a:t>
                      </a:r>
                      <a:r>
                        <a:rPr>
                          <a:solidFill>
                            <a:srgbClr val="666600"/>
                          </a:solidFill>
                        </a:rPr>
                        <a:t>,</a:t>
                      </a:r>
                      <a:r>
                        <a:rPr>
                          <a:solidFill>
                            <a:srgbClr val="006666"/>
                          </a:solidFill>
                        </a:rPr>
                        <a:t>9</a:t>
                      </a:r>
                      <a:r>
                        <a:rPr>
                          <a:solidFill>
                            <a:srgbClr val="666600"/>
                          </a:solidFill>
                        </a:rPr>
                        <a:t>)</a:t>
                      </a:r>
                    </a:p>
                    <a:p>
                      <a:pPr algn="l" defTabSz="457200">
                        <a:lnSpc>
                          <a:spcPts val="3400"/>
                        </a:lnSpc>
                        <a:defRPr sz="1100">
                          <a:solidFill>
                            <a:srgbClr val="000088"/>
                          </a:solidFill>
                          <a:latin typeface="Menlo"/>
                          <a:ea typeface="Menlo"/>
                          <a:cs typeface="Menlo"/>
                          <a:sym typeface="Menlo"/>
                        </a:defRPr>
                      </a:pPr>
                      <a:r>
                        <a:t>print</a:t>
                      </a:r>
                      <a:r>
                        <a:rPr>
                          <a:solidFill>
                            <a:srgbClr val="666600"/>
                          </a:solidFill>
                        </a:rPr>
                        <a:t>(</a:t>
                      </a:r>
                      <a:r>
                        <a:rPr>
                          <a:solidFill>
                            <a:srgbClr val="313131"/>
                          </a:solidFill>
                        </a:rPr>
                        <a:t>v</a:t>
                      </a:r>
                      <a:r>
                        <a:rPr>
                          <a:solidFill>
                            <a:srgbClr val="666600"/>
                          </a:solidFill>
                        </a:rPr>
                        <a:t>!=</a:t>
                      </a:r>
                      <a:r>
                        <a:rPr>
                          <a:solidFill>
                            <a:srgbClr val="313131"/>
                          </a:solidFill>
                        </a:rPr>
                        <a:t>t</a:t>
                      </a:r>
                      <a:r>
                        <a:rPr>
                          <a:solidFill>
                            <a:srgbClr val="666600"/>
                          </a:solidFill>
                        </a:rPr>
                        <a:t>)</a:t>
                      </a:r>
                      <a:endParaRPr>
                        <a:solidFill>
                          <a:srgbClr val="313131"/>
                        </a:solidFill>
                      </a:endParaRPr>
                    </a:p>
                    <a:p>
                      <a:pPr algn="l" defTabSz="457200">
                        <a:lnSpc>
                          <a:spcPts val="3400"/>
                        </a:lnSpc>
                        <a:defRPr sz="1100">
                          <a:solidFill>
                            <a:srgbClr val="000088"/>
                          </a:solidFill>
                          <a:latin typeface="Menlo"/>
                          <a:ea typeface="Menlo"/>
                          <a:cs typeface="Menlo"/>
                          <a:sym typeface="Menlo"/>
                        </a:defRPr>
                      </a:pPr>
                      <a:r>
                        <a:t>it produces the following result −</a:t>
                      </a:r>
                    </a:p>
                    <a:p>
                      <a:pPr algn="l" defTabSz="457200">
                        <a:lnSpc>
                          <a:spcPts val="3500"/>
                        </a:lnSpc>
                        <a:defRPr sz="1100">
                          <a:solidFill>
                            <a:srgbClr val="313131"/>
                          </a:solidFill>
                          <a:latin typeface="Menlo"/>
                          <a:ea typeface="Menlo"/>
                          <a:cs typeface="Menlo"/>
                          <a:sym typeface="Menlo"/>
                        </a:defRPr>
                      </a:pPr>
                      <a:r>
                        <a:t>[1]  TRUE  TRUE  TRUE FALSE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bl>
          </a:graphicData>
        </a:graphic>
      </p:graphicFrame>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8" name="Image" descr="Image"/>
          <p:cNvPicPr>
            <a:picLocks noChangeAspect="1"/>
          </p:cNvPicPr>
          <p:nvPr/>
        </p:nvPicPr>
        <p:blipFill>
          <a:blip r:embed="rId2">
            <a:extLst/>
          </a:blip>
          <a:stretch>
            <a:fillRect/>
          </a:stretch>
        </p:blipFill>
        <p:spPr>
          <a:xfrm>
            <a:off x="-101976" y="-3183"/>
            <a:ext cx="13511168" cy="10133375"/>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data structures in r"/>
          <p:cNvSpPr txBox="1"/>
          <p:nvPr>
            <p:ph type="title"/>
          </p:nvPr>
        </p:nvSpPr>
        <p:spPr>
          <a:xfrm>
            <a:off x="406400" y="311150"/>
            <a:ext cx="12192000" cy="723902"/>
          </a:xfrm>
          <a:prstGeom prst="rect">
            <a:avLst/>
          </a:prstGeom>
        </p:spPr>
        <p:txBody>
          <a:bodyPr/>
          <a:lstStyle>
            <a:lvl1pPr defTabSz="467359">
              <a:spcBef>
                <a:spcPts val="2200"/>
              </a:spcBef>
              <a:defRPr sz="4800"/>
            </a:lvl1pPr>
          </a:lstStyle>
          <a:p>
            <a:pPr/>
            <a:r>
              <a:t>data structures in r</a:t>
            </a:r>
          </a:p>
        </p:txBody>
      </p:sp>
      <p:pic>
        <p:nvPicPr>
          <p:cNvPr id="291" name="Untitled.png" descr="Untitled.png"/>
          <p:cNvPicPr>
            <a:picLocks noChangeAspect="1"/>
          </p:cNvPicPr>
          <p:nvPr/>
        </p:nvPicPr>
        <p:blipFill>
          <a:blip r:embed="rId2">
            <a:extLst/>
          </a:blip>
          <a:stretch>
            <a:fillRect/>
          </a:stretch>
        </p:blipFill>
        <p:spPr>
          <a:xfrm>
            <a:off x="197101" y="1371690"/>
            <a:ext cx="12879231" cy="6287841"/>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introduction to data structures"/>
          <p:cNvSpPr txBox="1"/>
          <p:nvPr>
            <p:ph type="body" sz="quarter" idx="1"/>
          </p:nvPr>
        </p:nvSpPr>
        <p:spPr>
          <a:prstGeom prst="rect">
            <a:avLst/>
          </a:prstGeom>
        </p:spPr>
        <p:txBody>
          <a:bodyPr/>
          <a:lstStyle>
            <a:lvl1pPr>
              <a:defRPr spc="100"/>
            </a:lvl1pPr>
          </a:lstStyle>
          <a:p>
            <a:pPr/>
            <a:r>
              <a:t>introduction to data structures</a:t>
            </a:r>
          </a:p>
        </p:txBody>
      </p:sp>
      <p:sp>
        <p:nvSpPr>
          <p:cNvPr id="294" name="vectors in r"/>
          <p:cNvSpPr txBox="1"/>
          <p:nvPr>
            <p:ph type="title"/>
          </p:nvPr>
        </p:nvSpPr>
        <p:spPr>
          <a:prstGeom prst="rect">
            <a:avLst/>
          </a:prstGeom>
        </p:spPr>
        <p:txBody>
          <a:bodyPr/>
          <a:lstStyle>
            <a:lvl1pPr defTabSz="467359">
              <a:spcBef>
                <a:spcPts val="2200"/>
              </a:spcBef>
              <a:defRPr sz="4800"/>
            </a:lvl1pPr>
          </a:lstStyle>
          <a:p>
            <a:pPr/>
            <a:r>
              <a:t>vectors in r</a:t>
            </a:r>
          </a:p>
        </p:txBody>
      </p:sp>
      <p:sp>
        <p:nvSpPr>
          <p:cNvPr id="295" name="Ways to declare vectors…"/>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Ways to declare vectors</a:t>
            </a:r>
          </a:p>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Addition of Vectors</a:t>
            </a:r>
          </a:p>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If two vectors are not of same length</a:t>
            </a:r>
          </a:p>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Pick a particular element from the vector</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data structures continued……"/>
          <p:cNvSpPr txBox="1"/>
          <p:nvPr>
            <p:ph type="title" idx="4294967295"/>
          </p:nvPr>
        </p:nvSpPr>
        <p:spPr>
          <a:xfrm>
            <a:off x="406398" y="3040244"/>
            <a:ext cx="12192003" cy="3673112"/>
          </a:xfrm>
          <a:prstGeom prst="rect">
            <a:avLst/>
          </a:prstGeom>
        </p:spPr>
        <p:txBody>
          <a:bodyPr/>
          <a:lstStyle>
            <a:lvl1pPr algn="ctr" defTabSz="212647">
              <a:spcBef>
                <a:spcPts val="1000"/>
              </a:spcBef>
              <a:defRPr sz="9009">
                <a:solidFill>
                  <a:srgbClr val="2984AF"/>
                </a:solidFill>
              </a:defRPr>
            </a:lvl1pPr>
          </a:lstStyle>
          <a:p>
            <a:pPr/>
            <a:r>
              <a:t>Miscellaneous types in Vectors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data frames in r"/>
          <p:cNvSpPr txBox="1"/>
          <p:nvPr>
            <p:ph type="title"/>
          </p:nvPr>
        </p:nvSpPr>
        <p:spPr>
          <a:xfrm>
            <a:off x="406399" y="311150"/>
            <a:ext cx="12192003" cy="723902"/>
          </a:xfrm>
          <a:prstGeom prst="rect">
            <a:avLst/>
          </a:prstGeom>
        </p:spPr>
        <p:txBody>
          <a:bodyPr/>
          <a:lstStyle>
            <a:lvl1pPr defTabSz="467359">
              <a:spcBef>
                <a:spcPts val="2200"/>
              </a:spcBef>
              <a:defRPr sz="4800"/>
            </a:lvl1pPr>
          </a:lstStyle>
          <a:p>
            <a:pPr/>
            <a:r>
              <a:t>data frames in r</a:t>
            </a:r>
          </a:p>
        </p:txBody>
      </p:sp>
      <p:sp>
        <p:nvSpPr>
          <p:cNvPr id="300" name="A data frame is a table or a two-dimensional array-like structure in which each column contains values of one variable and each row contains one set of values from each column.…"/>
          <p:cNvSpPr txBox="1"/>
          <p:nvPr/>
        </p:nvSpPr>
        <p:spPr>
          <a:xfrm>
            <a:off x="0" y="872426"/>
            <a:ext cx="13004801" cy="800874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R="5981700" indent="38100" algn="just" defTabSz="457200">
              <a:lnSpc>
                <a:spcPts val="6600"/>
              </a:lnSpc>
              <a:spcBef>
                <a:spcPts val="900"/>
              </a:spcBef>
              <a:defRPr sz="3500">
                <a:solidFill>
                  <a:srgbClr val="000000"/>
                </a:solidFill>
                <a:latin typeface="Avenir Next"/>
                <a:ea typeface="Avenir Next"/>
                <a:cs typeface="Avenir Next"/>
                <a:sym typeface="Avenir Next"/>
              </a:defRPr>
            </a:pPr>
            <a:r>
              <a:t>A data frame is a table or a two-dimensional array-like structure in which each column contains values of one variable and each row contains one set of values from each column.</a:t>
            </a:r>
          </a:p>
          <a:p>
            <a:pPr marR="5981700" indent="38100" algn="just" defTabSz="457200">
              <a:lnSpc>
                <a:spcPts val="6600"/>
              </a:lnSpc>
              <a:spcBef>
                <a:spcPts val="900"/>
              </a:spcBef>
              <a:defRPr sz="3500">
                <a:solidFill>
                  <a:srgbClr val="000000"/>
                </a:solidFill>
                <a:latin typeface="Avenir Next"/>
                <a:ea typeface="Avenir Next"/>
                <a:cs typeface="Avenir Next"/>
                <a:sym typeface="Avenir Next"/>
              </a:defRPr>
            </a:pPr>
            <a:r>
              <a:t>Following are the characteristics of a data frame.</a:t>
            </a:r>
          </a:p>
          <a:p>
            <a:pPr marL="457200" indent="-457200" defTabSz="457200">
              <a:lnSpc>
                <a:spcPts val="6600"/>
              </a:lnSpc>
              <a:spcBef>
                <a:spcPts val="500"/>
              </a:spcBef>
              <a:tabLst>
                <a:tab pos="139700" algn="l"/>
                <a:tab pos="457200" algn="l"/>
              </a:tabLst>
              <a:defRPr sz="3500">
                <a:solidFill>
                  <a:srgbClr val="000000"/>
                </a:solidFill>
                <a:latin typeface="Avenir Next"/>
                <a:ea typeface="Avenir Next"/>
                <a:cs typeface="Avenir Next"/>
                <a:sym typeface="Avenir Next"/>
              </a:defRPr>
            </a:pPr>
            <a:r>
              <a:t>	•	The column names should be non-empty.</a:t>
            </a:r>
          </a:p>
          <a:p>
            <a:pPr marL="457200" indent="-457200" defTabSz="457200">
              <a:lnSpc>
                <a:spcPts val="6600"/>
              </a:lnSpc>
              <a:spcBef>
                <a:spcPts val="500"/>
              </a:spcBef>
              <a:tabLst>
                <a:tab pos="139700" algn="l"/>
                <a:tab pos="457200" algn="l"/>
              </a:tabLst>
              <a:defRPr sz="3500">
                <a:solidFill>
                  <a:srgbClr val="000000"/>
                </a:solidFill>
                <a:latin typeface="Avenir Next"/>
                <a:ea typeface="Avenir Next"/>
                <a:cs typeface="Avenir Next"/>
                <a:sym typeface="Avenir Next"/>
              </a:defRPr>
            </a:pPr>
            <a:r>
              <a:t>	•	The row names should be unique.</a:t>
            </a:r>
          </a:p>
          <a:p>
            <a:pPr marL="457200" indent="-457200" defTabSz="457200">
              <a:lnSpc>
                <a:spcPts val="6600"/>
              </a:lnSpc>
              <a:spcBef>
                <a:spcPts val="500"/>
              </a:spcBef>
              <a:tabLst>
                <a:tab pos="139700" algn="l"/>
                <a:tab pos="457200" algn="l"/>
              </a:tabLst>
              <a:defRPr sz="3500">
                <a:solidFill>
                  <a:srgbClr val="000000"/>
                </a:solidFill>
                <a:latin typeface="Avenir Next"/>
                <a:ea typeface="Avenir Next"/>
                <a:cs typeface="Avenir Next"/>
                <a:sym typeface="Avenir Next"/>
              </a:defRPr>
            </a:pPr>
            <a:r>
              <a:t>	•	The data stored in a data frame can be of numeric, factor or character type.</a:t>
            </a:r>
          </a:p>
          <a:p>
            <a:pPr marL="457200" indent="-457200" defTabSz="457200">
              <a:lnSpc>
                <a:spcPts val="6600"/>
              </a:lnSpc>
              <a:spcBef>
                <a:spcPts val="500"/>
              </a:spcBef>
              <a:tabLst>
                <a:tab pos="139700" algn="l"/>
                <a:tab pos="457200" algn="l"/>
              </a:tabLst>
              <a:defRPr sz="3500">
                <a:solidFill>
                  <a:srgbClr val="000000"/>
                </a:solidFill>
                <a:latin typeface="Avenir Next"/>
                <a:ea typeface="Avenir Next"/>
                <a:cs typeface="Avenir Next"/>
                <a:sym typeface="Avenir Next"/>
              </a:defRPr>
            </a:pPr>
            <a:r>
              <a:t>	•	Each column should contain same number of data items.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0" name="Image" descr="Image"/>
          <p:cNvPicPr>
            <a:picLocks noChangeAspect="1"/>
          </p:cNvPicPr>
          <p:nvPr/>
        </p:nvPicPr>
        <p:blipFill>
          <a:blip r:embed="rId2">
            <a:extLst/>
          </a:blip>
          <a:stretch>
            <a:fillRect/>
          </a:stretch>
        </p:blipFill>
        <p:spPr>
          <a:xfrm>
            <a:off x="-330331" y="-247750"/>
            <a:ext cx="13665462" cy="10249099"/>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lists in r"/>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lists in r</a:t>
            </a:r>
          </a:p>
        </p:txBody>
      </p:sp>
      <p:sp>
        <p:nvSpPr>
          <p:cNvPr id="303" name="Lists are the R objects which contain elements of different types like − numbers, strings, vectors and another list inside it. A list can also contain a matrix or a function as its elements. List is created using list() function.…"/>
          <p:cNvSpPr txBox="1"/>
          <p:nvPr/>
        </p:nvSpPr>
        <p:spPr>
          <a:xfrm>
            <a:off x="0" y="895980"/>
            <a:ext cx="13004801" cy="82611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R="5981700" indent="38100" algn="just" defTabSz="457200">
              <a:lnSpc>
                <a:spcPts val="6600"/>
              </a:lnSpc>
              <a:spcBef>
                <a:spcPts val="900"/>
              </a:spcBef>
              <a:defRPr sz="2100">
                <a:solidFill>
                  <a:srgbClr val="000000"/>
                </a:solidFill>
                <a:latin typeface="Avenir Next"/>
                <a:ea typeface="Avenir Next"/>
                <a:cs typeface="Avenir Next"/>
                <a:sym typeface="Avenir Next"/>
              </a:defRPr>
            </a:pPr>
            <a:r>
              <a:t>Lists are the R objects which contain elements of different types like − numbers, strings, vectors and another list inside it. A list can also contain a matrix or a function as its elements. List is created using </a:t>
            </a:r>
            <a:r>
              <a:rPr b="1"/>
              <a:t>list()</a:t>
            </a:r>
            <a:r>
              <a:t> function.</a:t>
            </a:r>
          </a:p>
          <a:p>
            <a:pPr marL="495672" marR="5981700" indent="-457572" algn="just" defTabSz="457200">
              <a:lnSpc>
                <a:spcPts val="6600"/>
              </a:lnSpc>
              <a:spcBef>
                <a:spcPts val="900"/>
              </a:spcBef>
              <a:buClr>
                <a:schemeClr val="accent1"/>
              </a:buClr>
              <a:buSzPct val="104999"/>
              <a:buFont typeface="Avenir Next"/>
              <a:buChar char="‣"/>
              <a:defRPr sz="2100">
                <a:solidFill>
                  <a:srgbClr val="000000"/>
                </a:solidFill>
                <a:latin typeface="Avenir Next"/>
                <a:ea typeface="Avenir Next"/>
                <a:cs typeface="Avenir Next"/>
                <a:sym typeface="Avenir Next"/>
              </a:defRPr>
            </a:pPr>
            <a:r>
              <a:t>Initialise</a:t>
            </a:r>
          </a:p>
          <a:p>
            <a:pPr marL="495672" marR="5981700" indent="-457572" algn="just" defTabSz="457200">
              <a:lnSpc>
                <a:spcPts val="6600"/>
              </a:lnSpc>
              <a:spcBef>
                <a:spcPts val="900"/>
              </a:spcBef>
              <a:buClr>
                <a:schemeClr val="accent1"/>
              </a:buClr>
              <a:buSzPct val="104999"/>
              <a:buFont typeface="Avenir Next"/>
              <a:buChar char="‣"/>
              <a:defRPr sz="2100">
                <a:solidFill>
                  <a:srgbClr val="000000"/>
                </a:solidFill>
                <a:latin typeface="Avenir Next"/>
                <a:ea typeface="Avenir Next"/>
                <a:cs typeface="Avenir Next"/>
                <a:sym typeface="Avenir Next"/>
              </a:defRPr>
            </a:pPr>
            <a:r>
              <a:t>Naming a List</a:t>
            </a:r>
          </a:p>
          <a:p>
            <a:pPr marL="495672" marR="5981700" indent="-457572" algn="just" defTabSz="457200">
              <a:lnSpc>
                <a:spcPts val="6600"/>
              </a:lnSpc>
              <a:spcBef>
                <a:spcPts val="900"/>
              </a:spcBef>
              <a:buClr>
                <a:schemeClr val="accent1"/>
              </a:buClr>
              <a:buSzPct val="104999"/>
              <a:buFont typeface="Avenir Next"/>
              <a:buChar char="‣"/>
              <a:defRPr sz="2100">
                <a:solidFill>
                  <a:srgbClr val="000000"/>
                </a:solidFill>
                <a:latin typeface="Avenir Next"/>
                <a:ea typeface="Avenir Next"/>
                <a:cs typeface="Avenir Next"/>
                <a:sym typeface="Avenir Next"/>
              </a:defRPr>
            </a:pPr>
            <a:r>
              <a:t>Access a List</a:t>
            </a:r>
          </a:p>
          <a:p>
            <a:pPr marL="495672" marR="5981700" indent="-457572" algn="just" defTabSz="457200">
              <a:lnSpc>
                <a:spcPts val="6600"/>
              </a:lnSpc>
              <a:spcBef>
                <a:spcPts val="900"/>
              </a:spcBef>
              <a:buClr>
                <a:schemeClr val="accent1"/>
              </a:buClr>
              <a:buSzPct val="104999"/>
              <a:buFont typeface="Avenir Next"/>
              <a:buChar char="‣"/>
              <a:defRPr sz="2100">
                <a:solidFill>
                  <a:srgbClr val="000000"/>
                </a:solidFill>
                <a:latin typeface="Avenir Next"/>
                <a:ea typeface="Avenir Next"/>
                <a:cs typeface="Avenir Next"/>
                <a:sym typeface="Avenir Next"/>
              </a:defRPr>
            </a:pPr>
            <a:r>
              <a:t>Add items to the List</a:t>
            </a:r>
          </a:p>
          <a:p>
            <a:pPr marL="495672" marR="5981700" indent="-457572" algn="just" defTabSz="457200">
              <a:lnSpc>
                <a:spcPts val="6600"/>
              </a:lnSpc>
              <a:spcBef>
                <a:spcPts val="900"/>
              </a:spcBef>
              <a:buClr>
                <a:schemeClr val="accent1"/>
              </a:buClr>
              <a:buSzPct val="104999"/>
              <a:buFont typeface="Avenir Next"/>
              <a:buChar char="‣"/>
              <a:defRPr sz="2100">
                <a:solidFill>
                  <a:srgbClr val="000000"/>
                </a:solidFill>
                <a:latin typeface="Avenir Next"/>
                <a:ea typeface="Avenir Next"/>
                <a:cs typeface="Avenir Next"/>
                <a:sym typeface="Avenir Next"/>
              </a:defRPr>
            </a:pPr>
            <a:r>
              <a:t>Modify items in a List</a:t>
            </a:r>
          </a:p>
          <a:p>
            <a:pPr marL="495672" marR="5981700" indent="-457572" algn="just" defTabSz="457200">
              <a:lnSpc>
                <a:spcPts val="6600"/>
              </a:lnSpc>
              <a:spcBef>
                <a:spcPts val="900"/>
              </a:spcBef>
              <a:buClr>
                <a:schemeClr val="accent1"/>
              </a:buClr>
              <a:buSzPct val="104999"/>
              <a:buFont typeface="Avenir Next"/>
              <a:buChar char="‣"/>
              <a:defRPr sz="2100">
                <a:solidFill>
                  <a:srgbClr val="000000"/>
                </a:solidFill>
                <a:latin typeface="Avenir Next"/>
                <a:ea typeface="Avenir Next"/>
                <a:cs typeface="Avenir Next"/>
                <a:sym typeface="Avenir Next"/>
              </a:defRPr>
            </a:pPr>
            <a:r>
              <a:t>Delete</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Matrices are the R objects in which the elements are arranged in a two-dimensional rectangular layout. They contain elements of the same atomic types.…"/>
          <p:cNvSpPr txBox="1"/>
          <p:nvPr>
            <p:ph type="body" idx="1"/>
          </p:nvPr>
        </p:nvSpPr>
        <p:spPr>
          <a:xfrm>
            <a:off x="368958" y="1156114"/>
            <a:ext cx="11954723" cy="8283180"/>
          </a:xfrm>
          <a:prstGeom prst="rect">
            <a:avLst/>
          </a:prstGeom>
        </p:spPr>
        <p:txBody>
          <a:bodyPr anchor="t"/>
          <a:lstStyle/>
          <a:p>
            <a:pPr algn="just">
              <a:lnSpc>
                <a:spcPts val="4300"/>
              </a:lnSpc>
              <a:defRPr cap="none" spc="0" sz="2100">
                <a:solidFill>
                  <a:srgbClr val="000000"/>
                </a:solidFill>
                <a:latin typeface="Avenir Next"/>
                <a:ea typeface="Avenir Next"/>
                <a:cs typeface="Avenir Next"/>
                <a:sym typeface="Avenir Next"/>
              </a:defRPr>
            </a:pPr>
            <a:r>
              <a:t>Matrices are the R objects in which the elements are arranged in a two-dimensional rectangular layout. They contain elements of the same atomic types. </a:t>
            </a:r>
          </a:p>
          <a:p>
            <a:pPr algn="just">
              <a:lnSpc>
                <a:spcPts val="4300"/>
              </a:lnSpc>
              <a:defRPr cap="none" spc="0" sz="2100">
                <a:solidFill>
                  <a:srgbClr val="000000"/>
                </a:solidFill>
                <a:latin typeface="Avenir Next"/>
                <a:ea typeface="Avenir Next"/>
                <a:cs typeface="Avenir Next"/>
                <a:sym typeface="Avenir Next"/>
              </a:defRPr>
            </a:pPr>
          </a:p>
          <a:p>
            <a:pPr>
              <a:lnSpc>
                <a:spcPts val="4300"/>
              </a:lnSpc>
              <a:defRPr cap="none" spc="0" sz="2100">
                <a:solidFill>
                  <a:srgbClr val="000000"/>
                </a:solidFill>
                <a:latin typeface="Avenir Next"/>
                <a:ea typeface="Avenir Next"/>
                <a:cs typeface="Avenir Next"/>
                <a:sym typeface="Avenir Next"/>
              </a:defRPr>
            </a:pPr>
            <a:r>
              <a:t>A Matrix is created using the </a:t>
            </a:r>
            <a:r>
              <a:rPr b="1"/>
              <a:t>matrix()</a:t>
            </a:r>
            <a:r>
              <a:t> function.</a:t>
            </a:r>
          </a:p>
          <a:p>
            <a:pPr marL="495672" marR="5981700" indent="-457572" algn="just">
              <a:lnSpc>
                <a:spcPts val="6600"/>
              </a:lnSpc>
              <a:spcBef>
                <a:spcPts val="900"/>
              </a:spcBef>
              <a:buClr>
                <a:schemeClr val="accent1"/>
              </a:buClr>
              <a:buSzPct val="104999"/>
              <a:buFont typeface="Avenir Next"/>
              <a:buChar char="‣"/>
              <a:defRPr cap="none" spc="0" sz="2100">
                <a:solidFill>
                  <a:srgbClr val="000000"/>
                </a:solidFill>
                <a:latin typeface="Avenir Next"/>
                <a:ea typeface="Avenir Next"/>
                <a:cs typeface="Avenir Next"/>
                <a:sym typeface="Avenir Next"/>
              </a:defRPr>
            </a:pPr>
            <a:r>
              <a:t>Initialise</a:t>
            </a:r>
          </a:p>
          <a:p>
            <a:pPr marL="495672" marR="5981700" indent="-457572" algn="just">
              <a:lnSpc>
                <a:spcPts val="6600"/>
              </a:lnSpc>
              <a:spcBef>
                <a:spcPts val="900"/>
              </a:spcBef>
              <a:buClr>
                <a:schemeClr val="accent1"/>
              </a:buClr>
              <a:buSzPct val="104999"/>
              <a:buFont typeface="Avenir Next"/>
              <a:buChar char="‣"/>
              <a:defRPr cap="none" spc="0" sz="2100">
                <a:solidFill>
                  <a:srgbClr val="000000"/>
                </a:solidFill>
                <a:latin typeface="Avenir Next"/>
                <a:ea typeface="Avenir Next"/>
                <a:cs typeface="Avenir Next"/>
                <a:sym typeface="Avenir Next"/>
              </a:defRPr>
            </a:pPr>
            <a:r>
              <a:t>Accessing specific element</a:t>
            </a:r>
          </a:p>
          <a:p>
            <a:pPr marL="495672" marR="5981700" indent="-457572" algn="just">
              <a:lnSpc>
                <a:spcPts val="6600"/>
              </a:lnSpc>
              <a:spcBef>
                <a:spcPts val="900"/>
              </a:spcBef>
              <a:buClr>
                <a:schemeClr val="accent1"/>
              </a:buClr>
              <a:buSzPct val="104999"/>
              <a:buFont typeface="Avenir Next"/>
              <a:buChar char="‣"/>
              <a:defRPr cap="none" spc="0" sz="2100">
                <a:solidFill>
                  <a:srgbClr val="000000"/>
                </a:solidFill>
                <a:latin typeface="Avenir Next"/>
                <a:ea typeface="Avenir Next"/>
                <a:cs typeface="Avenir Next"/>
                <a:sym typeface="Avenir Next"/>
              </a:defRPr>
            </a:pPr>
            <a:r>
              <a:t>Modifying a Matrix</a:t>
            </a:r>
          </a:p>
          <a:p>
            <a:pPr>
              <a:lnSpc>
                <a:spcPts val="5400"/>
              </a:lnSpc>
              <a:defRPr cap="none" spc="0" sz="3000">
                <a:solidFill>
                  <a:srgbClr val="000000"/>
                </a:solidFill>
                <a:latin typeface="Avenir Next"/>
                <a:ea typeface="Avenir Next"/>
                <a:cs typeface="Avenir Next"/>
                <a:sym typeface="Avenir Next"/>
              </a:defRPr>
            </a:pPr>
          </a:p>
        </p:txBody>
      </p:sp>
      <p:sp>
        <p:nvSpPr>
          <p:cNvPr id="306" name="Matrix in R"/>
          <p:cNvSpPr txBox="1"/>
          <p:nvPr>
            <p:ph type="title"/>
          </p:nvPr>
        </p:nvSpPr>
        <p:spPr>
          <a:xfrm>
            <a:off x="406400" y="226235"/>
            <a:ext cx="12192000" cy="723901"/>
          </a:xfrm>
          <a:prstGeom prst="rect">
            <a:avLst/>
          </a:prstGeom>
        </p:spPr>
        <p:txBody>
          <a:bodyPr/>
          <a:lstStyle>
            <a:lvl1pPr defTabSz="467359">
              <a:spcBef>
                <a:spcPts val="2200"/>
              </a:spcBef>
              <a:defRPr sz="4800"/>
            </a:lvl1pPr>
          </a:lstStyle>
          <a:p>
            <a:pPr/>
            <a:r>
              <a:t>Matrix in R</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decision making in r"/>
          <p:cNvSpPr txBox="1"/>
          <p:nvPr>
            <p:ph type="body" sz="quarter" idx="1"/>
          </p:nvPr>
        </p:nvSpPr>
        <p:spPr>
          <a:prstGeom prst="rect">
            <a:avLst/>
          </a:prstGeom>
        </p:spPr>
        <p:txBody>
          <a:bodyPr/>
          <a:lstStyle>
            <a:lvl1pPr>
              <a:defRPr spc="100"/>
            </a:lvl1pPr>
          </a:lstStyle>
          <a:p>
            <a:pPr/>
            <a:r>
              <a:t>decision making in r</a:t>
            </a:r>
          </a:p>
        </p:txBody>
      </p:sp>
      <p:sp>
        <p:nvSpPr>
          <p:cNvPr id="309" name="loops in r"/>
          <p:cNvSpPr txBox="1"/>
          <p:nvPr>
            <p:ph type="title"/>
          </p:nvPr>
        </p:nvSpPr>
        <p:spPr>
          <a:prstGeom prst="rect">
            <a:avLst/>
          </a:prstGeom>
        </p:spPr>
        <p:txBody>
          <a:bodyPr/>
          <a:lstStyle>
            <a:lvl1pPr defTabSz="467359">
              <a:spcBef>
                <a:spcPts val="2200"/>
              </a:spcBef>
              <a:defRPr sz="4800"/>
            </a:lvl1pPr>
          </a:lstStyle>
          <a:p>
            <a:pPr/>
            <a:r>
              <a:t>loops in r</a:t>
            </a:r>
          </a:p>
        </p:txBody>
      </p:sp>
      <p:pic>
        <p:nvPicPr>
          <p:cNvPr id="310" name="Image" descr="Image"/>
          <p:cNvPicPr>
            <a:picLocks noChangeAspect="1"/>
          </p:cNvPicPr>
          <p:nvPr/>
        </p:nvPicPr>
        <p:blipFill>
          <a:blip r:embed="rId2">
            <a:extLst/>
          </a:blip>
          <a:stretch>
            <a:fillRect/>
          </a:stretch>
        </p:blipFill>
        <p:spPr>
          <a:xfrm>
            <a:off x="8947293" y="2355072"/>
            <a:ext cx="3365502" cy="4305302"/>
          </a:xfrm>
          <a:prstGeom prst="rect">
            <a:avLst/>
          </a:prstGeom>
          <a:ln w="12700">
            <a:miter lim="400000"/>
          </a:ln>
        </p:spPr>
      </p:pic>
      <p:graphicFrame>
        <p:nvGraphicFramePr>
          <p:cNvPr id="311" name="Table"/>
          <p:cNvGraphicFramePr/>
          <p:nvPr/>
        </p:nvGraphicFramePr>
        <p:xfrm>
          <a:off x="726427" y="2229549"/>
          <a:ext cx="7579408" cy="387029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981634"/>
                <a:gridCol w="6597773"/>
              </a:tblGrid>
              <a:tr h="467500">
                <a:tc>
                  <a:txBody>
                    <a:bodyPr/>
                    <a:lstStyle/>
                    <a:p>
                      <a:pPr algn="l" defTabSz="457200">
                        <a:lnSpc>
                          <a:spcPts val="3900"/>
                        </a:lnSpc>
                        <a:defRPr sz="1800">
                          <a:solidFill>
                            <a:srgbClr val="000000"/>
                          </a:solidFill>
                        </a:defRPr>
                      </a:pPr>
                      <a:r>
                        <a:rPr b="1" sz="1700">
                          <a:solidFill>
                            <a:srgbClr val="313131"/>
                          </a:solidFill>
                          <a:latin typeface="Verdana"/>
                          <a:ea typeface="Verdana"/>
                          <a:cs typeface="Verdana"/>
                          <a:sym typeface="Verdana"/>
                        </a:rPr>
                        <a:t>Sr.No.</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ctr" defTabSz="457200">
                        <a:lnSpc>
                          <a:spcPts val="3900"/>
                        </a:lnSpc>
                        <a:defRPr sz="1800">
                          <a:solidFill>
                            <a:srgbClr val="000000"/>
                          </a:solidFill>
                        </a:defRPr>
                      </a:pPr>
                      <a:r>
                        <a:rPr b="1" sz="1700">
                          <a:solidFill>
                            <a:srgbClr val="313131"/>
                          </a:solidFill>
                          <a:latin typeface="Verdana"/>
                          <a:ea typeface="Verdana"/>
                          <a:cs typeface="Verdana"/>
                          <a:sym typeface="Verdana"/>
                        </a:rPr>
                        <a:t>Loop Type &amp; Description</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r>
              <a:tr h="1031523">
                <a:tc>
                  <a:txBody>
                    <a:bodyPr/>
                    <a:lstStyle/>
                    <a:p>
                      <a:pPr defTabSz="457200">
                        <a:lnSpc>
                          <a:spcPts val="3900"/>
                        </a:lnSpc>
                        <a:defRPr sz="1800">
                          <a:solidFill>
                            <a:srgbClr val="000000"/>
                          </a:solidFill>
                        </a:defRPr>
                      </a:pPr>
                      <a:r>
                        <a:rPr sz="1700">
                          <a:solidFill>
                            <a:srgbClr val="313131"/>
                          </a:solidFill>
                          <a:latin typeface="Verdana"/>
                          <a:ea typeface="Verdana"/>
                          <a:cs typeface="Verdana"/>
                          <a:sym typeface="Verdana"/>
                        </a:rPr>
                        <a:t>1</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3900"/>
                        </a:lnSpc>
                        <a:defRPr b="1" sz="1700" u="sng">
                          <a:latin typeface="Verdana"/>
                          <a:ea typeface="Verdana"/>
                          <a:cs typeface="Verdana"/>
                          <a:sym typeface="Verdana"/>
                        </a:defRPr>
                      </a:pPr>
                      <a:r>
                        <a:rPr>
                          <a:solidFill>
                            <a:srgbClr val="0000FF"/>
                          </a:solidFill>
                          <a:uFill>
                            <a:solidFill>
                              <a:srgbClr val="0000FF"/>
                            </a:solidFill>
                          </a:uFill>
                          <a:hlinkClick r:id="rId3" invalidUrl="" action="" tgtFrame="" tooltip="" history="1" highlightClick="0" endSnd="0"/>
                        </a:rPr>
                        <a:t>repeat loop</a:t>
                      </a:r>
                    </a:p>
                    <a:p>
                      <a:pPr indent="38100" algn="just" defTabSz="457200">
                        <a:lnSpc>
                          <a:spcPts val="4400"/>
                        </a:lnSpc>
                        <a:spcBef>
                          <a:spcPts val="900"/>
                        </a:spcBef>
                        <a:defRPr sz="1700">
                          <a:solidFill>
                            <a:srgbClr val="000000"/>
                          </a:solidFill>
                          <a:latin typeface="Verdana"/>
                          <a:ea typeface="Verdana"/>
                          <a:cs typeface="Verdana"/>
                          <a:sym typeface="Verdana"/>
                        </a:defRPr>
                      </a:pPr>
                      <a:r>
                        <a:t>Executes a sequence of statements multiple times and abbreviates the code that manages the loop variable.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241272">
                <a:tc>
                  <a:txBody>
                    <a:bodyPr/>
                    <a:lstStyle/>
                    <a:p>
                      <a:pPr defTabSz="457200">
                        <a:lnSpc>
                          <a:spcPts val="3900"/>
                        </a:lnSpc>
                        <a:defRPr sz="1800">
                          <a:solidFill>
                            <a:srgbClr val="000000"/>
                          </a:solidFill>
                        </a:defRPr>
                      </a:pPr>
                      <a:r>
                        <a:rPr sz="1700">
                          <a:solidFill>
                            <a:srgbClr val="313131"/>
                          </a:solidFill>
                          <a:latin typeface="Verdana"/>
                          <a:ea typeface="Verdana"/>
                          <a:cs typeface="Verdana"/>
                          <a:sym typeface="Verdana"/>
                        </a:rPr>
                        <a:t>2</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3900"/>
                        </a:lnSpc>
                        <a:defRPr b="1" sz="1700" u="sng">
                          <a:latin typeface="Verdana"/>
                          <a:ea typeface="Verdana"/>
                          <a:cs typeface="Verdana"/>
                          <a:sym typeface="Verdana"/>
                        </a:defRPr>
                      </a:pPr>
                      <a:r>
                        <a:rPr>
                          <a:solidFill>
                            <a:srgbClr val="0000FF"/>
                          </a:solidFill>
                          <a:uFill>
                            <a:solidFill>
                              <a:srgbClr val="0000FF"/>
                            </a:solidFill>
                          </a:uFill>
                          <a:hlinkClick r:id="rId4" invalidUrl="" action="" tgtFrame="" tooltip="" history="1" highlightClick="0" endSnd="0"/>
                        </a:rPr>
                        <a:t>while loop</a:t>
                      </a:r>
                    </a:p>
                    <a:p>
                      <a:pPr indent="38100" algn="just" defTabSz="457200">
                        <a:lnSpc>
                          <a:spcPts val="4400"/>
                        </a:lnSpc>
                        <a:spcBef>
                          <a:spcPts val="900"/>
                        </a:spcBef>
                        <a:defRPr sz="1700">
                          <a:solidFill>
                            <a:srgbClr val="000000"/>
                          </a:solidFill>
                          <a:latin typeface="Verdana"/>
                          <a:ea typeface="Verdana"/>
                          <a:cs typeface="Verdana"/>
                          <a:sym typeface="Verdana"/>
                        </a:defRPr>
                      </a:pPr>
                      <a:r>
                        <a:t>Repeats a statement or group of statements while a given condition is true. It tests the condition before executing the loop body.</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129994">
                <a:tc>
                  <a:txBody>
                    <a:bodyPr/>
                    <a:lstStyle/>
                    <a:p>
                      <a:pPr defTabSz="457200">
                        <a:lnSpc>
                          <a:spcPts val="3900"/>
                        </a:lnSpc>
                        <a:defRPr sz="1800">
                          <a:solidFill>
                            <a:srgbClr val="000000"/>
                          </a:solidFill>
                        </a:defRPr>
                      </a:pPr>
                      <a:r>
                        <a:rPr sz="1700">
                          <a:solidFill>
                            <a:srgbClr val="313131"/>
                          </a:solidFill>
                          <a:latin typeface="Verdana"/>
                          <a:ea typeface="Verdana"/>
                          <a:cs typeface="Verdana"/>
                          <a:sym typeface="Verdana"/>
                        </a:rPr>
                        <a:t>3</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3900"/>
                        </a:lnSpc>
                        <a:defRPr b="1" sz="1700" u="sng">
                          <a:latin typeface="Verdana"/>
                          <a:ea typeface="Verdana"/>
                          <a:cs typeface="Verdana"/>
                          <a:sym typeface="Verdana"/>
                        </a:defRPr>
                      </a:pPr>
                      <a:r>
                        <a:rPr>
                          <a:solidFill>
                            <a:srgbClr val="0000FF"/>
                          </a:solidFill>
                          <a:uFill>
                            <a:solidFill>
                              <a:srgbClr val="0000FF"/>
                            </a:solidFill>
                          </a:uFill>
                          <a:hlinkClick r:id="rId5" invalidUrl="" action="" tgtFrame="" tooltip="" history="1" highlightClick="0" endSnd="0"/>
                        </a:rPr>
                        <a:t>for loop</a:t>
                      </a:r>
                    </a:p>
                    <a:p>
                      <a:pPr indent="38100" algn="just" defTabSz="457200">
                        <a:lnSpc>
                          <a:spcPts val="4400"/>
                        </a:lnSpc>
                        <a:spcBef>
                          <a:spcPts val="900"/>
                        </a:spcBef>
                        <a:defRPr sz="1700">
                          <a:solidFill>
                            <a:srgbClr val="000000"/>
                          </a:solidFill>
                          <a:latin typeface="Verdana"/>
                          <a:ea typeface="Verdana"/>
                          <a:cs typeface="Verdana"/>
                          <a:sym typeface="Verdana"/>
                        </a:defRPr>
                      </a:pPr>
                      <a:r>
                        <a:t>Like a while statement, except that it tests the condition at the end of the loop body.</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bl>
          </a:graphicData>
        </a:graphic>
      </p:graphicFrame>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13" name="Table"/>
          <p:cNvGraphicFramePr/>
          <p:nvPr/>
        </p:nvGraphicFramePr>
        <p:xfrm>
          <a:off x="869845" y="2268900"/>
          <a:ext cx="7592108" cy="2620879"/>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979635"/>
                <a:gridCol w="6612472"/>
              </a:tblGrid>
              <a:tr h="1310439">
                <a:tc>
                  <a:txBody>
                    <a:bodyPr/>
                    <a:lstStyle/>
                    <a:p>
                      <a:pPr defTabSz="457200">
                        <a:lnSpc>
                          <a:spcPts val="4000"/>
                        </a:lnSpc>
                        <a:defRPr sz="1800">
                          <a:solidFill>
                            <a:srgbClr val="000000"/>
                          </a:solidFill>
                        </a:defRPr>
                      </a:pPr>
                      <a:r>
                        <a:rPr>
                          <a:solidFill>
                            <a:srgbClr val="313131"/>
                          </a:solidFill>
                          <a:latin typeface="Verdana"/>
                          <a:ea typeface="Verdana"/>
                          <a:cs typeface="Verdana"/>
                          <a:sym typeface="Verdana"/>
                        </a:rPr>
                        <a:t>4</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000"/>
                        </a:lnSpc>
                        <a:defRPr b="1" sz="1800" u="sng">
                          <a:latin typeface="Verdana"/>
                          <a:ea typeface="Verdana"/>
                          <a:cs typeface="Verdana"/>
                          <a:sym typeface="Verdana"/>
                        </a:defRPr>
                      </a:pPr>
                      <a:r>
                        <a:rPr>
                          <a:solidFill>
                            <a:srgbClr val="0000FF"/>
                          </a:solidFill>
                          <a:uFill>
                            <a:solidFill>
                              <a:srgbClr val="0000FF"/>
                            </a:solidFill>
                          </a:uFill>
                          <a:hlinkClick r:id="rId2" invalidUrl="" action="" tgtFrame="" tooltip="" history="1" highlightClick="0" endSnd="0"/>
                        </a:rPr>
                        <a:t>break statement</a:t>
                      </a:r>
                    </a:p>
                    <a:p>
                      <a:pPr indent="38100" algn="just" defTabSz="457200">
                        <a:lnSpc>
                          <a:spcPts val="4500"/>
                        </a:lnSpc>
                        <a:spcBef>
                          <a:spcPts val="900"/>
                        </a:spcBef>
                        <a:defRPr sz="1800">
                          <a:solidFill>
                            <a:srgbClr val="000000"/>
                          </a:solidFill>
                          <a:latin typeface="Verdana"/>
                          <a:ea typeface="Verdana"/>
                          <a:cs typeface="Verdana"/>
                          <a:sym typeface="Verdana"/>
                        </a:defRPr>
                      </a:pPr>
                      <a:r>
                        <a:t>Terminates the </a:t>
                      </a:r>
                      <a:r>
                        <a:rPr b="1"/>
                        <a:t>loop</a:t>
                      </a:r>
                      <a:r>
                        <a:t> statement and transfers execution to the statement immediately following the loop.</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310439">
                <a:tc>
                  <a:txBody>
                    <a:bodyPr/>
                    <a:lstStyle/>
                    <a:p>
                      <a:pPr defTabSz="457200">
                        <a:lnSpc>
                          <a:spcPts val="4000"/>
                        </a:lnSpc>
                        <a:defRPr sz="1800">
                          <a:solidFill>
                            <a:srgbClr val="000000"/>
                          </a:solidFill>
                        </a:defRPr>
                      </a:pPr>
                      <a:r>
                        <a:rPr>
                          <a:solidFill>
                            <a:srgbClr val="313131"/>
                          </a:solidFill>
                          <a:latin typeface="Verdana"/>
                          <a:ea typeface="Verdana"/>
                          <a:cs typeface="Verdana"/>
                          <a:sym typeface="Verdana"/>
                        </a:rPr>
                        <a:t>5</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457200">
                        <a:lnSpc>
                          <a:spcPts val="4000"/>
                        </a:lnSpc>
                        <a:defRPr b="1" sz="1800" u="sng">
                          <a:latin typeface="Verdana"/>
                          <a:ea typeface="Verdana"/>
                          <a:cs typeface="Verdana"/>
                          <a:sym typeface="Verdana"/>
                        </a:defRPr>
                      </a:pPr>
                      <a:r>
                        <a:rPr>
                          <a:solidFill>
                            <a:srgbClr val="0000FF"/>
                          </a:solidFill>
                          <a:uFill>
                            <a:solidFill>
                              <a:srgbClr val="0000FF"/>
                            </a:solidFill>
                          </a:uFill>
                          <a:hlinkClick r:id="rId3" invalidUrl="" action="" tgtFrame="" tooltip="" history="1" highlightClick="0" endSnd="0"/>
                        </a:rPr>
                        <a:t>Next statement</a:t>
                      </a:r>
                    </a:p>
                    <a:p>
                      <a:pPr indent="38100" algn="just" defTabSz="457200">
                        <a:lnSpc>
                          <a:spcPts val="4500"/>
                        </a:lnSpc>
                        <a:spcBef>
                          <a:spcPts val="900"/>
                        </a:spcBef>
                        <a:defRPr sz="1800">
                          <a:solidFill>
                            <a:srgbClr val="000000"/>
                          </a:solidFill>
                          <a:latin typeface="Verdana"/>
                          <a:ea typeface="Verdana"/>
                          <a:cs typeface="Verdana"/>
                          <a:sym typeface="Verdana"/>
                        </a:defRPr>
                      </a:pPr>
                      <a:r>
                        <a:t>The </a:t>
                      </a:r>
                      <a:r>
                        <a:rPr b="1"/>
                        <a:t>next</a:t>
                      </a:r>
                      <a:r>
                        <a:t> statement simulates the behavior of R switch.</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bl>
          </a:graphicData>
        </a:graphic>
      </p:graphicFrame>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functions in r"/>
          <p:cNvSpPr txBox="1"/>
          <p:nvPr>
            <p:ph type="title" idx="4294967295"/>
          </p:nvPr>
        </p:nvSpPr>
        <p:spPr>
          <a:xfrm>
            <a:off x="406400" y="3898741"/>
            <a:ext cx="12192000" cy="2670740"/>
          </a:xfrm>
          <a:prstGeom prst="rect">
            <a:avLst/>
          </a:prstGeom>
        </p:spPr>
        <p:txBody>
          <a:bodyPr/>
          <a:lstStyle>
            <a:lvl1pPr algn="ctr" defTabSz="224331">
              <a:spcBef>
                <a:spcPts val="1000"/>
              </a:spcBef>
              <a:defRPr sz="9504">
                <a:solidFill>
                  <a:srgbClr val="2984AF"/>
                </a:solidFill>
              </a:defRPr>
            </a:lvl1pPr>
          </a:lstStyle>
          <a:p>
            <a:pPr/>
            <a:r>
              <a:t>functions in r</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17" name="Image" descr="Image"/>
          <p:cNvPicPr>
            <a:picLocks noChangeAspect="1"/>
          </p:cNvPicPr>
          <p:nvPr/>
        </p:nvPicPr>
        <p:blipFill>
          <a:blip r:embed="rId2">
            <a:extLst/>
          </a:blip>
          <a:stretch>
            <a:fillRect/>
          </a:stretch>
        </p:blipFill>
        <p:spPr>
          <a:xfrm>
            <a:off x="-2" y="0"/>
            <a:ext cx="13004803" cy="9753601"/>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questions"/>
          <p:cNvSpPr txBox="1"/>
          <p:nvPr>
            <p:ph type="body" sz="quarter" idx="1"/>
          </p:nvPr>
        </p:nvSpPr>
        <p:spPr>
          <a:prstGeom prst="rect">
            <a:avLst/>
          </a:prstGeom>
        </p:spPr>
        <p:txBody>
          <a:bodyPr/>
          <a:lstStyle>
            <a:lvl1pPr>
              <a:defRPr spc="100"/>
            </a:lvl1pPr>
          </a:lstStyle>
          <a:p>
            <a:pPr/>
            <a:r>
              <a:t>questions</a:t>
            </a:r>
          </a:p>
        </p:txBody>
      </p:sp>
      <p:sp>
        <p:nvSpPr>
          <p:cNvPr id="320" name="assignment 1"/>
          <p:cNvSpPr txBox="1"/>
          <p:nvPr>
            <p:ph type="title"/>
          </p:nvPr>
        </p:nvSpPr>
        <p:spPr>
          <a:prstGeom prst="rect">
            <a:avLst/>
          </a:prstGeom>
        </p:spPr>
        <p:txBody>
          <a:bodyPr/>
          <a:lstStyle>
            <a:lvl1pPr defTabSz="467359">
              <a:spcBef>
                <a:spcPts val="2200"/>
              </a:spcBef>
              <a:defRPr sz="4800"/>
            </a:lvl1pPr>
          </a:lstStyle>
          <a:p>
            <a:pPr/>
            <a:r>
              <a:t>assignment 1</a:t>
            </a:r>
          </a:p>
        </p:txBody>
      </p:sp>
      <p:sp>
        <p:nvSpPr>
          <p:cNvPr id="321" name="Build a simple calculator"/>
          <p:cNvSpPr txBox="1"/>
          <p:nvPr>
            <p:ph type="body" idx="13"/>
          </p:nvPr>
        </p:nvSpPr>
        <p:spPr>
          <a:xfrm>
            <a:off x="406399" y="2743200"/>
            <a:ext cx="11828024" cy="972835"/>
          </a:xfrm>
          <a:prstGeom prst="rect">
            <a:avLst/>
          </a:prstGeom>
          <a:extLst>
            <a:ext uri="{C572A759-6A51-4108-AA02-DFA0A04FC94B}">
              <ma14:wrappingTextBoxFlag xmlns:ma14="http://schemas.microsoft.com/office/mac/drawingml/2011/main" val="1"/>
            </a:ext>
          </a:extLst>
        </p:spPr>
        <p:txBody>
          <a:bodyPr/>
          <a:lstStyle>
            <a:lvl1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lvl1pPr>
          </a:lstStyle>
          <a:p>
            <a:pPr/>
            <a:r>
              <a:t>Build a simple calculator</a:t>
            </a:r>
          </a:p>
        </p:txBody>
      </p:sp>
      <p:sp>
        <p:nvSpPr>
          <p:cNvPr id="322" name="assignment 2"/>
          <p:cNvSpPr txBox="1"/>
          <p:nvPr/>
        </p:nvSpPr>
        <p:spPr>
          <a:xfrm>
            <a:off x="406399" y="4198635"/>
            <a:ext cx="12192003" cy="7239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467359">
              <a:lnSpc>
                <a:spcPct val="80000"/>
              </a:lnSpc>
              <a:spcBef>
                <a:spcPts val="2200"/>
              </a:spcBef>
              <a:defRPr cap="all" sz="4800">
                <a:solidFill>
                  <a:srgbClr val="2984AF"/>
                </a:solidFill>
              </a:defRPr>
            </a:lvl1pPr>
          </a:lstStyle>
          <a:p>
            <a:pPr/>
            <a:r>
              <a:t>assignment 2</a:t>
            </a:r>
          </a:p>
        </p:txBody>
      </p:sp>
      <p:sp>
        <p:nvSpPr>
          <p:cNvPr id="323" name="Factorial of a number"/>
          <p:cNvSpPr txBox="1"/>
          <p:nvPr/>
        </p:nvSpPr>
        <p:spPr>
          <a:xfrm>
            <a:off x="406399" y="5544835"/>
            <a:ext cx="11828023" cy="9728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44500" indent="-444500" defTabSz="584200">
              <a:spcBef>
                <a:spcPts val="2800"/>
              </a:spcBef>
              <a:buClr>
                <a:schemeClr val="accent1"/>
              </a:buClr>
              <a:buSzPct val="104999"/>
              <a:buFont typeface="Avenir Next"/>
              <a:buChar char="▸"/>
              <a:defRPr>
                <a:solidFill>
                  <a:srgbClr val="838787"/>
                </a:solidFill>
                <a:latin typeface="Avenir Next Medium"/>
                <a:ea typeface="Avenir Next Medium"/>
                <a:cs typeface="Avenir Next Medium"/>
                <a:sym typeface="Avenir Next Medium"/>
              </a:defRPr>
            </a:lvl1pPr>
          </a:lstStyle>
          <a:p>
            <a:pPr/>
            <a:r>
              <a:t>Factorial of a number</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functions in r"/>
          <p:cNvSpPr txBox="1"/>
          <p:nvPr>
            <p:ph type="title" idx="4294967295"/>
          </p:nvPr>
        </p:nvSpPr>
        <p:spPr>
          <a:xfrm>
            <a:off x="406400" y="3898741"/>
            <a:ext cx="12192000" cy="2670740"/>
          </a:xfrm>
          <a:prstGeom prst="rect">
            <a:avLst/>
          </a:prstGeom>
        </p:spPr>
        <p:txBody>
          <a:bodyPr/>
          <a:lstStyle>
            <a:lvl1pPr algn="ctr" defTabSz="224331">
              <a:spcBef>
                <a:spcPts val="1000"/>
              </a:spcBef>
              <a:defRPr sz="9504">
                <a:solidFill>
                  <a:srgbClr val="2984AF"/>
                </a:solidFill>
              </a:defRPr>
            </a:lvl1pPr>
          </a:lstStyle>
          <a:p>
            <a:pPr/>
            <a:r>
              <a:t>Installing packages in r</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functions in r"/>
          <p:cNvSpPr txBox="1"/>
          <p:nvPr>
            <p:ph type="title" idx="4294967295"/>
          </p:nvPr>
        </p:nvSpPr>
        <p:spPr>
          <a:xfrm>
            <a:off x="406400" y="3898741"/>
            <a:ext cx="12192000" cy="2670740"/>
          </a:xfrm>
          <a:prstGeom prst="rect">
            <a:avLst/>
          </a:prstGeom>
        </p:spPr>
        <p:txBody>
          <a:bodyPr/>
          <a:lstStyle>
            <a:lvl1pPr algn="ctr" defTabSz="224331">
              <a:spcBef>
                <a:spcPts val="1000"/>
              </a:spcBef>
              <a:defRPr sz="9504">
                <a:solidFill>
                  <a:srgbClr val="2984AF"/>
                </a:solidFill>
              </a:defRPr>
            </a:lvl1pPr>
          </a:lstStyle>
          <a:p>
            <a:pPr/>
            <a:r>
              <a:t>Linking R and html</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lists in r"/>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Read csv files in r</a:t>
            </a:r>
          </a:p>
        </p:txBody>
      </p:sp>
      <p:sp>
        <p:nvSpPr>
          <p:cNvPr id="330" name="Lists are the R objects which contain elements of different types like − numbers, strings, vectors and another list inside it. A list can also contain a matrix or a function as its elements. List is created using list() function.…"/>
          <p:cNvSpPr txBox="1"/>
          <p:nvPr/>
        </p:nvSpPr>
        <p:spPr>
          <a:xfrm>
            <a:off x="0" y="1372230"/>
            <a:ext cx="13004801" cy="73086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R="5981700" indent="38100" algn="just" defTabSz="457200">
              <a:lnSpc>
                <a:spcPts val="6600"/>
              </a:lnSpc>
              <a:spcBef>
                <a:spcPts val="900"/>
              </a:spcBef>
              <a:defRPr sz="2100">
                <a:solidFill>
                  <a:srgbClr val="000000"/>
                </a:solidFill>
                <a:latin typeface="Avenir Next"/>
                <a:ea typeface="Avenir Next"/>
                <a:cs typeface="Avenir Next"/>
                <a:sym typeface="Avenir Next"/>
              </a:defRPr>
            </a:pPr>
            <a:r>
              <a:t>In R, we can read data from files stored outside the R environment. We can also write data into files which will be stored and accessed by the operating system. R can read and write into various file formats like csv, excel, xml etc.</a:t>
            </a:r>
          </a:p>
          <a:p>
            <a:pPr marL="495672" marR="5981700" indent="-457572" algn="just" defTabSz="457200">
              <a:lnSpc>
                <a:spcPts val="6600"/>
              </a:lnSpc>
              <a:spcBef>
                <a:spcPts val="900"/>
              </a:spcBef>
              <a:buClr>
                <a:schemeClr val="accent1"/>
              </a:buClr>
              <a:buSzPct val="104999"/>
              <a:buFont typeface="Avenir Next"/>
              <a:buChar char="‣"/>
              <a:defRPr sz="2100">
                <a:solidFill>
                  <a:srgbClr val="000000"/>
                </a:solidFill>
                <a:latin typeface="Avenir Next"/>
                <a:ea typeface="Avenir Next"/>
                <a:cs typeface="Avenir Next"/>
                <a:sym typeface="Avenir Next"/>
              </a:defRPr>
            </a:pPr>
            <a:r>
              <a:t>Set Working Directory</a:t>
            </a:r>
          </a:p>
          <a:p>
            <a:pPr marL="495672" marR="5981700" indent="-457572" algn="just" defTabSz="457200">
              <a:lnSpc>
                <a:spcPts val="6600"/>
              </a:lnSpc>
              <a:spcBef>
                <a:spcPts val="900"/>
              </a:spcBef>
              <a:buClr>
                <a:schemeClr val="accent1"/>
              </a:buClr>
              <a:buSzPct val="104999"/>
              <a:buFont typeface="Avenir Next"/>
              <a:buChar char="‣"/>
              <a:defRPr sz="2100">
                <a:solidFill>
                  <a:srgbClr val="000000"/>
                </a:solidFill>
                <a:latin typeface="Avenir Next"/>
                <a:ea typeface="Avenir Next"/>
                <a:cs typeface="Avenir Next"/>
                <a:sym typeface="Avenir Next"/>
              </a:defRPr>
            </a:pPr>
            <a:r>
              <a:t>Reading a CSV File</a:t>
            </a:r>
          </a:p>
          <a:p>
            <a:pPr marL="495672" marR="5981700" indent="-457572" algn="just" defTabSz="457200">
              <a:lnSpc>
                <a:spcPts val="6600"/>
              </a:lnSpc>
              <a:spcBef>
                <a:spcPts val="900"/>
              </a:spcBef>
              <a:buClr>
                <a:schemeClr val="accent1"/>
              </a:buClr>
              <a:buSzPct val="104999"/>
              <a:buFont typeface="Avenir Next"/>
              <a:buChar char="‣"/>
              <a:defRPr sz="2100">
                <a:solidFill>
                  <a:srgbClr val="000000"/>
                </a:solidFill>
                <a:latin typeface="Avenir Next"/>
                <a:ea typeface="Avenir Next"/>
                <a:cs typeface="Avenir Next"/>
                <a:sym typeface="Avenir Next"/>
              </a:defRPr>
            </a:pPr>
            <a:r>
              <a:t>Basic computations using the CSV File</a:t>
            </a:r>
          </a:p>
          <a:p>
            <a:pPr marL="495672" marR="5981700" indent="-457572" algn="just" defTabSz="457200">
              <a:lnSpc>
                <a:spcPts val="6600"/>
              </a:lnSpc>
              <a:spcBef>
                <a:spcPts val="900"/>
              </a:spcBef>
              <a:buClr>
                <a:schemeClr val="accent1"/>
              </a:buClr>
              <a:buSzPct val="104999"/>
              <a:buFont typeface="Avenir Next"/>
              <a:buChar char="‣"/>
              <a:defRPr sz="2100">
                <a:solidFill>
                  <a:srgbClr val="000000"/>
                </a:solidFill>
                <a:latin typeface="Avenir Next"/>
                <a:ea typeface="Avenir Next"/>
                <a:cs typeface="Avenir Next"/>
                <a:sym typeface="Avenir Next"/>
              </a:defRPr>
            </a:pPr>
            <a:r>
              <a:t>Write to a CSV File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2" name="Image" descr="Image"/>
          <p:cNvPicPr>
            <a:picLocks noChangeAspect="1"/>
          </p:cNvPicPr>
          <p:nvPr/>
        </p:nvPicPr>
        <p:blipFill>
          <a:blip r:embed="rId2">
            <a:extLst/>
          </a:blip>
          <a:stretch>
            <a:fillRect/>
          </a:stretch>
        </p:blipFill>
        <p:spPr>
          <a:xfrm>
            <a:off x="-259101" y="-194325"/>
            <a:ext cx="13523001" cy="10142250"/>
          </a:xfrm>
          <a:prstGeom prst="rect">
            <a:avLst/>
          </a:prstGeom>
          <a:ln w="12700">
            <a:miter lim="400000"/>
          </a:ln>
        </p:spPr>
      </p:pic>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lists in r"/>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Read XLSX files in r</a:t>
            </a:r>
          </a:p>
        </p:txBody>
      </p:sp>
      <p:sp>
        <p:nvSpPr>
          <p:cNvPr id="333" name="Lists are the R objects which contain elements of different types like − numbers, strings, vectors and another list inside it. A list can also contain a matrix or a function as its elements. List is created using list() function.…"/>
          <p:cNvSpPr txBox="1"/>
          <p:nvPr/>
        </p:nvSpPr>
        <p:spPr>
          <a:xfrm>
            <a:off x="99844" y="3277231"/>
            <a:ext cx="13004801" cy="34986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R="5981700" indent="38100" algn="just" defTabSz="457200">
              <a:lnSpc>
                <a:spcPts val="6600"/>
              </a:lnSpc>
              <a:spcBef>
                <a:spcPts val="900"/>
              </a:spcBef>
              <a:defRPr sz="2100">
                <a:solidFill>
                  <a:srgbClr val="000000"/>
                </a:solidFill>
                <a:latin typeface="Avenir Next"/>
                <a:ea typeface="Avenir Next"/>
                <a:cs typeface="Avenir Next"/>
                <a:sym typeface="Avenir Next"/>
              </a:defRPr>
            </a:lvl1pPr>
          </a:lstStyle>
          <a:p>
            <a:pPr/>
            <a:r>
              <a:t>Microsoft Excel is the most widely used spreadsheet program which stores data in the .xls or .xlsx format. R can read directly from these files using some excel specific packages. We’ll learn how to input and read an xlsx file using R.</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35" name="Image" descr="Image"/>
          <p:cNvPicPr>
            <a:picLocks noChangeAspect="1"/>
          </p:cNvPicPr>
          <p:nvPr/>
        </p:nvPicPr>
        <p:blipFill>
          <a:blip r:embed="rId2">
            <a:extLst/>
          </a:blip>
          <a:stretch>
            <a:fillRect/>
          </a:stretch>
        </p:blipFill>
        <p:spPr>
          <a:xfrm>
            <a:off x="60071" y="45053"/>
            <a:ext cx="12884658" cy="9663494"/>
          </a:xfrm>
          <a:prstGeom prst="rect">
            <a:avLst/>
          </a:prstGeom>
          <a:ln w="12700">
            <a:miter lim="400000"/>
          </a:ln>
        </p:spPr>
      </p:pic>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37" name="Image" descr="Image"/>
          <p:cNvPicPr>
            <a:picLocks noChangeAspect="1"/>
          </p:cNvPicPr>
          <p:nvPr/>
        </p:nvPicPr>
        <p:blipFill>
          <a:blip r:embed="rId2">
            <a:extLst/>
          </a:blip>
          <a:stretch>
            <a:fillRect/>
          </a:stretch>
        </p:blipFill>
        <p:spPr>
          <a:xfrm>
            <a:off x="48509" y="289766"/>
            <a:ext cx="12907782" cy="9680838"/>
          </a:xfrm>
          <a:prstGeom prst="rect">
            <a:avLst/>
          </a:prstGeom>
          <a:ln w="12700">
            <a:miter lim="400000"/>
          </a:ln>
        </p:spPr>
      </p:pic>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functions in r"/>
          <p:cNvSpPr txBox="1"/>
          <p:nvPr>
            <p:ph type="title" idx="4294967295"/>
          </p:nvPr>
        </p:nvSpPr>
        <p:spPr>
          <a:xfrm>
            <a:off x="406400" y="628820"/>
            <a:ext cx="12192000" cy="1168825"/>
          </a:xfrm>
          <a:prstGeom prst="rect">
            <a:avLst/>
          </a:prstGeom>
        </p:spPr>
        <p:txBody>
          <a:bodyPr/>
          <a:lstStyle>
            <a:lvl1pPr algn="ctr" defTabSz="196290">
              <a:spcBef>
                <a:spcPts val="900"/>
              </a:spcBef>
              <a:defRPr sz="8316">
                <a:solidFill>
                  <a:srgbClr val="2984AF"/>
                </a:solidFill>
              </a:defRPr>
            </a:lvl1pPr>
          </a:lstStyle>
          <a:p>
            <a:pPr/>
            <a:r>
              <a:t>Plots in R</a:t>
            </a:r>
          </a:p>
        </p:txBody>
      </p:sp>
      <p:sp>
        <p:nvSpPr>
          <p:cNvPr id="340" name="Pie Charts…"/>
          <p:cNvSpPr txBox="1"/>
          <p:nvPr/>
        </p:nvSpPr>
        <p:spPr>
          <a:xfrm>
            <a:off x="5451187" y="2447563"/>
            <a:ext cx="2217108" cy="56322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95672" marR="5981700" indent="-457572" algn="just" defTabSz="457200">
              <a:lnSpc>
                <a:spcPts val="6600"/>
              </a:lnSpc>
              <a:spcBef>
                <a:spcPts val="900"/>
              </a:spcBef>
              <a:buClr>
                <a:schemeClr val="accent1"/>
              </a:buClr>
              <a:buSzPct val="104999"/>
              <a:buFont typeface="Avenir Next"/>
              <a:buChar char="‣"/>
              <a:defRPr b="1" sz="2100">
                <a:solidFill>
                  <a:srgbClr val="000000"/>
                </a:solidFill>
                <a:latin typeface="Avenir Next"/>
                <a:ea typeface="Avenir Next"/>
                <a:cs typeface="Avenir Next"/>
                <a:sym typeface="Avenir Next"/>
              </a:defRPr>
            </a:pPr>
            <a:r>
              <a:t>Pie Charts</a:t>
            </a:r>
          </a:p>
          <a:p>
            <a:pPr marL="495672" marR="5981700" indent="-457572" algn="just" defTabSz="457200">
              <a:lnSpc>
                <a:spcPts val="6600"/>
              </a:lnSpc>
              <a:spcBef>
                <a:spcPts val="900"/>
              </a:spcBef>
              <a:buClr>
                <a:schemeClr val="accent1"/>
              </a:buClr>
              <a:buSzPct val="104999"/>
              <a:buFont typeface="Avenir Next"/>
              <a:buChar char="‣"/>
              <a:defRPr b="1" sz="2100">
                <a:solidFill>
                  <a:srgbClr val="000000"/>
                </a:solidFill>
                <a:latin typeface="Avenir Next"/>
                <a:ea typeface="Avenir Next"/>
                <a:cs typeface="Avenir Next"/>
                <a:sym typeface="Avenir Next"/>
              </a:defRPr>
            </a:pPr>
            <a:r>
              <a:t>Bar Charts</a:t>
            </a:r>
          </a:p>
          <a:p>
            <a:pPr marL="495672" marR="5981700" indent="-457572" algn="just" defTabSz="457200">
              <a:lnSpc>
                <a:spcPts val="6600"/>
              </a:lnSpc>
              <a:spcBef>
                <a:spcPts val="900"/>
              </a:spcBef>
              <a:buClr>
                <a:schemeClr val="accent1"/>
              </a:buClr>
              <a:buSzPct val="104999"/>
              <a:buFont typeface="Avenir Next"/>
              <a:buChar char="‣"/>
              <a:defRPr b="1" sz="2100">
                <a:solidFill>
                  <a:srgbClr val="000000"/>
                </a:solidFill>
                <a:latin typeface="Avenir Next"/>
                <a:ea typeface="Avenir Next"/>
                <a:cs typeface="Avenir Next"/>
                <a:sym typeface="Avenir Next"/>
              </a:defRPr>
            </a:pPr>
            <a:r>
              <a:t>Box Plot</a:t>
            </a:r>
          </a:p>
          <a:p>
            <a:pPr marL="495672" marR="5981700" indent="-457572" algn="just" defTabSz="457200">
              <a:lnSpc>
                <a:spcPts val="6600"/>
              </a:lnSpc>
              <a:spcBef>
                <a:spcPts val="900"/>
              </a:spcBef>
              <a:buClr>
                <a:schemeClr val="accent1"/>
              </a:buClr>
              <a:buSzPct val="104999"/>
              <a:buFont typeface="Avenir Next"/>
              <a:buChar char="‣"/>
              <a:defRPr b="1" sz="2100">
                <a:solidFill>
                  <a:srgbClr val="000000"/>
                </a:solidFill>
                <a:latin typeface="Avenir Next"/>
                <a:ea typeface="Avenir Next"/>
                <a:cs typeface="Avenir Next"/>
                <a:sym typeface="Avenir Next"/>
              </a:defRPr>
            </a:pPr>
            <a:r>
              <a:t>Histogram</a:t>
            </a:r>
          </a:p>
          <a:p>
            <a:pPr marL="495672" marR="5981700" indent="-457572" algn="just" defTabSz="457200">
              <a:lnSpc>
                <a:spcPts val="6600"/>
              </a:lnSpc>
              <a:spcBef>
                <a:spcPts val="900"/>
              </a:spcBef>
              <a:buClr>
                <a:schemeClr val="accent1"/>
              </a:buClr>
              <a:buSzPct val="104999"/>
              <a:buFont typeface="Avenir Next"/>
              <a:buChar char="‣"/>
              <a:defRPr b="1" sz="2100">
                <a:solidFill>
                  <a:srgbClr val="000000"/>
                </a:solidFill>
                <a:latin typeface="Avenir Next"/>
                <a:ea typeface="Avenir Next"/>
                <a:cs typeface="Avenir Next"/>
                <a:sym typeface="Avenir Next"/>
              </a:defRPr>
            </a:pPr>
            <a:r>
              <a:t>Line Charts</a:t>
            </a:r>
          </a:p>
          <a:p>
            <a:pPr marL="495672" marR="5981700" indent="-457572" algn="just" defTabSz="457200">
              <a:lnSpc>
                <a:spcPts val="6600"/>
              </a:lnSpc>
              <a:spcBef>
                <a:spcPts val="900"/>
              </a:spcBef>
              <a:buClr>
                <a:schemeClr val="accent1"/>
              </a:buClr>
              <a:buSzPct val="104999"/>
              <a:buFont typeface="Avenir Next"/>
              <a:buChar char="‣"/>
              <a:defRPr b="1" sz="2100">
                <a:solidFill>
                  <a:srgbClr val="000000"/>
                </a:solidFill>
                <a:latin typeface="Avenir Next"/>
                <a:ea typeface="Avenir Next"/>
                <a:cs typeface="Avenir Next"/>
                <a:sym typeface="Avenir Next"/>
              </a:defRPr>
            </a:pPr>
            <a:r>
              <a:t>Scatter Plots</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 name="In R the pie chart is created using the pie() function which takes positive numbers as a vector input. The additional parameters are used to control labels, color, title etc.…"/>
          <p:cNvSpPr txBox="1"/>
          <p:nvPr>
            <p:ph type="body" idx="1"/>
          </p:nvPr>
        </p:nvSpPr>
        <p:spPr>
          <a:xfrm>
            <a:off x="343996" y="1206036"/>
            <a:ext cx="11600342" cy="8263289"/>
          </a:xfrm>
          <a:prstGeom prst="rect">
            <a:avLst/>
          </a:prstGeom>
        </p:spPr>
        <p:txBody>
          <a:bodyPr/>
          <a:lstStyle/>
          <a:p>
            <a:pPr marL="31242" marR="4904994" algn="just" defTabSz="374904">
              <a:lnSpc>
                <a:spcPts val="4000"/>
              </a:lnSpc>
              <a:spcBef>
                <a:spcPts val="700"/>
              </a:spcBef>
              <a:defRPr cap="none" spc="0" sz="1721">
                <a:solidFill>
                  <a:srgbClr val="000000"/>
                </a:solidFill>
                <a:latin typeface="Verdana"/>
                <a:ea typeface="Verdana"/>
                <a:cs typeface="Verdana"/>
                <a:sym typeface="Verdana"/>
              </a:defRPr>
            </a:pPr>
            <a:r>
              <a:t>In R the pie chart is created using the </a:t>
            </a:r>
            <a:r>
              <a:rPr b="1"/>
              <a:t>pie()</a:t>
            </a:r>
            <a:r>
              <a:t> function which takes positive numbers as a vector input. The additional parameters are used to control labels, color, title etc.</a:t>
            </a:r>
          </a:p>
          <a:p>
            <a:pPr marR="4916241" defTabSz="374904">
              <a:lnSpc>
                <a:spcPts val="4500"/>
              </a:lnSpc>
              <a:spcBef>
                <a:spcPts val="300"/>
              </a:spcBef>
              <a:defRPr cap="none" spc="0" sz="1721">
                <a:solidFill>
                  <a:srgbClr val="121214"/>
                </a:solidFill>
                <a:effectLst>
                  <a:outerShdw sx="100000" sy="100000" kx="0" ky="0" algn="b" rotWithShape="0" blurRad="20828" dist="14727" dir="2700000">
                    <a:srgbClr val="D6D6D6"/>
                  </a:outerShdw>
                </a:effectLst>
                <a:latin typeface="Verdana"/>
                <a:ea typeface="Verdana"/>
                <a:cs typeface="Verdana"/>
                <a:sym typeface="Verdana"/>
              </a:defRPr>
            </a:pPr>
            <a:r>
              <a:t>Syntax</a:t>
            </a:r>
          </a:p>
          <a:p>
            <a:pPr marL="31242" marR="4904994" algn="just" defTabSz="374904">
              <a:lnSpc>
                <a:spcPts val="4000"/>
              </a:lnSpc>
              <a:spcBef>
                <a:spcPts val="700"/>
              </a:spcBef>
              <a:defRPr cap="none" spc="0" sz="1721">
                <a:solidFill>
                  <a:srgbClr val="000000"/>
                </a:solidFill>
                <a:latin typeface="Verdana"/>
                <a:ea typeface="Verdana"/>
                <a:cs typeface="Verdana"/>
                <a:sym typeface="Verdana"/>
              </a:defRPr>
            </a:pPr>
            <a:r>
              <a:t>The basic syntax for creating a pie-chart using the R is −</a:t>
            </a:r>
          </a:p>
          <a:p>
            <a:pPr defTabSz="374904">
              <a:lnSpc>
                <a:spcPts val="3200"/>
              </a:lnSpc>
              <a:defRPr cap="none" spc="0" sz="1721">
                <a:solidFill>
                  <a:srgbClr val="313131"/>
                </a:solidFill>
                <a:latin typeface="Menlo"/>
                <a:ea typeface="Menlo"/>
                <a:cs typeface="Menlo"/>
                <a:sym typeface="Menlo"/>
              </a:defRPr>
            </a:pPr>
            <a:r>
              <a:t>pie(x, labels, radius, main, col, clockwise)</a:t>
            </a:r>
          </a:p>
          <a:p>
            <a:pPr marL="31242" marR="4904994" algn="just" defTabSz="374904">
              <a:lnSpc>
                <a:spcPts val="4000"/>
              </a:lnSpc>
              <a:spcBef>
                <a:spcPts val="700"/>
              </a:spcBef>
              <a:defRPr cap="none" spc="0" sz="1721">
                <a:solidFill>
                  <a:srgbClr val="000000"/>
                </a:solidFill>
                <a:latin typeface="Verdana"/>
                <a:ea typeface="Verdana"/>
                <a:cs typeface="Verdana"/>
                <a:sym typeface="Verdana"/>
              </a:defRPr>
            </a:pPr>
            <a:r>
              <a:t>Following is the description of the parameters used −</a:t>
            </a:r>
          </a:p>
          <a:p>
            <a:pPr marL="374904" marR="4904994" indent="-374904" algn="just" defTabSz="374904">
              <a:lnSpc>
                <a:spcPts val="4000"/>
              </a:lnSpc>
              <a:spcBef>
                <a:spcPts val="700"/>
              </a:spcBef>
              <a:tabLst>
                <a:tab pos="114300" algn="l"/>
                <a:tab pos="368300" algn="l"/>
              </a:tabLst>
              <a:defRPr cap="none" spc="0" sz="1721">
                <a:solidFill>
                  <a:srgbClr val="000000"/>
                </a:solidFill>
                <a:latin typeface="Verdana"/>
                <a:ea typeface="Verdana"/>
                <a:cs typeface="Verdana"/>
                <a:sym typeface="Verdana"/>
              </a:defRPr>
            </a:pPr>
            <a:r>
              <a:rPr b="1"/>
              <a:t>	•	x</a:t>
            </a:r>
            <a:r>
              <a:t> is a vector containing the numeric values used in the pie chart.</a:t>
            </a:r>
            <a:br/>
          </a:p>
          <a:p>
            <a:pPr marL="374904" marR="4904994" indent="-374904" algn="just" defTabSz="374904">
              <a:lnSpc>
                <a:spcPts val="4000"/>
              </a:lnSpc>
              <a:spcBef>
                <a:spcPts val="700"/>
              </a:spcBef>
              <a:tabLst>
                <a:tab pos="114300" algn="l"/>
                <a:tab pos="368300" algn="l"/>
              </a:tabLst>
              <a:defRPr cap="none" spc="0" sz="1721">
                <a:solidFill>
                  <a:srgbClr val="000000"/>
                </a:solidFill>
                <a:latin typeface="Verdana"/>
                <a:ea typeface="Verdana"/>
                <a:cs typeface="Verdana"/>
                <a:sym typeface="Verdana"/>
              </a:defRPr>
            </a:pPr>
            <a:r>
              <a:rPr b="1"/>
              <a:t>	•	labels</a:t>
            </a:r>
            <a:r>
              <a:t> is used to give description to the slices.</a:t>
            </a:r>
            <a:br/>
          </a:p>
          <a:p>
            <a:pPr marL="374904" marR="4904994" indent="-374904" algn="just" defTabSz="374904">
              <a:lnSpc>
                <a:spcPts val="4000"/>
              </a:lnSpc>
              <a:spcBef>
                <a:spcPts val="700"/>
              </a:spcBef>
              <a:tabLst>
                <a:tab pos="114300" algn="l"/>
                <a:tab pos="368300" algn="l"/>
              </a:tabLst>
              <a:defRPr cap="none" spc="0" sz="1721">
                <a:solidFill>
                  <a:srgbClr val="000000"/>
                </a:solidFill>
                <a:latin typeface="Verdana"/>
                <a:ea typeface="Verdana"/>
                <a:cs typeface="Verdana"/>
                <a:sym typeface="Verdana"/>
              </a:defRPr>
            </a:pPr>
            <a:r>
              <a:rPr b="1"/>
              <a:t>	•	radius</a:t>
            </a:r>
            <a:r>
              <a:t> indicates the radius of the circle of the pie chart.(value between −1 and +1).</a:t>
            </a:r>
            <a:br/>
          </a:p>
          <a:p>
            <a:pPr marL="374904" marR="4904994" indent="-374904" algn="just" defTabSz="374904">
              <a:lnSpc>
                <a:spcPts val="4000"/>
              </a:lnSpc>
              <a:spcBef>
                <a:spcPts val="700"/>
              </a:spcBef>
              <a:tabLst>
                <a:tab pos="114300" algn="l"/>
                <a:tab pos="368300" algn="l"/>
              </a:tabLst>
              <a:defRPr cap="none" spc="0" sz="1721">
                <a:solidFill>
                  <a:srgbClr val="000000"/>
                </a:solidFill>
                <a:latin typeface="Verdana"/>
                <a:ea typeface="Verdana"/>
                <a:cs typeface="Verdana"/>
                <a:sym typeface="Verdana"/>
              </a:defRPr>
            </a:pPr>
            <a:r>
              <a:rPr b="1"/>
              <a:t>	•	main</a:t>
            </a:r>
            <a:r>
              <a:t> indicates the title of the chart.</a:t>
            </a:r>
            <a:br/>
          </a:p>
          <a:p>
            <a:pPr marL="374904" marR="4904994" indent="-374904" algn="just" defTabSz="374904">
              <a:lnSpc>
                <a:spcPts val="4000"/>
              </a:lnSpc>
              <a:spcBef>
                <a:spcPts val="700"/>
              </a:spcBef>
              <a:tabLst>
                <a:tab pos="114300" algn="l"/>
                <a:tab pos="368300" algn="l"/>
              </a:tabLst>
              <a:defRPr cap="none" spc="0" sz="1721">
                <a:solidFill>
                  <a:srgbClr val="000000"/>
                </a:solidFill>
                <a:latin typeface="Verdana"/>
                <a:ea typeface="Verdana"/>
                <a:cs typeface="Verdana"/>
                <a:sym typeface="Verdana"/>
              </a:defRPr>
            </a:pPr>
            <a:r>
              <a:rPr b="1"/>
              <a:t>	•	col</a:t>
            </a:r>
            <a:r>
              <a:t> indicates the color palette.</a:t>
            </a:r>
            <a:br/>
          </a:p>
          <a:p>
            <a:pPr marL="374904" marR="4904994" indent="-374904" algn="just" defTabSz="374904">
              <a:lnSpc>
                <a:spcPts val="4000"/>
              </a:lnSpc>
              <a:spcBef>
                <a:spcPts val="700"/>
              </a:spcBef>
              <a:tabLst>
                <a:tab pos="114300" algn="l"/>
                <a:tab pos="368300" algn="l"/>
              </a:tabLst>
              <a:defRPr cap="none" spc="0" sz="1721">
                <a:solidFill>
                  <a:srgbClr val="000000"/>
                </a:solidFill>
                <a:latin typeface="Verdana"/>
                <a:ea typeface="Verdana"/>
                <a:cs typeface="Verdana"/>
                <a:sym typeface="Verdana"/>
              </a:defRPr>
            </a:pPr>
            <a:r>
              <a:rPr b="1"/>
              <a:t>	•	clockwise</a:t>
            </a:r>
            <a:r>
              <a:t> is a logical value indicating if the slices are drawn clockwise or anti clockwise.</a:t>
            </a:r>
            <a:br/>
          </a:p>
        </p:txBody>
      </p:sp>
      <p:sp>
        <p:nvSpPr>
          <p:cNvPr id="343" name="Pie charts in r"/>
          <p:cNvSpPr txBox="1"/>
          <p:nvPr>
            <p:ph type="title"/>
          </p:nvPr>
        </p:nvSpPr>
        <p:spPr>
          <a:xfrm>
            <a:off x="406400" y="263677"/>
            <a:ext cx="12192000" cy="723901"/>
          </a:xfrm>
          <a:prstGeom prst="rect">
            <a:avLst/>
          </a:prstGeom>
        </p:spPr>
        <p:txBody>
          <a:bodyPr/>
          <a:lstStyle>
            <a:lvl1pPr defTabSz="467359">
              <a:spcBef>
                <a:spcPts val="2200"/>
              </a:spcBef>
              <a:defRPr sz="4800"/>
            </a:lvl1pPr>
          </a:lstStyle>
          <a:p>
            <a:pPr/>
            <a:r>
              <a:t>Pie charts in r</a:t>
            </a:r>
          </a:p>
        </p:txBody>
      </p:sp>
      <p:pic>
        <p:nvPicPr>
          <p:cNvPr id="344" name="Image" descr="Image"/>
          <p:cNvPicPr>
            <a:picLocks noChangeAspect="1"/>
          </p:cNvPicPr>
          <p:nvPr/>
        </p:nvPicPr>
        <p:blipFill>
          <a:blip r:embed="rId2">
            <a:extLst/>
          </a:blip>
          <a:stretch>
            <a:fillRect/>
          </a:stretch>
        </p:blipFill>
        <p:spPr>
          <a:xfrm>
            <a:off x="8122832" y="893436"/>
            <a:ext cx="4572001" cy="4572001"/>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A bar chart represents data in rectangular bars with length of the bar proportional to the value of the variable. R uses the function barplot() to create bar charts. R can draw both vertical and horizontal bars in the bar chart. In bar chart each of the bars can be given different colors.…"/>
          <p:cNvSpPr txBox="1"/>
          <p:nvPr>
            <p:ph type="body" idx="1"/>
          </p:nvPr>
        </p:nvSpPr>
        <p:spPr>
          <a:xfrm>
            <a:off x="393919" y="1118774"/>
            <a:ext cx="11176001" cy="7990520"/>
          </a:xfrm>
          <a:prstGeom prst="rect">
            <a:avLst/>
          </a:prstGeom>
        </p:spPr>
        <p:txBody>
          <a:bodyPr anchor="t"/>
          <a:lstStyle/>
          <a:p>
            <a:pPr marL="29717" marR="4665725" algn="just" defTabSz="356615">
              <a:lnSpc>
                <a:spcPts val="3800"/>
              </a:lnSpc>
              <a:spcBef>
                <a:spcPts val="700"/>
              </a:spcBef>
              <a:defRPr cap="none" spc="0" sz="1637">
                <a:solidFill>
                  <a:srgbClr val="000000"/>
                </a:solidFill>
                <a:latin typeface="Verdana"/>
                <a:ea typeface="Verdana"/>
                <a:cs typeface="Verdana"/>
                <a:sym typeface="Verdana"/>
              </a:defRPr>
            </a:pPr>
            <a:r>
              <a:t>A bar chart represents data in rectangular bars with length of the bar proportional to the value of the variable. R uses the function </a:t>
            </a:r>
            <a:r>
              <a:rPr b="1"/>
              <a:t>barplot()</a:t>
            </a:r>
            <a:r>
              <a:t> to create bar charts. R can draw both vertical and horizontal bars in the bar chart. In bar chart each of the bars can be given different colors.</a:t>
            </a:r>
          </a:p>
          <a:p>
            <a:pPr marR="4676424" defTabSz="356615">
              <a:lnSpc>
                <a:spcPts val="4300"/>
              </a:lnSpc>
              <a:spcBef>
                <a:spcPts val="300"/>
              </a:spcBef>
              <a:defRPr cap="none" spc="0" sz="1637">
                <a:solidFill>
                  <a:srgbClr val="121214"/>
                </a:solidFill>
                <a:effectLst>
                  <a:outerShdw sx="100000" sy="100000" kx="0" ky="0" algn="b" rotWithShape="0" blurRad="19812" dist="14009" dir="2700000">
                    <a:srgbClr val="D6D6D6"/>
                  </a:outerShdw>
                </a:effectLst>
                <a:latin typeface="Verdana"/>
                <a:ea typeface="Verdana"/>
                <a:cs typeface="Verdana"/>
                <a:sym typeface="Verdana"/>
              </a:defRPr>
            </a:pPr>
            <a:r>
              <a:t>Syntax</a:t>
            </a:r>
          </a:p>
          <a:p>
            <a:pPr marL="29717" marR="4665725" algn="just" defTabSz="356615">
              <a:lnSpc>
                <a:spcPts val="3800"/>
              </a:lnSpc>
              <a:spcBef>
                <a:spcPts val="700"/>
              </a:spcBef>
              <a:defRPr cap="none" spc="0" sz="1637">
                <a:solidFill>
                  <a:srgbClr val="000000"/>
                </a:solidFill>
                <a:latin typeface="Verdana"/>
                <a:ea typeface="Verdana"/>
                <a:cs typeface="Verdana"/>
                <a:sym typeface="Verdana"/>
              </a:defRPr>
            </a:pPr>
            <a:r>
              <a:t>The basic syntax to create a bar-chart in R is −</a:t>
            </a:r>
          </a:p>
          <a:p>
            <a:pPr defTabSz="356615">
              <a:lnSpc>
                <a:spcPts val="3000"/>
              </a:lnSpc>
              <a:defRPr cap="none" spc="0" sz="1637">
                <a:solidFill>
                  <a:srgbClr val="313131"/>
                </a:solidFill>
                <a:latin typeface="Menlo"/>
                <a:ea typeface="Menlo"/>
                <a:cs typeface="Menlo"/>
                <a:sym typeface="Menlo"/>
              </a:defRPr>
            </a:pPr>
            <a:r>
              <a:t>barplot(H, xlab, ylab, main, names.arg, col)</a:t>
            </a:r>
          </a:p>
          <a:p>
            <a:pPr marL="29717" marR="4665725" algn="just" defTabSz="356615">
              <a:lnSpc>
                <a:spcPts val="3800"/>
              </a:lnSpc>
              <a:spcBef>
                <a:spcPts val="700"/>
              </a:spcBef>
              <a:defRPr cap="none" spc="0" sz="1637">
                <a:solidFill>
                  <a:srgbClr val="000000"/>
                </a:solidFill>
                <a:latin typeface="Verdana"/>
                <a:ea typeface="Verdana"/>
                <a:cs typeface="Verdana"/>
                <a:sym typeface="Verdana"/>
              </a:defRPr>
            </a:pPr>
            <a:r>
              <a:t>Following is the description of the parameters used −</a:t>
            </a:r>
          </a:p>
          <a:p>
            <a:pPr marL="356615" marR="4665725" indent="-356615" algn="just" defTabSz="356615">
              <a:lnSpc>
                <a:spcPts val="3800"/>
              </a:lnSpc>
              <a:spcBef>
                <a:spcPts val="700"/>
              </a:spcBef>
              <a:tabLst>
                <a:tab pos="101600" algn="l"/>
                <a:tab pos="355600" algn="l"/>
              </a:tabLst>
              <a:defRPr cap="none" spc="0" sz="1637">
                <a:solidFill>
                  <a:srgbClr val="000000"/>
                </a:solidFill>
                <a:latin typeface="Verdana"/>
                <a:ea typeface="Verdana"/>
                <a:cs typeface="Verdana"/>
                <a:sym typeface="Verdana"/>
              </a:defRPr>
            </a:pPr>
            <a:r>
              <a:rPr b="1"/>
              <a:t>	•	H</a:t>
            </a:r>
            <a:r>
              <a:t> is a vector or matrix containing numeric values used in bar chart.</a:t>
            </a:r>
            <a:br/>
          </a:p>
          <a:p>
            <a:pPr marL="356615" marR="4665725" indent="-356615" algn="just" defTabSz="356615">
              <a:lnSpc>
                <a:spcPts val="3800"/>
              </a:lnSpc>
              <a:spcBef>
                <a:spcPts val="700"/>
              </a:spcBef>
              <a:tabLst>
                <a:tab pos="101600" algn="l"/>
                <a:tab pos="355600" algn="l"/>
              </a:tabLst>
              <a:defRPr cap="none" spc="0" sz="1637">
                <a:solidFill>
                  <a:srgbClr val="000000"/>
                </a:solidFill>
                <a:latin typeface="Verdana"/>
                <a:ea typeface="Verdana"/>
                <a:cs typeface="Verdana"/>
                <a:sym typeface="Verdana"/>
              </a:defRPr>
            </a:pPr>
            <a:r>
              <a:rPr b="1"/>
              <a:t>	•	xlab</a:t>
            </a:r>
            <a:r>
              <a:t> is the label for x axis.</a:t>
            </a:r>
            <a:br/>
          </a:p>
          <a:p>
            <a:pPr marL="356615" marR="4665725" indent="-356615" algn="just" defTabSz="356615">
              <a:lnSpc>
                <a:spcPts val="3800"/>
              </a:lnSpc>
              <a:spcBef>
                <a:spcPts val="700"/>
              </a:spcBef>
              <a:tabLst>
                <a:tab pos="101600" algn="l"/>
                <a:tab pos="355600" algn="l"/>
              </a:tabLst>
              <a:defRPr cap="none" spc="0" sz="1637">
                <a:solidFill>
                  <a:srgbClr val="000000"/>
                </a:solidFill>
                <a:latin typeface="Verdana"/>
                <a:ea typeface="Verdana"/>
                <a:cs typeface="Verdana"/>
                <a:sym typeface="Verdana"/>
              </a:defRPr>
            </a:pPr>
            <a:r>
              <a:rPr b="1"/>
              <a:t>	•	ylab</a:t>
            </a:r>
            <a:r>
              <a:t> is the label for y axis.</a:t>
            </a:r>
            <a:br/>
          </a:p>
          <a:p>
            <a:pPr marL="356615" marR="4665725" indent="-356615" algn="just" defTabSz="356615">
              <a:lnSpc>
                <a:spcPts val="3800"/>
              </a:lnSpc>
              <a:spcBef>
                <a:spcPts val="700"/>
              </a:spcBef>
              <a:tabLst>
                <a:tab pos="101600" algn="l"/>
                <a:tab pos="355600" algn="l"/>
              </a:tabLst>
              <a:defRPr cap="none" spc="0" sz="1637">
                <a:solidFill>
                  <a:srgbClr val="000000"/>
                </a:solidFill>
                <a:latin typeface="Verdana"/>
                <a:ea typeface="Verdana"/>
                <a:cs typeface="Verdana"/>
                <a:sym typeface="Verdana"/>
              </a:defRPr>
            </a:pPr>
            <a:r>
              <a:rPr b="1"/>
              <a:t>	•	main</a:t>
            </a:r>
            <a:r>
              <a:t> is the title of the bar chart.</a:t>
            </a:r>
            <a:br/>
          </a:p>
          <a:p>
            <a:pPr marL="356615" marR="4665725" indent="-356615" algn="just" defTabSz="356615">
              <a:lnSpc>
                <a:spcPts val="3800"/>
              </a:lnSpc>
              <a:spcBef>
                <a:spcPts val="700"/>
              </a:spcBef>
              <a:tabLst>
                <a:tab pos="101600" algn="l"/>
                <a:tab pos="355600" algn="l"/>
              </a:tabLst>
              <a:defRPr cap="none" spc="0" sz="1637">
                <a:solidFill>
                  <a:srgbClr val="000000"/>
                </a:solidFill>
                <a:latin typeface="Verdana"/>
                <a:ea typeface="Verdana"/>
                <a:cs typeface="Verdana"/>
                <a:sym typeface="Verdana"/>
              </a:defRPr>
            </a:pPr>
            <a:r>
              <a:rPr b="1"/>
              <a:t>	•	names.arg</a:t>
            </a:r>
            <a:r>
              <a:t> is a vector of names appearing under each bar.</a:t>
            </a:r>
            <a:br/>
          </a:p>
          <a:p>
            <a:pPr marL="356615" marR="4665725" indent="-356615" algn="just" defTabSz="356615">
              <a:lnSpc>
                <a:spcPts val="3800"/>
              </a:lnSpc>
              <a:spcBef>
                <a:spcPts val="700"/>
              </a:spcBef>
              <a:tabLst>
                <a:tab pos="101600" algn="l"/>
                <a:tab pos="355600" algn="l"/>
              </a:tabLst>
              <a:defRPr cap="none" spc="0" sz="1637">
                <a:solidFill>
                  <a:srgbClr val="000000"/>
                </a:solidFill>
                <a:latin typeface="Verdana"/>
                <a:ea typeface="Verdana"/>
                <a:cs typeface="Verdana"/>
                <a:sym typeface="Verdana"/>
              </a:defRPr>
            </a:pPr>
            <a:r>
              <a:rPr b="1"/>
              <a:t>	•	col</a:t>
            </a:r>
            <a:r>
              <a:t> is used to give colors to the bars in the graph.</a:t>
            </a:r>
            <a:br/>
          </a:p>
        </p:txBody>
      </p:sp>
      <p:sp>
        <p:nvSpPr>
          <p:cNvPr id="347" name="Bar charts in r"/>
          <p:cNvSpPr txBox="1"/>
          <p:nvPr>
            <p:ph type="title"/>
          </p:nvPr>
        </p:nvSpPr>
        <p:spPr>
          <a:xfrm>
            <a:off x="406400" y="238716"/>
            <a:ext cx="12192000" cy="723901"/>
          </a:xfrm>
          <a:prstGeom prst="rect">
            <a:avLst/>
          </a:prstGeom>
        </p:spPr>
        <p:txBody>
          <a:bodyPr/>
          <a:lstStyle>
            <a:lvl1pPr defTabSz="467359">
              <a:spcBef>
                <a:spcPts val="2200"/>
              </a:spcBef>
              <a:defRPr sz="4800"/>
            </a:lvl1pPr>
          </a:lstStyle>
          <a:p>
            <a:pPr/>
            <a:r>
              <a:t>Bar charts in r</a:t>
            </a:r>
          </a:p>
        </p:txBody>
      </p:sp>
      <p:pic>
        <p:nvPicPr>
          <p:cNvPr id="348" name="Image" descr="Image"/>
          <p:cNvPicPr>
            <a:picLocks noChangeAspect="1"/>
          </p:cNvPicPr>
          <p:nvPr/>
        </p:nvPicPr>
        <p:blipFill>
          <a:blip r:embed="rId2">
            <a:extLst/>
          </a:blip>
          <a:stretch>
            <a:fillRect/>
          </a:stretch>
        </p:blipFill>
        <p:spPr>
          <a:xfrm>
            <a:off x="6530530" y="1244507"/>
            <a:ext cx="6096001" cy="6096001"/>
          </a:xfrm>
          <a:prstGeom prst="rect">
            <a:avLst/>
          </a:prstGeom>
          <a:ln w="12700">
            <a:miter lim="400000"/>
          </a:ln>
        </p:spPr>
      </p:pic>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 name="Boxplots are a measure of how well distributed is the data in a data set. It is useful in comparing the distribution of data across data sets by drawing boxplots for each of them.…"/>
          <p:cNvSpPr txBox="1"/>
          <p:nvPr>
            <p:ph type="body" idx="1"/>
          </p:nvPr>
        </p:nvSpPr>
        <p:spPr>
          <a:xfrm>
            <a:off x="393919" y="1193556"/>
            <a:ext cx="11176001" cy="8962837"/>
          </a:xfrm>
          <a:prstGeom prst="rect">
            <a:avLst/>
          </a:prstGeom>
        </p:spPr>
        <p:txBody>
          <a:bodyPr anchor="t"/>
          <a:lstStyle/>
          <a:p>
            <a:pPr defTabSz="384047">
              <a:lnSpc>
                <a:spcPts val="3600"/>
              </a:lnSpc>
              <a:defRPr cap="none" spc="0" sz="1764">
                <a:solidFill>
                  <a:srgbClr val="000000"/>
                </a:solidFill>
                <a:latin typeface="Avenir Next"/>
                <a:ea typeface="Avenir Next"/>
                <a:cs typeface="Avenir Next"/>
                <a:sym typeface="Avenir Next"/>
              </a:defRPr>
            </a:pPr>
            <a:r>
              <a:t>Boxplots are a measure of how well distributed is the data in a data set. It is useful in comparing the distribution of data across data sets by drawing boxplots for each of them.</a:t>
            </a:r>
          </a:p>
          <a:p>
            <a:pPr marL="32003" marR="5024627" algn="just" defTabSz="384047">
              <a:lnSpc>
                <a:spcPts val="4100"/>
              </a:lnSpc>
              <a:spcBef>
                <a:spcPts val="700"/>
              </a:spcBef>
              <a:defRPr cap="none" spc="0" sz="1764">
                <a:solidFill>
                  <a:srgbClr val="000000"/>
                </a:solidFill>
                <a:latin typeface="Avenir Next"/>
                <a:ea typeface="Avenir Next"/>
                <a:cs typeface="Avenir Next"/>
                <a:sym typeface="Avenir Next"/>
              </a:defRPr>
            </a:pPr>
            <a:r>
              <a:t>Boxplots are created in R by using the </a:t>
            </a:r>
            <a:r>
              <a:rPr b="1"/>
              <a:t>boxplot()</a:t>
            </a:r>
            <a:r>
              <a:t> function</a:t>
            </a:r>
          </a:p>
          <a:p>
            <a:pPr marR="5036149" defTabSz="384047">
              <a:lnSpc>
                <a:spcPts val="4600"/>
              </a:lnSpc>
              <a:spcBef>
                <a:spcPts val="300"/>
              </a:spcBef>
              <a:defRPr cap="none" spc="0" sz="1764">
                <a:solidFill>
                  <a:srgbClr val="121214"/>
                </a:solidFill>
                <a:effectLst>
                  <a:outerShdw sx="100000" sy="100000" kx="0" ky="0" algn="b" rotWithShape="0" blurRad="21336" dist="15086" dir="2700000">
                    <a:srgbClr val="D6D6D6"/>
                  </a:outerShdw>
                </a:effectLst>
                <a:latin typeface="Avenir Next"/>
                <a:ea typeface="Avenir Next"/>
                <a:cs typeface="Avenir Next"/>
                <a:sym typeface="Avenir Next"/>
              </a:defRPr>
            </a:pPr>
            <a:r>
              <a:t>Syntax</a:t>
            </a:r>
          </a:p>
          <a:p>
            <a:pPr marL="32003" marR="5024627" algn="just" defTabSz="384047">
              <a:lnSpc>
                <a:spcPts val="4100"/>
              </a:lnSpc>
              <a:spcBef>
                <a:spcPts val="700"/>
              </a:spcBef>
              <a:defRPr cap="none" spc="0" sz="1764">
                <a:solidFill>
                  <a:srgbClr val="000000"/>
                </a:solidFill>
                <a:latin typeface="Avenir Next"/>
                <a:ea typeface="Avenir Next"/>
                <a:cs typeface="Avenir Next"/>
                <a:sym typeface="Avenir Next"/>
              </a:defRPr>
            </a:pPr>
            <a:r>
              <a:t>The basic syntax to create a boxplot in R is −</a:t>
            </a:r>
          </a:p>
          <a:p>
            <a:pPr defTabSz="384047">
              <a:lnSpc>
                <a:spcPts val="3200"/>
              </a:lnSpc>
              <a:defRPr cap="none" spc="0" sz="1764">
                <a:solidFill>
                  <a:srgbClr val="313131"/>
                </a:solidFill>
                <a:latin typeface="Avenir Next"/>
                <a:ea typeface="Avenir Next"/>
                <a:cs typeface="Avenir Next"/>
                <a:sym typeface="Avenir Next"/>
              </a:defRPr>
            </a:pPr>
            <a:r>
              <a:t>boxplot(x, data, notch, varwidth, names, main)</a:t>
            </a:r>
          </a:p>
          <a:p>
            <a:pPr marL="32003" marR="5024627" algn="just" defTabSz="384047">
              <a:lnSpc>
                <a:spcPts val="4100"/>
              </a:lnSpc>
              <a:spcBef>
                <a:spcPts val="700"/>
              </a:spcBef>
              <a:defRPr cap="none" spc="0" sz="1764">
                <a:solidFill>
                  <a:srgbClr val="000000"/>
                </a:solidFill>
                <a:latin typeface="Avenir Next"/>
                <a:ea typeface="Avenir Next"/>
                <a:cs typeface="Avenir Next"/>
                <a:sym typeface="Avenir Next"/>
              </a:defRPr>
            </a:pPr>
            <a:r>
              <a:t>Following is the description of the parameters used −</a:t>
            </a:r>
          </a:p>
          <a:p>
            <a:pPr marL="384047" marR="5024627" indent="-384047" algn="just" defTabSz="384047">
              <a:lnSpc>
                <a:spcPts val="4100"/>
              </a:lnSpc>
              <a:spcBef>
                <a:spcPts val="700"/>
              </a:spcBef>
              <a:tabLst>
                <a:tab pos="114300" algn="l"/>
                <a:tab pos="381000" algn="l"/>
              </a:tabLst>
              <a:defRPr cap="none" spc="0" sz="1764">
                <a:solidFill>
                  <a:srgbClr val="000000"/>
                </a:solidFill>
                <a:latin typeface="Avenir Next"/>
                <a:ea typeface="Avenir Next"/>
                <a:cs typeface="Avenir Next"/>
                <a:sym typeface="Avenir Next"/>
              </a:defRPr>
            </a:pPr>
            <a:r>
              <a:rPr b="1"/>
              <a:t>	•	x</a:t>
            </a:r>
            <a:r>
              <a:t> is a vector or a formula.</a:t>
            </a:r>
            <a:br/>
          </a:p>
          <a:p>
            <a:pPr marL="384047" marR="5024627" indent="-384047" algn="just" defTabSz="384047">
              <a:lnSpc>
                <a:spcPts val="4100"/>
              </a:lnSpc>
              <a:spcBef>
                <a:spcPts val="700"/>
              </a:spcBef>
              <a:tabLst>
                <a:tab pos="114300" algn="l"/>
                <a:tab pos="381000" algn="l"/>
              </a:tabLst>
              <a:defRPr cap="none" spc="0" sz="1764">
                <a:solidFill>
                  <a:srgbClr val="000000"/>
                </a:solidFill>
                <a:latin typeface="Avenir Next"/>
                <a:ea typeface="Avenir Next"/>
                <a:cs typeface="Avenir Next"/>
                <a:sym typeface="Avenir Next"/>
              </a:defRPr>
            </a:pPr>
            <a:r>
              <a:rPr b="1"/>
              <a:t>	•	data</a:t>
            </a:r>
            <a:r>
              <a:t> is the data frame.</a:t>
            </a:r>
            <a:br/>
          </a:p>
          <a:p>
            <a:pPr marL="384047" marR="5024627" indent="-384047" algn="just" defTabSz="384047">
              <a:lnSpc>
                <a:spcPts val="4100"/>
              </a:lnSpc>
              <a:spcBef>
                <a:spcPts val="700"/>
              </a:spcBef>
              <a:tabLst>
                <a:tab pos="114300" algn="l"/>
                <a:tab pos="381000" algn="l"/>
              </a:tabLst>
              <a:defRPr cap="none" spc="0" sz="1764">
                <a:solidFill>
                  <a:srgbClr val="000000"/>
                </a:solidFill>
                <a:latin typeface="Avenir Next"/>
                <a:ea typeface="Avenir Next"/>
                <a:cs typeface="Avenir Next"/>
                <a:sym typeface="Avenir Next"/>
              </a:defRPr>
            </a:pPr>
            <a:r>
              <a:rPr b="1"/>
              <a:t>	•	notch</a:t>
            </a:r>
            <a:r>
              <a:t> is a logical value. Set as TRUE to draw a notch.</a:t>
            </a:r>
            <a:br/>
          </a:p>
          <a:p>
            <a:pPr marL="384047" marR="5024627" indent="-384047" algn="just" defTabSz="384047">
              <a:lnSpc>
                <a:spcPts val="4100"/>
              </a:lnSpc>
              <a:spcBef>
                <a:spcPts val="700"/>
              </a:spcBef>
              <a:tabLst>
                <a:tab pos="114300" algn="l"/>
                <a:tab pos="381000" algn="l"/>
              </a:tabLst>
              <a:defRPr cap="none" spc="0" sz="1764">
                <a:solidFill>
                  <a:srgbClr val="000000"/>
                </a:solidFill>
                <a:latin typeface="Avenir Next"/>
                <a:ea typeface="Avenir Next"/>
                <a:cs typeface="Avenir Next"/>
                <a:sym typeface="Avenir Next"/>
              </a:defRPr>
            </a:pPr>
            <a:r>
              <a:rPr b="1"/>
              <a:t>	•	varwidth</a:t>
            </a:r>
            <a:r>
              <a:t> is a logical value. Set as true to draw width of the box proportionate to the sample size.</a:t>
            </a:r>
            <a:br/>
          </a:p>
          <a:p>
            <a:pPr marL="384047" marR="5024627" indent="-384047" algn="just" defTabSz="384047">
              <a:lnSpc>
                <a:spcPts val="4100"/>
              </a:lnSpc>
              <a:spcBef>
                <a:spcPts val="700"/>
              </a:spcBef>
              <a:tabLst>
                <a:tab pos="114300" algn="l"/>
                <a:tab pos="381000" algn="l"/>
              </a:tabLst>
              <a:defRPr cap="none" spc="0" sz="1764">
                <a:solidFill>
                  <a:srgbClr val="000000"/>
                </a:solidFill>
                <a:latin typeface="Avenir Next"/>
                <a:ea typeface="Avenir Next"/>
                <a:cs typeface="Avenir Next"/>
                <a:sym typeface="Avenir Next"/>
              </a:defRPr>
            </a:pPr>
            <a:r>
              <a:rPr b="1"/>
              <a:t>	•	names</a:t>
            </a:r>
            <a:r>
              <a:t> are the group labels which will be printed under each boxplot.</a:t>
            </a:r>
            <a:br/>
          </a:p>
          <a:p>
            <a:pPr marL="384047" marR="5024627" indent="-384047" algn="just" defTabSz="384047">
              <a:lnSpc>
                <a:spcPts val="4100"/>
              </a:lnSpc>
              <a:spcBef>
                <a:spcPts val="700"/>
              </a:spcBef>
              <a:tabLst>
                <a:tab pos="114300" algn="l"/>
                <a:tab pos="381000" algn="l"/>
              </a:tabLst>
              <a:defRPr cap="none" spc="0" sz="1764">
                <a:solidFill>
                  <a:srgbClr val="000000"/>
                </a:solidFill>
                <a:latin typeface="Avenir Next"/>
                <a:ea typeface="Avenir Next"/>
                <a:cs typeface="Avenir Next"/>
                <a:sym typeface="Avenir Next"/>
              </a:defRPr>
            </a:pPr>
            <a:r>
              <a:rPr b="1"/>
              <a:t>	•	main</a:t>
            </a:r>
            <a:r>
              <a:t> is used to give a title to the graph.</a:t>
            </a:r>
            <a:br/>
            <a:endParaRPr sz="1175"/>
          </a:p>
        </p:txBody>
      </p:sp>
      <p:sp>
        <p:nvSpPr>
          <p:cNvPr id="351" name="Boxplot in r"/>
          <p:cNvSpPr txBox="1"/>
          <p:nvPr>
            <p:ph type="title"/>
          </p:nvPr>
        </p:nvSpPr>
        <p:spPr>
          <a:xfrm>
            <a:off x="406400" y="263677"/>
            <a:ext cx="12192000" cy="723901"/>
          </a:xfrm>
          <a:prstGeom prst="rect">
            <a:avLst/>
          </a:prstGeom>
        </p:spPr>
        <p:txBody>
          <a:bodyPr/>
          <a:lstStyle>
            <a:lvl1pPr defTabSz="467359">
              <a:spcBef>
                <a:spcPts val="2200"/>
              </a:spcBef>
              <a:defRPr sz="4800"/>
            </a:lvl1pPr>
          </a:lstStyle>
          <a:p>
            <a:pPr/>
            <a:r>
              <a:t>Boxplot in r</a:t>
            </a:r>
          </a:p>
        </p:txBody>
      </p:sp>
      <p:pic>
        <p:nvPicPr>
          <p:cNvPr id="352" name="Image" descr="Image"/>
          <p:cNvPicPr>
            <a:picLocks noChangeAspect="1"/>
          </p:cNvPicPr>
          <p:nvPr/>
        </p:nvPicPr>
        <p:blipFill>
          <a:blip r:embed="rId2">
            <a:extLst/>
          </a:blip>
          <a:stretch>
            <a:fillRect/>
          </a:stretch>
        </p:blipFill>
        <p:spPr>
          <a:xfrm>
            <a:off x="6924010" y="2352985"/>
            <a:ext cx="6096001" cy="6096001"/>
          </a:xfrm>
          <a:prstGeom prst="rect">
            <a:avLst/>
          </a:prstGeom>
          <a:ln w="12700">
            <a:miter lim="400000"/>
          </a:ln>
        </p:spPr>
      </p:pic>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 name="A histogram represents the frequencies of values of a variable bucketed into ranges. Each bar in histogram represents the height of the number of values present in that range.…"/>
          <p:cNvSpPr txBox="1"/>
          <p:nvPr>
            <p:ph type="body" idx="1"/>
          </p:nvPr>
        </p:nvSpPr>
        <p:spPr>
          <a:xfrm>
            <a:off x="433994" y="1036447"/>
            <a:ext cx="11110965" cy="8626202"/>
          </a:xfrm>
          <a:prstGeom prst="rect">
            <a:avLst/>
          </a:prstGeom>
        </p:spPr>
        <p:txBody>
          <a:bodyPr anchor="t"/>
          <a:lstStyle/>
          <a:p>
            <a:pPr marL="23241" marR="3648836" algn="just" defTabSz="278892">
              <a:lnSpc>
                <a:spcPct val="100000"/>
              </a:lnSpc>
              <a:spcBef>
                <a:spcPts val="500"/>
              </a:spcBef>
              <a:defRPr cap="none" spc="0" sz="1525">
                <a:solidFill>
                  <a:srgbClr val="000000"/>
                </a:solidFill>
                <a:latin typeface="Verdana"/>
                <a:ea typeface="Verdana"/>
                <a:cs typeface="Verdana"/>
                <a:sym typeface="Verdana"/>
              </a:defRPr>
            </a:pPr>
            <a:r>
              <a:t>A histogram represents the frequencies of values of a variable bucketed into ranges. Each bar in histogram represents the height of the number of values present in that range.</a:t>
            </a:r>
          </a:p>
          <a:p>
            <a:pPr marL="23241" marR="3648836" algn="just" defTabSz="278892">
              <a:lnSpc>
                <a:spcPct val="100000"/>
              </a:lnSpc>
              <a:spcBef>
                <a:spcPts val="500"/>
              </a:spcBef>
              <a:defRPr cap="none" spc="0" sz="1525">
                <a:solidFill>
                  <a:srgbClr val="000000"/>
                </a:solidFill>
                <a:latin typeface="Verdana"/>
                <a:ea typeface="Verdana"/>
                <a:cs typeface="Verdana"/>
                <a:sym typeface="Verdana"/>
              </a:defRPr>
            </a:pPr>
            <a:r>
              <a:t>R creates histogram using </a:t>
            </a:r>
            <a:r>
              <a:rPr b="1"/>
              <a:t>hist()</a:t>
            </a:r>
            <a:r>
              <a:t> function.</a:t>
            </a:r>
          </a:p>
          <a:p>
            <a:pPr marR="3657203" algn="just" defTabSz="278892">
              <a:lnSpc>
                <a:spcPct val="100000"/>
              </a:lnSpc>
              <a:spcBef>
                <a:spcPts val="200"/>
              </a:spcBef>
              <a:defRPr cap="none" spc="0" sz="1525">
                <a:solidFill>
                  <a:srgbClr val="121214"/>
                </a:solidFill>
                <a:effectLst>
                  <a:outerShdw sx="100000" sy="100000" kx="0" ky="0" algn="b" rotWithShape="0" blurRad="15494" dist="10955" dir="2700000">
                    <a:srgbClr val="D6D6D6"/>
                  </a:outerShdw>
                </a:effectLst>
                <a:latin typeface="Verdana"/>
                <a:ea typeface="Verdana"/>
                <a:cs typeface="Verdana"/>
                <a:sym typeface="Verdana"/>
              </a:defRPr>
            </a:pPr>
            <a:r>
              <a:t>Syntax</a:t>
            </a:r>
          </a:p>
          <a:p>
            <a:pPr marL="23241" marR="3648836" algn="just" defTabSz="278892">
              <a:lnSpc>
                <a:spcPct val="100000"/>
              </a:lnSpc>
              <a:spcBef>
                <a:spcPts val="500"/>
              </a:spcBef>
              <a:defRPr cap="none" spc="0" sz="1525">
                <a:solidFill>
                  <a:srgbClr val="000000"/>
                </a:solidFill>
                <a:latin typeface="Verdana"/>
                <a:ea typeface="Verdana"/>
                <a:cs typeface="Verdana"/>
                <a:sym typeface="Verdana"/>
              </a:defRPr>
            </a:pPr>
            <a:r>
              <a:t>The basic syntax for creating a histogram using R is </a:t>
            </a:r>
          </a:p>
          <a:p>
            <a:pPr algn="just" defTabSz="278892">
              <a:lnSpc>
                <a:spcPct val="100000"/>
              </a:lnSpc>
              <a:defRPr cap="none" spc="0" sz="1525">
                <a:solidFill>
                  <a:srgbClr val="313131"/>
                </a:solidFill>
                <a:latin typeface="Menlo"/>
                <a:ea typeface="Menlo"/>
                <a:cs typeface="Menlo"/>
                <a:sym typeface="Menlo"/>
              </a:defRPr>
            </a:pPr>
            <a:r>
              <a:t>hist(v,main,xlab,xlim,ylim,breaks,col,border)</a:t>
            </a:r>
          </a:p>
          <a:p>
            <a:pPr marL="23241" marR="3648836" algn="just" defTabSz="278892">
              <a:lnSpc>
                <a:spcPct val="100000"/>
              </a:lnSpc>
              <a:spcBef>
                <a:spcPts val="500"/>
              </a:spcBef>
              <a:defRPr cap="none" spc="0" sz="1525">
                <a:solidFill>
                  <a:srgbClr val="000000"/>
                </a:solidFill>
                <a:latin typeface="Verdana"/>
                <a:ea typeface="Verdana"/>
                <a:cs typeface="Verdana"/>
                <a:sym typeface="Verdana"/>
              </a:defRPr>
            </a:pPr>
            <a:r>
              <a:t>Following is the description of the parameters used −</a:t>
            </a:r>
          </a:p>
          <a:p>
            <a:pPr marL="278892" marR="3648836" indent="-278892" algn="just" defTabSz="278892">
              <a:lnSpc>
                <a:spcPct val="100000"/>
              </a:lnSpc>
              <a:spcBef>
                <a:spcPts val="500"/>
              </a:spcBef>
              <a:tabLst>
                <a:tab pos="76200" algn="l"/>
                <a:tab pos="266700" algn="l"/>
              </a:tabLst>
              <a:defRPr cap="none" spc="0" sz="1525">
                <a:solidFill>
                  <a:srgbClr val="000000"/>
                </a:solidFill>
                <a:latin typeface="Verdana"/>
                <a:ea typeface="Verdana"/>
                <a:cs typeface="Verdana"/>
                <a:sym typeface="Verdana"/>
              </a:defRPr>
            </a:pPr>
            <a:r>
              <a:rPr b="1"/>
              <a:t>	•	v</a:t>
            </a:r>
            <a:r>
              <a:t> is a vector containing numeric values used in histogram.</a:t>
            </a:r>
            <a:br/>
          </a:p>
          <a:p>
            <a:pPr marL="278892" marR="3648836" indent="-278892" algn="just" defTabSz="278892">
              <a:lnSpc>
                <a:spcPct val="100000"/>
              </a:lnSpc>
              <a:spcBef>
                <a:spcPts val="500"/>
              </a:spcBef>
              <a:tabLst>
                <a:tab pos="76200" algn="l"/>
                <a:tab pos="266700" algn="l"/>
              </a:tabLst>
              <a:defRPr cap="none" spc="0" sz="1525">
                <a:solidFill>
                  <a:srgbClr val="000000"/>
                </a:solidFill>
                <a:latin typeface="Verdana"/>
                <a:ea typeface="Verdana"/>
                <a:cs typeface="Verdana"/>
                <a:sym typeface="Verdana"/>
              </a:defRPr>
            </a:pPr>
            <a:r>
              <a:rPr b="1"/>
              <a:t>	•	main</a:t>
            </a:r>
            <a:r>
              <a:t> indicates title of the chart.</a:t>
            </a:r>
            <a:br/>
          </a:p>
          <a:p>
            <a:pPr marL="278892" marR="3648836" indent="-278892" algn="just" defTabSz="278892">
              <a:lnSpc>
                <a:spcPct val="100000"/>
              </a:lnSpc>
              <a:spcBef>
                <a:spcPts val="500"/>
              </a:spcBef>
              <a:tabLst>
                <a:tab pos="76200" algn="l"/>
                <a:tab pos="266700" algn="l"/>
              </a:tabLst>
              <a:defRPr cap="none" spc="0" sz="1525">
                <a:solidFill>
                  <a:srgbClr val="000000"/>
                </a:solidFill>
                <a:latin typeface="Verdana"/>
                <a:ea typeface="Verdana"/>
                <a:cs typeface="Verdana"/>
                <a:sym typeface="Verdana"/>
              </a:defRPr>
            </a:pPr>
            <a:r>
              <a:rPr b="1"/>
              <a:t>	•	col</a:t>
            </a:r>
            <a:r>
              <a:t> is used to set color of the bars.</a:t>
            </a:r>
            <a:br/>
          </a:p>
          <a:p>
            <a:pPr marL="278892" marR="3648836" indent="-278892" algn="just" defTabSz="278892">
              <a:lnSpc>
                <a:spcPct val="100000"/>
              </a:lnSpc>
              <a:spcBef>
                <a:spcPts val="500"/>
              </a:spcBef>
              <a:tabLst>
                <a:tab pos="76200" algn="l"/>
                <a:tab pos="266700" algn="l"/>
              </a:tabLst>
              <a:defRPr cap="none" spc="0" sz="1525">
                <a:solidFill>
                  <a:srgbClr val="000000"/>
                </a:solidFill>
                <a:latin typeface="Verdana"/>
                <a:ea typeface="Verdana"/>
                <a:cs typeface="Verdana"/>
                <a:sym typeface="Verdana"/>
              </a:defRPr>
            </a:pPr>
            <a:r>
              <a:rPr b="1"/>
              <a:t>	•	border</a:t>
            </a:r>
            <a:r>
              <a:t> is used to set border color of each bar.</a:t>
            </a:r>
            <a:br/>
          </a:p>
          <a:p>
            <a:pPr marL="278892" marR="3648836" indent="-278892" algn="just" defTabSz="278892">
              <a:lnSpc>
                <a:spcPct val="100000"/>
              </a:lnSpc>
              <a:spcBef>
                <a:spcPts val="500"/>
              </a:spcBef>
              <a:tabLst>
                <a:tab pos="76200" algn="l"/>
                <a:tab pos="266700" algn="l"/>
              </a:tabLst>
              <a:defRPr cap="none" spc="0" sz="1525">
                <a:solidFill>
                  <a:srgbClr val="000000"/>
                </a:solidFill>
                <a:latin typeface="Verdana"/>
                <a:ea typeface="Verdana"/>
                <a:cs typeface="Verdana"/>
                <a:sym typeface="Verdana"/>
              </a:defRPr>
            </a:pPr>
            <a:r>
              <a:rPr b="1"/>
              <a:t>	•	xlab</a:t>
            </a:r>
            <a:r>
              <a:t> is used to give description of x-axis.</a:t>
            </a:r>
            <a:br/>
          </a:p>
          <a:p>
            <a:pPr marL="278892" marR="3648836" indent="-278892" algn="just" defTabSz="278892">
              <a:lnSpc>
                <a:spcPct val="100000"/>
              </a:lnSpc>
              <a:spcBef>
                <a:spcPts val="500"/>
              </a:spcBef>
              <a:tabLst>
                <a:tab pos="76200" algn="l"/>
                <a:tab pos="266700" algn="l"/>
              </a:tabLst>
              <a:defRPr cap="none" spc="0" sz="1525">
                <a:solidFill>
                  <a:srgbClr val="000000"/>
                </a:solidFill>
                <a:latin typeface="Verdana"/>
                <a:ea typeface="Verdana"/>
                <a:cs typeface="Verdana"/>
                <a:sym typeface="Verdana"/>
              </a:defRPr>
            </a:pPr>
            <a:r>
              <a:rPr b="1"/>
              <a:t>	•	xlim</a:t>
            </a:r>
            <a:r>
              <a:t> is used to specify the range of values on the x-axis.</a:t>
            </a:r>
            <a:br/>
          </a:p>
          <a:p>
            <a:pPr marL="278892" marR="3648836" indent="-278892" algn="just" defTabSz="278892">
              <a:lnSpc>
                <a:spcPct val="100000"/>
              </a:lnSpc>
              <a:spcBef>
                <a:spcPts val="500"/>
              </a:spcBef>
              <a:tabLst>
                <a:tab pos="76200" algn="l"/>
                <a:tab pos="266700" algn="l"/>
              </a:tabLst>
              <a:defRPr cap="none" spc="0" sz="1525">
                <a:solidFill>
                  <a:srgbClr val="000000"/>
                </a:solidFill>
                <a:latin typeface="Verdana"/>
                <a:ea typeface="Verdana"/>
                <a:cs typeface="Verdana"/>
                <a:sym typeface="Verdana"/>
              </a:defRPr>
            </a:pPr>
            <a:r>
              <a:rPr b="1"/>
              <a:t>	•	ylim</a:t>
            </a:r>
            <a:r>
              <a:t> is used to specify the range of values on the y-axis.</a:t>
            </a:r>
            <a:br/>
          </a:p>
          <a:p>
            <a:pPr marL="278892" marR="3648836" indent="-278892" algn="just" defTabSz="278892">
              <a:lnSpc>
                <a:spcPct val="100000"/>
              </a:lnSpc>
              <a:spcBef>
                <a:spcPts val="500"/>
              </a:spcBef>
              <a:tabLst>
                <a:tab pos="76200" algn="l"/>
                <a:tab pos="266700" algn="l"/>
              </a:tabLst>
              <a:defRPr cap="none" spc="0" sz="1525">
                <a:solidFill>
                  <a:srgbClr val="000000"/>
                </a:solidFill>
                <a:latin typeface="Verdana"/>
                <a:ea typeface="Verdana"/>
                <a:cs typeface="Verdana"/>
                <a:sym typeface="Verdana"/>
              </a:defRPr>
            </a:pPr>
            <a:r>
              <a:rPr b="1"/>
              <a:t>	•	breaks</a:t>
            </a:r>
            <a:r>
              <a:t> is used to mention the width of each bar.</a:t>
            </a:r>
            <a:br/>
          </a:p>
        </p:txBody>
      </p:sp>
      <p:sp>
        <p:nvSpPr>
          <p:cNvPr id="355" name="HISTOGRam in r"/>
          <p:cNvSpPr txBox="1"/>
          <p:nvPr>
            <p:ph type="title"/>
          </p:nvPr>
        </p:nvSpPr>
        <p:spPr>
          <a:xfrm>
            <a:off x="406400" y="226235"/>
            <a:ext cx="12192000" cy="723901"/>
          </a:xfrm>
          <a:prstGeom prst="rect">
            <a:avLst/>
          </a:prstGeom>
        </p:spPr>
        <p:txBody>
          <a:bodyPr/>
          <a:lstStyle>
            <a:lvl1pPr defTabSz="467359">
              <a:spcBef>
                <a:spcPts val="2200"/>
              </a:spcBef>
              <a:defRPr sz="4800"/>
            </a:lvl1pPr>
          </a:lstStyle>
          <a:p>
            <a:pPr/>
            <a:r>
              <a:t>HISTOGRam in r</a:t>
            </a:r>
          </a:p>
        </p:txBody>
      </p:sp>
      <p:pic>
        <p:nvPicPr>
          <p:cNvPr id="356" name="Image" descr="Image"/>
          <p:cNvPicPr>
            <a:picLocks noChangeAspect="1"/>
          </p:cNvPicPr>
          <p:nvPr/>
        </p:nvPicPr>
        <p:blipFill>
          <a:blip r:embed="rId2">
            <a:extLst/>
          </a:blip>
          <a:stretch>
            <a:fillRect/>
          </a:stretch>
        </p:blipFill>
        <p:spPr>
          <a:xfrm>
            <a:off x="6428174" y="2295197"/>
            <a:ext cx="5816601" cy="6108701"/>
          </a:xfrm>
          <a:prstGeom prst="rect">
            <a:avLst/>
          </a:prstGeom>
          <a:ln w="12700">
            <a:miter lim="400000"/>
          </a:ln>
        </p:spPr>
      </p:pic>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A line chart is a graph that connects a series of points by drawing line segments between them.Line charts are usually used in identifying the trends in data.…"/>
          <p:cNvSpPr txBox="1"/>
          <p:nvPr>
            <p:ph type="body" idx="1"/>
          </p:nvPr>
        </p:nvSpPr>
        <p:spPr>
          <a:xfrm>
            <a:off x="356477" y="1023966"/>
            <a:ext cx="11176001" cy="8542007"/>
          </a:xfrm>
          <a:prstGeom prst="rect">
            <a:avLst/>
          </a:prstGeom>
        </p:spPr>
        <p:txBody>
          <a:bodyPr anchor="t"/>
          <a:lstStyle/>
          <a:p>
            <a:pPr defTabSz="379475">
              <a:lnSpc>
                <a:spcPts val="3500"/>
              </a:lnSpc>
              <a:defRPr cap="none" spc="0" sz="1743">
                <a:solidFill>
                  <a:srgbClr val="000000"/>
                </a:solidFill>
                <a:latin typeface="Avenir Next"/>
                <a:ea typeface="Avenir Next"/>
                <a:cs typeface="Avenir Next"/>
                <a:sym typeface="Avenir Next"/>
              </a:defRPr>
            </a:pPr>
            <a:r>
              <a:t>A line chart is a graph that connects a series of points by drawing line segments between them.Line charts are usually used in identifying the trends in data.</a:t>
            </a:r>
          </a:p>
          <a:p>
            <a:pPr marL="31623" marR="4964810" algn="just" defTabSz="379475">
              <a:lnSpc>
                <a:spcPts val="4000"/>
              </a:lnSpc>
              <a:spcBef>
                <a:spcPts val="700"/>
              </a:spcBef>
              <a:defRPr cap="none" spc="0" sz="1743">
                <a:solidFill>
                  <a:srgbClr val="000000"/>
                </a:solidFill>
                <a:latin typeface="Avenir Next"/>
                <a:ea typeface="Avenir Next"/>
                <a:cs typeface="Avenir Next"/>
                <a:sym typeface="Avenir Next"/>
              </a:defRPr>
            </a:pPr>
            <a:r>
              <a:t>The </a:t>
            </a:r>
            <a:r>
              <a:rPr b="1"/>
              <a:t>plot()</a:t>
            </a:r>
            <a:r>
              <a:t> function in R is used to create the line graph.</a:t>
            </a:r>
          </a:p>
          <a:p>
            <a:pPr marR="4976195" defTabSz="379475">
              <a:lnSpc>
                <a:spcPts val="4600"/>
              </a:lnSpc>
              <a:spcBef>
                <a:spcPts val="300"/>
              </a:spcBef>
              <a:defRPr cap="none" spc="0" sz="1743">
                <a:solidFill>
                  <a:srgbClr val="121214"/>
                </a:solidFill>
                <a:effectLst>
                  <a:outerShdw sx="100000" sy="100000" kx="0" ky="0" algn="b" rotWithShape="0" blurRad="21082" dist="14907" dir="2700000">
                    <a:srgbClr val="D6D6D6"/>
                  </a:outerShdw>
                </a:effectLst>
                <a:latin typeface="Avenir Next"/>
                <a:ea typeface="Avenir Next"/>
                <a:cs typeface="Avenir Next"/>
                <a:sym typeface="Avenir Next"/>
              </a:defRPr>
            </a:pPr>
            <a:r>
              <a:t>Syntax</a:t>
            </a:r>
          </a:p>
          <a:p>
            <a:pPr marL="31623" marR="4964810" algn="just" defTabSz="379475">
              <a:lnSpc>
                <a:spcPts val="4000"/>
              </a:lnSpc>
              <a:spcBef>
                <a:spcPts val="700"/>
              </a:spcBef>
              <a:defRPr cap="none" spc="0" sz="1743">
                <a:solidFill>
                  <a:srgbClr val="000000"/>
                </a:solidFill>
                <a:latin typeface="Avenir Next"/>
                <a:ea typeface="Avenir Next"/>
                <a:cs typeface="Avenir Next"/>
                <a:sym typeface="Avenir Next"/>
              </a:defRPr>
            </a:pPr>
            <a:r>
              <a:t>The basic syntax to create a line chart in R is −</a:t>
            </a:r>
          </a:p>
          <a:p>
            <a:pPr defTabSz="379475">
              <a:lnSpc>
                <a:spcPts val="3200"/>
              </a:lnSpc>
              <a:defRPr cap="none" spc="0" sz="1743">
                <a:solidFill>
                  <a:srgbClr val="313131"/>
                </a:solidFill>
                <a:latin typeface="Avenir Next"/>
                <a:ea typeface="Avenir Next"/>
                <a:cs typeface="Avenir Next"/>
                <a:sym typeface="Avenir Next"/>
              </a:defRPr>
            </a:pPr>
            <a:r>
              <a:t>plot(v,type,col,xlab,ylab)</a:t>
            </a:r>
          </a:p>
          <a:p>
            <a:pPr marL="31623" marR="4964810" algn="just" defTabSz="379475">
              <a:lnSpc>
                <a:spcPts val="4000"/>
              </a:lnSpc>
              <a:spcBef>
                <a:spcPts val="700"/>
              </a:spcBef>
              <a:defRPr cap="none" spc="0" sz="1743">
                <a:solidFill>
                  <a:srgbClr val="000000"/>
                </a:solidFill>
                <a:latin typeface="Avenir Next"/>
                <a:ea typeface="Avenir Next"/>
                <a:cs typeface="Avenir Next"/>
                <a:sym typeface="Avenir Next"/>
              </a:defRPr>
            </a:pPr>
            <a:r>
              <a:t>Following is the description of the parameters used −</a:t>
            </a:r>
          </a:p>
          <a:p>
            <a:pPr marL="379475" marR="4964810" indent="-379475" algn="just" defTabSz="379475">
              <a:lnSpc>
                <a:spcPts val="4000"/>
              </a:lnSpc>
              <a:spcBef>
                <a:spcPts val="700"/>
              </a:spcBef>
              <a:tabLst>
                <a:tab pos="114300" algn="l"/>
                <a:tab pos="368300" algn="l"/>
              </a:tabLst>
              <a:defRPr cap="none" spc="0" sz="1743">
                <a:solidFill>
                  <a:srgbClr val="000000"/>
                </a:solidFill>
                <a:latin typeface="Avenir Next"/>
                <a:ea typeface="Avenir Next"/>
                <a:cs typeface="Avenir Next"/>
                <a:sym typeface="Avenir Next"/>
              </a:defRPr>
            </a:pPr>
            <a:r>
              <a:rPr b="1"/>
              <a:t>	•	v</a:t>
            </a:r>
            <a:r>
              <a:t> is a vector containing the numeric values.</a:t>
            </a:r>
            <a:br/>
          </a:p>
          <a:p>
            <a:pPr marL="379475" marR="4964810" indent="-379475" algn="just" defTabSz="379475">
              <a:lnSpc>
                <a:spcPts val="4000"/>
              </a:lnSpc>
              <a:spcBef>
                <a:spcPts val="700"/>
              </a:spcBef>
              <a:tabLst>
                <a:tab pos="114300" algn="l"/>
                <a:tab pos="368300" algn="l"/>
              </a:tabLst>
              <a:defRPr cap="none" spc="0" sz="1743">
                <a:solidFill>
                  <a:srgbClr val="000000"/>
                </a:solidFill>
                <a:latin typeface="Avenir Next"/>
                <a:ea typeface="Avenir Next"/>
                <a:cs typeface="Avenir Next"/>
                <a:sym typeface="Avenir Next"/>
              </a:defRPr>
            </a:pPr>
            <a:r>
              <a:rPr b="1"/>
              <a:t>	•	type</a:t>
            </a:r>
            <a:r>
              <a:t> takes the value "p" to draw only the points, "l" to draw only the lines and "o" to draw both points and lines.</a:t>
            </a:r>
            <a:br/>
          </a:p>
          <a:p>
            <a:pPr marL="379475" marR="4964810" indent="-379475" algn="just" defTabSz="379475">
              <a:lnSpc>
                <a:spcPts val="4000"/>
              </a:lnSpc>
              <a:spcBef>
                <a:spcPts val="700"/>
              </a:spcBef>
              <a:tabLst>
                <a:tab pos="114300" algn="l"/>
                <a:tab pos="368300" algn="l"/>
              </a:tabLst>
              <a:defRPr cap="none" spc="0" sz="1743">
                <a:solidFill>
                  <a:srgbClr val="000000"/>
                </a:solidFill>
                <a:latin typeface="Avenir Next"/>
                <a:ea typeface="Avenir Next"/>
                <a:cs typeface="Avenir Next"/>
                <a:sym typeface="Avenir Next"/>
              </a:defRPr>
            </a:pPr>
            <a:r>
              <a:rPr b="1"/>
              <a:t>	•	xlab</a:t>
            </a:r>
            <a:r>
              <a:t> is the label for x axis.</a:t>
            </a:r>
            <a:br/>
          </a:p>
          <a:p>
            <a:pPr marL="379475" marR="4964810" indent="-379475" algn="just" defTabSz="379475">
              <a:lnSpc>
                <a:spcPts val="4000"/>
              </a:lnSpc>
              <a:spcBef>
                <a:spcPts val="700"/>
              </a:spcBef>
              <a:tabLst>
                <a:tab pos="114300" algn="l"/>
                <a:tab pos="368300" algn="l"/>
              </a:tabLst>
              <a:defRPr cap="none" spc="0" sz="1743">
                <a:solidFill>
                  <a:srgbClr val="000000"/>
                </a:solidFill>
                <a:latin typeface="Avenir Next"/>
                <a:ea typeface="Avenir Next"/>
                <a:cs typeface="Avenir Next"/>
                <a:sym typeface="Avenir Next"/>
              </a:defRPr>
            </a:pPr>
            <a:r>
              <a:rPr b="1"/>
              <a:t>	•	ylab</a:t>
            </a:r>
            <a:r>
              <a:t> is the label for y axis.</a:t>
            </a:r>
            <a:br/>
          </a:p>
          <a:p>
            <a:pPr marL="379475" marR="4964810" indent="-379475" algn="just" defTabSz="379475">
              <a:lnSpc>
                <a:spcPts val="4000"/>
              </a:lnSpc>
              <a:spcBef>
                <a:spcPts val="700"/>
              </a:spcBef>
              <a:tabLst>
                <a:tab pos="114300" algn="l"/>
                <a:tab pos="368300" algn="l"/>
              </a:tabLst>
              <a:defRPr cap="none" spc="0" sz="1743">
                <a:solidFill>
                  <a:srgbClr val="000000"/>
                </a:solidFill>
                <a:latin typeface="Avenir Next"/>
                <a:ea typeface="Avenir Next"/>
                <a:cs typeface="Avenir Next"/>
                <a:sym typeface="Avenir Next"/>
              </a:defRPr>
            </a:pPr>
            <a:r>
              <a:rPr b="1"/>
              <a:t>	•	main</a:t>
            </a:r>
            <a:r>
              <a:t> is the Title of the chart.</a:t>
            </a:r>
            <a:br/>
          </a:p>
          <a:p>
            <a:pPr marL="379475" marR="4964810" indent="-379475" algn="just" defTabSz="379475">
              <a:lnSpc>
                <a:spcPts val="4000"/>
              </a:lnSpc>
              <a:spcBef>
                <a:spcPts val="700"/>
              </a:spcBef>
              <a:tabLst>
                <a:tab pos="114300" algn="l"/>
                <a:tab pos="368300" algn="l"/>
              </a:tabLst>
              <a:defRPr cap="none" spc="0" sz="1743">
                <a:solidFill>
                  <a:srgbClr val="000000"/>
                </a:solidFill>
                <a:latin typeface="Avenir Next"/>
                <a:ea typeface="Avenir Next"/>
                <a:cs typeface="Avenir Next"/>
                <a:sym typeface="Avenir Next"/>
              </a:defRPr>
            </a:pPr>
            <a:r>
              <a:rPr b="1"/>
              <a:t>	•	col</a:t>
            </a:r>
            <a:r>
              <a:t> is used to give colors to both the points and lines</a:t>
            </a:r>
            <a:br/>
          </a:p>
        </p:txBody>
      </p:sp>
      <p:sp>
        <p:nvSpPr>
          <p:cNvPr id="359" name="Line charts in r"/>
          <p:cNvSpPr txBox="1"/>
          <p:nvPr>
            <p:ph type="title"/>
          </p:nvPr>
        </p:nvSpPr>
        <p:spPr>
          <a:xfrm>
            <a:off x="406400" y="238716"/>
            <a:ext cx="12192000" cy="723901"/>
          </a:xfrm>
          <a:prstGeom prst="rect">
            <a:avLst/>
          </a:prstGeom>
        </p:spPr>
        <p:txBody>
          <a:bodyPr/>
          <a:lstStyle>
            <a:lvl1pPr defTabSz="467359">
              <a:spcBef>
                <a:spcPts val="2200"/>
              </a:spcBef>
              <a:defRPr sz="4800"/>
            </a:lvl1pPr>
          </a:lstStyle>
          <a:p>
            <a:pPr/>
            <a:r>
              <a:t>Line charts in r</a:t>
            </a:r>
          </a:p>
        </p:txBody>
      </p:sp>
      <p:pic>
        <p:nvPicPr>
          <p:cNvPr id="360" name="Image" descr="Image"/>
          <p:cNvPicPr>
            <a:picLocks noChangeAspect="1"/>
          </p:cNvPicPr>
          <p:nvPr/>
        </p:nvPicPr>
        <p:blipFill>
          <a:blip r:embed="rId2">
            <a:extLst/>
          </a:blip>
          <a:stretch>
            <a:fillRect/>
          </a:stretch>
        </p:blipFill>
        <p:spPr>
          <a:xfrm>
            <a:off x="6562073" y="1828800"/>
            <a:ext cx="6096001" cy="6096000"/>
          </a:xfrm>
          <a:prstGeom prst="rect">
            <a:avLst/>
          </a:prstGeom>
          <a:ln w="12700">
            <a:miter lim="400000"/>
          </a:ln>
        </p:spPr>
      </p:pic>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Scatterplots show many points plotted in the Cartesian plane. Each point represents the values of two variables. One variable is chosen in the horizontal axis and another in the vertical axis.…"/>
          <p:cNvSpPr txBox="1"/>
          <p:nvPr>
            <p:ph type="body" idx="1"/>
          </p:nvPr>
        </p:nvSpPr>
        <p:spPr>
          <a:xfrm>
            <a:off x="294366" y="1093711"/>
            <a:ext cx="11288034" cy="8676319"/>
          </a:xfrm>
          <a:prstGeom prst="rect">
            <a:avLst/>
          </a:prstGeom>
        </p:spPr>
        <p:txBody>
          <a:bodyPr/>
          <a:lstStyle/>
          <a:p>
            <a:pPr marL="27050" marR="4247007" algn="just" defTabSz="324611">
              <a:lnSpc>
                <a:spcPts val="3400"/>
              </a:lnSpc>
              <a:spcBef>
                <a:spcPts val="600"/>
              </a:spcBef>
              <a:defRPr cap="none" spc="0" sz="1491">
                <a:solidFill>
                  <a:srgbClr val="000000"/>
                </a:solidFill>
                <a:latin typeface="Avenir Next"/>
                <a:ea typeface="Avenir Next"/>
                <a:cs typeface="Avenir Next"/>
                <a:sym typeface="Avenir Next"/>
              </a:defRPr>
            </a:pPr>
            <a:r>
              <a:t>Scatterplots show many points plotted in the Cartesian plane. Each point represents the values of two variables. One variable is chosen in the horizontal axis and another in the vertical axis.</a:t>
            </a:r>
          </a:p>
          <a:p>
            <a:pPr marL="27050" marR="4247007" algn="just" defTabSz="324611">
              <a:lnSpc>
                <a:spcPts val="3400"/>
              </a:lnSpc>
              <a:spcBef>
                <a:spcPts val="600"/>
              </a:spcBef>
              <a:defRPr cap="none" spc="0" sz="1491">
                <a:solidFill>
                  <a:srgbClr val="000000"/>
                </a:solidFill>
                <a:latin typeface="Avenir Next"/>
                <a:ea typeface="Avenir Next"/>
                <a:cs typeface="Avenir Next"/>
                <a:sym typeface="Avenir Next"/>
              </a:defRPr>
            </a:pPr>
            <a:r>
              <a:t>The simple scatterplot is created using the </a:t>
            </a:r>
            <a:r>
              <a:rPr b="1"/>
              <a:t>plot()</a:t>
            </a:r>
            <a:r>
              <a:t> function.</a:t>
            </a:r>
          </a:p>
          <a:p>
            <a:pPr marR="4256745" defTabSz="324611">
              <a:lnSpc>
                <a:spcPts val="3900"/>
              </a:lnSpc>
              <a:spcBef>
                <a:spcPts val="200"/>
              </a:spcBef>
              <a:defRPr cap="none" spc="0" sz="1491">
                <a:solidFill>
                  <a:srgbClr val="121214"/>
                </a:solidFill>
                <a:effectLst>
                  <a:outerShdw sx="100000" sy="100000" kx="0" ky="0" algn="b" rotWithShape="0" blurRad="18034" dist="12751" dir="2700000">
                    <a:srgbClr val="D6D6D6"/>
                  </a:outerShdw>
                </a:effectLst>
                <a:latin typeface="Avenir Next"/>
                <a:ea typeface="Avenir Next"/>
                <a:cs typeface="Avenir Next"/>
                <a:sym typeface="Avenir Next"/>
              </a:defRPr>
            </a:pPr>
            <a:r>
              <a:t>Syntax</a:t>
            </a:r>
          </a:p>
          <a:p>
            <a:pPr marL="27050" marR="4247007" algn="just" defTabSz="324611">
              <a:lnSpc>
                <a:spcPts val="3400"/>
              </a:lnSpc>
              <a:spcBef>
                <a:spcPts val="600"/>
              </a:spcBef>
              <a:defRPr cap="none" spc="0" sz="1491">
                <a:solidFill>
                  <a:srgbClr val="000000"/>
                </a:solidFill>
                <a:latin typeface="Avenir Next"/>
                <a:ea typeface="Avenir Next"/>
                <a:cs typeface="Avenir Next"/>
                <a:sym typeface="Avenir Next"/>
              </a:defRPr>
            </a:pPr>
            <a:r>
              <a:t>The basic syntax for creating scatterplot in R is −</a:t>
            </a:r>
          </a:p>
          <a:p>
            <a:pPr defTabSz="324611">
              <a:lnSpc>
                <a:spcPts val="2700"/>
              </a:lnSpc>
              <a:defRPr cap="none" spc="0" sz="1491">
                <a:solidFill>
                  <a:srgbClr val="313131"/>
                </a:solidFill>
                <a:latin typeface="Avenir Next"/>
                <a:ea typeface="Avenir Next"/>
                <a:cs typeface="Avenir Next"/>
                <a:sym typeface="Avenir Next"/>
              </a:defRPr>
            </a:pPr>
            <a:r>
              <a:t>plot(x, y, main, xlab, ylab, xlim, ylim, axes)</a:t>
            </a:r>
          </a:p>
          <a:p>
            <a:pPr marL="27050" marR="4247007" algn="just" defTabSz="324611">
              <a:lnSpc>
                <a:spcPts val="3400"/>
              </a:lnSpc>
              <a:spcBef>
                <a:spcPts val="600"/>
              </a:spcBef>
              <a:defRPr cap="none" spc="0" sz="1491">
                <a:solidFill>
                  <a:srgbClr val="000000"/>
                </a:solidFill>
                <a:latin typeface="Avenir Next"/>
                <a:ea typeface="Avenir Next"/>
                <a:cs typeface="Avenir Next"/>
                <a:sym typeface="Avenir Next"/>
              </a:defRPr>
            </a:pPr>
            <a:r>
              <a:t>Following is the description of the parameters used −</a:t>
            </a:r>
          </a:p>
          <a:p>
            <a:pPr marL="324611" marR="4247007" indent="-324611" algn="just" defTabSz="324611">
              <a:lnSpc>
                <a:spcPts val="3400"/>
              </a:lnSpc>
              <a:spcBef>
                <a:spcPts val="600"/>
              </a:spcBef>
              <a:tabLst>
                <a:tab pos="88900" algn="l"/>
                <a:tab pos="317500" algn="l"/>
              </a:tabLst>
              <a:defRPr cap="none" spc="0" sz="1491">
                <a:solidFill>
                  <a:srgbClr val="000000"/>
                </a:solidFill>
                <a:latin typeface="Avenir Next"/>
                <a:ea typeface="Avenir Next"/>
                <a:cs typeface="Avenir Next"/>
                <a:sym typeface="Avenir Next"/>
              </a:defRPr>
            </a:pPr>
            <a:r>
              <a:rPr b="1"/>
              <a:t>	•	x</a:t>
            </a:r>
            <a:r>
              <a:t> is the data set whose values are the horizontal coordinates.</a:t>
            </a:r>
            <a:br/>
          </a:p>
          <a:p>
            <a:pPr marL="324611" marR="4247007" indent="-324611" algn="just" defTabSz="324611">
              <a:lnSpc>
                <a:spcPts val="3400"/>
              </a:lnSpc>
              <a:spcBef>
                <a:spcPts val="600"/>
              </a:spcBef>
              <a:tabLst>
                <a:tab pos="88900" algn="l"/>
                <a:tab pos="317500" algn="l"/>
              </a:tabLst>
              <a:defRPr cap="none" spc="0" sz="1491">
                <a:solidFill>
                  <a:srgbClr val="000000"/>
                </a:solidFill>
                <a:latin typeface="Avenir Next"/>
                <a:ea typeface="Avenir Next"/>
                <a:cs typeface="Avenir Next"/>
                <a:sym typeface="Avenir Next"/>
              </a:defRPr>
            </a:pPr>
            <a:r>
              <a:rPr b="1"/>
              <a:t>	•	y</a:t>
            </a:r>
            <a:r>
              <a:t> is the data set whose values are the vertical coordinates.</a:t>
            </a:r>
            <a:br/>
          </a:p>
          <a:p>
            <a:pPr marL="324611" marR="4247007" indent="-324611" algn="just" defTabSz="324611">
              <a:lnSpc>
                <a:spcPts val="3400"/>
              </a:lnSpc>
              <a:spcBef>
                <a:spcPts val="600"/>
              </a:spcBef>
              <a:tabLst>
                <a:tab pos="88900" algn="l"/>
                <a:tab pos="317500" algn="l"/>
              </a:tabLst>
              <a:defRPr cap="none" spc="0" sz="1491">
                <a:solidFill>
                  <a:srgbClr val="000000"/>
                </a:solidFill>
                <a:latin typeface="Avenir Next"/>
                <a:ea typeface="Avenir Next"/>
                <a:cs typeface="Avenir Next"/>
                <a:sym typeface="Avenir Next"/>
              </a:defRPr>
            </a:pPr>
            <a:r>
              <a:rPr b="1"/>
              <a:t>	•	main</a:t>
            </a:r>
            <a:r>
              <a:t> is the tile of the graph.</a:t>
            </a:r>
            <a:br/>
          </a:p>
          <a:p>
            <a:pPr marL="324611" marR="4247007" indent="-324611" algn="just" defTabSz="324611">
              <a:lnSpc>
                <a:spcPts val="3400"/>
              </a:lnSpc>
              <a:spcBef>
                <a:spcPts val="600"/>
              </a:spcBef>
              <a:tabLst>
                <a:tab pos="88900" algn="l"/>
                <a:tab pos="317500" algn="l"/>
              </a:tabLst>
              <a:defRPr cap="none" spc="0" sz="1491">
                <a:solidFill>
                  <a:srgbClr val="000000"/>
                </a:solidFill>
                <a:latin typeface="Avenir Next"/>
                <a:ea typeface="Avenir Next"/>
                <a:cs typeface="Avenir Next"/>
                <a:sym typeface="Avenir Next"/>
              </a:defRPr>
            </a:pPr>
            <a:r>
              <a:rPr b="1"/>
              <a:t>	•	xlab</a:t>
            </a:r>
            <a:r>
              <a:t> is the label in the horizontal axis.</a:t>
            </a:r>
            <a:br/>
          </a:p>
          <a:p>
            <a:pPr marL="324611" marR="4247007" indent="-324611" algn="just" defTabSz="324611">
              <a:lnSpc>
                <a:spcPts val="3400"/>
              </a:lnSpc>
              <a:spcBef>
                <a:spcPts val="600"/>
              </a:spcBef>
              <a:tabLst>
                <a:tab pos="88900" algn="l"/>
                <a:tab pos="317500" algn="l"/>
              </a:tabLst>
              <a:defRPr cap="none" spc="0" sz="1491">
                <a:solidFill>
                  <a:srgbClr val="000000"/>
                </a:solidFill>
                <a:latin typeface="Avenir Next"/>
                <a:ea typeface="Avenir Next"/>
                <a:cs typeface="Avenir Next"/>
                <a:sym typeface="Avenir Next"/>
              </a:defRPr>
            </a:pPr>
            <a:r>
              <a:rPr b="1"/>
              <a:t>	•	ylab</a:t>
            </a:r>
            <a:r>
              <a:t> is the label in the vertical axis.</a:t>
            </a:r>
            <a:br/>
          </a:p>
          <a:p>
            <a:pPr marL="324611" marR="4247007" indent="-324611" algn="just" defTabSz="324611">
              <a:lnSpc>
                <a:spcPts val="3400"/>
              </a:lnSpc>
              <a:spcBef>
                <a:spcPts val="600"/>
              </a:spcBef>
              <a:tabLst>
                <a:tab pos="88900" algn="l"/>
                <a:tab pos="317500" algn="l"/>
              </a:tabLst>
              <a:defRPr cap="none" spc="0" sz="1491">
                <a:solidFill>
                  <a:srgbClr val="000000"/>
                </a:solidFill>
                <a:latin typeface="Avenir Next"/>
                <a:ea typeface="Avenir Next"/>
                <a:cs typeface="Avenir Next"/>
                <a:sym typeface="Avenir Next"/>
              </a:defRPr>
            </a:pPr>
            <a:r>
              <a:rPr b="1"/>
              <a:t>	•	xlim</a:t>
            </a:r>
            <a:r>
              <a:t> is the limits of the values of x used for plotting.</a:t>
            </a:r>
            <a:br/>
          </a:p>
          <a:p>
            <a:pPr marL="324611" marR="4247007" indent="-324611" algn="just" defTabSz="324611">
              <a:lnSpc>
                <a:spcPts val="3400"/>
              </a:lnSpc>
              <a:spcBef>
                <a:spcPts val="600"/>
              </a:spcBef>
              <a:tabLst>
                <a:tab pos="88900" algn="l"/>
                <a:tab pos="317500" algn="l"/>
              </a:tabLst>
              <a:defRPr cap="none" spc="0" sz="1491">
                <a:solidFill>
                  <a:srgbClr val="000000"/>
                </a:solidFill>
                <a:latin typeface="Avenir Next"/>
                <a:ea typeface="Avenir Next"/>
                <a:cs typeface="Avenir Next"/>
                <a:sym typeface="Avenir Next"/>
              </a:defRPr>
            </a:pPr>
            <a:r>
              <a:rPr b="1"/>
              <a:t>	•	ylim</a:t>
            </a:r>
            <a:r>
              <a:t> is the limits of the values of y used for plotting.</a:t>
            </a:r>
            <a:br/>
          </a:p>
          <a:p>
            <a:pPr marL="324611" marR="4247007" indent="-324611" algn="just" defTabSz="324611">
              <a:lnSpc>
                <a:spcPts val="3400"/>
              </a:lnSpc>
              <a:spcBef>
                <a:spcPts val="600"/>
              </a:spcBef>
              <a:tabLst>
                <a:tab pos="88900" algn="l"/>
                <a:tab pos="317500" algn="l"/>
              </a:tabLst>
              <a:defRPr cap="none" spc="0" sz="1491">
                <a:solidFill>
                  <a:srgbClr val="000000"/>
                </a:solidFill>
                <a:latin typeface="Avenir Next"/>
                <a:ea typeface="Avenir Next"/>
                <a:cs typeface="Avenir Next"/>
                <a:sym typeface="Avenir Next"/>
              </a:defRPr>
            </a:pPr>
            <a:r>
              <a:rPr b="1"/>
              <a:t>	•	axes</a:t>
            </a:r>
            <a:r>
              <a:t> indicates whether both axes should be drawn on the plot.</a:t>
            </a:r>
            <a:br/>
          </a:p>
        </p:txBody>
      </p:sp>
      <p:sp>
        <p:nvSpPr>
          <p:cNvPr id="363" name="Scatterplots in r"/>
          <p:cNvSpPr txBox="1"/>
          <p:nvPr>
            <p:ph type="title"/>
          </p:nvPr>
        </p:nvSpPr>
        <p:spPr>
          <a:xfrm>
            <a:off x="406400" y="263677"/>
            <a:ext cx="12192000" cy="723901"/>
          </a:xfrm>
          <a:prstGeom prst="rect">
            <a:avLst/>
          </a:prstGeom>
        </p:spPr>
        <p:txBody>
          <a:bodyPr/>
          <a:lstStyle>
            <a:lvl1pPr defTabSz="467359">
              <a:spcBef>
                <a:spcPts val="2200"/>
              </a:spcBef>
              <a:defRPr sz="4800"/>
            </a:lvl1pPr>
          </a:lstStyle>
          <a:p>
            <a:pPr/>
            <a:r>
              <a:t>Scatterplots in r</a:t>
            </a:r>
          </a:p>
        </p:txBody>
      </p:sp>
      <p:pic>
        <p:nvPicPr>
          <p:cNvPr id="364" name="Image" descr="Image"/>
          <p:cNvPicPr>
            <a:picLocks noChangeAspect="1"/>
          </p:cNvPicPr>
          <p:nvPr/>
        </p:nvPicPr>
        <p:blipFill>
          <a:blip r:embed="rId2">
            <a:extLst/>
          </a:blip>
          <a:stretch>
            <a:fillRect/>
          </a:stretch>
        </p:blipFill>
        <p:spPr>
          <a:xfrm>
            <a:off x="6624280" y="2383870"/>
            <a:ext cx="6096001" cy="60960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4" name="Image" descr="Image"/>
          <p:cNvPicPr>
            <a:picLocks noChangeAspect="1"/>
          </p:cNvPicPr>
          <p:nvPr/>
        </p:nvPicPr>
        <p:blipFill>
          <a:blip r:embed="rId2">
            <a:extLst/>
          </a:blip>
          <a:stretch>
            <a:fillRect/>
          </a:stretch>
        </p:blipFill>
        <p:spPr>
          <a:xfrm>
            <a:off x="-654941" y="-491205"/>
            <a:ext cx="14314681" cy="10736010"/>
          </a:xfrm>
          <a:prstGeom prst="rect">
            <a:avLst/>
          </a:prstGeom>
          <a:ln w="12700">
            <a:miter lim="400000"/>
          </a:ln>
        </p:spPr>
      </p:pic>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6" name="functions in r"/>
          <p:cNvSpPr txBox="1"/>
          <p:nvPr>
            <p:ph type="title" idx="4294967295"/>
          </p:nvPr>
        </p:nvSpPr>
        <p:spPr>
          <a:xfrm>
            <a:off x="406400" y="628820"/>
            <a:ext cx="12192000" cy="1168825"/>
          </a:xfrm>
          <a:prstGeom prst="rect">
            <a:avLst/>
          </a:prstGeom>
        </p:spPr>
        <p:txBody>
          <a:bodyPr/>
          <a:lstStyle>
            <a:lvl1pPr algn="ctr" defTabSz="196290">
              <a:spcBef>
                <a:spcPts val="900"/>
              </a:spcBef>
              <a:defRPr sz="8316">
                <a:solidFill>
                  <a:srgbClr val="2984AF"/>
                </a:solidFill>
              </a:defRPr>
            </a:lvl1pPr>
          </a:lstStyle>
          <a:p>
            <a:pPr/>
            <a:r>
              <a:t>STATISTICS in R</a:t>
            </a:r>
          </a:p>
        </p:txBody>
      </p:sp>
      <p:sp>
        <p:nvSpPr>
          <p:cNvPr id="367" name="Mean, Median Mode…"/>
          <p:cNvSpPr txBox="1"/>
          <p:nvPr/>
        </p:nvSpPr>
        <p:spPr>
          <a:xfrm>
            <a:off x="5451187" y="2447563"/>
            <a:ext cx="4223492" cy="56322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95672" marR="5981700" indent="-457572" algn="just" defTabSz="457200">
              <a:lnSpc>
                <a:spcPts val="6600"/>
              </a:lnSpc>
              <a:spcBef>
                <a:spcPts val="900"/>
              </a:spcBef>
              <a:buClr>
                <a:schemeClr val="accent1"/>
              </a:buClr>
              <a:buSzPct val="104999"/>
              <a:buFont typeface="Avenir Next"/>
              <a:buChar char="‣"/>
              <a:defRPr b="1" sz="2100">
                <a:solidFill>
                  <a:srgbClr val="000000"/>
                </a:solidFill>
                <a:latin typeface="Avenir Next"/>
                <a:ea typeface="Avenir Next"/>
                <a:cs typeface="Avenir Next"/>
                <a:sym typeface="Avenir Next"/>
              </a:defRPr>
            </a:pPr>
            <a:r>
              <a:t>Mean, Median Mode</a:t>
            </a:r>
          </a:p>
          <a:p>
            <a:pPr marL="495672" marR="5981700" indent="-457572" algn="just" defTabSz="457200">
              <a:lnSpc>
                <a:spcPts val="6600"/>
              </a:lnSpc>
              <a:spcBef>
                <a:spcPts val="900"/>
              </a:spcBef>
              <a:buClr>
                <a:schemeClr val="accent1"/>
              </a:buClr>
              <a:buSzPct val="104999"/>
              <a:buFont typeface="Avenir Next"/>
              <a:buChar char="‣"/>
              <a:defRPr b="1" sz="2100">
                <a:solidFill>
                  <a:srgbClr val="000000"/>
                </a:solidFill>
                <a:latin typeface="Avenir Next"/>
                <a:ea typeface="Avenir Next"/>
                <a:cs typeface="Avenir Next"/>
                <a:sym typeface="Avenir Next"/>
              </a:defRPr>
            </a:pPr>
            <a:r>
              <a:t>Linear Regression</a:t>
            </a:r>
          </a:p>
          <a:p>
            <a:pPr marL="495672" marR="5981700" indent="-457572" algn="just" defTabSz="457200">
              <a:lnSpc>
                <a:spcPts val="6600"/>
              </a:lnSpc>
              <a:spcBef>
                <a:spcPts val="900"/>
              </a:spcBef>
              <a:buClr>
                <a:schemeClr val="accent1"/>
              </a:buClr>
              <a:buSzPct val="104999"/>
              <a:buFont typeface="Avenir Next"/>
              <a:buChar char="‣"/>
              <a:defRPr b="1" sz="2100">
                <a:solidFill>
                  <a:srgbClr val="000000"/>
                </a:solidFill>
                <a:latin typeface="Avenir Next"/>
                <a:ea typeface="Avenir Next"/>
                <a:cs typeface="Avenir Next"/>
                <a:sym typeface="Avenir Next"/>
              </a:defRPr>
            </a:pPr>
            <a:r>
              <a:t>Multiple Regression</a:t>
            </a:r>
          </a:p>
          <a:p>
            <a:pPr marL="495672" marR="5981700" indent="-457572" algn="just" defTabSz="457200">
              <a:lnSpc>
                <a:spcPts val="6600"/>
              </a:lnSpc>
              <a:spcBef>
                <a:spcPts val="900"/>
              </a:spcBef>
              <a:buClr>
                <a:schemeClr val="accent1"/>
              </a:buClr>
              <a:buSzPct val="104999"/>
              <a:buFont typeface="Avenir Next"/>
              <a:buChar char="‣"/>
              <a:defRPr b="1" sz="2100">
                <a:solidFill>
                  <a:srgbClr val="000000"/>
                </a:solidFill>
                <a:latin typeface="Avenir Next"/>
                <a:ea typeface="Avenir Next"/>
                <a:cs typeface="Avenir Next"/>
                <a:sym typeface="Avenir Next"/>
              </a:defRPr>
            </a:pPr>
            <a:r>
              <a:t>Logistic Regression</a:t>
            </a:r>
          </a:p>
          <a:p>
            <a:pPr marL="495672" marR="5981700" indent="-457572" algn="just" defTabSz="457200">
              <a:lnSpc>
                <a:spcPts val="6600"/>
              </a:lnSpc>
              <a:spcBef>
                <a:spcPts val="900"/>
              </a:spcBef>
              <a:buClr>
                <a:schemeClr val="accent1"/>
              </a:buClr>
              <a:buSzPct val="104999"/>
              <a:buFont typeface="Avenir Next"/>
              <a:buChar char="‣"/>
              <a:defRPr b="1" sz="2100">
                <a:solidFill>
                  <a:srgbClr val="000000"/>
                </a:solidFill>
                <a:latin typeface="Avenir Next"/>
                <a:ea typeface="Avenir Next"/>
                <a:cs typeface="Avenir Next"/>
                <a:sym typeface="Avenir Next"/>
              </a:defRPr>
            </a:pPr>
            <a:r>
              <a:t>Normal Distribution</a:t>
            </a:r>
          </a:p>
          <a:p>
            <a:pPr marL="495672" marR="5981700" indent="-457572" algn="just" defTabSz="457200">
              <a:lnSpc>
                <a:spcPts val="6600"/>
              </a:lnSpc>
              <a:spcBef>
                <a:spcPts val="900"/>
              </a:spcBef>
              <a:buClr>
                <a:schemeClr val="accent1"/>
              </a:buClr>
              <a:buSzPct val="104999"/>
              <a:buFont typeface="Avenir Next"/>
              <a:buChar char="‣"/>
              <a:defRPr b="1" sz="2100">
                <a:solidFill>
                  <a:srgbClr val="000000"/>
                </a:solidFill>
                <a:latin typeface="Avenir Next"/>
                <a:ea typeface="Avenir Next"/>
                <a:cs typeface="Avenir Next"/>
                <a:sym typeface="Avenir Next"/>
              </a:defRPr>
            </a:pPr>
            <a:r>
              <a:t>Binomial Distribution, … etc</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 name="Mean…"/>
          <p:cNvSpPr txBox="1"/>
          <p:nvPr>
            <p:ph type="body" idx="1"/>
          </p:nvPr>
        </p:nvSpPr>
        <p:spPr>
          <a:xfrm>
            <a:off x="418880" y="1031410"/>
            <a:ext cx="11176001" cy="8171780"/>
          </a:xfrm>
          <a:prstGeom prst="rect">
            <a:avLst/>
          </a:prstGeom>
        </p:spPr>
        <p:txBody>
          <a:bodyPr anchor="t"/>
          <a:lstStyle/>
          <a:p>
            <a:pPr marR="5995415">
              <a:lnSpc>
                <a:spcPts val="5500"/>
              </a:lnSpc>
              <a:spcBef>
                <a:spcPts val="400"/>
              </a:spcBef>
              <a:defRPr cap="none" spc="0" sz="2040">
                <a:solidFill>
                  <a:srgbClr val="121214"/>
                </a:solidFill>
                <a:effectLst>
                  <a:outerShdw sx="100000" sy="100000" kx="0" ky="0" algn="b" rotWithShape="0" blurRad="25400" dist="17960" dir="2700000">
                    <a:srgbClr val="D6D6D6"/>
                  </a:outerShdw>
                </a:effectLst>
                <a:latin typeface="Verdana"/>
                <a:ea typeface="Verdana"/>
                <a:cs typeface="Verdana"/>
                <a:sym typeface="Verdana"/>
              </a:defRPr>
            </a:pPr>
          </a:p>
          <a:p>
            <a:pPr marR="5995415">
              <a:lnSpc>
                <a:spcPts val="5500"/>
              </a:lnSpc>
              <a:spcBef>
                <a:spcPts val="400"/>
              </a:spcBef>
              <a:defRPr cap="none" spc="0" sz="2040">
                <a:solidFill>
                  <a:srgbClr val="121214"/>
                </a:solidFill>
                <a:effectLst>
                  <a:outerShdw sx="100000" sy="100000" kx="0" ky="0" algn="b" rotWithShape="0" blurRad="25400" dist="17960" dir="2700000">
                    <a:srgbClr val="D6D6D6"/>
                  </a:outerShdw>
                </a:effectLst>
                <a:latin typeface="Verdana"/>
                <a:ea typeface="Verdana"/>
                <a:cs typeface="Verdana"/>
                <a:sym typeface="Verdana"/>
              </a:defRPr>
            </a:pPr>
            <a:r>
              <a:t>Mean</a:t>
            </a:r>
          </a:p>
          <a:p>
            <a:pPr marL="38100" marR="5981700" algn="just">
              <a:lnSpc>
                <a:spcPts val="4200"/>
              </a:lnSpc>
              <a:spcBef>
                <a:spcPts val="900"/>
              </a:spcBef>
              <a:defRPr cap="none" spc="0" sz="1500">
                <a:solidFill>
                  <a:srgbClr val="000000"/>
                </a:solidFill>
                <a:latin typeface="Verdana"/>
                <a:ea typeface="Verdana"/>
                <a:cs typeface="Verdana"/>
                <a:sym typeface="Verdana"/>
              </a:defRPr>
            </a:pPr>
            <a:r>
              <a:t>It is calculated by taking the sum of the values and dividing with the number of values in a data series.</a:t>
            </a:r>
          </a:p>
          <a:p>
            <a:pPr marL="38100" marR="5981700" algn="just">
              <a:lnSpc>
                <a:spcPts val="4200"/>
              </a:lnSpc>
              <a:spcBef>
                <a:spcPts val="900"/>
              </a:spcBef>
              <a:defRPr cap="none" spc="0" sz="1500">
                <a:solidFill>
                  <a:srgbClr val="000000"/>
                </a:solidFill>
                <a:latin typeface="Verdana"/>
                <a:ea typeface="Verdana"/>
                <a:cs typeface="Verdana"/>
                <a:sym typeface="Verdana"/>
              </a:defRPr>
            </a:pPr>
            <a:r>
              <a:t>The function </a:t>
            </a:r>
            <a:r>
              <a:rPr b="1"/>
              <a:t>mean()</a:t>
            </a:r>
            <a:r>
              <a:t> is used to calculate this in R.</a:t>
            </a:r>
          </a:p>
          <a:p>
            <a:pPr marL="38100" marR="5981700" algn="just">
              <a:lnSpc>
                <a:spcPts val="4200"/>
              </a:lnSpc>
              <a:spcBef>
                <a:spcPts val="900"/>
              </a:spcBef>
              <a:defRPr cap="none" spc="0" sz="1500">
                <a:solidFill>
                  <a:srgbClr val="000000"/>
                </a:solidFill>
                <a:latin typeface="Verdana"/>
                <a:ea typeface="Verdana"/>
                <a:cs typeface="Verdana"/>
                <a:sym typeface="Verdana"/>
              </a:defRPr>
            </a:pPr>
          </a:p>
          <a:p>
            <a:pPr marR="5995415">
              <a:lnSpc>
                <a:spcPts val="5500"/>
              </a:lnSpc>
              <a:spcBef>
                <a:spcPts val="400"/>
              </a:spcBef>
              <a:defRPr cap="none" spc="0" sz="2040">
                <a:solidFill>
                  <a:srgbClr val="121214"/>
                </a:solidFill>
                <a:effectLst>
                  <a:outerShdw sx="100000" sy="100000" kx="0" ky="0" algn="b" rotWithShape="0" blurRad="25400" dist="17960" dir="2700000">
                    <a:srgbClr val="D6D6D6"/>
                  </a:outerShdw>
                </a:effectLst>
                <a:latin typeface="Verdana"/>
                <a:ea typeface="Verdana"/>
                <a:cs typeface="Verdana"/>
                <a:sym typeface="Verdana"/>
              </a:defRPr>
            </a:pPr>
            <a:r>
              <a:t>Median</a:t>
            </a:r>
          </a:p>
          <a:p>
            <a:pPr marL="38100" marR="5981700" algn="just">
              <a:lnSpc>
                <a:spcPts val="4200"/>
              </a:lnSpc>
              <a:spcBef>
                <a:spcPts val="900"/>
              </a:spcBef>
              <a:defRPr cap="none" spc="0" sz="1500">
                <a:solidFill>
                  <a:srgbClr val="000000"/>
                </a:solidFill>
                <a:latin typeface="Verdana"/>
                <a:ea typeface="Verdana"/>
                <a:cs typeface="Verdana"/>
                <a:sym typeface="Verdana"/>
              </a:defRPr>
            </a:pPr>
            <a:r>
              <a:t>The middle most value in a data series is called the median. The </a:t>
            </a:r>
            <a:r>
              <a:rPr b="1"/>
              <a:t>median() </a:t>
            </a:r>
            <a:r>
              <a:t>function is used in R to calculate this value.</a:t>
            </a:r>
          </a:p>
          <a:p>
            <a:pPr marL="38100" marR="5981700" algn="just">
              <a:lnSpc>
                <a:spcPts val="4200"/>
              </a:lnSpc>
              <a:spcBef>
                <a:spcPts val="900"/>
              </a:spcBef>
              <a:defRPr cap="none" spc="0" sz="1500">
                <a:solidFill>
                  <a:srgbClr val="000000"/>
                </a:solidFill>
                <a:latin typeface="Verdana"/>
                <a:ea typeface="Verdana"/>
                <a:cs typeface="Verdana"/>
                <a:sym typeface="Verdana"/>
              </a:defRPr>
            </a:pPr>
          </a:p>
          <a:p>
            <a:pPr marR="5995415">
              <a:lnSpc>
                <a:spcPts val="5500"/>
              </a:lnSpc>
              <a:spcBef>
                <a:spcPts val="400"/>
              </a:spcBef>
              <a:defRPr cap="none" spc="0" sz="2040">
                <a:solidFill>
                  <a:srgbClr val="121214"/>
                </a:solidFill>
                <a:effectLst>
                  <a:outerShdw sx="100000" sy="100000" kx="0" ky="0" algn="b" rotWithShape="0" blurRad="25400" dist="17960" dir="2700000">
                    <a:srgbClr val="D6D6D6"/>
                  </a:outerShdw>
                </a:effectLst>
                <a:latin typeface="Verdana"/>
                <a:ea typeface="Verdana"/>
                <a:cs typeface="Verdana"/>
                <a:sym typeface="Verdana"/>
              </a:defRPr>
            </a:pPr>
            <a:r>
              <a:t>Mode</a:t>
            </a:r>
          </a:p>
          <a:p>
            <a:pPr marL="38100" marR="5981700" algn="just">
              <a:lnSpc>
                <a:spcPts val="4200"/>
              </a:lnSpc>
              <a:spcBef>
                <a:spcPts val="900"/>
              </a:spcBef>
              <a:defRPr cap="none" spc="0" sz="1500">
                <a:solidFill>
                  <a:srgbClr val="000000"/>
                </a:solidFill>
                <a:latin typeface="Verdana"/>
                <a:ea typeface="Verdana"/>
                <a:cs typeface="Verdana"/>
                <a:sym typeface="Verdana"/>
              </a:defRPr>
            </a:pPr>
            <a:r>
              <a:t>The mode is the value that has highest number of occurrences in a set of data. Unike mean and median, mode can have both numeric and character data. R does not have a standard in-built function to calculate mode. So we create a user function to calculate mode of a data set in R.</a:t>
            </a:r>
          </a:p>
        </p:txBody>
      </p:sp>
      <p:sp>
        <p:nvSpPr>
          <p:cNvPr id="370" name="Mean, median, mode"/>
          <p:cNvSpPr txBox="1"/>
          <p:nvPr>
            <p:ph type="title"/>
          </p:nvPr>
        </p:nvSpPr>
        <p:spPr>
          <a:xfrm>
            <a:off x="406400" y="351041"/>
            <a:ext cx="12192000" cy="723901"/>
          </a:xfrm>
          <a:prstGeom prst="rect">
            <a:avLst/>
          </a:prstGeom>
        </p:spPr>
        <p:txBody>
          <a:bodyPr/>
          <a:lstStyle>
            <a:lvl1pPr defTabSz="467359">
              <a:spcBef>
                <a:spcPts val="2200"/>
              </a:spcBef>
              <a:defRPr sz="4800"/>
            </a:lvl1pPr>
          </a:lstStyle>
          <a:p>
            <a:pPr/>
            <a:r>
              <a:t>Mean, median, mode</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2" name="Regression analysis is a very widely used statistical tool to establish a relationship model between two variables. One of these variable is called predictor variable whose value is gathered through experiments. The other variable is called response variable whose value is derived from the predictor variable.…"/>
          <p:cNvSpPr txBox="1"/>
          <p:nvPr>
            <p:ph type="body" idx="1"/>
          </p:nvPr>
        </p:nvSpPr>
        <p:spPr>
          <a:xfrm>
            <a:off x="443841" y="1131153"/>
            <a:ext cx="12117118" cy="8110060"/>
          </a:xfrm>
          <a:prstGeom prst="rect">
            <a:avLst/>
          </a:prstGeom>
        </p:spPr>
        <p:txBody>
          <a:bodyPr anchor="t"/>
          <a:lstStyle/>
          <a:p>
            <a:pPr marL="33527" marR="5263896" algn="just" defTabSz="402336">
              <a:lnSpc>
                <a:spcPct val="100000"/>
              </a:lnSpc>
              <a:spcBef>
                <a:spcPts val="700"/>
              </a:spcBef>
              <a:defRPr cap="none" spc="0" sz="1848">
                <a:solidFill>
                  <a:srgbClr val="000000"/>
                </a:solidFill>
                <a:latin typeface="Avenir Next"/>
                <a:ea typeface="Avenir Next"/>
                <a:cs typeface="Avenir Next"/>
                <a:sym typeface="Avenir Next"/>
              </a:defRPr>
            </a:pPr>
            <a:r>
              <a:t>Regression analysis is a very widely used statistical tool to establish a relationship model between two variables. One of these variable is called predictor variable whose value is gathered through experiments. The other variable is called response variable whose value is derived from the predictor variable.</a:t>
            </a:r>
          </a:p>
          <a:p>
            <a:pPr marL="33527" marR="5263896" algn="just" defTabSz="402336">
              <a:lnSpc>
                <a:spcPct val="100000"/>
              </a:lnSpc>
              <a:spcBef>
                <a:spcPts val="700"/>
              </a:spcBef>
              <a:defRPr cap="none" spc="0" sz="1848">
                <a:solidFill>
                  <a:srgbClr val="000000"/>
                </a:solidFill>
                <a:latin typeface="Avenir Next"/>
                <a:ea typeface="Avenir Next"/>
                <a:cs typeface="Avenir Next"/>
                <a:sym typeface="Avenir Next"/>
              </a:defRPr>
            </a:pPr>
            <a:r>
              <a:t>In Linear Regression these two variables are related through an equation, where exponent (power) of both these variables is 1. Mathematically a linear relationship represents a straight line when plotted as a graph. A non-linear relationship where the exponent of any variable is not equal to 1 creates a curve.</a:t>
            </a:r>
          </a:p>
          <a:p>
            <a:pPr marL="33527" marR="5263896" algn="just" defTabSz="402336">
              <a:lnSpc>
                <a:spcPct val="100000"/>
              </a:lnSpc>
              <a:spcBef>
                <a:spcPts val="700"/>
              </a:spcBef>
              <a:defRPr cap="none" spc="0" sz="1848">
                <a:solidFill>
                  <a:srgbClr val="000000"/>
                </a:solidFill>
                <a:latin typeface="Avenir Next"/>
                <a:ea typeface="Avenir Next"/>
                <a:cs typeface="Avenir Next"/>
                <a:sym typeface="Avenir Next"/>
              </a:defRPr>
            </a:pPr>
            <a:r>
              <a:t>The general mathematical equation for a linear regression is −</a:t>
            </a:r>
          </a:p>
          <a:p>
            <a:pPr algn="just" defTabSz="402336">
              <a:lnSpc>
                <a:spcPct val="100000"/>
              </a:lnSpc>
              <a:defRPr cap="none" spc="0" sz="1848">
                <a:solidFill>
                  <a:srgbClr val="313131"/>
                </a:solidFill>
                <a:latin typeface="Avenir Next"/>
                <a:ea typeface="Avenir Next"/>
                <a:cs typeface="Avenir Next"/>
                <a:sym typeface="Avenir Next"/>
              </a:defRPr>
            </a:pPr>
            <a:r>
              <a:t>y = ax + b</a:t>
            </a:r>
          </a:p>
          <a:p>
            <a:pPr marL="33527" marR="5263896" algn="just" defTabSz="402336">
              <a:lnSpc>
                <a:spcPct val="100000"/>
              </a:lnSpc>
              <a:spcBef>
                <a:spcPts val="700"/>
              </a:spcBef>
              <a:defRPr cap="none" spc="0" sz="1848">
                <a:solidFill>
                  <a:srgbClr val="000000"/>
                </a:solidFill>
                <a:latin typeface="Avenir Next"/>
                <a:ea typeface="Avenir Next"/>
                <a:cs typeface="Avenir Next"/>
                <a:sym typeface="Avenir Next"/>
              </a:defRPr>
            </a:pPr>
            <a:r>
              <a:t>Following is the description of the parameters used −</a:t>
            </a:r>
          </a:p>
          <a:p>
            <a:pPr marL="402336" marR="5263896" indent="-402336" algn="just" defTabSz="402336">
              <a:lnSpc>
                <a:spcPct val="100000"/>
              </a:lnSpc>
              <a:spcBef>
                <a:spcPts val="700"/>
              </a:spcBef>
              <a:tabLst>
                <a:tab pos="114300" algn="l"/>
                <a:tab pos="393700" algn="l"/>
              </a:tabLst>
              <a:defRPr cap="none" spc="0" sz="1848">
                <a:solidFill>
                  <a:srgbClr val="000000"/>
                </a:solidFill>
                <a:latin typeface="Avenir Next"/>
                <a:ea typeface="Avenir Next"/>
                <a:cs typeface="Avenir Next"/>
                <a:sym typeface="Avenir Next"/>
              </a:defRPr>
            </a:pPr>
            <a:r>
              <a:rPr b="1"/>
              <a:t>	•	y</a:t>
            </a:r>
            <a:r>
              <a:t> is the response variable.</a:t>
            </a:r>
            <a:br/>
          </a:p>
          <a:p>
            <a:pPr marL="402336" marR="5263896" indent="-402336" algn="just" defTabSz="402336">
              <a:lnSpc>
                <a:spcPct val="100000"/>
              </a:lnSpc>
              <a:spcBef>
                <a:spcPts val="700"/>
              </a:spcBef>
              <a:tabLst>
                <a:tab pos="114300" algn="l"/>
                <a:tab pos="393700" algn="l"/>
              </a:tabLst>
              <a:defRPr cap="none" spc="0" sz="1848">
                <a:solidFill>
                  <a:srgbClr val="000000"/>
                </a:solidFill>
                <a:latin typeface="Avenir Next"/>
                <a:ea typeface="Avenir Next"/>
                <a:cs typeface="Avenir Next"/>
                <a:sym typeface="Avenir Next"/>
              </a:defRPr>
            </a:pPr>
            <a:r>
              <a:rPr b="1"/>
              <a:t>	•	x</a:t>
            </a:r>
            <a:r>
              <a:t> is the predictor variable.</a:t>
            </a:r>
            <a:br/>
          </a:p>
          <a:p>
            <a:pPr marL="402336" marR="5263896" indent="-402336" algn="just" defTabSz="402336">
              <a:lnSpc>
                <a:spcPct val="100000"/>
              </a:lnSpc>
              <a:spcBef>
                <a:spcPts val="700"/>
              </a:spcBef>
              <a:tabLst>
                <a:tab pos="114300" algn="l"/>
                <a:tab pos="393700" algn="l"/>
              </a:tabLst>
              <a:defRPr cap="none" spc="0" sz="1848">
                <a:solidFill>
                  <a:srgbClr val="000000"/>
                </a:solidFill>
                <a:latin typeface="Avenir Next"/>
                <a:ea typeface="Avenir Next"/>
                <a:cs typeface="Avenir Next"/>
                <a:sym typeface="Avenir Next"/>
              </a:defRPr>
            </a:pPr>
            <a:r>
              <a:rPr b="1"/>
              <a:t>	•	a</a:t>
            </a:r>
            <a:r>
              <a:t> and </a:t>
            </a:r>
            <a:r>
              <a:rPr b="1"/>
              <a:t>b</a:t>
            </a:r>
            <a:r>
              <a:t> are constants which are called the coefficients.</a:t>
            </a:r>
          </a:p>
        </p:txBody>
      </p:sp>
      <p:sp>
        <p:nvSpPr>
          <p:cNvPr id="373" name="Linear regression"/>
          <p:cNvSpPr txBox="1"/>
          <p:nvPr>
            <p:ph type="title"/>
          </p:nvPr>
        </p:nvSpPr>
        <p:spPr>
          <a:xfrm>
            <a:off x="406400" y="388483"/>
            <a:ext cx="12192000" cy="723901"/>
          </a:xfrm>
          <a:prstGeom prst="rect">
            <a:avLst/>
          </a:prstGeom>
        </p:spPr>
        <p:txBody>
          <a:bodyPr/>
          <a:lstStyle>
            <a:lvl1pPr defTabSz="467359">
              <a:spcBef>
                <a:spcPts val="2200"/>
              </a:spcBef>
              <a:defRPr sz="4800"/>
            </a:lvl1pPr>
          </a:lstStyle>
          <a:p>
            <a:pPr/>
            <a:r>
              <a:t>Linear regression</a:t>
            </a:r>
          </a:p>
        </p:txBody>
      </p:sp>
      <p:pic>
        <p:nvPicPr>
          <p:cNvPr id="374" name="Image" descr="Image"/>
          <p:cNvPicPr>
            <a:picLocks noChangeAspect="1"/>
          </p:cNvPicPr>
          <p:nvPr/>
        </p:nvPicPr>
        <p:blipFill>
          <a:blip r:embed="rId2">
            <a:extLst/>
          </a:blip>
          <a:stretch>
            <a:fillRect/>
          </a:stretch>
        </p:blipFill>
        <p:spPr>
          <a:xfrm>
            <a:off x="6838839" y="2290143"/>
            <a:ext cx="5792079" cy="5792079"/>
          </a:xfrm>
          <a:prstGeom prst="rect">
            <a:avLst/>
          </a:prstGeom>
          <a:ln w="12700">
            <a:miter lim="400000"/>
          </a:ln>
        </p:spPr>
      </p:pic>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6" name="Steps to Establish a Regression…"/>
          <p:cNvSpPr txBox="1"/>
          <p:nvPr>
            <p:ph type="body" idx="1"/>
          </p:nvPr>
        </p:nvSpPr>
        <p:spPr>
          <a:xfrm>
            <a:off x="129145" y="85755"/>
            <a:ext cx="16255708" cy="10090333"/>
          </a:xfrm>
          <a:prstGeom prst="rect">
            <a:avLst/>
          </a:prstGeom>
        </p:spPr>
        <p:txBody>
          <a:bodyPr anchor="t"/>
          <a:lstStyle/>
          <a:p>
            <a:pPr marR="5036149" algn="just" defTabSz="384047">
              <a:lnSpc>
                <a:spcPct val="100000"/>
              </a:lnSpc>
              <a:spcBef>
                <a:spcPts val="300"/>
              </a:spcBef>
              <a:defRPr cap="none" spc="0" sz="1764">
                <a:solidFill>
                  <a:srgbClr val="121214"/>
                </a:solidFill>
                <a:effectLst>
                  <a:outerShdw sx="100000" sy="100000" kx="0" ky="0" algn="b" rotWithShape="0" blurRad="21336" dist="15086" dir="2700000">
                    <a:srgbClr val="D6D6D6"/>
                  </a:outerShdw>
                </a:effectLst>
                <a:latin typeface="Avenir Next"/>
                <a:ea typeface="Avenir Next"/>
                <a:cs typeface="Avenir Next"/>
                <a:sym typeface="Avenir Next"/>
              </a:defRPr>
            </a:pPr>
            <a:r>
              <a:t>Steps to Establish a Regression</a:t>
            </a:r>
          </a:p>
          <a:p>
            <a:pPr marL="32003" marR="5024627" algn="just" defTabSz="384047">
              <a:lnSpc>
                <a:spcPct val="100000"/>
              </a:lnSpc>
              <a:spcBef>
                <a:spcPts val="700"/>
              </a:spcBef>
              <a:defRPr cap="none" spc="0" sz="1764">
                <a:solidFill>
                  <a:srgbClr val="000000"/>
                </a:solidFill>
                <a:latin typeface="Avenir Next"/>
                <a:ea typeface="Avenir Next"/>
                <a:cs typeface="Avenir Next"/>
                <a:sym typeface="Avenir Next"/>
              </a:defRPr>
            </a:pPr>
            <a:r>
              <a:t>A simple example of regression is predicting weight of a person when his height is known. To do this we need to have the relationship between height and weight of a person.</a:t>
            </a:r>
          </a:p>
          <a:p>
            <a:pPr marL="32003" marR="5024627" algn="just" defTabSz="384047">
              <a:lnSpc>
                <a:spcPct val="100000"/>
              </a:lnSpc>
              <a:spcBef>
                <a:spcPts val="700"/>
              </a:spcBef>
              <a:defRPr cap="none" spc="0" sz="1764">
                <a:solidFill>
                  <a:srgbClr val="000000"/>
                </a:solidFill>
                <a:latin typeface="Avenir Next"/>
                <a:ea typeface="Avenir Next"/>
                <a:cs typeface="Avenir Next"/>
                <a:sym typeface="Avenir Next"/>
              </a:defRPr>
            </a:pPr>
            <a:r>
              <a:t>The steps to create the relationship is −</a:t>
            </a:r>
          </a:p>
          <a:p>
            <a:pPr marL="384047" marR="5024627" indent="-384047" algn="just" defTabSz="384047">
              <a:lnSpc>
                <a:spcPct val="100000"/>
              </a:lnSpc>
              <a:spcBef>
                <a:spcPts val="700"/>
              </a:spcBef>
              <a:tabLst>
                <a:tab pos="114300" algn="l"/>
                <a:tab pos="381000" algn="l"/>
              </a:tabLst>
              <a:defRPr cap="none" spc="0" sz="1764">
                <a:solidFill>
                  <a:srgbClr val="000000"/>
                </a:solidFill>
                <a:latin typeface="Avenir Next"/>
                <a:ea typeface="Avenir Next"/>
                <a:cs typeface="Avenir Next"/>
                <a:sym typeface="Avenir Next"/>
              </a:defRPr>
            </a:pPr>
            <a:r>
              <a:t>	•	Carry out the experiment of gathering a sample of observed values of height and corresponding weight.</a:t>
            </a:r>
            <a:br/>
          </a:p>
          <a:p>
            <a:pPr marL="384047" marR="5024627" indent="-384047" algn="just" defTabSz="384047">
              <a:lnSpc>
                <a:spcPct val="100000"/>
              </a:lnSpc>
              <a:spcBef>
                <a:spcPts val="700"/>
              </a:spcBef>
              <a:tabLst>
                <a:tab pos="114300" algn="l"/>
                <a:tab pos="381000" algn="l"/>
              </a:tabLst>
              <a:defRPr cap="none" spc="0" sz="1764">
                <a:solidFill>
                  <a:srgbClr val="000000"/>
                </a:solidFill>
                <a:latin typeface="Avenir Next"/>
                <a:ea typeface="Avenir Next"/>
                <a:cs typeface="Avenir Next"/>
                <a:sym typeface="Avenir Next"/>
              </a:defRPr>
            </a:pPr>
            <a:r>
              <a:t>	•	Create a relationship model using the </a:t>
            </a:r>
            <a:r>
              <a:rPr b="1"/>
              <a:t>lm()</a:t>
            </a:r>
            <a:r>
              <a:t> functions in R.</a:t>
            </a:r>
            <a:br/>
          </a:p>
          <a:p>
            <a:pPr marL="384047" marR="5024627" indent="-384047" algn="just" defTabSz="384047">
              <a:lnSpc>
                <a:spcPct val="100000"/>
              </a:lnSpc>
              <a:spcBef>
                <a:spcPts val="700"/>
              </a:spcBef>
              <a:tabLst>
                <a:tab pos="114300" algn="l"/>
                <a:tab pos="381000" algn="l"/>
              </a:tabLst>
              <a:defRPr cap="none" spc="0" sz="1764">
                <a:solidFill>
                  <a:srgbClr val="000000"/>
                </a:solidFill>
                <a:latin typeface="Avenir Next"/>
                <a:ea typeface="Avenir Next"/>
                <a:cs typeface="Avenir Next"/>
                <a:sym typeface="Avenir Next"/>
              </a:defRPr>
            </a:pPr>
            <a:r>
              <a:t>	•	Find the coefficients from the model created and create the mathematical equation using these</a:t>
            </a:r>
            <a:br/>
          </a:p>
          <a:p>
            <a:pPr marL="384047" marR="5024627" indent="-384047" algn="just" defTabSz="384047">
              <a:lnSpc>
                <a:spcPct val="100000"/>
              </a:lnSpc>
              <a:spcBef>
                <a:spcPts val="700"/>
              </a:spcBef>
              <a:tabLst>
                <a:tab pos="114300" algn="l"/>
                <a:tab pos="381000" algn="l"/>
              </a:tabLst>
              <a:defRPr cap="none" spc="0" sz="1764">
                <a:solidFill>
                  <a:srgbClr val="000000"/>
                </a:solidFill>
                <a:latin typeface="Avenir Next"/>
                <a:ea typeface="Avenir Next"/>
                <a:cs typeface="Avenir Next"/>
                <a:sym typeface="Avenir Next"/>
              </a:defRPr>
            </a:pPr>
            <a:r>
              <a:t>	•	Get a summary of the relationship model to know the average error in prediction. Also called </a:t>
            </a:r>
            <a:r>
              <a:rPr b="1"/>
              <a:t>residuals</a:t>
            </a:r>
            <a:r>
              <a:t>.</a:t>
            </a:r>
            <a:br/>
          </a:p>
          <a:p>
            <a:pPr marL="384047" marR="5024627" indent="-384047" algn="just" defTabSz="384047">
              <a:lnSpc>
                <a:spcPct val="100000"/>
              </a:lnSpc>
              <a:spcBef>
                <a:spcPts val="700"/>
              </a:spcBef>
              <a:tabLst>
                <a:tab pos="114300" algn="l"/>
                <a:tab pos="381000" algn="l"/>
              </a:tabLst>
              <a:defRPr cap="none" spc="0" sz="1764">
                <a:solidFill>
                  <a:srgbClr val="000000"/>
                </a:solidFill>
                <a:latin typeface="Avenir Next"/>
                <a:ea typeface="Avenir Next"/>
                <a:cs typeface="Avenir Next"/>
                <a:sym typeface="Avenir Next"/>
              </a:defRPr>
            </a:pPr>
            <a:r>
              <a:t>	•	To predict the weight of new persons, use the </a:t>
            </a:r>
            <a:r>
              <a:rPr b="1"/>
              <a:t>predict()</a:t>
            </a:r>
            <a:r>
              <a:t> function in R.</a:t>
            </a:r>
            <a:br/>
            <a:r>
              <a:t>lm() Function</a:t>
            </a:r>
          </a:p>
          <a:p>
            <a:pPr marL="384047" marR="5024627" indent="-384047" algn="just" defTabSz="384047">
              <a:lnSpc>
                <a:spcPct val="100000"/>
              </a:lnSpc>
              <a:spcBef>
                <a:spcPts val="700"/>
              </a:spcBef>
              <a:tabLst>
                <a:tab pos="114300" algn="l"/>
                <a:tab pos="381000" algn="l"/>
              </a:tabLst>
              <a:defRPr cap="none" spc="0" sz="1764">
                <a:solidFill>
                  <a:srgbClr val="000000"/>
                </a:solidFill>
                <a:latin typeface="Avenir Next"/>
                <a:ea typeface="Avenir Next"/>
                <a:cs typeface="Avenir Next"/>
                <a:sym typeface="Avenir Next"/>
              </a:defRPr>
            </a:pPr>
          </a:p>
          <a:p>
            <a:pPr marL="32003" marR="5024627" algn="just" defTabSz="384047">
              <a:lnSpc>
                <a:spcPts val="4100"/>
              </a:lnSpc>
              <a:spcBef>
                <a:spcPts val="700"/>
              </a:spcBef>
              <a:defRPr cap="none" spc="0" sz="1764">
                <a:solidFill>
                  <a:srgbClr val="000000"/>
                </a:solidFill>
                <a:latin typeface="Verdana"/>
                <a:ea typeface="Verdana"/>
                <a:cs typeface="Verdana"/>
                <a:sym typeface="Verdana"/>
              </a:defRPr>
            </a:pPr>
            <a:r>
              <a:t>This function creates the relationship model between the predictor and the response variable.</a:t>
            </a:r>
          </a:p>
          <a:p>
            <a:pPr marR="5025907" defTabSz="384047">
              <a:lnSpc>
                <a:spcPts val="4000"/>
              </a:lnSpc>
              <a:spcBef>
                <a:spcPts val="200"/>
              </a:spcBef>
              <a:defRPr cap="none" spc="0" sz="1764">
                <a:solidFill>
                  <a:srgbClr val="000000"/>
                </a:solidFill>
                <a:effectLst>
                  <a:outerShdw sx="100000" sy="100000" kx="0" ky="0" algn="b" rotWithShape="0" blurRad="21336" dist="15086" dir="2700000">
                    <a:srgbClr val="D6D6D6"/>
                  </a:outerShdw>
                </a:effectLst>
                <a:latin typeface="Verdana"/>
                <a:ea typeface="Verdana"/>
                <a:cs typeface="Verdana"/>
                <a:sym typeface="Verdana"/>
              </a:defRPr>
            </a:pPr>
            <a:r>
              <a:t>Syntax</a:t>
            </a:r>
          </a:p>
          <a:p>
            <a:pPr marL="32003" marR="5024627" algn="just" defTabSz="384047">
              <a:lnSpc>
                <a:spcPts val="4100"/>
              </a:lnSpc>
              <a:spcBef>
                <a:spcPts val="700"/>
              </a:spcBef>
              <a:defRPr cap="none" spc="0" sz="1764">
                <a:solidFill>
                  <a:srgbClr val="000000"/>
                </a:solidFill>
                <a:latin typeface="Verdana"/>
                <a:ea typeface="Verdana"/>
                <a:cs typeface="Verdana"/>
                <a:sym typeface="Verdana"/>
              </a:defRPr>
            </a:pPr>
            <a:r>
              <a:t>The basic syntax for </a:t>
            </a:r>
            <a:r>
              <a:rPr b="1"/>
              <a:t>lm()</a:t>
            </a:r>
            <a:r>
              <a:t> function in linear regression is −</a:t>
            </a:r>
          </a:p>
          <a:p>
            <a:pPr defTabSz="384047">
              <a:lnSpc>
                <a:spcPts val="3200"/>
              </a:lnSpc>
              <a:defRPr cap="none" spc="0" sz="1764">
                <a:solidFill>
                  <a:srgbClr val="313131"/>
                </a:solidFill>
                <a:latin typeface="Menlo"/>
                <a:ea typeface="Menlo"/>
                <a:cs typeface="Menlo"/>
                <a:sym typeface="Menlo"/>
              </a:defRPr>
            </a:pPr>
            <a:r>
              <a:t>lm(formula,data)</a:t>
            </a:r>
          </a:p>
          <a:p>
            <a:pPr marL="32003" marR="5024627" algn="just" defTabSz="384047">
              <a:lnSpc>
                <a:spcPts val="4100"/>
              </a:lnSpc>
              <a:spcBef>
                <a:spcPts val="700"/>
              </a:spcBef>
              <a:defRPr cap="none" spc="0" sz="1764">
                <a:solidFill>
                  <a:srgbClr val="000000"/>
                </a:solidFill>
                <a:latin typeface="Verdana"/>
                <a:ea typeface="Verdana"/>
                <a:cs typeface="Verdana"/>
                <a:sym typeface="Verdana"/>
              </a:defRPr>
            </a:pPr>
            <a:r>
              <a:t>Following is the description of the parameters used −</a:t>
            </a:r>
          </a:p>
          <a:p>
            <a:pPr marL="384047" marR="5024627" indent="-384047" algn="just" defTabSz="384047">
              <a:lnSpc>
                <a:spcPts val="4100"/>
              </a:lnSpc>
              <a:spcBef>
                <a:spcPts val="700"/>
              </a:spcBef>
              <a:tabLst>
                <a:tab pos="114300" algn="l"/>
                <a:tab pos="381000" algn="l"/>
              </a:tabLst>
              <a:defRPr cap="none" spc="0" sz="1764">
                <a:solidFill>
                  <a:srgbClr val="000000"/>
                </a:solidFill>
                <a:latin typeface="Verdana"/>
                <a:ea typeface="Verdana"/>
                <a:cs typeface="Verdana"/>
                <a:sym typeface="Verdana"/>
              </a:defRPr>
            </a:pPr>
            <a:r>
              <a:rPr b="1"/>
              <a:t>	•	formula</a:t>
            </a:r>
            <a:r>
              <a:t> is a symbol presenting the relation between x and y.</a:t>
            </a:r>
            <a:br/>
          </a:p>
          <a:p>
            <a:pPr marL="384047" marR="5024627" indent="-384047" algn="just" defTabSz="384047">
              <a:lnSpc>
                <a:spcPts val="4100"/>
              </a:lnSpc>
              <a:spcBef>
                <a:spcPts val="700"/>
              </a:spcBef>
              <a:tabLst>
                <a:tab pos="114300" algn="l"/>
                <a:tab pos="381000" algn="l"/>
              </a:tabLst>
              <a:defRPr cap="none" spc="0" sz="1764">
                <a:solidFill>
                  <a:srgbClr val="000000"/>
                </a:solidFill>
                <a:latin typeface="Verdana"/>
                <a:ea typeface="Verdana"/>
                <a:cs typeface="Verdana"/>
                <a:sym typeface="Verdana"/>
              </a:defRPr>
            </a:pPr>
            <a:r>
              <a:rPr b="1"/>
              <a:t>	•	data</a:t>
            </a:r>
            <a:r>
              <a:t> is the vector on which the formula will be applied.</a:t>
            </a:r>
            <a:br/>
            <a:endParaRPr sz="1175"/>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 name="Multiple regression is an extension of linear regression into relationship between more than two variables. In simple linear relation we have one predictor and one response variable, but in multiple regression we have more than one predictor variable and one response variable.…"/>
          <p:cNvSpPr txBox="1"/>
          <p:nvPr>
            <p:ph type="body" idx="1"/>
          </p:nvPr>
        </p:nvSpPr>
        <p:spPr>
          <a:xfrm>
            <a:off x="192328" y="1268439"/>
            <a:ext cx="16224946" cy="8873670"/>
          </a:xfrm>
          <a:prstGeom prst="rect">
            <a:avLst/>
          </a:prstGeom>
        </p:spPr>
        <p:txBody>
          <a:bodyPr anchor="t"/>
          <a:lstStyle/>
          <a:p>
            <a:pPr marL="30099" marR="4725542" algn="just" defTabSz="361188">
              <a:lnSpc>
                <a:spcPts val="3800"/>
              </a:lnSpc>
              <a:spcBef>
                <a:spcPts val="700"/>
              </a:spcBef>
              <a:defRPr cap="none" spc="0" sz="1659">
                <a:solidFill>
                  <a:srgbClr val="000000"/>
                </a:solidFill>
                <a:latin typeface="Avenir Next"/>
                <a:ea typeface="Avenir Next"/>
                <a:cs typeface="Avenir Next"/>
                <a:sym typeface="Avenir Next"/>
              </a:defRPr>
            </a:pPr>
            <a:r>
              <a:t>Multiple regression is an extension of linear regression into relationship between more than two variables. In simple linear relation we have one predictor and one response variable, but in multiple regression we have more than one predictor variable and one response variable.</a:t>
            </a:r>
          </a:p>
          <a:p>
            <a:pPr marL="30099" marR="4725542" algn="just" defTabSz="361188">
              <a:lnSpc>
                <a:spcPts val="3800"/>
              </a:lnSpc>
              <a:spcBef>
                <a:spcPts val="700"/>
              </a:spcBef>
              <a:defRPr cap="none" spc="0" sz="1659">
                <a:solidFill>
                  <a:srgbClr val="000000"/>
                </a:solidFill>
                <a:latin typeface="Avenir Next"/>
                <a:ea typeface="Avenir Next"/>
                <a:cs typeface="Avenir Next"/>
                <a:sym typeface="Avenir Next"/>
              </a:defRPr>
            </a:pPr>
            <a:r>
              <a:t>The general mathematical equation for multiple regression is −</a:t>
            </a:r>
          </a:p>
          <a:p>
            <a:pPr defTabSz="361188">
              <a:lnSpc>
                <a:spcPts val="3000"/>
              </a:lnSpc>
              <a:defRPr cap="none" spc="0" sz="1659">
                <a:solidFill>
                  <a:srgbClr val="313131"/>
                </a:solidFill>
                <a:latin typeface="Avenir Next"/>
                <a:ea typeface="Avenir Next"/>
                <a:cs typeface="Avenir Next"/>
                <a:sym typeface="Avenir Next"/>
              </a:defRPr>
            </a:pPr>
            <a:r>
              <a:t>y = a + b1x1 + b2x2 +...bnxn</a:t>
            </a:r>
          </a:p>
          <a:p>
            <a:pPr marL="30099" marR="4725542" algn="just" defTabSz="361188">
              <a:lnSpc>
                <a:spcPts val="3800"/>
              </a:lnSpc>
              <a:spcBef>
                <a:spcPts val="700"/>
              </a:spcBef>
              <a:defRPr cap="none" spc="0" sz="1659">
                <a:solidFill>
                  <a:srgbClr val="000000"/>
                </a:solidFill>
                <a:latin typeface="Avenir Next"/>
                <a:ea typeface="Avenir Next"/>
                <a:cs typeface="Avenir Next"/>
                <a:sym typeface="Avenir Next"/>
              </a:defRPr>
            </a:pPr>
            <a:r>
              <a:t>Following is the description of the parameters used −</a:t>
            </a:r>
          </a:p>
          <a:p>
            <a:pPr marL="361188" marR="4725542" indent="-361188" algn="just" defTabSz="361188">
              <a:lnSpc>
                <a:spcPts val="3800"/>
              </a:lnSpc>
              <a:spcBef>
                <a:spcPts val="700"/>
              </a:spcBef>
              <a:tabLst>
                <a:tab pos="101600" algn="l"/>
                <a:tab pos="355600" algn="l"/>
              </a:tabLst>
              <a:defRPr cap="none" spc="0" sz="1659">
                <a:solidFill>
                  <a:srgbClr val="000000"/>
                </a:solidFill>
                <a:latin typeface="Avenir Next"/>
                <a:ea typeface="Avenir Next"/>
                <a:cs typeface="Avenir Next"/>
                <a:sym typeface="Avenir Next"/>
              </a:defRPr>
            </a:pPr>
            <a:r>
              <a:rPr b="1"/>
              <a:t>	•	y</a:t>
            </a:r>
            <a:r>
              <a:t> is the response variable.</a:t>
            </a:r>
            <a:br/>
          </a:p>
          <a:p>
            <a:pPr marL="361188" marR="4725542" indent="-361188" algn="just" defTabSz="361188">
              <a:lnSpc>
                <a:spcPts val="3800"/>
              </a:lnSpc>
              <a:spcBef>
                <a:spcPts val="700"/>
              </a:spcBef>
              <a:tabLst>
                <a:tab pos="101600" algn="l"/>
                <a:tab pos="355600" algn="l"/>
              </a:tabLst>
              <a:defRPr cap="none" spc="0" sz="1659">
                <a:solidFill>
                  <a:srgbClr val="000000"/>
                </a:solidFill>
                <a:latin typeface="Avenir Next"/>
                <a:ea typeface="Avenir Next"/>
                <a:cs typeface="Avenir Next"/>
                <a:sym typeface="Avenir Next"/>
              </a:defRPr>
            </a:pPr>
            <a:r>
              <a:rPr b="1"/>
              <a:t>	•	a, b1, b2...bn</a:t>
            </a:r>
            <a:r>
              <a:t> are the coefficients.</a:t>
            </a:r>
            <a:br/>
          </a:p>
          <a:p>
            <a:pPr marL="361188" marR="4725542" indent="-361188" algn="just" defTabSz="361188">
              <a:lnSpc>
                <a:spcPts val="3800"/>
              </a:lnSpc>
              <a:spcBef>
                <a:spcPts val="700"/>
              </a:spcBef>
              <a:tabLst>
                <a:tab pos="101600" algn="l"/>
                <a:tab pos="355600" algn="l"/>
              </a:tabLst>
              <a:defRPr cap="none" spc="0" sz="1659">
                <a:solidFill>
                  <a:srgbClr val="000000"/>
                </a:solidFill>
                <a:latin typeface="Avenir Next"/>
                <a:ea typeface="Avenir Next"/>
                <a:cs typeface="Avenir Next"/>
                <a:sym typeface="Avenir Next"/>
              </a:defRPr>
            </a:pPr>
            <a:r>
              <a:rPr b="1"/>
              <a:t>	•	x1, x2, ...xn</a:t>
            </a:r>
            <a:r>
              <a:t> are the predictor variables.</a:t>
            </a:r>
            <a:br/>
          </a:p>
          <a:p>
            <a:pPr marL="30099" marR="4725542" algn="just" defTabSz="361188">
              <a:lnSpc>
                <a:spcPts val="3800"/>
              </a:lnSpc>
              <a:spcBef>
                <a:spcPts val="700"/>
              </a:spcBef>
              <a:defRPr cap="none" spc="0" sz="1659">
                <a:solidFill>
                  <a:srgbClr val="000000"/>
                </a:solidFill>
                <a:latin typeface="Avenir Next"/>
                <a:ea typeface="Avenir Next"/>
                <a:cs typeface="Avenir Next"/>
                <a:sym typeface="Avenir Next"/>
              </a:defRPr>
            </a:pPr>
            <a:r>
              <a:t>We create the regression model using the </a:t>
            </a:r>
            <a:r>
              <a:rPr b="1"/>
              <a:t>lm()</a:t>
            </a:r>
            <a:r>
              <a:t> function in R. The model determines the value of the coefficients using the input data. Next we can predict the value of the response variable for a given set of predictor variables using these coefficients.</a:t>
            </a:r>
          </a:p>
          <a:p>
            <a:pPr marR="4736378" defTabSz="361188">
              <a:lnSpc>
                <a:spcPts val="4400"/>
              </a:lnSpc>
              <a:spcBef>
                <a:spcPts val="300"/>
              </a:spcBef>
              <a:defRPr cap="none" spc="0" sz="1659">
                <a:solidFill>
                  <a:srgbClr val="121214"/>
                </a:solidFill>
                <a:effectLst>
                  <a:outerShdw sx="100000" sy="100000" kx="0" ky="0" algn="b" rotWithShape="0" blurRad="20066" dist="14188" dir="2700000">
                    <a:srgbClr val="D6D6D6"/>
                  </a:outerShdw>
                </a:effectLst>
                <a:latin typeface="Avenir Next"/>
                <a:ea typeface="Avenir Next"/>
                <a:cs typeface="Avenir Next"/>
                <a:sym typeface="Avenir Next"/>
              </a:defRPr>
            </a:pPr>
            <a:r>
              <a:t>lm() Function</a:t>
            </a:r>
          </a:p>
          <a:p>
            <a:pPr marL="30099" marR="4725542" algn="just" defTabSz="361188">
              <a:lnSpc>
                <a:spcPts val="3800"/>
              </a:lnSpc>
              <a:spcBef>
                <a:spcPts val="700"/>
              </a:spcBef>
              <a:defRPr cap="none" spc="0" sz="1659">
                <a:solidFill>
                  <a:srgbClr val="000000"/>
                </a:solidFill>
                <a:latin typeface="Avenir Next"/>
                <a:ea typeface="Avenir Next"/>
                <a:cs typeface="Avenir Next"/>
                <a:sym typeface="Avenir Next"/>
              </a:defRPr>
            </a:pPr>
            <a:r>
              <a:t>This function creates the relationship model between the predictor and the response variable.</a:t>
            </a:r>
          </a:p>
          <a:p>
            <a:pPr marR="4726747" defTabSz="361188">
              <a:lnSpc>
                <a:spcPts val="3800"/>
              </a:lnSpc>
              <a:spcBef>
                <a:spcPts val="200"/>
              </a:spcBef>
              <a:defRPr cap="none" spc="0" sz="1659">
                <a:solidFill>
                  <a:srgbClr val="000000"/>
                </a:solidFill>
                <a:effectLst>
                  <a:outerShdw sx="100000" sy="100000" kx="0" ky="0" algn="b" rotWithShape="0" blurRad="20066" dist="14188" dir="2700000">
                    <a:srgbClr val="D6D6D6"/>
                  </a:outerShdw>
                </a:effectLst>
                <a:latin typeface="Avenir Next"/>
                <a:ea typeface="Avenir Next"/>
                <a:cs typeface="Avenir Next"/>
                <a:sym typeface="Avenir Next"/>
              </a:defRPr>
            </a:pPr>
            <a:r>
              <a:t>Syntax</a:t>
            </a:r>
          </a:p>
          <a:p>
            <a:pPr marL="30099" marR="4725542" algn="just" defTabSz="361188">
              <a:lnSpc>
                <a:spcPts val="3800"/>
              </a:lnSpc>
              <a:spcBef>
                <a:spcPts val="700"/>
              </a:spcBef>
              <a:defRPr cap="none" spc="0" sz="1659">
                <a:solidFill>
                  <a:srgbClr val="000000"/>
                </a:solidFill>
                <a:latin typeface="Avenir Next"/>
                <a:ea typeface="Avenir Next"/>
                <a:cs typeface="Avenir Next"/>
                <a:sym typeface="Avenir Next"/>
              </a:defRPr>
            </a:pPr>
            <a:r>
              <a:t>The basic syntax for </a:t>
            </a:r>
            <a:r>
              <a:rPr b="1"/>
              <a:t>lm()</a:t>
            </a:r>
            <a:r>
              <a:t> function in multiple regression is −</a:t>
            </a:r>
          </a:p>
          <a:p>
            <a:pPr defTabSz="361188">
              <a:lnSpc>
                <a:spcPts val="3000"/>
              </a:lnSpc>
              <a:defRPr cap="none" spc="0" sz="1659">
                <a:solidFill>
                  <a:srgbClr val="313131"/>
                </a:solidFill>
                <a:latin typeface="Avenir Next"/>
                <a:ea typeface="Avenir Next"/>
                <a:cs typeface="Avenir Next"/>
                <a:sym typeface="Avenir Next"/>
              </a:defRPr>
            </a:pPr>
            <a:r>
              <a:t>lm(y ~ x1+x2+x3...,data)</a:t>
            </a:r>
          </a:p>
          <a:p>
            <a:pPr marL="30099" marR="4725542" algn="just" defTabSz="361188">
              <a:lnSpc>
                <a:spcPts val="3800"/>
              </a:lnSpc>
              <a:spcBef>
                <a:spcPts val="700"/>
              </a:spcBef>
              <a:defRPr cap="none" spc="0" sz="1659">
                <a:solidFill>
                  <a:srgbClr val="000000"/>
                </a:solidFill>
                <a:latin typeface="Avenir Next"/>
                <a:ea typeface="Avenir Next"/>
                <a:cs typeface="Avenir Next"/>
                <a:sym typeface="Avenir Next"/>
              </a:defRPr>
            </a:pPr>
            <a:r>
              <a:t>Following is the description of the parameters used −</a:t>
            </a:r>
          </a:p>
          <a:p>
            <a:pPr marL="361188" marR="4725542" indent="-361188" algn="just" defTabSz="361188">
              <a:lnSpc>
                <a:spcPts val="3800"/>
              </a:lnSpc>
              <a:spcBef>
                <a:spcPts val="700"/>
              </a:spcBef>
              <a:tabLst>
                <a:tab pos="101600" algn="l"/>
                <a:tab pos="355600" algn="l"/>
              </a:tabLst>
              <a:defRPr cap="none" spc="0" sz="1659">
                <a:solidFill>
                  <a:srgbClr val="000000"/>
                </a:solidFill>
                <a:latin typeface="Avenir Next"/>
                <a:ea typeface="Avenir Next"/>
                <a:cs typeface="Avenir Next"/>
                <a:sym typeface="Avenir Next"/>
              </a:defRPr>
            </a:pPr>
            <a:r>
              <a:rPr b="1"/>
              <a:t>	•	formula</a:t>
            </a:r>
            <a:r>
              <a:t> is a symbol presenting the relation between the response variable and predictor variables.</a:t>
            </a:r>
            <a:br/>
          </a:p>
          <a:p>
            <a:pPr marL="361188" marR="4725542" indent="-361188" algn="just" defTabSz="361188">
              <a:lnSpc>
                <a:spcPts val="3800"/>
              </a:lnSpc>
              <a:spcBef>
                <a:spcPts val="700"/>
              </a:spcBef>
              <a:tabLst>
                <a:tab pos="101600" algn="l"/>
                <a:tab pos="355600" algn="l"/>
              </a:tabLst>
              <a:defRPr cap="none" spc="0" sz="1659">
                <a:solidFill>
                  <a:srgbClr val="000000"/>
                </a:solidFill>
                <a:latin typeface="Avenir Next"/>
                <a:ea typeface="Avenir Next"/>
                <a:cs typeface="Avenir Next"/>
                <a:sym typeface="Avenir Next"/>
              </a:defRPr>
            </a:pPr>
            <a:r>
              <a:rPr b="1"/>
              <a:t>	•	data</a:t>
            </a:r>
            <a:r>
              <a:t> is the vector on which the formula will be applied.</a:t>
            </a:r>
            <a:br/>
          </a:p>
        </p:txBody>
      </p:sp>
      <p:sp>
        <p:nvSpPr>
          <p:cNvPr id="379" name="Multiple regression"/>
          <p:cNvSpPr txBox="1"/>
          <p:nvPr>
            <p:ph type="title"/>
          </p:nvPr>
        </p:nvSpPr>
        <p:spPr>
          <a:xfrm>
            <a:off x="406400" y="326080"/>
            <a:ext cx="12192000" cy="723901"/>
          </a:xfrm>
          <a:prstGeom prst="rect">
            <a:avLst/>
          </a:prstGeom>
        </p:spPr>
        <p:txBody>
          <a:bodyPr/>
          <a:lstStyle>
            <a:lvl1pPr defTabSz="467359">
              <a:spcBef>
                <a:spcPts val="2200"/>
              </a:spcBef>
              <a:defRPr sz="4800"/>
            </a:lvl1pPr>
          </a:lstStyle>
          <a:p>
            <a:pPr/>
            <a:r>
              <a:t>Multiple regression</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 name="The Logistic Regression is a regression model in which the response variable (dependent variable) has categorical values such as True/False or 0/1. It actually measures the probability of a binary response as the value of response variable based on the mathematical equation relating it with the predictor variables.…"/>
          <p:cNvSpPr txBox="1"/>
          <p:nvPr>
            <p:ph type="body" idx="1"/>
          </p:nvPr>
        </p:nvSpPr>
        <p:spPr>
          <a:xfrm>
            <a:off x="157080" y="1168697"/>
            <a:ext cx="18420413" cy="9105437"/>
          </a:xfrm>
          <a:prstGeom prst="rect">
            <a:avLst/>
          </a:prstGeom>
        </p:spPr>
        <p:txBody>
          <a:bodyPr anchor="t"/>
          <a:lstStyle/>
          <a:p>
            <a:pPr marL="35051" marR="5503164" algn="just" defTabSz="420623">
              <a:lnSpc>
                <a:spcPts val="4500"/>
              </a:lnSpc>
              <a:spcBef>
                <a:spcPts val="800"/>
              </a:spcBef>
              <a:defRPr cap="none" spc="0" sz="1932">
                <a:solidFill>
                  <a:srgbClr val="000000"/>
                </a:solidFill>
                <a:latin typeface="Verdana"/>
                <a:ea typeface="Verdana"/>
                <a:cs typeface="Verdana"/>
                <a:sym typeface="Verdana"/>
              </a:defRPr>
            </a:pPr>
            <a:r>
              <a:t>The Logistic Regression is a regression model in which the response variable (dependent variable) has categorical values such as True/False or 0/1. It actually measures the probability of a binary response as the value of response variable based on the mathematical equation relating it with the predictor variables.</a:t>
            </a:r>
          </a:p>
          <a:p>
            <a:pPr marL="35051" marR="5503164" algn="just" defTabSz="420623">
              <a:lnSpc>
                <a:spcPts val="4500"/>
              </a:lnSpc>
              <a:spcBef>
                <a:spcPts val="800"/>
              </a:spcBef>
              <a:defRPr cap="none" spc="0" sz="1932">
                <a:solidFill>
                  <a:srgbClr val="000000"/>
                </a:solidFill>
                <a:latin typeface="Verdana"/>
                <a:ea typeface="Verdana"/>
                <a:cs typeface="Verdana"/>
                <a:sym typeface="Verdana"/>
              </a:defRPr>
            </a:pPr>
            <a:r>
              <a:t>The general mathematical equation for logistic regression is −</a:t>
            </a:r>
          </a:p>
          <a:p>
            <a:pPr algn="just" defTabSz="420623">
              <a:lnSpc>
                <a:spcPts val="3600"/>
              </a:lnSpc>
              <a:defRPr cap="none" spc="0" sz="1932">
                <a:solidFill>
                  <a:srgbClr val="313131"/>
                </a:solidFill>
                <a:latin typeface="Menlo"/>
                <a:ea typeface="Menlo"/>
                <a:cs typeface="Menlo"/>
                <a:sym typeface="Menlo"/>
              </a:defRPr>
            </a:pPr>
            <a:r>
              <a:t>y = 1/(1+e^-(a+b1x1+b2x2+b3x3+...))</a:t>
            </a:r>
          </a:p>
          <a:p>
            <a:pPr marL="35051" marR="5503164" algn="just" defTabSz="420623">
              <a:lnSpc>
                <a:spcPts val="4500"/>
              </a:lnSpc>
              <a:spcBef>
                <a:spcPts val="800"/>
              </a:spcBef>
              <a:defRPr cap="none" spc="0" sz="1932">
                <a:solidFill>
                  <a:srgbClr val="000000"/>
                </a:solidFill>
                <a:latin typeface="Verdana"/>
                <a:ea typeface="Verdana"/>
                <a:cs typeface="Verdana"/>
                <a:sym typeface="Verdana"/>
              </a:defRPr>
            </a:pPr>
            <a:r>
              <a:t>Following is the description of the parameters used −</a:t>
            </a:r>
          </a:p>
          <a:p>
            <a:pPr marL="420623" marR="5503164" indent="-420623" algn="just" defTabSz="420623">
              <a:lnSpc>
                <a:spcPts val="4500"/>
              </a:lnSpc>
              <a:spcBef>
                <a:spcPts val="800"/>
              </a:spcBef>
              <a:tabLst>
                <a:tab pos="127000" algn="l"/>
                <a:tab pos="419100" algn="l"/>
              </a:tabLst>
              <a:defRPr cap="none" spc="0" sz="1932">
                <a:solidFill>
                  <a:srgbClr val="000000"/>
                </a:solidFill>
                <a:latin typeface="Verdana"/>
                <a:ea typeface="Verdana"/>
                <a:cs typeface="Verdana"/>
                <a:sym typeface="Verdana"/>
              </a:defRPr>
            </a:pPr>
            <a:r>
              <a:rPr b="1"/>
              <a:t>	•	y</a:t>
            </a:r>
            <a:r>
              <a:t> is the response variable.</a:t>
            </a:r>
            <a:br/>
          </a:p>
          <a:p>
            <a:pPr marL="420623" marR="5503164" indent="-420623" algn="just" defTabSz="420623">
              <a:lnSpc>
                <a:spcPts val="4500"/>
              </a:lnSpc>
              <a:spcBef>
                <a:spcPts val="800"/>
              </a:spcBef>
              <a:tabLst>
                <a:tab pos="127000" algn="l"/>
                <a:tab pos="419100" algn="l"/>
              </a:tabLst>
              <a:defRPr cap="none" spc="0" sz="1932">
                <a:solidFill>
                  <a:srgbClr val="000000"/>
                </a:solidFill>
                <a:latin typeface="Verdana"/>
                <a:ea typeface="Verdana"/>
                <a:cs typeface="Verdana"/>
                <a:sym typeface="Verdana"/>
              </a:defRPr>
            </a:pPr>
            <a:r>
              <a:rPr b="1"/>
              <a:t>	•	x</a:t>
            </a:r>
            <a:r>
              <a:t> is the predictor variable.</a:t>
            </a:r>
            <a:br/>
          </a:p>
          <a:p>
            <a:pPr marL="420623" marR="5503164" indent="-420623" algn="just" defTabSz="420623">
              <a:lnSpc>
                <a:spcPts val="4500"/>
              </a:lnSpc>
              <a:spcBef>
                <a:spcPts val="800"/>
              </a:spcBef>
              <a:tabLst>
                <a:tab pos="127000" algn="l"/>
                <a:tab pos="419100" algn="l"/>
              </a:tabLst>
              <a:defRPr cap="none" spc="0" sz="1932">
                <a:solidFill>
                  <a:srgbClr val="000000"/>
                </a:solidFill>
                <a:latin typeface="Verdana"/>
                <a:ea typeface="Verdana"/>
                <a:cs typeface="Verdana"/>
                <a:sym typeface="Verdana"/>
              </a:defRPr>
            </a:pPr>
            <a:r>
              <a:rPr b="1"/>
              <a:t>	•	a</a:t>
            </a:r>
            <a:r>
              <a:t> and </a:t>
            </a:r>
            <a:r>
              <a:rPr b="1"/>
              <a:t>b</a:t>
            </a:r>
            <a:r>
              <a:t> are the coefficients which are numeric constants.</a:t>
            </a:r>
            <a:br/>
          </a:p>
          <a:p>
            <a:pPr marL="35051" marR="5503164" algn="just" defTabSz="420623">
              <a:lnSpc>
                <a:spcPts val="4500"/>
              </a:lnSpc>
              <a:spcBef>
                <a:spcPts val="800"/>
              </a:spcBef>
              <a:defRPr cap="none" spc="0" sz="1932">
                <a:solidFill>
                  <a:srgbClr val="000000"/>
                </a:solidFill>
                <a:latin typeface="Verdana"/>
                <a:ea typeface="Verdana"/>
                <a:cs typeface="Verdana"/>
                <a:sym typeface="Verdana"/>
              </a:defRPr>
            </a:pPr>
            <a:r>
              <a:t>The function used to create the regression model is the </a:t>
            </a:r>
            <a:r>
              <a:rPr b="1"/>
              <a:t>glm()</a:t>
            </a:r>
            <a:r>
              <a:t> function.</a:t>
            </a:r>
          </a:p>
          <a:p>
            <a:pPr marR="5515782" algn="just" defTabSz="420623">
              <a:lnSpc>
                <a:spcPts val="5100"/>
              </a:lnSpc>
              <a:spcBef>
                <a:spcPts val="300"/>
              </a:spcBef>
              <a:defRPr cap="none" spc="0" sz="1932">
                <a:solidFill>
                  <a:srgbClr val="121214"/>
                </a:solidFill>
                <a:effectLst>
                  <a:outerShdw sx="100000" sy="100000" kx="0" ky="0" algn="b" rotWithShape="0" blurRad="23368" dist="16523" dir="2700000">
                    <a:srgbClr val="D6D6D6"/>
                  </a:outerShdw>
                </a:effectLst>
                <a:latin typeface="Verdana"/>
                <a:ea typeface="Verdana"/>
                <a:cs typeface="Verdana"/>
                <a:sym typeface="Verdana"/>
              </a:defRPr>
            </a:pPr>
            <a:r>
              <a:t>Syntax</a:t>
            </a:r>
          </a:p>
          <a:p>
            <a:pPr marL="35051" marR="5503164" algn="just" defTabSz="420623">
              <a:lnSpc>
                <a:spcPts val="4500"/>
              </a:lnSpc>
              <a:spcBef>
                <a:spcPts val="800"/>
              </a:spcBef>
              <a:defRPr cap="none" spc="0" sz="1932">
                <a:solidFill>
                  <a:srgbClr val="000000"/>
                </a:solidFill>
                <a:latin typeface="Verdana"/>
                <a:ea typeface="Verdana"/>
                <a:cs typeface="Verdana"/>
                <a:sym typeface="Verdana"/>
              </a:defRPr>
            </a:pPr>
            <a:r>
              <a:t>The basic syntax for </a:t>
            </a:r>
            <a:r>
              <a:rPr b="1"/>
              <a:t>glm()</a:t>
            </a:r>
            <a:r>
              <a:t> function in logistic regression is −</a:t>
            </a:r>
          </a:p>
          <a:p>
            <a:pPr algn="just" defTabSz="420623">
              <a:lnSpc>
                <a:spcPts val="3600"/>
              </a:lnSpc>
              <a:defRPr cap="none" spc="0" sz="1932">
                <a:solidFill>
                  <a:srgbClr val="313131"/>
                </a:solidFill>
                <a:latin typeface="Menlo"/>
                <a:ea typeface="Menlo"/>
                <a:cs typeface="Menlo"/>
                <a:sym typeface="Menlo"/>
              </a:defRPr>
            </a:pPr>
            <a:r>
              <a:t>glm(formula,data,family)</a:t>
            </a:r>
          </a:p>
          <a:p>
            <a:pPr marL="35051" marR="5503164" algn="just" defTabSz="420623">
              <a:lnSpc>
                <a:spcPts val="4500"/>
              </a:lnSpc>
              <a:spcBef>
                <a:spcPts val="800"/>
              </a:spcBef>
              <a:defRPr cap="none" spc="0" sz="1932">
                <a:solidFill>
                  <a:srgbClr val="000000"/>
                </a:solidFill>
                <a:latin typeface="Verdana"/>
                <a:ea typeface="Verdana"/>
                <a:cs typeface="Verdana"/>
                <a:sym typeface="Verdana"/>
              </a:defRPr>
            </a:pPr>
            <a:r>
              <a:t>Following is the description of the parameters used −</a:t>
            </a:r>
          </a:p>
          <a:p>
            <a:pPr marL="420623" marR="5503164" indent="-420623" algn="just" defTabSz="420623">
              <a:lnSpc>
                <a:spcPts val="4500"/>
              </a:lnSpc>
              <a:spcBef>
                <a:spcPts val="800"/>
              </a:spcBef>
              <a:tabLst>
                <a:tab pos="127000" algn="l"/>
                <a:tab pos="419100" algn="l"/>
              </a:tabLst>
              <a:defRPr cap="none" spc="0" sz="1932">
                <a:solidFill>
                  <a:srgbClr val="000000"/>
                </a:solidFill>
                <a:latin typeface="Verdana"/>
                <a:ea typeface="Verdana"/>
                <a:cs typeface="Verdana"/>
                <a:sym typeface="Verdana"/>
              </a:defRPr>
            </a:pPr>
            <a:r>
              <a:rPr b="1"/>
              <a:t>	•	formula</a:t>
            </a:r>
            <a:r>
              <a:t> is the symbol presenting the relationship between the variables.</a:t>
            </a:r>
            <a:br/>
          </a:p>
          <a:p>
            <a:pPr marL="420623" marR="5503164" indent="-420623" algn="just" defTabSz="420623">
              <a:lnSpc>
                <a:spcPts val="4500"/>
              </a:lnSpc>
              <a:spcBef>
                <a:spcPts val="800"/>
              </a:spcBef>
              <a:tabLst>
                <a:tab pos="127000" algn="l"/>
                <a:tab pos="419100" algn="l"/>
              </a:tabLst>
              <a:defRPr cap="none" spc="0" sz="1932">
                <a:solidFill>
                  <a:srgbClr val="000000"/>
                </a:solidFill>
                <a:latin typeface="Verdana"/>
                <a:ea typeface="Verdana"/>
                <a:cs typeface="Verdana"/>
                <a:sym typeface="Verdana"/>
              </a:defRPr>
            </a:pPr>
            <a:r>
              <a:rPr b="1"/>
              <a:t>	•	data</a:t>
            </a:r>
            <a:r>
              <a:t> is the data set giving the values of these variables.</a:t>
            </a:r>
            <a:br/>
          </a:p>
          <a:p>
            <a:pPr marL="420623" marR="5503164" indent="-420623" algn="just" defTabSz="420623">
              <a:lnSpc>
                <a:spcPts val="4500"/>
              </a:lnSpc>
              <a:spcBef>
                <a:spcPts val="800"/>
              </a:spcBef>
              <a:tabLst>
                <a:tab pos="127000" algn="l"/>
                <a:tab pos="419100" algn="l"/>
              </a:tabLst>
              <a:defRPr cap="none" spc="0" sz="1932">
                <a:solidFill>
                  <a:srgbClr val="000000"/>
                </a:solidFill>
                <a:latin typeface="Verdana"/>
                <a:ea typeface="Verdana"/>
                <a:cs typeface="Verdana"/>
                <a:sym typeface="Verdana"/>
              </a:defRPr>
            </a:pPr>
            <a:r>
              <a:rPr b="1"/>
              <a:t>	•	family</a:t>
            </a:r>
            <a:r>
              <a:t> is R object to specify the details of the model. It's value is binomial for logistic regression.</a:t>
            </a:r>
            <a:br/>
          </a:p>
        </p:txBody>
      </p:sp>
      <p:sp>
        <p:nvSpPr>
          <p:cNvPr id="382" name="Logistic regression"/>
          <p:cNvSpPr txBox="1"/>
          <p:nvPr>
            <p:ph type="title"/>
          </p:nvPr>
        </p:nvSpPr>
        <p:spPr>
          <a:xfrm>
            <a:off x="406400" y="251196"/>
            <a:ext cx="12192000" cy="723901"/>
          </a:xfrm>
          <a:prstGeom prst="rect">
            <a:avLst/>
          </a:prstGeom>
        </p:spPr>
        <p:txBody>
          <a:bodyPr/>
          <a:lstStyle>
            <a:lvl1pPr defTabSz="467359">
              <a:spcBef>
                <a:spcPts val="2200"/>
              </a:spcBef>
              <a:defRPr sz="4800"/>
            </a:lvl1pPr>
          </a:lstStyle>
          <a:p>
            <a:pPr/>
            <a:r>
              <a:t>Logistic regression</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 name="In a random collection of data from independent sources, it is generally observed that the distribution of data is normal. Which means, on plotting a graph with the value of the variable in the horizontal axis and the count of the values in the vertical axis we get a bell shape curve. The center of the curve represents the mean of the data set.…"/>
          <p:cNvSpPr txBox="1"/>
          <p:nvPr>
            <p:ph type="body" idx="1"/>
          </p:nvPr>
        </p:nvSpPr>
        <p:spPr>
          <a:xfrm>
            <a:off x="429264" y="1081230"/>
            <a:ext cx="12516741" cy="8550197"/>
          </a:xfrm>
          <a:prstGeom prst="rect">
            <a:avLst/>
          </a:prstGeom>
        </p:spPr>
        <p:txBody>
          <a:bodyPr anchor="t"/>
          <a:lstStyle/>
          <a:p>
            <a:pPr defTabSz="406908">
              <a:lnSpc>
                <a:spcPts val="3800"/>
              </a:lnSpc>
              <a:defRPr cap="none" spc="0" sz="1869">
                <a:solidFill>
                  <a:srgbClr val="000000"/>
                </a:solidFill>
                <a:latin typeface="Avenir Next"/>
                <a:ea typeface="Avenir Next"/>
                <a:cs typeface="Avenir Next"/>
                <a:sym typeface="Avenir Next"/>
              </a:defRPr>
            </a:pPr>
            <a:r>
              <a:t>In a random collection of data from independent sources, it is generally observed that the distribution of data is normal. Which means, on plotting a graph with the value of the variable in the horizontal axis and the count of the values in the vertical axis we get a bell shape curve. The center of the curve represents the mean of the data set.</a:t>
            </a:r>
          </a:p>
          <a:p>
            <a:pPr marL="182037" marR="5335920" indent="-182037" defTabSz="406908">
              <a:lnSpc>
                <a:spcPts val="4900"/>
              </a:lnSpc>
              <a:spcBef>
                <a:spcPts val="300"/>
              </a:spcBef>
              <a:buSzPct val="100000"/>
              <a:buChar char="•"/>
              <a:defRPr b="1" cap="none" spc="0" sz="1869">
                <a:solidFill>
                  <a:srgbClr val="121214"/>
                </a:solidFill>
                <a:effectLst>
                  <a:outerShdw sx="100000" sy="100000" kx="0" ky="0" algn="b" rotWithShape="0" blurRad="22606" dist="15984" dir="2700000">
                    <a:srgbClr val="D6D6D6"/>
                  </a:outerShdw>
                </a:effectLst>
                <a:latin typeface="Verdana"/>
                <a:ea typeface="Verdana"/>
                <a:cs typeface="Verdana"/>
                <a:sym typeface="Verdana"/>
              </a:defRPr>
            </a:pPr>
          </a:p>
          <a:p>
            <a:pPr marL="182037" marR="5335920" indent="-182037" defTabSz="406908">
              <a:lnSpc>
                <a:spcPts val="4900"/>
              </a:lnSpc>
              <a:spcBef>
                <a:spcPts val="300"/>
              </a:spcBef>
              <a:buSzPct val="100000"/>
              <a:buChar char="•"/>
              <a:defRPr b="1" cap="none" spc="0" sz="1869">
                <a:solidFill>
                  <a:srgbClr val="121214"/>
                </a:solidFill>
                <a:effectLst>
                  <a:outerShdw sx="100000" sy="100000" kx="0" ky="0" algn="b" rotWithShape="0" blurRad="22606" dist="15984" dir="2700000">
                    <a:srgbClr val="D6D6D6"/>
                  </a:outerShdw>
                </a:effectLst>
                <a:latin typeface="Verdana"/>
                <a:ea typeface="Verdana"/>
                <a:cs typeface="Verdana"/>
                <a:sym typeface="Verdana"/>
              </a:defRPr>
            </a:pPr>
            <a:r>
              <a:t> </a:t>
            </a:r>
            <a:r>
              <a:rPr>
                <a:latin typeface="Avenir Next"/>
                <a:ea typeface="Avenir Next"/>
                <a:cs typeface="Avenir Next"/>
                <a:sym typeface="Avenir Next"/>
              </a:rPr>
              <a:t>dnorm() - </a:t>
            </a:r>
            <a:r>
              <a:rPr b="0">
                <a:latin typeface="Avenir Next"/>
                <a:ea typeface="Avenir Next"/>
                <a:cs typeface="Avenir Next"/>
                <a:sym typeface="Avenir Next"/>
              </a:rPr>
              <a:t>This function gives height of the probability distribution at each point for a given mean and standard deviation</a:t>
            </a:r>
            <a:br>
              <a:rPr b="0">
                <a:latin typeface="Avenir Next"/>
                <a:ea typeface="Avenir Next"/>
                <a:cs typeface="Avenir Next"/>
                <a:sym typeface="Avenir Next"/>
              </a:rPr>
            </a:br>
            <a:br>
              <a:rPr b="0">
                <a:latin typeface="Avenir Next"/>
                <a:ea typeface="Avenir Next"/>
                <a:cs typeface="Avenir Next"/>
                <a:sym typeface="Avenir Next"/>
              </a:rPr>
            </a:br>
            <a:endParaRPr b="0">
              <a:latin typeface="Avenir Next"/>
              <a:ea typeface="Avenir Next"/>
              <a:cs typeface="Avenir Next"/>
              <a:sym typeface="Avenir Next"/>
            </a:endParaRPr>
          </a:p>
          <a:p>
            <a:pPr marL="182037" marR="5335920" indent="-182037" defTabSz="406908">
              <a:lnSpc>
                <a:spcPts val="4900"/>
              </a:lnSpc>
              <a:spcBef>
                <a:spcPts val="300"/>
              </a:spcBef>
              <a:buSzPct val="100000"/>
              <a:buChar char="•"/>
              <a:defRPr b="1" cap="none" spc="0" sz="1869">
                <a:solidFill>
                  <a:srgbClr val="121214"/>
                </a:solidFill>
                <a:effectLst>
                  <a:outerShdw sx="100000" sy="100000" kx="0" ky="0" algn="b" rotWithShape="0" blurRad="22606" dist="15984" dir="2700000">
                    <a:srgbClr val="D6D6D6"/>
                  </a:outerShdw>
                </a:effectLst>
                <a:latin typeface="Verdana"/>
                <a:ea typeface="Verdana"/>
                <a:cs typeface="Verdana"/>
                <a:sym typeface="Verdana"/>
              </a:defRPr>
            </a:pPr>
            <a:r>
              <a:rPr b="0">
                <a:latin typeface="Avenir Next"/>
                <a:ea typeface="Avenir Next"/>
                <a:cs typeface="Avenir Next"/>
                <a:sym typeface="Avenir Next"/>
              </a:rPr>
              <a:t> </a:t>
            </a:r>
            <a:r>
              <a:rPr>
                <a:latin typeface="Avenir Next"/>
                <a:ea typeface="Avenir Next"/>
                <a:cs typeface="Avenir Next"/>
                <a:sym typeface="Avenir Next"/>
              </a:rPr>
              <a:t>pnorm() - </a:t>
            </a:r>
            <a:r>
              <a:rPr b="0">
                <a:latin typeface="Avenir Next"/>
                <a:ea typeface="Avenir Next"/>
                <a:cs typeface="Avenir Next"/>
                <a:sym typeface="Avenir Next"/>
              </a:rPr>
              <a:t>This function gives the probability of a normally distributed random number to be less that the value of a given number. It is also called "Cumulative Distribution Function".</a:t>
            </a:r>
            <a:br>
              <a:rPr b="0">
                <a:latin typeface="Avenir Next"/>
                <a:ea typeface="Avenir Next"/>
                <a:cs typeface="Avenir Next"/>
                <a:sym typeface="Avenir Next"/>
              </a:rPr>
            </a:br>
            <a:br>
              <a:rPr b="0">
                <a:latin typeface="Avenir Next"/>
                <a:ea typeface="Avenir Next"/>
                <a:cs typeface="Avenir Next"/>
                <a:sym typeface="Avenir Next"/>
              </a:rPr>
            </a:br>
            <a:endParaRPr b="0">
              <a:latin typeface="Avenir Next"/>
              <a:ea typeface="Avenir Next"/>
              <a:cs typeface="Avenir Next"/>
              <a:sym typeface="Avenir Next"/>
            </a:endParaRPr>
          </a:p>
          <a:p>
            <a:pPr marL="182037" marR="5335920" indent="-182037" defTabSz="406908">
              <a:lnSpc>
                <a:spcPts val="4900"/>
              </a:lnSpc>
              <a:spcBef>
                <a:spcPts val="300"/>
              </a:spcBef>
              <a:buSzPct val="100000"/>
              <a:buChar char="•"/>
              <a:defRPr b="1" cap="none" spc="0" sz="1869">
                <a:solidFill>
                  <a:srgbClr val="121214"/>
                </a:solidFill>
                <a:effectLst>
                  <a:outerShdw sx="100000" sy="100000" kx="0" ky="0" algn="b" rotWithShape="0" blurRad="22606" dist="15984" dir="2700000">
                    <a:srgbClr val="D6D6D6"/>
                  </a:outerShdw>
                </a:effectLst>
                <a:latin typeface="Verdana"/>
                <a:ea typeface="Verdana"/>
                <a:cs typeface="Verdana"/>
                <a:sym typeface="Verdana"/>
              </a:defRPr>
            </a:pPr>
            <a:r>
              <a:rPr b="0">
                <a:latin typeface="Avenir Next"/>
                <a:ea typeface="Avenir Next"/>
                <a:cs typeface="Avenir Next"/>
                <a:sym typeface="Avenir Next"/>
              </a:rPr>
              <a:t> </a:t>
            </a:r>
            <a:r>
              <a:rPr>
                <a:latin typeface="Avenir Next"/>
                <a:ea typeface="Avenir Next"/>
                <a:cs typeface="Avenir Next"/>
                <a:sym typeface="Avenir Next"/>
              </a:rPr>
              <a:t>qnorm() - </a:t>
            </a:r>
            <a:r>
              <a:rPr b="0">
                <a:latin typeface="Avenir Next"/>
                <a:ea typeface="Avenir Next"/>
                <a:cs typeface="Avenir Next"/>
                <a:sym typeface="Avenir Next"/>
              </a:rPr>
              <a:t>This function takes the probability value and gives a number whose cumulative value matches the probability value.</a:t>
            </a:r>
            <a:br>
              <a:rPr b="0">
                <a:latin typeface="Avenir Next"/>
                <a:ea typeface="Avenir Next"/>
                <a:cs typeface="Avenir Next"/>
                <a:sym typeface="Avenir Next"/>
              </a:rPr>
            </a:br>
            <a:br>
              <a:rPr b="0">
                <a:latin typeface="Avenir Next"/>
                <a:ea typeface="Avenir Next"/>
                <a:cs typeface="Avenir Next"/>
                <a:sym typeface="Avenir Next"/>
              </a:rPr>
            </a:br>
            <a:endParaRPr b="0">
              <a:latin typeface="Avenir Next"/>
              <a:ea typeface="Avenir Next"/>
              <a:cs typeface="Avenir Next"/>
              <a:sym typeface="Avenir Next"/>
            </a:endParaRPr>
          </a:p>
          <a:p>
            <a:pPr marL="182037" marR="5335920" indent="-182037" defTabSz="406908">
              <a:lnSpc>
                <a:spcPts val="4900"/>
              </a:lnSpc>
              <a:spcBef>
                <a:spcPts val="300"/>
              </a:spcBef>
              <a:buSzPct val="100000"/>
              <a:buChar char="•"/>
              <a:defRPr b="1" cap="none" spc="0" sz="1869">
                <a:solidFill>
                  <a:srgbClr val="121214"/>
                </a:solidFill>
                <a:effectLst>
                  <a:outerShdw sx="100000" sy="100000" kx="0" ky="0" algn="b" rotWithShape="0" blurRad="22606" dist="15984" dir="2700000">
                    <a:srgbClr val="D6D6D6"/>
                  </a:outerShdw>
                </a:effectLst>
                <a:latin typeface="Verdana"/>
                <a:ea typeface="Verdana"/>
                <a:cs typeface="Verdana"/>
                <a:sym typeface="Verdana"/>
              </a:defRPr>
            </a:pPr>
            <a:r>
              <a:rPr b="0">
                <a:latin typeface="Avenir Next"/>
                <a:ea typeface="Avenir Next"/>
                <a:cs typeface="Avenir Next"/>
                <a:sym typeface="Avenir Next"/>
              </a:rPr>
              <a:t> </a:t>
            </a:r>
            <a:r>
              <a:rPr>
                <a:latin typeface="Avenir Next"/>
                <a:ea typeface="Avenir Next"/>
                <a:cs typeface="Avenir Next"/>
                <a:sym typeface="Avenir Next"/>
              </a:rPr>
              <a:t>rnorm() - </a:t>
            </a:r>
            <a:r>
              <a:rPr b="0">
                <a:latin typeface="Avenir Next"/>
                <a:ea typeface="Avenir Next"/>
                <a:cs typeface="Avenir Next"/>
                <a:sym typeface="Avenir Next"/>
              </a:rPr>
              <a:t>This function is used to generate random numbers whose distribution is normal. It takes the sample size as input and generates that many random numbers.</a:t>
            </a:r>
          </a:p>
        </p:txBody>
      </p:sp>
      <p:sp>
        <p:nvSpPr>
          <p:cNvPr id="385" name="Normal distribution"/>
          <p:cNvSpPr txBox="1"/>
          <p:nvPr>
            <p:ph type="title"/>
          </p:nvPr>
        </p:nvSpPr>
        <p:spPr>
          <a:xfrm>
            <a:off x="406400" y="263677"/>
            <a:ext cx="12192000" cy="723901"/>
          </a:xfrm>
          <a:prstGeom prst="rect">
            <a:avLst/>
          </a:prstGeom>
        </p:spPr>
        <p:txBody>
          <a:bodyPr/>
          <a:lstStyle>
            <a:lvl1pPr defTabSz="467359">
              <a:spcBef>
                <a:spcPts val="2200"/>
              </a:spcBef>
              <a:defRPr sz="4800"/>
            </a:lvl1pPr>
          </a:lstStyle>
          <a:p>
            <a:pPr/>
            <a:r>
              <a:t>Normal distribution </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7" name="The binomial distribution model deals with finding the probability of success of an event which has only two possible outcomes in a series of experiments. For example, tossing of a coin always gives a head or a tail. The probability of finding exactly 3 heads in tossing a coin repeatedly for 10 times is estimated during the binomial distribution.…"/>
          <p:cNvSpPr txBox="1"/>
          <p:nvPr>
            <p:ph type="body" idx="1"/>
          </p:nvPr>
        </p:nvSpPr>
        <p:spPr>
          <a:xfrm>
            <a:off x="418880" y="1206036"/>
            <a:ext cx="12167040" cy="8094606"/>
          </a:xfrm>
          <a:prstGeom prst="rect">
            <a:avLst/>
          </a:prstGeom>
        </p:spPr>
        <p:txBody>
          <a:bodyPr anchor="t"/>
          <a:lstStyle/>
          <a:p>
            <a:pPr algn="just">
              <a:lnSpc>
                <a:spcPts val="4300"/>
              </a:lnSpc>
              <a:defRPr cap="none" spc="0" sz="2100">
                <a:solidFill>
                  <a:srgbClr val="000000"/>
                </a:solidFill>
                <a:latin typeface="Avenir Next"/>
                <a:ea typeface="Avenir Next"/>
                <a:cs typeface="Avenir Next"/>
                <a:sym typeface="Avenir Next"/>
              </a:defRPr>
            </a:pPr>
            <a:r>
              <a:t>The binomial distribution model deals with finding the probability of success of an event which has only two possible outcomes in a series of experiments. For example, tossing of a coin always gives a head or a tail. The probability of finding exactly 3 heads in tossing a coin repeatedly for 10 times is estimated during the binomial distribution.</a:t>
            </a:r>
          </a:p>
          <a:p>
            <a:pPr algn="just">
              <a:lnSpc>
                <a:spcPts val="4300"/>
              </a:lnSpc>
              <a:defRPr cap="none" spc="0" sz="2100">
                <a:solidFill>
                  <a:srgbClr val="000000"/>
                </a:solidFill>
                <a:latin typeface="Avenir Next"/>
                <a:ea typeface="Avenir Next"/>
                <a:cs typeface="Avenir Next"/>
                <a:sym typeface="Avenir Next"/>
              </a:defRPr>
            </a:pPr>
          </a:p>
          <a:p>
            <a:pPr marL="210552" indent="-210552" algn="just">
              <a:lnSpc>
                <a:spcPts val="4300"/>
              </a:lnSpc>
              <a:buSzPct val="100000"/>
              <a:buChar char="•"/>
              <a:defRPr cap="none" spc="0" sz="2100">
                <a:solidFill>
                  <a:srgbClr val="000000"/>
                </a:solidFill>
                <a:latin typeface="Avenir Next"/>
                <a:ea typeface="Avenir Next"/>
                <a:cs typeface="Avenir Next"/>
                <a:sym typeface="Avenir Next"/>
              </a:defRPr>
            </a:pPr>
            <a:r>
              <a:rPr b="1"/>
              <a:t>dbinom() - </a:t>
            </a:r>
            <a:r>
              <a:t>This function gives the probability density distribution at each point.</a:t>
            </a:r>
            <a:br/>
            <a:br/>
          </a:p>
          <a:p>
            <a:pPr marL="210552" indent="-210552" algn="just">
              <a:lnSpc>
                <a:spcPts val="4300"/>
              </a:lnSpc>
              <a:buSzPct val="100000"/>
              <a:buChar char="•"/>
              <a:defRPr b="1" cap="none" spc="0" sz="2100">
                <a:solidFill>
                  <a:srgbClr val="000000"/>
                </a:solidFill>
                <a:latin typeface="Avenir Next"/>
                <a:ea typeface="Avenir Next"/>
                <a:cs typeface="Avenir Next"/>
                <a:sym typeface="Avenir Next"/>
              </a:defRPr>
            </a:pPr>
            <a:r>
              <a:t>pbinorm() - </a:t>
            </a:r>
            <a:r>
              <a:rPr b="0"/>
              <a:t>This function gives the cumulative probability of an event. It is a single value representing the probability.</a:t>
            </a:r>
            <a:br>
              <a:rPr b="0"/>
            </a:br>
            <a:br>
              <a:rPr b="0"/>
            </a:br>
            <a:endParaRPr b="0"/>
          </a:p>
          <a:p>
            <a:pPr marL="210552" indent="-210552" algn="just">
              <a:lnSpc>
                <a:spcPts val="4300"/>
              </a:lnSpc>
              <a:buSzPct val="100000"/>
              <a:buChar char="•"/>
              <a:defRPr b="1" cap="none" spc="0" sz="2100">
                <a:solidFill>
                  <a:srgbClr val="000000"/>
                </a:solidFill>
                <a:latin typeface="Avenir Next"/>
                <a:ea typeface="Avenir Next"/>
                <a:cs typeface="Avenir Next"/>
                <a:sym typeface="Avenir Next"/>
              </a:defRPr>
            </a:pPr>
            <a:r>
              <a:t>qbinorm() - </a:t>
            </a:r>
            <a:r>
              <a:rPr b="0"/>
              <a:t>This function takes the probability value and gives a number whose cumulative value matches the probability value.</a:t>
            </a:r>
            <a:br>
              <a:rPr b="0"/>
            </a:br>
            <a:br>
              <a:rPr b="0"/>
            </a:br>
            <a:endParaRPr b="0"/>
          </a:p>
          <a:p>
            <a:pPr marL="210552" indent="-210552" algn="just">
              <a:lnSpc>
                <a:spcPts val="4300"/>
              </a:lnSpc>
              <a:buSzPct val="100000"/>
              <a:buChar char="•"/>
              <a:defRPr b="1" cap="none" spc="0" sz="2100">
                <a:solidFill>
                  <a:srgbClr val="000000"/>
                </a:solidFill>
                <a:latin typeface="Avenir Next"/>
                <a:ea typeface="Avenir Next"/>
                <a:cs typeface="Avenir Next"/>
                <a:sym typeface="Avenir Next"/>
              </a:defRPr>
            </a:pPr>
            <a:r>
              <a:t>rbinorm() - </a:t>
            </a:r>
            <a:r>
              <a:rPr b="0"/>
              <a:t>This function generates required number of random values of given probability from a given sample.</a:t>
            </a:r>
          </a:p>
        </p:txBody>
      </p:sp>
      <p:sp>
        <p:nvSpPr>
          <p:cNvPr id="388" name="Binomial distribution"/>
          <p:cNvSpPr txBox="1"/>
          <p:nvPr>
            <p:ph type="title"/>
          </p:nvPr>
        </p:nvSpPr>
        <p:spPr>
          <a:xfrm>
            <a:off x="406400" y="238716"/>
            <a:ext cx="12192000" cy="723901"/>
          </a:xfrm>
          <a:prstGeom prst="rect">
            <a:avLst/>
          </a:prstGeom>
        </p:spPr>
        <p:txBody>
          <a:bodyPr/>
          <a:lstStyle>
            <a:lvl1pPr defTabSz="467359">
              <a:spcBef>
                <a:spcPts val="2200"/>
              </a:spcBef>
              <a:defRPr sz="4800"/>
            </a:lvl1pPr>
          </a:lstStyle>
          <a:p>
            <a:pPr/>
            <a:r>
              <a:t>Binomial distribution </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90" name="Image" descr="Image"/>
          <p:cNvPicPr>
            <a:picLocks noChangeAspect="1"/>
          </p:cNvPicPr>
          <p:nvPr/>
        </p:nvPicPr>
        <p:blipFill>
          <a:blip r:embed="rId2">
            <a:extLst/>
          </a:blip>
          <a:stretch>
            <a:fillRect/>
          </a:stretch>
        </p:blipFill>
        <p:spPr>
          <a:xfrm>
            <a:off x="-881609" y="-910592"/>
            <a:ext cx="14768018" cy="11076014"/>
          </a:xfrm>
          <a:prstGeom prst="rect">
            <a:avLst/>
          </a:prstGeom>
          <a:ln w="12700">
            <a:miter lim="400000"/>
          </a:ln>
        </p:spPr>
      </p:pic>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92" name="Image" descr="Image"/>
          <p:cNvPicPr>
            <a:picLocks noChangeAspect="1"/>
          </p:cNvPicPr>
          <p:nvPr/>
        </p:nvPicPr>
        <p:blipFill>
          <a:blip r:embed="rId2">
            <a:extLst/>
          </a:blip>
          <a:stretch>
            <a:fillRect/>
          </a:stretch>
        </p:blipFill>
        <p:spPr>
          <a:xfrm>
            <a:off x="166547" y="124909"/>
            <a:ext cx="12671707" cy="950378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who uses r ?"/>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who uses r ?</a:t>
            </a:r>
          </a:p>
        </p:txBody>
      </p:sp>
      <p:pic>
        <p:nvPicPr>
          <p:cNvPr id="187" name="Untitled.png" descr="Untitled.png"/>
          <p:cNvPicPr>
            <a:picLocks noChangeAspect="1"/>
          </p:cNvPicPr>
          <p:nvPr/>
        </p:nvPicPr>
        <p:blipFill>
          <a:blip r:embed="rId2">
            <a:extLst/>
          </a:blip>
          <a:stretch>
            <a:fillRect/>
          </a:stretch>
        </p:blipFill>
        <p:spPr>
          <a:xfrm>
            <a:off x="-315645" y="2043590"/>
            <a:ext cx="13432321" cy="5913739"/>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9" name="Untitled.png" descr="Untitled.png"/>
          <p:cNvPicPr>
            <a:picLocks noChangeAspect="1"/>
          </p:cNvPicPr>
          <p:nvPr/>
        </p:nvPicPr>
        <p:blipFill>
          <a:blip r:embed="rId2">
            <a:extLst/>
          </a:blip>
          <a:stretch>
            <a:fillRect/>
          </a:stretch>
        </p:blipFill>
        <p:spPr>
          <a:xfrm>
            <a:off x="-158283" y="1075647"/>
            <a:ext cx="13658108" cy="5631753"/>
          </a:xfrm>
          <a:prstGeom prst="rect">
            <a:avLst/>
          </a:prstGeom>
          <a:ln w="12700">
            <a:miter lim="400000"/>
          </a:ln>
        </p:spPr>
      </p:pic>
      <p:sp>
        <p:nvSpPr>
          <p:cNvPr id="190" name="who uses r ?"/>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who uses r ?</a:t>
            </a:r>
          </a:p>
        </p:txBody>
      </p:sp>
      <p:pic>
        <p:nvPicPr>
          <p:cNvPr id="191" name="Untitled.png" descr="Untitled.png"/>
          <p:cNvPicPr>
            <a:picLocks noChangeAspect="1"/>
          </p:cNvPicPr>
          <p:nvPr/>
        </p:nvPicPr>
        <p:blipFill>
          <a:blip r:embed="rId3">
            <a:extLst/>
          </a:blip>
          <a:stretch>
            <a:fillRect/>
          </a:stretch>
        </p:blipFill>
        <p:spPr>
          <a:xfrm>
            <a:off x="-15843" y="6063838"/>
            <a:ext cx="13036485" cy="439052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corporate clients of r"/>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corporate clients of r</a:t>
            </a:r>
          </a:p>
        </p:txBody>
      </p:sp>
      <p:pic>
        <p:nvPicPr>
          <p:cNvPr id="194" name="Untitled.png" descr="Untitled.png"/>
          <p:cNvPicPr>
            <a:picLocks noChangeAspect="1"/>
          </p:cNvPicPr>
          <p:nvPr/>
        </p:nvPicPr>
        <p:blipFill>
          <a:blip r:embed="rId2">
            <a:extLst/>
          </a:blip>
          <a:stretch>
            <a:fillRect/>
          </a:stretch>
        </p:blipFill>
        <p:spPr>
          <a:xfrm>
            <a:off x="-186317" y="1817923"/>
            <a:ext cx="13890893" cy="611775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222222"/>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Neue"/>
        <a:ea typeface="Helvetica Neue"/>
        <a:cs typeface="Helvetica Neue"/>
      </a:majorFont>
      <a:minorFont>
        <a:latin typeface="Helvetica"/>
        <a:ea typeface="Helvetica"/>
        <a:cs typeface="Helvetica"/>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22222"/>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12700" rtl="0" fontAlgn="auto" latinLnBrk="0" hangingPunct="0">
          <a:lnSpc>
            <a:spcPct val="100000"/>
          </a:lnSpc>
          <a:spcBef>
            <a:spcPts val="2400"/>
          </a:spcBef>
          <a:spcAft>
            <a:spcPts val="0"/>
          </a:spcAft>
          <a:buClrTx/>
          <a:buSzTx/>
          <a:buFontTx/>
          <a:buNone/>
          <a:tabLst/>
          <a:defRPr b="0" baseline="0" cap="none" i="0" spc="0" strike="noStrike" sz="34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12700" rtl="0" fontAlgn="auto" latinLnBrk="0" hangingPunct="0">
          <a:lnSpc>
            <a:spcPct val="100000"/>
          </a:lnSpc>
          <a:spcBef>
            <a:spcPts val="2400"/>
          </a:spcBef>
          <a:spcAft>
            <a:spcPts val="0"/>
          </a:spcAft>
          <a:buClrTx/>
          <a:buSzTx/>
          <a:buFontTx/>
          <a:buNone/>
          <a:tabLst/>
          <a:defRPr b="0" baseline="0" cap="none" i="0" spc="0" strike="noStrike" sz="34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Neue"/>
        <a:ea typeface="Helvetica Neue"/>
        <a:cs typeface="Helvetica Neue"/>
      </a:majorFont>
      <a:minorFont>
        <a:latin typeface="Helvetica"/>
        <a:ea typeface="Helvetica"/>
        <a:cs typeface="Helvetica"/>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22222"/>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12700" rtl="0" fontAlgn="auto" latinLnBrk="0" hangingPunct="0">
          <a:lnSpc>
            <a:spcPct val="100000"/>
          </a:lnSpc>
          <a:spcBef>
            <a:spcPts val="2400"/>
          </a:spcBef>
          <a:spcAft>
            <a:spcPts val="0"/>
          </a:spcAft>
          <a:buClrTx/>
          <a:buSzTx/>
          <a:buFontTx/>
          <a:buNone/>
          <a:tabLst/>
          <a:defRPr b="0" baseline="0" cap="none" i="0" spc="0" strike="noStrike" sz="34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12700" rtl="0" fontAlgn="auto" latinLnBrk="0" hangingPunct="0">
          <a:lnSpc>
            <a:spcPct val="100000"/>
          </a:lnSpc>
          <a:spcBef>
            <a:spcPts val="2400"/>
          </a:spcBef>
          <a:spcAft>
            <a:spcPts val="0"/>
          </a:spcAft>
          <a:buClrTx/>
          <a:buSzTx/>
          <a:buFontTx/>
          <a:buNone/>
          <a:tabLst/>
          <a:defRPr b="0" baseline="0" cap="none" i="0" spc="0" strike="noStrike" sz="34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