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lnSpc>
                <a:spcPct val="117999"/>
              </a:lnSpc>
              <a:defRPr sz="3400"/>
            </a:pPr>
            <a:r>
              <a:t>Before proceeding with this tutorial, you should have a basic understanding of Computer Programming terminologies. A basic understanding of any of the programming languages will help you in understanding the R programming concepts and move fast on the learning track.</a:t>
            </a:r>
          </a:p>
          <a:p>
            <a:pPr>
              <a:lnSpc>
                <a:spcPct val="117999"/>
              </a:lnSpc>
              <a:defRPr sz="3400"/>
            </a:pPr>
          </a:p>
          <a:p>
            <a:pPr>
              <a:lnSpc>
                <a:spcPct val="117999"/>
              </a:lnSpc>
              <a:defRPr sz="3400"/>
            </a:pPr>
            <a:r>
              <a:t>check if environment is set correctly and run these commands</a:t>
            </a:r>
          </a:p>
          <a:p>
            <a:pPr>
              <a:lnSpc>
                <a:spcPct val="117999"/>
              </a:lnSpc>
              <a:defRPr sz="3400"/>
            </a:pPr>
            <a:r>
              <a:t>install.packages(“plotrix")</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solidFill>
          <a:srgbClr val="222222"/>
        </a:solidFill>
      </p:bgPr>
    </p:bg>
    <p:spTree>
      <p:nvGrpSpPr>
        <p:cNvPr id="1" name=""/>
        <p:cNvGrpSpPr/>
        <p:nvPr/>
      </p:nvGrpSpPr>
      <p:grpSpPr>
        <a:xfrm>
          <a:off x="0" y="0"/>
          <a:ext cx="0" cy="0"/>
          <a:chOff x="0" y="0"/>
          <a:chExt cx="0" cy="0"/>
        </a:xfrm>
      </p:grpSpPr>
      <p:sp>
        <p:nvSpPr>
          <p:cNvPr id="117" name="Line"/>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lgn="l" defTabSz="12700">
              <a:spcBef>
                <a:spcPts val="2400"/>
              </a:spcBef>
              <a:defRPr b="0" sz="3400">
                <a:solidFill>
                  <a:srgbClr val="222222"/>
                </a:solidFill>
                <a:latin typeface="DIN Condensed"/>
                <a:ea typeface="DIN Condensed"/>
                <a:cs typeface="DIN Condensed"/>
                <a:sym typeface="DIN Condensed"/>
              </a:defRPr>
            </a:pPr>
          </a:p>
        </p:txBody>
      </p:sp>
      <p:sp>
        <p:nvSpPr>
          <p:cNvPr id="118" name="Title Text"/>
          <p:cNvSpPr txBox="1"/>
          <p:nvPr>
            <p:ph type="title"/>
          </p:nvPr>
        </p:nvSpPr>
        <p:spPr>
          <a:xfrm>
            <a:off x="406400" y="6426200"/>
            <a:ext cx="12192000" cy="2705100"/>
          </a:xfrm>
          <a:prstGeom prst="rect">
            <a:avLst/>
          </a:prstGeom>
        </p:spPr>
        <p:txBody>
          <a:bodyPr anchor="t"/>
          <a:lstStyle>
            <a:lvl1pPr algn="l">
              <a:lnSpc>
                <a:spcPct val="80000"/>
              </a:lnSpc>
              <a:defRPr cap="all" sz="17000">
                <a:solidFill>
                  <a:srgbClr val="34A5DA"/>
                </a:solidFill>
                <a:latin typeface="DIN Condensed"/>
                <a:ea typeface="DIN Condensed"/>
                <a:cs typeface="DIN Condensed"/>
                <a:sym typeface="DIN Condensed"/>
              </a:defRPr>
            </a:lvl1pPr>
          </a:lstStyle>
          <a:p>
            <a:pPr/>
            <a:r>
              <a:t>Title Text</a:t>
            </a:r>
          </a:p>
        </p:txBody>
      </p:sp>
      <p:sp>
        <p:nvSpPr>
          <p:cNvPr id="119"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2194441"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Alt">
    <p:bg>
      <p:bgPr>
        <a:solidFill>
          <a:srgbClr val="FFFFFF"/>
        </a:solidFill>
      </p:bgPr>
    </p:bg>
    <p:spTree>
      <p:nvGrpSpPr>
        <p:cNvPr id="1" name=""/>
        <p:cNvGrpSpPr/>
        <p:nvPr/>
      </p:nvGrpSpPr>
      <p:grpSpPr>
        <a:xfrm>
          <a:off x="0" y="0"/>
          <a:ext cx="0" cy="0"/>
          <a:chOff x="0" y="0"/>
          <a:chExt cx="0" cy="0"/>
        </a:xfrm>
      </p:grpSpPr>
      <p:sp>
        <p:nvSpPr>
          <p:cNvPr id="127"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solidFill>
          <a:srgbClr val="FFFFFF"/>
        </a:solidFill>
      </p:bgPr>
    </p:bg>
    <p:spTree>
      <p:nvGrpSpPr>
        <p:cNvPr id="1" name=""/>
        <p:cNvGrpSpPr/>
        <p:nvPr/>
      </p:nvGrpSpPr>
      <p:grpSpPr>
        <a:xfrm>
          <a:off x="0" y="0"/>
          <a:ext cx="0" cy="0"/>
          <a:chOff x="0" y="0"/>
          <a:chExt cx="0" cy="0"/>
        </a:xfrm>
      </p:grpSpPr>
      <p:sp>
        <p:nvSpPr>
          <p:cNvPr id="13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lgn="l" defTabSz="12700">
              <a:spcBef>
                <a:spcPts val="2400"/>
              </a:spcBef>
              <a:defRPr b="0" sz="3400">
                <a:solidFill>
                  <a:srgbClr val="222222"/>
                </a:solidFill>
                <a:latin typeface="DIN Condensed"/>
                <a:ea typeface="DIN Condensed"/>
                <a:cs typeface="DIN Condensed"/>
                <a:sym typeface="DIN Condensed"/>
              </a:defRPr>
            </a:pPr>
          </a:p>
        </p:txBody>
      </p:sp>
      <p:sp>
        <p:nvSpPr>
          <p:cNvPr id="135"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None/>
              <a:defRPr cap="all" spc="120" sz="2400">
                <a:solidFill>
                  <a:srgbClr val="838787"/>
                </a:solidFill>
                <a:latin typeface="DIN Alternate"/>
                <a:ea typeface="DIN Alternate"/>
                <a:cs typeface="DIN Alternate"/>
                <a:sym typeface="DIN Alternate"/>
              </a:defRPr>
            </a:lvl1pPr>
            <a:lvl2pPr marL="758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36"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2984AF"/>
                </a:solidFill>
                <a:latin typeface="DIN Condensed"/>
                <a:ea typeface="DIN Condensed"/>
                <a:cs typeface="DIN Condensed"/>
                <a:sym typeface="DIN Condensed"/>
              </a:defRPr>
            </a:lvl1pPr>
          </a:lstStyle>
          <a:p>
            <a:pPr/>
            <a:r>
              <a:t>Title Text</a:t>
            </a:r>
          </a:p>
        </p:txBody>
      </p:sp>
      <p:sp>
        <p:nvSpPr>
          <p:cNvPr id="137"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14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lgn="l" defTabSz="12700">
              <a:spcBef>
                <a:spcPts val="2400"/>
              </a:spcBef>
              <a:defRPr b="0" sz="3400">
                <a:solidFill>
                  <a:srgbClr val="222222"/>
                </a:solidFill>
                <a:latin typeface="DIN Condensed"/>
                <a:ea typeface="DIN Condensed"/>
                <a:cs typeface="DIN Condensed"/>
                <a:sym typeface="DIN Condensed"/>
              </a:defRPr>
            </a:pPr>
          </a:p>
        </p:txBody>
      </p:sp>
      <p:sp>
        <p:nvSpPr>
          <p:cNvPr id="145"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None/>
              <a:defRPr cap="all" spc="120" sz="2400">
                <a:solidFill>
                  <a:srgbClr val="838787"/>
                </a:solidFill>
                <a:latin typeface="DIN Alternate"/>
                <a:ea typeface="DIN Alternate"/>
                <a:cs typeface="DIN Alternate"/>
                <a:sym typeface="DIN Alternate"/>
              </a:defRPr>
            </a:lvl1pPr>
            <a:lvl2pPr marL="758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46"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2984AF"/>
                </a:solidFill>
                <a:latin typeface="DIN Condensed"/>
                <a:ea typeface="DIN Condensed"/>
                <a:cs typeface="DIN Condensed"/>
                <a:sym typeface="DIN Condensed"/>
              </a:defRPr>
            </a:lvl1pPr>
          </a:lstStyle>
          <a:p>
            <a:pPr/>
            <a:r>
              <a:t>Title Text</a:t>
            </a:r>
          </a:p>
        </p:txBody>
      </p:sp>
      <p:sp>
        <p:nvSpPr>
          <p:cNvPr id="147" name="Body Level One…"/>
          <p:cNvSpPr txBox="1"/>
          <p:nvPr>
            <p:ph type="body" idx="13"/>
          </p:nvPr>
        </p:nvSpPr>
        <p:spPr>
          <a:xfrm>
            <a:off x="406400" y="2743200"/>
            <a:ext cx="12192000" cy="6108700"/>
          </a:xfrm>
          <a:prstGeom prst="rect">
            <a:avLst/>
          </a:prstGeom>
        </p:spPr>
        <p:txBody>
          <a:bodyPr anchor="t"/>
          <a:lstStyle/>
          <a:p>
            <a:pPr>
              <a:spcBef>
                <a:spcPts val="2800"/>
              </a:spcBef>
              <a:buClr>
                <a:srgbClr val="34A5DA"/>
              </a:buClr>
              <a:buSzPct val="104999"/>
              <a:buFont typeface="Avenir Next"/>
              <a:buChar char="▸"/>
              <a:defRPr sz="3400">
                <a:solidFill>
                  <a:srgbClr val="838787"/>
                </a:solidFill>
                <a:latin typeface="Avenir Next Medium"/>
                <a:ea typeface="Avenir Next Medium"/>
                <a:cs typeface="Avenir Next Medium"/>
                <a:sym typeface="Avenir Next Medium"/>
              </a:defRPr>
            </a:pPr>
          </a:p>
        </p:txBody>
      </p:sp>
      <p:sp>
        <p:nvSpPr>
          <p:cNvPr id="148"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bg>
      <p:bgPr>
        <a:solidFill>
          <a:srgbClr val="FFFFFF"/>
        </a:solidFill>
      </p:bgPr>
    </p:bg>
    <p:spTree>
      <p:nvGrpSpPr>
        <p:cNvPr id="1" name=""/>
        <p:cNvGrpSpPr/>
        <p:nvPr/>
      </p:nvGrpSpPr>
      <p:grpSpPr>
        <a:xfrm>
          <a:off x="0" y="0"/>
          <a:ext cx="0" cy="0"/>
          <a:chOff x="0" y="0"/>
          <a:chExt cx="0" cy="0"/>
        </a:xfrm>
      </p:grpSpPr>
      <p:sp>
        <p:nvSpPr>
          <p:cNvPr id="155"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lgn="l" defTabSz="12700">
              <a:spcBef>
                <a:spcPts val="2400"/>
              </a:spcBef>
              <a:defRPr b="0" sz="3400">
                <a:solidFill>
                  <a:srgbClr val="222222"/>
                </a:solidFill>
                <a:latin typeface="DIN Condensed"/>
                <a:ea typeface="DIN Condensed"/>
                <a:cs typeface="DIN Condensed"/>
                <a:sym typeface="DIN Condensed"/>
              </a:defRPr>
            </a:pPr>
          </a:p>
        </p:txBody>
      </p:sp>
      <p:sp>
        <p:nvSpPr>
          <p:cNvPr id="156"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None/>
              <a:defRPr cap="all" spc="120" sz="2400">
                <a:solidFill>
                  <a:srgbClr val="838787"/>
                </a:solidFill>
                <a:latin typeface="DIN Alternate"/>
                <a:ea typeface="DIN Alternate"/>
                <a:cs typeface="DIN Alternate"/>
                <a:sym typeface="DIN Alternate"/>
              </a:defRPr>
            </a:lvl1pPr>
            <a:lvl2pPr marL="758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7"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2984AF"/>
                </a:solidFill>
                <a:latin typeface="DIN Condensed"/>
                <a:ea typeface="DIN Condensed"/>
                <a:cs typeface="DIN Condensed"/>
                <a:sym typeface="DIN Condensed"/>
              </a:defRPr>
            </a:lvl1pPr>
          </a:lstStyle>
          <a:p>
            <a:pPr/>
            <a:r>
              <a:t>Title Text</a:t>
            </a:r>
          </a:p>
        </p:txBody>
      </p:sp>
      <p:sp>
        <p:nvSpPr>
          <p:cNvPr id="158" name="Body Level One…"/>
          <p:cNvSpPr txBox="1"/>
          <p:nvPr>
            <p:ph type="body" idx="13"/>
          </p:nvPr>
        </p:nvSpPr>
        <p:spPr>
          <a:xfrm>
            <a:off x="406400" y="2743200"/>
            <a:ext cx="12192000" cy="6108700"/>
          </a:xfrm>
          <a:prstGeom prst="rect">
            <a:avLst/>
          </a:prstGeom>
        </p:spPr>
        <p:txBody>
          <a:bodyPr anchor="t"/>
          <a:lstStyle/>
          <a:p>
            <a:pPr>
              <a:spcBef>
                <a:spcPts val="2800"/>
              </a:spcBef>
              <a:buClr>
                <a:srgbClr val="34A5DA"/>
              </a:buClr>
              <a:buSzPct val="104999"/>
              <a:buFont typeface="Avenir Next"/>
              <a:buChar char="▸"/>
              <a:defRPr sz="3400">
                <a:solidFill>
                  <a:srgbClr val="838787"/>
                </a:solidFill>
                <a:latin typeface="Avenir Next Medium"/>
                <a:ea typeface="Avenir Next Medium"/>
                <a:cs typeface="Avenir Next Medium"/>
                <a:sym typeface="Avenir Next Medium"/>
              </a:defRPr>
            </a:pPr>
          </a:p>
        </p:txBody>
      </p:sp>
      <p:sp>
        <p:nvSpPr>
          <p:cNvPr id="159"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image" Target="../media/image7.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tif"/><Relationship Id="rId3"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introduction to r"/>
          <p:cNvSpPr txBox="1"/>
          <p:nvPr>
            <p:ph type="title"/>
          </p:nvPr>
        </p:nvSpPr>
        <p:spPr>
          <a:prstGeom prst="rect">
            <a:avLst/>
          </a:prstGeom>
        </p:spPr>
        <p:txBody>
          <a:bodyPr/>
          <a:lstStyle>
            <a:lvl1pPr defTabSz="537462">
              <a:defRPr sz="15600"/>
            </a:lvl1pPr>
          </a:lstStyle>
          <a:p>
            <a:pPr/>
            <a:r>
              <a:t>introduction to r </a:t>
            </a:r>
          </a:p>
        </p:txBody>
      </p:sp>
      <p:sp>
        <p:nvSpPr>
          <p:cNvPr id="169" name="basic concepts"/>
          <p:cNvSpPr txBox="1"/>
          <p:nvPr>
            <p:ph type="body" sz="quarter" idx="1"/>
          </p:nvPr>
        </p:nvSpPr>
        <p:spPr>
          <a:prstGeom prst="rect">
            <a:avLst/>
          </a:prstGeom>
        </p:spPr>
        <p:txBody>
          <a:bodyPr/>
          <a:lstStyle/>
          <a:p>
            <a:pPr/>
            <a:r>
              <a:t>basic concepts</a:t>
            </a:r>
          </a:p>
        </p:txBody>
      </p:sp>
      <p:pic>
        <p:nvPicPr>
          <p:cNvPr id="170" name="Image" descr="Image"/>
          <p:cNvPicPr>
            <a:picLocks noChangeAspect="1"/>
          </p:cNvPicPr>
          <p:nvPr/>
        </p:nvPicPr>
        <p:blipFill>
          <a:blip r:embed="rId2">
            <a:extLst/>
          </a:blip>
          <a:stretch>
            <a:fillRect/>
          </a:stretch>
        </p:blipFill>
        <p:spPr>
          <a:xfrm>
            <a:off x="5885586" y="1058388"/>
            <a:ext cx="5713796" cy="442740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case studi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case studies</a:t>
            </a:r>
          </a:p>
        </p:txBody>
      </p:sp>
      <p:sp>
        <p:nvSpPr>
          <p:cNvPr id="195" name="R has become one of the most popular language for statistics, visualization and analytics in the last decade. Many companies like Facebook, Google, Ford Motor Company and millions of people Worldwide from different fields are using R language.…"/>
          <p:cNvSpPr txBox="1"/>
          <p:nvPr/>
        </p:nvSpPr>
        <p:spPr>
          <a:xfrm>
            <a:off x="430155" y="1148610"/>
            <a:ext cx="12144490" cy="77938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92205" indent="-392205" algn="l" defTabSz="457200">
              <a:lnSpc>
                <a:spcPts val="6000"/>
              </a:lnSpc>
              <a:buClr>
                <a:srgbClr val="34A5DA"/>
              </a:buClr>
              <a:buSzPct val="104999"/>
              <a:buFont typeface="Avenir Next"/>
              <a:buChar char="‣"/>
              <a:defRPr b="0" sz="2100">
                <a:solidFill>
                  <a:srgbClr val="333333"/>
                </a:solidFill>
                <a:latin typeface="Avenir Next"/>
                <a:ea typeface="Avenir Next"/>
                <a:cs typeface="Avenir Next"/>
                <a:sym typeface="Avenir Next"/>
              </a:defRPr>
            </a:pPr>
            <a:r>
              <a:t>R has become one of the most popular language for statistics, visualization and analytics in the last decade. Many companies like </a:t>
            </a:r>
            <a:r>
              <a:rPr b="1"/>
              <a:t>Facebook, Google, Ford Motor Company</a:t>
            </a:r>
            <a:r>
              <a:t> and millions of people Worldwide from different fields are using R language.</a:t>
            </a:r>
            <a:endParaRPr>
              <a:solidFill>
                <a:srgbClr val="000000"/>
              </a:solidFill>
            </a:endParaRPr>
          </a:p>
          <a:p>
            <a:pPr marL="392205" indent="-392205" algn="l" defTabSz="457200">
              <a:lnSpc>
                <a:spcPts val="6000"/>
              </a:lnSpc>
              <a:buClr>
                <a:srgbClr val="34A5DA"/>
              </a:buClr>
              <a:buSzPct val="104999"/>
              <a:buFont typeface="Avenir Next"/>
              <a:buChar char="‣"/>
              <a:defRPr b="0" sz="2100">
                <a:solidFill>
                  <a:srgbClr val="333333"/>
                </a:solidFill>
                <a:latin typeface="Avenir Next"/>
                <a:ea typeface="Avenir Next"/>
                <a:cs typeface="Avenir Next"/>
                <a:sym typeface="Avenir Next"/>
              </a:defRPr>
            </a:pPr>
            <a:r>
              <a:rPr b="1"/>
              <a:t>Facebook</a:t>
            </a:r>
            <a:r>
              <a:t> uses R for the analysis of status updates. All the charts used for analysis are created using ggplot2 package. Graphical powers of R is also used in Facebook’s social network graph. They also uses R to predict colleague interaction</a:t>
            </a:r>
            <a:endParaRPr>
              <a:solidFill>
                <a:srgbClr val="000000"/>
              </a:solidFill>
            </a:endParaRPr>
          </a:p>
          <a:p>
            <a:pPr marL="392205" indent="-392205" algn="just" defTabSz="457200">
              <a:lnSpc>
                <a:spcPts val="6000"/>
              </a:lnSpc>
              <a:spcBef>
                <a:spcPts val="1000"/>
              </a:spcBef>
              <a:buClr>
                <a:srgbClr val="34A5DA"/>
              </a:buClr>
              <a:buSzPct val="104999"/>
              <a:buFont typeface="Avenir Next"/>
              <a:buChar char="‣"/>
              <a:defRPr b="0" sz="2100">
                <a:solidFill>
                  <a:srgbClr val="333333"/>
                </a:solidFill>
                <a:latin typeface="Avenir Next"/>
                <a:ea typeface="Avenir Next"/>
                <a:cs typeface="Avenir Next"/>
                <a:sym typeface="Avenir Next"/>
              </a:defRPr>
            </a:pPr>
            <a:r>
              <a:t>Believe it or not, R is even used in </a:t>
            </a:r>
            <a:r>
              <a:rPr b="1"/>
              <a:t>journalism</a:t>
            </a:r>
            <a:r>
              <a:t>. Infact, the New York Times uses R for data visualization. It’s true, R is indeed gaining popularity because of its flexibility and it’s powerful data analysis and visualization.  It is praised by established media and at the same time it has become an essential tool for companies in various sectors.</a:t>
            </a:r>
          </a:p>
        </p:txBody>
      </p:sp>
      <p:pic>
        <p:nvPicPr>
          <p:cNvPr id="196" name="download.png" descr="download.png"/>
          <p:cNvPicPr>
            <a:picLocks noChangeAspect="1"/>
          </p:cNvPicPr>
          <p:nvPr/>
        </p:nvPicPr>
        <p:blipFill>
          <a:blip r:embed="rId2">
            <a:extLst/>
          </a:blip>
          <a:stretch>
            <a:fillRect/>
          </a:stretch>
        </p:blipFill>
        <p:spPr>
          <a:xfrm>
            <a:off x="10165416" y="-41429"/>
            <a:ext cx="1023975" cy="1023975"/>
          </a:xfrm>
          <a:prstGeom prst="rect">
            <a:avLst/>
          </a:prstGeom>
          <a:ln w="12700">
            <a:miter lim="400000"/>
          </a:ln>
        </p:spPr>
      </p:pic>
      <p:pic>
        <p:nvPicPr>
          <p:cNvPr id="197" name="Image" descr="Image"/>
          <p:cNvPicPr>
            <a:picLocks noChangeAspect="1"/>
          </p:cNvPicPr>
          <p:nvPr/>
        </p:nvPicPr>
        <p:blipFill>
          <a:blip r:embed="rId3">
            <a:extLst/>
          </a:blip>
          <a:stretch>
            <a:fillRect/>
          </a:stretch>
        </p:blipFill>
        <p:spPr>
          <a:xfrm>
            <a:off x="7843415" y="-488951"/>
            <a:ext cx="2321119" cy="1544600"/>
          </a:xfrm>
          <a:prstGeom prst="rect">
            <a:avLst/>
          </a:prstGeom>
          <a:ln w="12700">
            <a:miter lim="400000"/>
          </a:ln>
        </p:spPr>
      </p:pic>
      <p:pic>
        <p:nvPicPr>
          <p:cNvPr id="198" name="Image" descr="Image"/>
          <p:cNvPicPr>
            <a:picLocks noChangeAspect="1"/>
          </p:cNvPicPr>
          <p:nvPr/>
        </p:nvPicPr>
        <p:blipFill>
          <a:blip r:embed="rId4">
            <a:extLst/>
          </a:blip>
          <a:stretch>
            <a:fillRect/>
          </a:stretch>
        </p:blipFill>
        <p:spPr>
          <a:xfrm>
            <a:off x="5307787" y="-444745"/>
            <a:ext cx="2600333" cy="14561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case studi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case studies</a:t>
            </a:r>
          </a:p>
        </p:txBody>
      </p:sp>
      <p:sp>
        <p:nvSpPr>
          <p:cNvPr id="201" name="Google uses R to predict economic activity. It has used R to fit autoregressive models to retail sales, automotive sales, home sales, and passenger arrival data. Also it uses R to make online marketing more effective. They also use R for statistical analysis and visualization, to ensure that its advertisers are always getting the best for their marketing investment.…"/>
          <p:cNvSpPr txBox="1"/>
          <p:nvPr/>
        </p:nvSpPr>
        <p:spPr>
          <a:xfrm>
            <a:off x="243928" y="839869"/>
            <a:ext cx="12097934" cy="8995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92205" indent="-392205" algn="just" defTabSz="457200">
              <a:lnSpc>
                <a:spcPts val="5700"/>
              </a:lnSpc>
              <a:spcBef>
                <a:spcPts val="1000"/>
              </a:spcBef>
              <a:buClr>
                <a:srgbClr val="34A5DA"/>
              </a:buClr>
              <a:buSzPct val="104999"/>
              <a:buFont typeface="Avenir Next"/>
              <a:buChar char="‣"/>
              <a:defRPr b="0" sz="2100">
                <a:solidFill>
                  <a:srgbClr val="333333"/>
                </a:solidFill>
                <a:latin typeface="Avenir Next"/>
                <a:ea typeface="Avenir Next"/>
                <a:cs typeface="Avenir Next"/>
                <a:sym typeface="Avenir Next"/>
              </a:defRPr>
            </a:pPr>
            <a:r>
              <a:rPr b="1"/>
              <a:t>Google</a:t>
            </a:r>
            <a:r>
              <a:t> uses R to predict economic activity. It has used R to fit autoregressive models to retail sales, automotive sales, home sales, and passenger arrival data. Also it uses R to make online marketing more effective. They also use R for statistical analysis and visualization, to ensure that its advertisers are always getting the best for their marketing investment.</a:t>
            </a:r>
            <a:endParaRPr>
              <a:solidFill>
                <a:srgbClr val="000000"/>
              </a:solidFill>
            </a:endParaRPr>
          </a:p>
          <a:p>
            <a:pPr marL="392205" indent="-392205" algn="just" defTabSz="457200">
              <a:lnSpc>
                <a:spcPts val="5700"/>
              </a:lnSpc>
              <a:spcBef>
                <a:spcPts val="1000"/>
              </a:spcBef>
              <a:buClr>
                <a:srgbClr val="34A5DA"/>
              </a:buClr>
              <a:buSzPct val="104999"/>
              <a:buFont typeface="Avenir Next"/>
              <a:buChar char="‣"/>
              <a:defRPr b="0" sz="2100">
                <a:solidFill>
                  <a:srgbClr val="333333"/>
                </a:solidFill>
                <a:latin typeface="Avenir Next"/>
                <a:ea typeface="Avenir Next"/>
                <a:cs typeface="Avenir Next"/>
                <a:sym typeface="Avenir Next"/>
              </a:defRPr>
            </a:pPr>
            <a:r>
              <a:t>Other than social networking sites many </a:t>
            </a:r>
            <a:r>
              <a:rPr b="1"/>
              <a:t>banks</a:t>
            </a:r>
            <a:r>
              <a:t> are also using R. For example ANZ bank, thefourth largest bank in Australia has used R to fit models for mortgage loss because of the flexibility of R to adapt to new modelling situations and generate predictions, summaries, etc</a:t>
            </a:r>
            <a:endParaRPr>
              <a:solidFill>
                <a:srgbClr val="000000"/>
              </a:solidFill>
            </a:endParaRPr>
          </a:p>
          <a:p>
            <a:pPr marL="392205" indent="-392205" algn="just" defTabSz="457200">
              <a:lnSpc>
                <a:spcPts val="5700"/>
              </a:lnSpc>
              <a:spcBef>
                <a:spcPts val="1000"/>
              </a:spcBef>
              <a:buClr>
                <a:srgbClr val="34A5DA"/>
              </a:buClr>
              <a:buSzPct val="104999"/>
              <a:buFont typeface="Avenir Next"/>
              <a:buChar char="‣"/>
              <a:defRPr b="0" sz="2100">
                <a:solidFill>
                  <a:srgbClr val="333333"/>
                </a:solidFill>
                <a:latin typeface="Avenir Next"/>
                <a:ea typeface="Avenir Next"/>
                <a:cs typeface="Avenir Next"/>
                <a:sym typeface="Avenir Next"/>
              </a:defRPr>
            </a:pPr>
            <a:r>
              <a:t>Another important use of R is to produce elegant and flexible reports. Knitr package in R gives dynamic and automated reports which saves time and effort. Even in the case of big data which is often time consuming to deal with, Knitr generates reports automatically. It tries to give beautiful output by default and it is fully customizable to incorporate with different types of demand.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Facebook for data analytic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Facebook for data analytics</a:t>
            </a:r>
          </a:p>
        </p:txBody>
      </p:sp>
      <p:sp>
        <p:nvSpPr>
          <p:cNvPr id="204" name="Relationships start with a period of courtship: on Facebook, messages are exchanged, profiles are visited, posts are shared on each other's timelines. The following graph shows the average number of timeline posts exchanged between two people who are about to become a couple. We studied the group of people who changed their status from &quot;Single&quot; to &quot;In a relationship&quot; and also stated an anniversary date as the start of their relationship. During the 100 days before the relationship starts, we observe a slow but steady increase in the number of timeline posts shared between the future couple. When the relationship starts (&quot;day 0&quot;), posts begin to decrease. We observe a peak of 1.67 posts per day 12 days before the relationship begins, and a lowest point of 1.53 posts per day 85 days into the relationship. Presumably, couples decide to spend more time together, courtship is off, and online interactions give way to more interactions in the physical world.."/>
          <p:cNvSpPr txBox="1"/>
          <p:nvPr/>
        </p:nvSpPr>
        <p:spPr>
          <a:xfrm>
            <a:off x="25306" y="3922532"/>
            <a:ext cx="12954187" cy="58832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600"/>
              </a:lnSpc>
              <a:defRPr b="0" sz="2100">
                <a:solidFill>
                  <a:srgbClr val="1D2129"/>
                </a:solidFill>
                <a:latin typeface="Arial"/>
                <a:ea typeface="Arial"/>
                <a:cs typeface="Arial"/>
                <a:sym typeface="Arial"/>
              </a:defRPr>
            </a:pPr>
            <a:r>
              <a:t>Relationships start with a period of courtship: on Facebook, messages are exchanged, profiles are visited, posts are shared on each other's timelines. The following graph shows the average number of timeline posts exchanged between two people who are about to become a couple. We studied the group of people who changed their status from "Single" to "In a relationship" and also stated an anniversary date as the start of their relationship. During the 100 days before the relationship starts, we observe a slow but steady increase in the number of timeline posts shared between the future couple. When the relationship starts ("day 0"), posts begin to decrease. We observe a peak of 1.67 posts per day 12 days before the relationship begins, and a lowest point of 1.53 posts per day 85 days into the relationship. Presumably, couples decide to spend more time together, courtship is off, and online interactions give way to more interactions in the physical world.</a:t>
            </a:r>
            <a:r>
              <a:rPr>
                <a:solidFill>
                  <a:srgbClr val="333333"/>
                </a:solidFill>
              </a:rPr>
              <a:t>.</a:t>
            </a:r>
          </a:p>
        </p:txBody>
      </p:sp>
      <p:pic>
        <p:nvPicPr>
          <p:cNvPr id="205" name="3f7i95_CxuvSYANPJD-qZTOD-e4-t8aLZevKTwQ8toUWnaisqC-bipGSYlSLryJ1pfrTdorpzEhbAnZkKSDkyOHG9P8UpMAVfrRJWLCpwIfUbZZhDcavjMixr5Sx-3zGXoZWWGAD.png" descr="3f7i95_CxuvSYANPJD-qZTOD-e4-t8aLZevKTwQ8toUWnaisqC-bipGSYlSLryJ1pfrTdorpzEhbAnZkKSDkyOHG9P8UpMAVfrRJWLCpwIfUbZZhDcavjMixr5Sx-3zGXoZWWGAD.png"/>
          <p:cNvPicPr>
            <a:picLocks noChangeAspect="1"/>
          </p:cNvPicPr>
          <p:nvPr/>
        </p:nvPicPr>
        <p:blipFill>
          <a:blip r:embed="rId2">
            <a:extLst/>
          </a:blip>
          <a:stretch>
            <a:fillRect/>
          </a:stretch>
        </p:blipFill>
        <p:spPr>
          <a:xfrm>
            <a:off x="3869435" y="1069379"/>
            <a:ext cx="5265930" cy="317418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7" name="about s"/>
          <p:cNvSpPr txBox="1"/>
          <p:nvPr>
            <p:ph type="body" sz="quarter" idx="1"/>
          </p:nvPr>
        </p:nvSpPr>
        <p:spPr>
          <a:prstGeom prst="rect">
            <a:avLst/>
          </a:prstGeom>
        </p:spPr>
        <p:txBody>
          <a:bodyPr/>
          <a:lstStyle>
            <a:lvl1pPr>
              <a:defRPr spc="100"/>
            </a:lvl1pPr>
          </a:lstStyle>
          <a:p>
            <a:pPr/>
            <a:r>
              <a:t>about s</a:t>
            </a:r>
          </a:p>
        </p:txBody>
      </p:sp>
      <p:sp>
        <p:nvSpPr>
          <p:cNvPr id="208" name="the s language"/>
          <p:cNvSpPr txBox="1"/>
          <p:nvPr>
            <p:ph type="title"/>
          </p:nvPr>
        </p:nvSpPr>
        <p:spPr>
          <a:prstGeom prst="rect">
            <a:avLst/>
          </a:prstGeom>
        </p:spPr>
        <p:txBody>
          <a:bodyPr/>
          <a:lstStyle>
            <a:lvl1pPr defTabSz="467359">
              <a:spcBef>
                <a:spcPts val="2200"/>
              </a:spcBef>
              <a:defRPr sz="4800"/>
            </a:lvl1pPr>
          </a:lstStyle>
          <a:p>
            <a:pPr/>
            <a:r>
              <a:t>the s language</a:t>
            </a:r>
          </a:p>
        </p:txBody>
      </p:sp>
      <p:sp>
        <p:nvSpPr>
          <p:cNvPr id="209" name="S is a language and computational environment designed specifically for carrying out “statistical” computations.…"/>
          <p:cNvSpPr txBox="1"/>
          <p:nvPr>
            <p:ph type="body" idx="13"/>
          </p:nvPr>
        </p:nvSpPr>
        <p:spPr>
          <a:xfrm>
            <a:off x="406400" y="2505129"/>
            <a:ext cx="12192000" cy="6974969"/>
          </a:xfrm>
          <a:prstGeom prst="rect">
            <a:avLst/>
          </a:prstGeom>
          <a:extLst>
            <a:ext uri="{C572A759-6A51-4108-AA02-DFA0A04FC94B}">
              <ma14:wrappingTextBoxFlag xmlns:ma14="http://schemas.microsoft.com/office/mac/drawingml/2011/main" val="1"/>
            </a:ext>
          </a:extLst>
        </p:spPr>
        <p:txBody>
          <a:bodyPr/>
          <a:lstStyle/>
          <a:p>
            <a:pPr>
              <a:spcBef>
                <a:spcPts val="2800"/>
              </a:spcBef>
              <a:buClr>
                <a:srgbClr val="34A5DA"/>
              </a:buClr>
              <a:buSzPct val="104999"/>
              <a:buFont typeface="Avenir Next"/>
              <a:buChar char="▸"/>
              <a:defRPr sz="3400">
                <a:solidFill>
                  <a:srgbClr val="838787"/>
                </a:solidFill>
                <a:latin typeface="Avenir Next Medium"/>
                <a:ea typeface="Avenir Next Medium"/>
                <a:cs typeface="Avenir Next Medium"/>
                <a:sym typeface="Avenir Next Medium"/>
              </a:defRPr>
            </a:pPr>
            <a:r>
              <a:t>S is a language and computational environment designed specifically for carrying out “statistical” computations.</a:t>
            </a:r>
          </a:p>
          <a:p>
            <a:pPr>
              <a:spcBef>
                <a:spcPts val="2800"/>
              </a:spcBef>
              <a:buClr>
                <a:srgbClr val="34A5DA"/>
              </a:buClr>
              <a:buSzPct val="104999"/>
              <a:buFont typeface="Avenir Next"/>
              <a:buChar char="▸"/>
              <a:defRPr sz="3400">
                <a:solidFill>
                  <a:srgbClr val="838787"/>
                </a:solidFill>
                <a:latin typeface="Avenir Next Medium"/>
                <a:ea typeface="Avenir Next Medium"/>
                <a:cs typeface="Avenir Next Medium"/>
                <a:sym typeface="Avenir Next Medium"/>
              </a:defRPr>
            </a:pPr>
            <a:r>
              <a:t>It was designed by statisticians so that they could easily develop and deploy new statistical methodology. It brings good ideas on numerical methods, graphics and language design together in a single useful package.</a:t>
            </a:r>
          </a:p>
          <a:p>
            <a:pPr>
              <a:spcBef>
                <a:spcPts val="2800"/>
              </a:spcBef>
              <a:buClr>
                <a:srgbClr val="34A5DA"/>
              </a:buClr>
              <a:buSzPct val="104999"/>
              <a:buFont typeface="Avenir Next"/>
              <a:buChar char="▸"/>
              <a:defRPr i="1" sz="3400">
                <a:solidFill>
                  <a:srgbClr val="838787"/>
                </a:solidFill>
                <a:latin typeface="Avenir Next"/>
                <a:ea typeface="Avenir Next"/>
                <a:cs typeface="Avenir Next"/>
                <a:sym typeface="Avenir Next"/>
              </a:defRPr>
            </a:pPr>
            <a:r>
              <a:t>The S language was developed at Bell Laboratories by John Chambers and his collaborators Rick Becker, Allan Wilks and Duncan Temple Lang over the years from 1975 to 1998.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1" name="about r"/>
          <p:cNvSpPr txBox="1"/>
          <p:nvPr>
            <p:ph type="body" sz="quarter" idx="1"/>
          </p:nvPr>
        </p:nvSpPr>
        <p:spPr>
          <a:prstGeom prst="rect">
            <a:avLst/>
          </a:prstGeom>
        </p:spPr>
        <p:txBody>
          <a:bodyPr/>
          <a:lstStyle>
            <a:lvl1pPr>
              <a:defRPr spc="100"/>
            </a:lvl1pPr>
          </a:lstStyle>
          <a:p>
            <a:pPr/>
            <a:r>
              <a:t>about r</a:t>
            </a:r>
          </a:p>
        </p:txBody>
      </p:sp>
      <p:sp>
        <p:nvSpPr>
          <p:cNvPr id="212" name="the r language"/>
          <p:cNvSpPr txBox="1"/>
          <p:nvPr>
            <p:ph type="title"/>
          </p:nvPr>
        </p:nvSpPr>
        <p:spPr>
          <a:prstGeom prst="rect">
            <a:avLst/>
          </a:prstGeom>
        </p:spPr>
        <p:txBody>
          <a:bodyPr/>
          <a:lstStyle>
            <a:lvl1pPr defTabSz="467359">
              <a:spcBef>
                <a:spcPts val="2200"/>
              </a:spcBef>
              <a:defRPr sz="4800"/>
            </a:lvl1pPr>
          </a:lstStyle>
          <a:p>
            <a:pPr/>
            <a:r>
              <a:t>the r language</a:t>
            </a:r>
          </a:p>
        </p:txBody>
      </p:sp>
      <p:sp>
        <p:nvSpPr>
          <p:cNvPr id="213" name="R is a computer language (and associated computational environment) for carrying out statistical computations.…"/>
          <p:cNvSpPr txBox="1"/>
          <p:nvPr>
            <p:ph type="body" idx="13"/>
          </p:nvPr>
        </p:nvSpPr>
        <p:spPr>
          <a:xfrm>
            <a:off x="406400" y="2471802"/>
            <a:ext cx="12192000" cy="6860896"/>
          </a:xfrm>
          <a:prstGeom prst="rect">
            <a:avLst/>
          </a:prstGeom>
          <a:extLst>
            <a:ext uri="{C572A759-6A51-4108-AA02-DFA0A04FC94B}">
              <ma14:wrappingTextBoxFlag xmlns:ma14="http://schemas.microsoft.com/office/mac/drawingml/2011/main" val="1"/>
            </a:ext>
          </a:extLst>
        </p:spPr>
        <p:txBody>
          <a:bodyPr/>
          <a:lstStyle/>
          <a:p>
            <a:pPr marL="431165" indent="-431165" defTabSz="566673">
              <a:spcBef>
                <a:spcPts val="2700"/>
              </a:spcBef>
              <a:buClr>
                <a:srgbClr val="34A5DA"/>
              </a:buClr>
              <a:buSzPct val="104999"/>
              <a:buFont typeface="Avenir Next"/>
              <a:buChar char="▸"/>
              <a:defRPr>
                <a:solidFill>
                  <a:srgbClr val="838787"/>
                </a:solidFill>
                <a:latin typeface="Avenir Next Medium"/>
                <a:ea typeface="Avenir Next Medium"/>
                <a:cs typeface="Avenir Next Medium"/>
                <a:sym typeface="Avenir Next Medium"/>
              </a:defRPr>
            </a:pPr>
            <a:r>
              <a:t>R is a computer language (and associated computational environment) for carrying out statistical computations. </a:t>
            </a:r>
          </a:p>
          <a:p>
            <a:pPr marL="431165" indent="-431165" defTabSz="566673">
              <a:spcBef>
                <a:spcPts val="2700"/>
              </a:spcBef>
              <a:buClr>
                <a:srgbClr val="34A5DA"/>
              </a:buClr>
              <a:buSzPct val="104999"/>
              <a:buFont typeface="Avenir Next"/>
              <a:buChar char="▸"/>
              <a:defRPr>
                <a:solidFill>
                  <a:srgbClr val="838787"/>
                </a:solidFill>
                <a:latin typeface="Avenir Next Medium"/>
                <a:ea typeface="Avenir Next Medium"/>
                <a:cs typeface="Avenir Next Medium"/>
                <a:sym typeface="Avenir Next Medium"/>
              </a:defRPr>
            </a:pPr>
            <a:r>
              <a:t>It appears similar to the S language developed at Bell Laboratories, but the similarity was retrofitted on top of quite different looking piece of software. </a:t>
            </a:r>
          </a:p>
          <a:p>
            <a:pPr marL="431165" indent="-431165" defTabSz="566673">
              <a:spcBef>
                <a:spcPts val="2700"/>
              </a:spcBef>
              <a:buClr>
                <a:srgbClr val="34A5DA"/>
              </a:buClr>
              <a:buSzPct val="104999"/>
              <a:buFont typeface="Avenir Next"/>
              <a:buChar char="▸"/>
              <a:defRPr>
                <a:solidFill>
                  <a:srgbClr val="838787"/>
                </a:solidFill>
                <a:latin typeface="Avenir Next Medium"/>
                <a:ea typeface="Avenir Next Medium"/>
                <a:cs typeface="Avenir Next Medium"/>
                <a:sym typeface="Avenir Next Medium"/>
              </a:defRPr>
            </a:pPr>
            <a:r>
              <a:t>R was created by </a:t>
            </a:r>
            <a:r>
              <a:rPr i="1">
                <a:latin typeface="Avenir Next"/>
                <a:ea typeface="Avenir Next"/>
                <a:cs typeface="Avenir Next"/>
                <a:sym typeface="Avenir Next"/>
              </a:rPr>
              <a:t>Robert Gentleman </a:t>
            </a:r>
            <a:r>
              <a:t>and </a:t>
            </a:r>
            <a:r>
              <a:rPr i="1">
                <a:latin typeface="Avenir Next"/>
                <a:ea typeface="Avenir Next"/>
                <a:cs typeface="Avenir Next"/>
                <a:sym typeface="Avenir Next"/>
              </a:rPr>
              <a:t>Ross Ihaka </a:t>
            </a:r>
            <a:r>
              <a:t>at the University of Auckland as a testbed for trying out some ideas in statistical computing. </a:t>
            </a:r>
          </a:p>
          <a:p>
            <a:pPr marL="431165" indent="-431165" defTabSz="566673">
              <a:spcBef>
                <a:spcPts val="2700"/>
              </a:spcBef>
              <a:buClr>
                <a:srgbClr val="34A5DA"/>
              </a:buClr>
              <a:buSzPct val="104999"/>
              <a:buFont typeface="Avenir Next"/>
              <a:buChar char="▸"/>
              <a:defRPr>
                <a:solidFill>
                  <a:srgbClr val="838787"/>
                </a:solidFill>
                <a:latin typeface="Avenir Next Medium"/>
                <a:ea typeface="Avenir Next Medium"/>
                <a:cs typeface="Avenir Next Medium"/>
                <a:sym typeface="Avenir Next Medium"/>
              </a:defRPr>
            </a:pPr>
            <a:r>
              <a:t>It has now evolved into a fully featured tool for carrying out statistical (and other) computations.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the r projec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the r project</a:t>
            </a:r>
          </a:p>
        </p:txBody>
      </p:sp>
      <p:sp>
        <p:nvSpPr>
          <p:cNvPr id="216" name="The R Project is an international collaboration of researchers in statistical computing…"/>
          <p:cNvSpPr txBox="1"/>
          <p:nvPr>
            <p:ph type="body" idx="1"/>
          </p:nvPr>
        </p:nvSpPr>
        <p:spPr>
          <a:xfrm>
            <a:off x="406400" y="1340263"/>
            <a:ext cx="12192000" cy="7511637"/>
          </a:xfrm>
          <a:prstGeom prst="rect">
            <a:avLst/>
          </a:prstGeom>
        </p:spPr>
        <p:txBody>
          <a:bodyPr anchor="t"/>
          <a:lstStyle/>
          <a:p>
            <a:pPr marL="444500" indent="-444500" defTabSz="584200">
              <a:lnSpc>
                <a:spcPct val="100000"/>
              </a:lnSpc>
              <a:spcBef>
                <a:spcPts val="2800"/>
              </a:spcBef>
              <a:buClr>
                <a:srgbClr val="34A5DA"/>
              </a:buClr>
              <a:buSzPct val="104999"/>
              <a:buFont typeface="Avenir Next"/>
              <a:buChar char="▸"/>
              <a:defRPr cap="none" spc="0" sz="3400">
                <a:latin typeface="Avenir Next Medium"/>
                <a:ea typeface="Avenir Next Medium"/>
                <a:cs typeface="Avenir Next Medium"/>
                <a:sym typeface="Avenir Next Medium"/>
              </a:defRPr>
            </a:pPr>
            <a:r>
              <a:t>The </a:t>
            </a:r>
            <a:r>
              <a:rPr i="1">
                <a:latin typeface="Avenir Next"/>
                <a:ea typeface="Avenir Next"/>
                <a:cs typeface="Avenir Next"/>
                <a:sym typeface="Avenir Next"/>
              </a:rPr>
              <a:t>R Project </a:t>
            </a:r>
            <a:r>
              <a:t>is an international collaboration of researchers in statistical computing </a:t>
            </a:r>
          </a:p>
          <a:p>
            <a:pPr marL="444500" indent="-444500" defTabSz="584200">
              <a:lnSpc>
                <a:spcPct val="100000"/>
              </a:lnSpc>
              <a:spcBef>
                <a:spcPts val="2800"/>
              </a:spcBef>
              <a:buClr>
                <a:srgbClr val="34A5DA"/>
              </a:buClr>
              <a:buSzPct val="104999"/>
              <a:buFont typeface="Avenir Next"/>
              <a:buChar char="▸"/>
              <a:defRPr cap="none" spc="0" sz="3400">
                <a:latin typeface="Avenir Next Medium"/>
                <a:ea typeface="Avenir Next Medium"/>
                <a:cs typeface="Avenir Next Medium"/>
                <a:sym typeface="Avenir Next Medium"/>
              </a:defRPr>
            </a:pPr>
            <a:r>
              <a:t>There are roughly 20 members of the “R Core Team” who maintain and enhance R. </a:t>
            </a:r>
          </a:p>
          <a:p>
            <a:pPr marL="444500" indent="-444500" defTabSz="584200">
              <a:lnSpc>
                <a:spcPct val="100000"/>
              </a:lnSpc>
              <a:spcBef>
                <a:spcPts val="2800"/>
              </a:spcBef>
              <a:buClr>
                <a:srgbClr val="34A5DA"/>
              </a:buClr>
              <a:buSzPct val="104999"/>
              <a:buFont typeface="Avenir Next"/>
              <a:buChar char="▸"/>
              <a:defRPr cap="none" i="1" spc="0" sz="3400">
                <a:latin typeface="Avenir Next"/>
                <a:ea typeface="Avenir Next"/>
                <a:cs typeface="Avenir Next"/>
                <a:sym typeface="Avenir Next"/>
              </a:defRPr>
            </a:pPr>
            <a:r>
              <a:t>Releases of the R environment are made through the CRAN (comprehensive R archive network) twice per year. The software is released under a “free software” license, which makes it possible for anyone to download and use it. </a:t>
            </a:r>
          </a:p>
          <a:p>
            <a:pPr marL="444500" indent="-444500" defTabSz="584200">
              <a:lnSpc>
                <a:spcPct val="100000"/>
              </a:lnSpc>
              <a:spcBef>
                <a:spcPts val="2800"/>
              </a:spcBef>
              <a:buClr>
                <a:srgbClr val="34A5DA"/>
              </a:buClr>
              <a:buSzPct val="104999"/>
              <a:buFont typeface="Avenir Next"/>
              <a:buChar char="▸"/>
              <a:defRPr cap="none" i="1" spc="0" sz="3400">
                <a:latin typeface="Avenir Next"/>
                <a:ea typeface="Avenir Next"/>
                <a:cs typeface="Avenir Next"/>
                <a:sym typeface="Avenir Next"/>
              </a:defRPr>
            </a:pPr>
            <a:r>
              <a:t>There are over 3500 extension packages that have been contributed to CRAN.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original r developer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original r developers</a:t>
            </a:r>
          </a:p>
        </p:txBody>
      </p:sp>
      <p:pic>
        <p:nvPicPr>
          <p:cNvPr id="219" name="page5image4994288.png" descr="page5image4994288.png"/>
          <p:cNvPicPr>
            <a:picLocks noChangeAspect="1"/>
          </p:cNvPicPr>
          <p:nvPr/>
        </p:nvPicPr>
        <p:blipFill>
          <a:blip r:embed="rId2">
            <a:extLst/>
          </a:blip>
          <a:stretch>
            <a:fillRect/>
          </a:stretch>
        </p:blipFill>
        <p:spPr>
          <a:xfrm>
            <a:off x="1291258" y="1186864"/>
            <a:ext cx="10422284" cy="8337828"/>
          </a:xfrm>
          <a:prstGeom prst="rect">
            <a:avLst/>
          </a:prstGeom>
          <a:ln w="12700">
            <a:miter lim="400000"/>
          </a:ln>
        </p:spPr>
      </p:pic>
      <p:sp>
        <p:nvSpPr>
          <p:cNvPr id="220" name="Text"/>
          <p:cNvSpPr txBox="1"/>
          <p:nvPr/>
        </p:nvSpPr>
        <p:spPr>
          <a:xfrm>
            <a:off x="4884449" y="2438168"/>
            <a:ext cx="260351" cy="758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indent="38100" algn="l" defTabSz="457200">
              <a:lnSpc>
                <a:spcPts val="5400"/>
              </a:lnSpc>
              <a:spcBef>
                <a:spcPts val="900"/>
              </a:spcBef>
              <a:defRPr b="0" sz="3400">
                <a:solidFill>
                  <a:srgbClr val="000000"/>
                </a:solidFill>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comparing R"/>
          <p:cNvSpPr txBox="1"/>
          <p:nvPr>
            <p:ph type="body" sz="quarter" idx="1"/>
          </p:nvPr>
        </p:nvSpPr>
        <p:spPr>
          <a:prstGeom prst="rect">
            <a:avLst/>
          </a:prstGeom>
        </p:spPr>
        <p:txBody>
          <a:bodyPr/>
          <a:lstStyle>
            <a:lvl1pPr>
              <a:defRPr spc="100"/>
            </a:lvl1pPr>
          </a:lstStyle>
          <a:p>
            <a:pPr/>
            <a:r>
              <a:t>comparing R</a:t>
            </a:r>
          </a:p>
        </p:txBody>
      </p:sp>
      <p:sp>
        <p:nvSpPr>
          <p:cNvPr id="223" name="tool usage comparison"/>
          <p:cNvSpPr txBox="1"/>
          <p:nvPr>
            <p:ph type="title"/>
          </p:nvPr>
        </p:nvSpPr>
        <p:spPr>
          <a:prstGeom prst="rect">
            <a:avLst/>
          </a:prstGeom>
        </p:spPr>
        <p:txBody>
          <a:bodyPr/>
          <a:lstStyle>
            <a:lvl1pPr defTabSz="467359">
              <a:spcBef>
                <a:spcPts val="2200"/>
              </a:spcBef>
              <a:defRPr sz="4800"/>
            </a:lvl1pPr>
          </a:lstStyle>
          <a:p>
            <a:pPr/>
            <a:r>
              <a:t>tool usage comparison</a:t>
            </a:r>
          </a:p>
        </p:txBody>
      </p:sp>
      <p:pic>
        <p:nvPicPr>
          <p:cNvPr id="224" name="Untitled.png" descr="Untitled.png"/>
          <p:cNvPicPr>
            <a:picLocks noChangeAspect="1"/>
          </p:cNvPicPr>
          <p:nvPr/>
        </p:nvPicPr>
        <p:blipFill>
          <a:blip r:embed="rId2">
            <a:extLst/>
          </a:blip>
          <a:stretch>
            <a:fillRect/>
          </a:stretch>
        </p:blipFill>
        <p:spPr>
          <a:xfrm>
            <a:off x="-379319" y="2175063"/>
            <a:ext cx="15455300" cy="708682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r product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 products</a:t>
            </a:r>
          </a:p>
        </p:txBody>
      </p:sp>
      <p:pic>
        <p:nvPicPr>
          <p:cNvPr id="227" name="Untitled.png" descr="Untitled.png"/>
          <p:cNvPicPr>
            <a:picLocks noChangeAspect="1"/>
          </p:cNvPicPr>
          <p:nvPr/>
        </p:nvPicPr>
        <p:blipFill>
          <a:blip r:embed="rId2">
            <a:extLst/>
          </a:blip>
          <a:stretch>
            <a:fillRect/>
          </a:stretch>
        </p:blipFill>
        <p:spPr>
          <a:xfrm>
            <a:off x="432860" y="2346208"/>
            <a:ext cx="12139080" cy="506118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R is world’s most widely used statistics programming language. It's the # 1 choice of data scientists and supported by a vibrant and talented community of contributors.…"/>
          <p:cNvSpPr txBox="1"/>
          <p:nvPr/>
        </p:nvSpPr>
        <p:spPr>
          <a:xfrm>
            <a:off x="519633" y="319494"/>
            <a:ext cx="11965534" cy="9114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8100" algn="just" defTabSz="457200">
              <a:lnSpc>
                <a:spcPts val="6000"/>
              </a:lnSpc>
              <a:spcBef>
                <a:spcPts val="900"/>
              </a:spcBef>
              <a:defRPr b="0" sz="2100">
                <a:solidFill>
                  <a:srgbClr val="000000"/>
                </a:solidFill>
                <a:latin typeface="Avenir Book"/>
                <a:ea typeface="Avenir Book"/>
                <a:cs typeface="Avenir Book"/>
                <a:sym typeface="Avenir Book"/>
              </a:defRPr>
            </a:pPr>
            <a:r>
              <a:t>R is world’s most widely used statistics programming language. It's the # 1 choice of data scientists and supported by a vibrant and talented community of contributors.</a:t>
            </a:r>
          </a:p>
          <a:p>
            <a:pPr indent="38100" algn="just" defTabSz="457200">
              <a:lnSpc>
                <a:spcPts val="6000"/>
              </a:lnSpc>
              <a:spcBef>
                <a:spcPts val="900"/>
              </a:spcBef>
              <a:defRPr b="0" sz="2100">
                <a:solidFill>
                  <a:srgbClr val="000000"/>
                </a:solidFill>
                <a:latin typeface="Avenir Book"/>
                <a:ea typeface="Avenir Book"/>
                <a:cs typeface="Avenir Book"/>
                <a:sym typeface="Avenir Book"/>
              </a:defRPr>
            </a:pPr>
            <a:r>
              <a:t>The following are the important features of R −</a:t>
            </a:r>
          </a:p>
          <a:p>
            <a:pPr marL="419100" indent="-381000" algn="just" defTabSz="457200">
              <a:lnSpc>
                <a:spcPts val="6000"/>
              </a:lnSpc>
              <a:spcBef>
                <a:spcPts val="900"/>
              </a:spcBef>
              <a:tabLst>
                <a:tab pos="139700" algn="l"/>
                <a:tab pos="457200" algn="l"/>
              </a:tabLst>
              <a:defRPr b="0" sz="2100">
                <a:solidFill>
                  <a:srgbClr val="000000"/>
                </a:solidFill>
                <a:latin typeface="Avenir Book"/>
                <a:ea typeface="Avenir Book"/>
                <a:cs typeface="Avenir Book"/>
                <a:sym typeface="Avenir Book"/>
              </a:defRPr>
            </a:pPr>
            <a:r>
              <a:t>	•	R is a well-developed, simple and effective programming language which includes conditionals, loops, user defined recursive functions and input and output facilities.</a:t>
            </a:r>
          </a:p>
          <a:p>
            <a:pPr marL="419100" indent="-381000" algn="just" defTabSz="457200">
              <a:lnSpc>
                <a:spcPts val="6000"/>
              </a:lnSpc>
              <a:spcBef>
                <a:spcPts val="900"/>
              </a:spcBef>
              <a:tabLst>
                <a:tab pos="139700" algn="l"/>
                <a:tab pos="457200" algn="l"/>
              </a:tabLst>
              <a:defRPr b="0" sz="2100">
                <a:solidFill>
                  <a:srgbClr val="000000"/>
                </a:solidFill>
                <a:latin typeface="Avenir Book"/>
                <a:ea typeface="Avenir Book"/>
                <a:cs typeface="Avenir Book"/>
                <a:sym typeface="Avenir Book"/>
              </a:defRPr>
            </a:pPr>
            <a:r>
              <a:t>	•	R has an effective data handling and storage facility,</a:t>
            </a:r>
          </a:p>
          <a:p>
            <a:pPr marL="419100" indent="-381000" algn="just" defTabSz="457200">
              <a:lnSpc>
                <a:spcPts val="6000"/>
              </a:lnSpc>
              <a:spcBef>
                <a:spcPts val="900"/>
              </a:spcBef>
              <a:tabLst>
                <a:tab pos="139700" algn="l"/>
                <a:tab pos="457200" algn="l"/>
              </a:tabLst>
              <a:defRPr b="0" sz="2100">
                <a:solidFill>
                  <a:srgbClr val="000000"/>
                </a:solidFill>
                <a:latin typeface="Avenir Book"/>
                <a:ea typeface="Avenir Book"/>
                <a:cs typeface="Avenir Book"/>
                <a:sym typeface="Avenir Book"/>
              </a:defRPr>
            </a:pPr>
            <a:r>
              <a:t>	•	R provides a suite of operators for calculations on arrays, lists, vectors and matrices.</a:t>
            </a:r>
          </a:p>
          <a:p>
            <a:pPr marL="419100" indent="-381000" algn="just" defTabSz="457200">
              <a:lnSpc>
                <a:spcPts val="6000"/>
              </a:lnSpc>
              <a:spcBef>
                <a:spcPts val="900"/>
              </a:spcBef>
              <a:tabLst>
                <a:tab pos="139700" algn="l"/>
                <a:tab pos="457200" algn="l"/>
              </a:tabLst>
              <a:defRPr b="0" sz="2100">
                <a:solidFill>
                  <a:srgbClr val="000000"/>
                </a:solidFill>
                <a:latin typeface="Avenir Book"/>
                <a:ea typeface="Avenir Book"/>
                <a:cs typeface="Avenir Book"/>
                <a:sym typeface="Avenir Book"/>
              </a:defRPr>
            </a:pPr>
            <a:r>
              <a:t>	•	R provides a large, coherent and integrated collection of tools for data analysis.</a:t>
            </a:r>
          </a:p>
          <a:p>
            <a:pPr marL="419100" indent="-381000" algn="just" defTabSz="457200">
              <a:lnSpc>
                <a:spcPts val="6000"/>
              </a:lnSpc>
              <a:spcBef>
                <a:spcPts val="900"/>
              </a:spcBef>
              <a:tabLst>
                <a:tab pos="139700" algn="l"/>
                <a:tab pos="457200" algn="l"/>
              </a:tabLst>
              <a:defRPr b="0" sz="2100">
                <a:solidFill>
                  <a:srgbClr val="000000"/>
                </a:solidFill>
                <a:latin typeface="Avenir Book"/>
                <a:ea typeface="Avenir Book"/>
                <a:cs typeface="Avenir Book"/>
                <a:sym typeface="Avenir Book"/>
              </a:defRPr>
            </a:pPr>
            <a:r>
              <a:t>	•	R provides graphical facilities for data analysis and display either directly at the computer or printing at the papers.</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2" name="Image" descr="Image"/>
          <p:cNvPicPr>
            <a:picLocks noChangeAspect="1"/>
          </p:cNvPicPr>
          <p:nvPr/>
        </p:nvPicPr>
        <p:blipFill>
          <a:blip r:embed="rId2">
            <a:extLst/>
          </a:blip>
          <a:stretch>
            <a:fillRect/>
          </a:stretch>
        </p:blipFill>
        <p:spPr>
          <a:xfrm>
            <a:off x="-589880" y="-37828"/>
            <a:ext cx="16579089" cy="9325737"/>
          </a:xfrm>
          <a:prstGeom prst="rect">
            <a:avLst/>
          </a:prstGeom>
          <a:ln w="12700">
            <a:miter lim="400000"/>
          </a:ln>
        </p:spPr>
      </p:pic>
      <p:pic>
        <p:nvPicPr>
          <p:cNvPr id="173" name="Image" descr="Image"/>
          <p:cNvPicPr>
            <a:picLocks noChangeAspect="1"/>
          </p:cNvPicPr>
          <p:nvPr/>
        </p:nvPicPr>
        <p:blipFill>
          <a:blip r:embed="rId3">
            <a:extLst/>
          </a:blip>
          <a:stretch>
            <a:fillRect/>
          </a:stretch>
        </p:blipFill>
        <p:spPr>
          <a:xfrm>
            <a:off x="10305861" y="2498"/>
            <a:ext cx="2392245" cy="1853659"/>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data visualisation in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data visualisation in r</a:t>
            </a:r>
          </a:p>
        </p:txBody>
      </p:sp>
      <p:pic>
        <p:nvPicPr>
          <p:cNvPr id="234" name="Untitled.png" descr="Untitled.png"/>
          <p:cNvPicPr>
            <a:picLocks noChangeAspect="1"/>
          </p:cNvPicPr>
          <p:nvPr/>
        </p:nvPicPr>
        <p:blipFill>
          <a:blip r:embed="rId2">
            <a:extLst/>
          </a:blip>
          <a:stretch>
            <a:fillRect/>
          </a:stretch>
        </p:blipFill>
        <p:spPr>
          <a:xfrm>
            <a:off x="-502817" y="1665147"/>
            <a:ext cx="13685387" cy="642330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why study r?"/>
          <p:cNvSpPr txBox="1"/>
          <p:nvPr>
            <p:ph type="title"/>
          </p:nvPr>
        </p:nvSpPr>
        <p:spPr>
          <a:xfrm>
            <a:off x="406400" y="311150"/>
            <a:ext cx="12192000" cy="723902"/>
          </a:xfrm>
          <a:prstGeom prst="rect">
            <a:avLst/>
          </a:prstGeom>
        </p:spPr>
        <p:txBody>
          <a:bodyPr/>
          <a:lstStyle>
            <a:lvl1pPr defTabSz="467359">
              <a:spcBef>
                <a:spcPts val="2200"/>
              </a:spcBef>
              <a:defRPr sz="4800"/>
            </a:lvl1pPr>
          </a:lstStyle>
          <a:p>
            <a:pPr/>
            <a:r>
              <a:t>why study r?</a:t>
            </a:r>
          </a:p>
        </p:txBody>
      </p:sp>
      <p:pic>
        <p:nvPicPr>
          <p:cNvPr id="237" name="Untitled.png" descr="Untitled.png"/>
          <p:cNvPicPr>
            <a:picLocks noChangeAspect="1"/>
          </p:cNvPicPr>
          <p:nvPr/>
        </p:nvPicPr>
        <p:blipFill>
          <a:blip r:embed="rId2">
            <a:extLst/>
          </a:blip>
          <a:stretch>
            <a:fillRect/>
          </a:stretch>
        </p:blipFill>
        <p:spPr>
          <a:xfrm>
            <a:off x="-111159" y="1081872"/>
            <a:ext cx="13227119" cy="796134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use cas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use cases</a:t>
            </a:r>
          </a:p>
        </p:txBody>
      </p:sp>
      <p:sp>
        <p:nvSpPr>
          <p:cNvPr id="240" name="Use-case 1:"/>
          <p:cNvSpPr txBox="1"/>
          <p:nvPr/>
        </p:nvSpPr>
        <p:spPr>
          <a:xfrm>
            <a:off x="406877" y="1207855"/>
            <a:ext cx="20690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2700">
              <a:spcBef>
                <a:spcPts val="2400"/>
              </a:spcBef>
              <a:defRPr b="0" sz="2800">
                <a:solidFill>
                  <a:srgbClr val="222222"/>
                </a:solidFill>
                <a:latin typeface="Avenir Next Medium"/>
                <a:ea typeface="Avenir Next Medium"/>
                <a:cs typeface="Avenir Next Medium"/>
                <a:sym typeface="Avenir Next Medium"/>
              </a:defRPr>
            </a:lvl1pPr>
          </a:lstStyle>
          <a:p>
            <a:pPr/>
            <a:r>
              <a:t>Use-case 1: </a:t>
            </a:r>
          </a:p>
        </p:txBody>
      </p:sp>
      <p:pic>
        <p:nvPicPr>
          <p:cNvPr id="241" name="Untitled.png" descr="Untitled.png"/>
          <p:cNvPicPr>
            <a:picLocks noChangeAspect="1"/>
          </p:cNvPicPr>
          <p:nvPr/>
        </p:nvPicPr>
        <p:blipFill>
          <a:blip r:embed="rId2">
            <a:extLst/>
          </a:blip>
          <a:stretch>
            <a:fillRect/>
          </a:stretch>
        </p:blipFill>
        <p:spPr>
          <a:xfrm>
            <a:off x="406399" y="1993789"/>
            <a:ext cx="12192003" cy="1932882"/>
          </a:xfrm>
          <a:prstGeom prst="rect">
            <a:avLst/>
          </a:prstGeom>
          <a:ln w="12700">
            <a:miter lim="400000"/>
          </a:ln>
        </p:spPr>
      </p:pic>
      <p:sp>
        <p:nvSpPr>
          <p:cNvPr id="242" name="Use-case 2:"/>
          <p:cNvSpPr txBox="1"/>
          <p:nvPr/>
        </p:nvSpPr>
        <p:spPr>
          <a:xfrm>
            <a:off x="406877" y="3914067"/>
            <a:ext cx="20690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2700">
              <a:spcBef>
                <a:spcPts val="2400"/>
              </a:spcBef>
              <a:defRPr b="0" sz="2800">
                <a:solidFill>
                  <a:srgbClr val="222222"/>
                </a:solidFill>
                <a:latin typeface="Avenir Next Medium"/>
                <a:ea typeface="Avenir Next Medium"/>
                <a:cs typeface="Avenir Next Medium"/>
                <a:sym typeface="Avenir Next Medium"/>
              </a:defRPr>
            </a:lvl1pPr>
          </a:lstStyle>
          <a:p>
            <a:pPr/>
            <a:r>
              <a:t>Use-case 2: </a:t>
            </a:r>
          </a:p>
        </p:txBody>
      </p:sp>
      <p:pic>
        <p:nvPicPr>
          <p:cNvPr id="243" name="Untitled.png" descr="Untitled.png"/>
          <p:cNvPicPr>
            <a:picLocks noChangeAspect="1"/>
          </p:cNvPicPr>
          <p:nvPr/>
        </p:nvPicPr>
        <p:blipFill>
          <a:blip r:embed="rId3">
            <a:extLst/>
          </a:blip>
          <a:stretch>
            <a:fillRect/>
          </a:stretch>
        </p:blipFill>
        <p:spPr>
          <a:xfrm>
            <a:off x="370894" y="4625697"/>
            <a:ext cx="12085211" cy="1867156"/>
          </a:xfrm>
          <a:prstGeom prst="rect">
            <a:avLst/>
          </a:prstGeom>
          <a:ln w="12700">
            <a:miter lim="400000"/>
          </a:ln>
        </p:spPr>
      </p:pic>
      <p:sp>
        <p:nvSpPr>
          <p:cNvPr id="244" name="Use-case 3:"/>
          <p:cNvSpPr txBox="1"/>
          <p:nvPr/>
        </p:nvSpPr>
        <p:spPr>
          <a:xfrm>
            <a:off x="406877" y="6620279"/>
            <a:ext cx="20690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2700">
              <a:spcBef>
                <a:spcPts val="2400"/>
              </a:spcBef>
              <a:defRPr b="0" sz="2800">
                <a:solidFill>
                  <a:srgbClr val="222222"/>
                </a:solidFill>
                <a:latin typeface="Avenir Next Medium"/>
                <a:ea typeface="Avenir Next Medium"/>
                <a:cs typeface="Avenir Next Medium"/>
                <a:sym typeface="Avenir Next Medium"/>
              </a:defRPr>
            </a:lvl1pPr>
          </a:lstStyle>
          <a:p>
            <a:pPr/>
            <a:r>
              <a:t>Use-case 3: </a:t>
            </a:r>
          </a:p>
        </p:txBody>
      </p:sp>
      <p:pic>
        <p:nvPicPr>
          <p:cNvPr id="245" name="Untitled 2.png" descr="Untitled 2.png"/>
          <p:cNvPicPr>
            <a:picLocks noChangeAspect="1"/>
          </p:cNvPicPr>
          <p:nvPr/>
        </p:nvPicPr>
        <p:blipFill>
          <a:blip r:embed="rId4">
            <a:extLst/>
          </a:blip>
          <a:stretch>
            <a:fillRect/>
          </a:stretch>
        </p:blipFill>
        <p:spPr>
          <a:xfrm>
            <a:off x="321697" y="7466258"/>
            <a:ext cx="12386806" cy="189665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R is a programming language and software environment for statistical analysis, graphics representation and reporting. R was created by Ross Ihaka and Robert Gentleman at the University of Auckland, New Zealand, and is currently developed by the R Development Core Team.…"/>
          <p:cNvSpPr txBox="1"/>
          <p:nvPr/>
        </p:nvSpPr>
        <p:spPr>
          <a:xfrm>
            <a:off x="265879" y="1151794"/>
            <a:ext cx="12473042" cy="840595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482600" indent="-444500" algn="just" defTabSz="457200">
              <a:lnSpc>
                <a:spcPts val="6400"/>
              </a:lnSpc>
              <a:spcBef>
                <a:spcPts val="900"/>
              </a:spcBef>
              <a:buClr>
                <a:srgbClr val="34A5DA"/>
              </a:buClr>
              <a:buSzPct val="104999"/>
              <a:buFont typeface="Avenir Next"/>
              <a:buChar char="‣"/>
              <a:defRPr b="0" sz="2100">
                <a:solidFill>
                  <a:srgbClr val="000000"/>
                </a:solidFill>
                <a:latin typeface="Avenir Next"/>
                <a:ea typeface="Avenir Next"/>
                <a:cs typeface="Avenir Next"/>
                <a:sym typeface="Avenir Next"/>
              </a:defRPr>
            </a:pPr>
            <a:r>
              <a:t>R is a programming language and software environment for statistical analysis, graphics representation and reporting. R was created by Ross Ihaka and Robert Gentleman at the University of Auckland, New Zealand, and is currently developed by the R Development Core Team.</a:t>
            </a:r>
          </a:p>
          <a:p>
            <a:pPr marL="482600" indent="-444500" algn="just" defTabSz="457200">
              <a:lnSpc>
                <a:spcPts val="6400"/>
              </a:lnSpc>
              <a:spcBef>
                <a:spcPts val="900"/>
              </a:spcBef>
              <a:buClr>
                <a:srgbClr val="34A5DA"/>
              </a:buClr>
              <a:buSzPct val="104999"/>
              <a:buFont typeface="Avenir Next"/>
              <a:buChar char="‣"/>
              <a:defRPr b="0" sz="2100">
                <a:solidFill>
                  <a:srgbClr val="000000"/>
                </a:solidFill>
                <a:latin typeface="Avenir Next"/>
                <a:ea typeface="Avenir Next"/>
                <a:cs typeface="Avenir Next"/>
                <a:sym typeface="Avenir Next"/>
              </a:defRPr>
            </a:pPr>
            <a:r>
              <a:t>The core of R is an interpreted computer language which allows branching and looping as well as modular programming using functions. R allows integration with the procedures written in the C, C++, .Net, Python or FORTRAN languages for efficiency.</a:t>
            </a:r>
          </a:p>
          <a:p>
            <a:pPr marL="482600" indent="-444500" algn="just" defTabSz="457200">
              <a:lnSpc>
                <a:spcPts val="6400"/>
              </a:lnSpc>
              <a:spcBef>
                <a:spcPts val="900"/>
              </a:spcBef>
              <a:buClr>
                <a:srgbClr val="34A5DA"/>
              </a:buClr>
              <a:buSzPct val="104999"/>
              <a:buFont typeface="Avenir Next"/>
              <a:buChar char="‣"/>
              <a:defRPr b="0" sz="2100">
                <a:solidFill>
                  <a:srgbClr val="000000"/>
                </a:solidFill>
                <a:latin typeface="Avenir Next"/>
                <a:ea typeface="Avenir Next"/>
                <a:cs typeface="Avenir Next"/>
                <a:sym typeface="Avenir Next"/>
              </a:defRPr>
            </a:pPr>
            <a:r>
              <a:t>R is freely available under the GNU General Public License, and pre-compiled binary versions are provided for various operating systems like Linux, Windows and Mac.</a:t>
            </a:r>
          </a:p>
          <a:p>
            <a:pPr marL="482600" indent="-444500" algn="just" defTabSz="457200">
              <a:lnSpc>
                <a:spcPts val="6400"/>
              </a:lnSpc>
              <a:spcBef>
                <a:spcPts val="900"/>
              </a:spcBef>
              <a:buClr>
                <a:srgbClr val="34A5DA"/>
              </a:buClr>
              <a:buSzPct val="104999"/>
              <a:buFont typeface="Avenir Next"/>
              <a:buChar char="‣"/>
              <a:defRPr b="0" sz="2100">
                <a:solidFill>
                  <a:srgbClr val="000000"/>
                </a:solidFill>
                <a:latin typeface="Avenir Next"/>
                <a:ea typeface="Avenir Next"/>
                <a:cs typeface="Avenir Next"/>
                <a:sym typeface="Avenir Next"/>
              </a:defRPr>
            </a:pPr>
            <a:r>
              <a:t>R is free software distributed under a GNU-style copy left, and an official part of the GNU project called </a:t>
            </a:r>
            <a:r>
              <a:rPr b="1"/>
              <a:t>GNU S</a:t>
            </a:r>
            <a:r>
              <a:t>.</a:t>
            </a:r>
          </a:p>
        </p:txBody>
      </p:sp>
      <p:sp>
        <p:nvSpPr>
          <p:cNvPr id="176" name="pre-requisit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pre-requisites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Image" descr="Image"/>
          <p:cNvPicPr>
            <a:picLocks noChangeAspect="1"/>
          </p:cNvPicPr>
          <p:nvPr/>
        </p:nvPicPr>
        <p:blipFill>
          <a:blip r:embed="rId2">
            <a:extLst/>
          </a:blip>
          <a:stretch>
            <a:fillRect/>
          </a:stretch>
        </p:blipFill>
        <p:spPr>
          <a:xfrm>
            <a:off x="-330331" y="-247750"/>
            <a:ext cx="13665462" cy="1024909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Image" descr="Image"/>
          <p:cNvPicPr>
            <a:picLocks noChangeAspect="1"/>
          </p:cNvPicPr>
          <p:nvPr/>
        </p:nvPicPr>
        <p:blipFill>
          <a:blip r:embed="rId2">
            <a:extLst/>
          </a:blip>
          <a:stretch>
            <a:fillRect/>
          </a:stretch>
        </p:blipFill>
        <p:spPr>
          <a:xfrm>
            <a:off x="-259101" y="-194325"/>
            <a:ext cx="13523001" cy="1014225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Image" descr="Image"/>
          <p:cNvPicPr>
            <a:picLocks noChangeAspect="1"/>
          </p:cNvPicPr>
          <p:nvPr/>
        </p:nvPicPr>
        <p:blipFill>
          <a:blip r:embed="rId2">
            <a:extLst/>
          </a:blip>
          <a:stretch>
            <a:fillRect/>
          </a:stretch>
        </p:blipFill>
        <p:spPr>
          <a:xfrm>
            <a:off x="-654941" y="-491205"/>
            <a:ext cx="14314681" cy="1073601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who uses r ?"/>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who uses r ?</a:t>
            </a:r>
          </a:p>
        </p:txBody>
      </p:sp>
      <p:pic>
        <p:nvPicPr>
          <p:cNvPr id="185" name="Untitled.png" descr="Untitled.png"/>
          <p:cNvPicPr>
            <a:picLocks noChangeAspect="1"/>
          </p:cNvPicPr>
          <p:nvPr/>
        </p:nvPicPr>
        <p:blipFill>
          <a:blip r:embed="rId2">
            <a:extLst/>
          </a:blip>
          <a:stretch>
            <a:fillRect/>
          </a:stretch>
        </p:blipFill>
        <p:spPr>
          <a:xfrm>
            <a:off x="-315645" y="2043590"/>
            <a:ext cx="13432321" cy="591373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Untitled.png" descr="Untitled.png"/>
          <p:cNvPicPr>
            <a:picLocks noChangeAspect="1"/>
          </p:cNvPicPr>
          <p:nvPr/>
        </p:nvPicPr>
        <p:blipFill>
          <a:blip r:embed="rId2">
            <a:extLst/>
          </a:blip>
          <a:stretch>
            <a:fillRect/>
          </a:stretch>
        </p:blipFill>
        <p:spPr>
          <a:xfrm>
            <a:off x="-158283" y="1075647"/>
            <a:ext cx="13658108" cy="5631753"/>
          </a:xfrm>
          <a:prstGeom prst="rect">
            <a:avLst/>
          </a:prstGeom>
          <a:ln w="12700">
            <a:miter lim="400000"/>
          </a:ln>
        </p:spPr>
      </p:pic>
      <p:sp>
        <p:nvSpPr>
          <p:cNvPr id="188" name="who uses r ?"/>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who uses r ?</a:t>
            </a:r>
          </a:p>
        </p:txBody>
      </p:sp>
      <p:pic>
        <p:nvPicPr>
          <p:cNvPr id="189" name="Untitled.png" descr="Untitled.png"/>
          <p:cNvPicPr>
            <a:picLocks noChangeAspect="1"/>
          </p:cNvPicPr>
          <p:nvPr/>
        </p:nvPicPr>
        <p:blipFill>
          <a:blip r:embed="rId3">
            <a:extLst/>
          </a:blip>
          <a:stretch>
            <a:fillRect/>
          </a:stretch>
        </p:blipFill>
        <p:spPr>
          <a:xfrm>
            <a:off x="-15843" y="6063838"/>
            <a:ext cx="13036485" cy="43905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corporate clients of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corporate clients of r</a:t>
            </a:r>
          </a:p>
        </p:txBody>
      </p:sp>
      <p:pic>
        <p:nvPicPr>
          <p:cNvPr id="192" name="Untitled.png" descr="Untitled.png"/>
          <p:cNvPicPr>
            <a:picLocks noChangeAspect="1"/>
          </p:cNvPicPr>
          <p:nvPr/>
        </p:nvPicPr>
        <p:blipFill>
          <a:blip r:embed="rId2">
            <a:extLst/>
          </a:blip>
          <a:stretch>
            <a:fillRect/>
          </a:stretch>
        </p:blipFill>
        <p:spPr>
          <a:xfrm>
            <a:off x="-186317" y="1817923"/>
            <a:ext cx="13890893" cy="611775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