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using R as calculator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using R as calculator 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968" y="1060524"/>
            <a:ext cx="11842863" cy="8882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Table"/>
          <p:cNvGraphicFramePr/>
          <p:nvPr/>
        </p:nvGraphicFramePr>
        <p:xfrm>
          <a:off x="454128" y="1714926"/>
          <a:ext cx="12452085" cy="38623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84907"/>
                <a:gridCol w="5554886"/>
                <a:gridCol w="4912290"/>
              </a:tblGrid>
              <a:tr h="127777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less than or equal to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&lt;=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 TRUE FALSE  TRUE  TRUE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30855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greater than or equal to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&gt;=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FALSE  TRUE FALSE  TRUE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27602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unequal to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!=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 TRUE  TRUE  TRUE FALSE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976" y="-3183"/>
            <a:ext cx="13511168" cy="1013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ariables"/>
          <p:cNvSpPr txBox="1"/>
          <p:nvPr>
            <p:ph type="title"/>
          </p:nvPr>
        </p:nvSpPr>
        <p:spPr>
          <a:xfrm>
            <a:off x="406399" y="311150"/>
            <a:ext cx="12192003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variables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415595" y="1359848"/>
          <a:ext cx="7941332" cy="7033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56107"/>
                <a:gridCol w="1457909"/>
                <a:gridCol w="4627315"/>
              </a:tblGrid>
              <a:tr h="105651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Variable Name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Validity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Reason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105651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var_name2.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Has letters, numbers, dot and underscore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05651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var_name%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Invalid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Has the character '%'. Only dot(.) and underscore allowed.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66901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2var_name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invalid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Starts with a number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4273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.var_name ,</a:t>
                      </a:r>
                    </a:p>
                    <a:p>
                      <a:pPr algn="l" defTabSz="457200">
                        <a:lnSpc>
                          <a:spcPts val="4700"/>
                        </a:lnSpc>
                        <a:def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var.name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Can start with a dot(.) but the dot(.)should not be followed by a number.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04601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.2var_name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invalid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The starting dot is followed by a number making it invalid.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72195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_var_name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invalid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31313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Starts with _ which is not valid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2" name="Variable Assignment"/>
          <p:cNvSpPr txBox="1"/>
          <p:nvPr/>
        </p:nvSpPr>
        <p:spPr>
          <a:xfrm>
            <a:off x="8944446" y="4241799"/>
            <a:ext cx="38211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 defTabSz="12700">
              <a:spcBef>
                <a:spcPts val="24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3400">
                <a:solidFill>
                  <a:srgbClr val="22222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 Assignment</a:t>
            </a:r>
          </a:p>
        </p:txBody>
      </p:sp>
      <p:sp>
        <p:nvSpPr>
          <p:cNvPr id="153" name="Free Memory Space"/>
          <p:cNvSpPr txBox="1"/>
          <p:nvPr/>
        </p:nvSpPr>
        <p:spPr>
          <a:xfrm>
            <a:off x="8998880" y="6169164"/>
            <a:ext cx="34376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 defTabSz="12700">
              <a:spcBef>
                <a:spcPts val="24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3400">
                <a:solidFill>
                  <a:srgbClr val="22222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Free Memory Space</a:t>
            </a:r>
          </a:p>
        </p:txBody>
      </p:sp>
      <p:sp>
        <p:nvSpPr>
          <p:cNvPr id="154" name="Naming Rules"/>
          <p:cNvSpPr txBox="1"/>
          <p:nvPr/>
        </p:nvSpPr>
        <p:spPr>
          <a:xfrm>
            <a:off x="8959946" y="2665589"/>
            <a:ext cx="33158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 defTabSz="12700">
              <a:spcBef>
                <a:spcPts val="24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3400">
                <a:solidFill>
                  <a:srgbClr val="22222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Naming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a types"/>
          <p:cNvSpPr txBox="1"/>
          <p:nvPr>
            <p:ph type="title"/>
          </p:nvPr>
        </p:nvSpPr>
        <p:spPr>
          <a:xfrm>
            <a:off x="406399" y="311150"/>
            <a:ext cx="12192003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types</a:t>
            </a:r>
          </a:p>
        </p:txBody>
      </p:sp>
      <p:sp>
        <p:nvSpPr>
          <p:cNvPr id="157" name="In contrast to other programming languages like C and java in R, the variables are not declared as some data type. The variables are assigned with R-Objects and the data type of the R-object becomes the data type of the variable. There are many types of R-objects. The frequently used ones are −…"/>
          <p:cNvSpPr txBox="1"/>
          <p:nvPr/>
        </p:nvSpPr>
        <p:spPr>
          <a:xfrm>
            <a:off x="406398" y="1129094"/>
            <a:ext cx="12192004" cy="810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64937" indent="-326837" algn="just" defTabSz="12700">
              <a:lnSpc>
                <a:spcPct val="1500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 contrast to other programming languages like C and java in R, the variables are not declared as some data type. The variables are assigned with R-Objects and the data type of the R-object becomes the data type of the variable. There are many types of R-objects. The frequently used ones are −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Vectors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Lists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Matrices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Arrays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Factors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Data Frames</a:t>
            </a:r>
          </a:p>
          <a:p>
            <a:pPr indent="38100" algn="l" defTabSz="127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364937" indent="-326837" algn="just" defTabSz="12700">
              <a:lnSpc>
                <a:spcPct val="1500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 simplest of these objects is the </a:t>
            </a:r>
            <a:r>
              <a:rPr b="1"/>
              <a:t>vector object</a:t>
            </a:r>
            <a:r>
              <a:t> and there are six data types of these atomic vectors, also termed as six classes of vectors. The other R-Objects are built upon the atomic vectors.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 types"/>
          <p:cNvSpPr txBox="1"/>
          <p:nvPr>
            <p:ph type="title"/>
          </p:nvPr>
        </p:nvSpPr>
        <p:spPr>
          <a:xfrm>
            <a:off x="406400" y="311150"/>
            <a:ext cx="12192000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types</a:t>
            </a:r>
          </a:p>
        </p:txBody>
      </p:sp>
      <p:graphicFrame>
        <p:nvGraphicFramePr>
          <p:cNvPr id="160" name="Table"/>
          <p:cNvGraphicFramePr/>
          <p:nvPr/>
        </p:nvGraphicFramePr>
        <p:xfrm>
          <a:off x="915940" y="1160341"/>
          <a:ext cx="11528294" cy="83559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13949"/>
                <a:gridCol w="2168549"/>
                <a:gridCol w="4161930"/>
                <a:gridCol w="3383864"/>
              </a:tblGrid>
              <a:tr h="89783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Verify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97466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TRUE, FALSE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TRUE 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"logical"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08281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Numeric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12.3, 5, 999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23.5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"numeric"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92882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2L, 34L, 0L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2L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"integer"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013864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Complex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 + 2i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+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5i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"complex"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71069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Character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a' , '"good", "TRUE", '23.4'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</a:t>
                      </a:r>
                      <a:r>
                        <a:rPr>
                          <a:solidFill>
                            <a:srgbClr val="008800"/>
                          </a:solidFill>
                        </a:rPr>
                        <a:t>"TRUE"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"character"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7472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Raw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"Hello" is stored as 48 65 6c 6c 6f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charToRaw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8800"/>
                          </a:solidFill>
                        </a:rPr>
                        <a:t>"Hello"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4600"/>
                        </a:lnSpc>
                        <a:defRPr sz="25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class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))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[1] "raw"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ates in r"/>
          <p:cNvSpPr txBox="1"/>
          <p:nvPr>
            <p:ph type="title" idx="4294967295"/>
          </p:nvPr>
        </p:nvSpPr>
        <p:spPr>
          <a:xfrm>
            <a:off x="406399" y="3898739"/>
            <a:ext cx="12192003" cy="2670742"/>
          </a:xfrm>
          <a:prstGeom prst="rect">
            <a:avLst/>
          </a:prstGeom>
        </p:spPr>
        <p:txBody>
          <a:bodyPr anchor="t"/>
          <a:lstStyle>
            <a:lvl1pPr defTabSz="224331">
              <a:lnSpc>
                <a:spcPct val="80000"/>
              </a:lnSpc>
              <a:spcBef>
                <a:spcPts val="1000"/>
              </a:spcBef>
              <a:defRPr cap="all" sz="9504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dates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put output in r"/>
          <p:cNvSpPr txBox="1"/>
          <p:nvPr>
            <p:ph type="title" idx="4294967295"/>
          </p:nvPr>
        </p:nvSpPr>
        <p:spPr>
          <a:xfrm>
            <a:off x="406400" y="3898741"/>
            <a:ext cx="12192000" cy="2670740"/>
          </a:xfrm>
          <a:prstGeom prst="rect">
            <a:avLst/>
          </a:prstGeom>
        </p:spPr>
        <p:txBody>
          <a:bodyPr anchor="t"/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99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input output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troduction to data structur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introduction to data structures</a:t>
            </a:r>
          </a:p>
        </p:txBody>
      </p:sp>
      <p:sp>
        <p:nvSpPr>
          <p:cNvPr id="167" name="operators in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operators in r</a:t>
            </a:r>
          </a:p>
        </p:txBody>
      </p:sp>
      <p:sp>
        <p:nvSpPr>
          <p:cNvPr id="168" name="We have the following types of operators in R programming :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8818" marR="5562980" indent="-413384" algn="just" defTabSz="425195">
              <a:lnSpc>
                <a:spcPts val="5900"/>
              </a:lnSpc>
              <a:spcBef>
                <a:spcPts val="800"/>
              </a:spcBef>
              <a:buClr>
                <a:srgbClr val="34A5DA"/>
              </a:buClr>
              <a:buSzPct val="104999"/>
              <a:buFont typeface="Avenir Next"/>
              <a:buChar char="‣"/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We have the following types of operators in R programming :</a:t>
            </a:r>
          </a:p>
          <a:p>
            <a:pPr marL="448818" marR="5562980" indent="-413384" algn="just" defTabSz="425195">
              <a:lnSpc>
                <a:spcPts val="5900"/>
              </a:lnSpc>
              <a:spcBef>
                <a:spcPts val="800"/>
              </a:spcBef>
              <a:buClr>
                <a:srgbClr val="34A5DA"/>
              </a:buClr>
              <a:buSzPct val="104999"/>
              <a:buFont typeface="Avenir Next"/>
              <a:buChar char="‣"/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Arithmetic Operators</a:t>
            </a:r>
          </a:p>
          <a:p>
            <a:pPr marL="413384" indent="-413384" defTabSz="425195">
              <a:lnSpc>
                <a:spcPts val="5900"/>
              </a:lnSpc>
              <a:spcBef>
                <a:spcPts val="400"/>
              </a:spcBef>
              <a:buClr>
                <a:srgbClr val="34A5DA"/>
              </a:buClr>
              <a:buSzPct val="104999"/>
              <a:buFont typeface="Avenir Next"/>
              <a:buChar char="‣"/>
              <a:tabLst>
                <a:tab pos="127000" algn="l"/>
                <a:tab pos="419100" algn="l"/>
              </a:tabLst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Relational Operators</a:t>
            </a:r>
          </a:p>
          <a:p>
            <a:pPr marL="413384" indent="-413384" defTabSz="425195">
              <a:lnSpc>
                <a:spcPts val="5900"/>
              </a:lnSpc>
              <a:spcBef>
                <a:spcPts val="400"/>
              </a:spcBef>
              <a:buClr>
                <a:srgbClr val="34A5DA"/>
              </a:buClr>
              <a:buSzPct val="104999"/>
              <a:buFont typeface="Avenir Next"/>
              <a:buChar char="‣"/>
              <a:tabLst>
                <a:tab pos="127000" algn="l"/>
                <a:tab pos="419100" algn="l"/>
              </a:tabLst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Logical Operators</a:t>
            </a:r>
          </a:p>
          <a:p>
            <a:pPr marL="413384" indent="-413384" defTabSz="425195">
              <a:lnSpc>
                <a:spcPts val="5900"/>
              </a:lnSpc>
              <a:spcBef>
                <a:spcPts val="400"/>
              </a:spcBef>
              <a:buClr>
                <a:srgbClr val="34A5DA"/>
              </a:buClr>
              <a:buSzPct val="104999"/>
              <a:buFont typeface="Avenir Next"/>
              <a:buChar char="‣"/>
              <a:tabLst>
                <a:tab pos="127000" algn="l"/>
                <a:tab pos="419100" algn="l"/>
              </a:tabLst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Assignment Operators</a:t>
            </a:r>
          </a:p>
          <a:p>
            <a:pPr marL="413384" indent="-413384" defTabSz="425195">
              <a:lnSpc>
                <a:spcPts val="5900"/>
              </a:lnSpc>
              <a:spcBef>
                <a:spcPts val="400"/>
              </a:spcBef>
              <a:buClr>
                <a:srgbClr val="34A5DA"/>
              </a:buClr>
              <a:buSzPct val="104999"/>
              <a:buFont typeface="Avenir Next"/>
              <a:buChar char="‣"/>
              <a:tabLst>
                <a:tab pos="127000" algn="l"/>
                <a:tab pos="419100" algn="l"/>
              </a:tabLst>
              <a:defRPr sz="3162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Miscellaneous 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rithmetic operators"/>
          <p:cNvSpPr txBox="1"/>
          <p:nvPr>
            <p:ph type="title"/>
          </p:nvPr>
        </p:nvSpPr>
        <p:spPr>
          <a:xfrm>
            <a:off x="406398" y="311149"/>
            <a:ext cx="12192003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arithmetic operators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215269" y="968010"/>
          <a:ext cx="12574260" cy="8585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004335"/>
                <a:gridCol w="4718539"/>
                <a:gridCol w="5851385"/>
              </a:tblGrid>
              <a:tr h="422939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5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121429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two vectors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+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10.0  8.5  10.0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2224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−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Subtracts second vector from the first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-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-6.0  2.5  2.0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09991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Multiplies both vectors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*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16.0 16.5 24.0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3109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Divide the first vector with the second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/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When we execute the above code, 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0.250000 1.833333 1.500000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0221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%%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Give the remainder of the first vector with the second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%%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2.0 2.5 2.0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08694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%/%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result of division of first vector with second (quotient)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%/%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0 1 1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12552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^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6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first vector raised to the exponent of second vector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3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t> 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^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100"/>
                        </a:lnSpc>
                        <a:defRPr sz="13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100"/>
                        </a:lnSpc>
                        <a:defRPr sz="12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 256.000  166.375 1296.000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lational operator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relational operators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26125" y="1021775"/>
          <a:ext cx="12452085" cy="83831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84907"/>
                <a:gridCol w="5554886"/>
                <a:gridCol w="4912290"/>
              </a:tblGrid>
              <a:tr h="667374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EEEEEE"/>
                    </a:solidFill>
                  </a:tcPr>
                </a:tc>
              </a:tr>
              <a:tr h="129081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greater than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&gt;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FALSE  TRUE FALSE FALSE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31968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less than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 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 TRUE FALSE  TRUE FALSE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24293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31313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Checks if each element of the first vector is equal to the corresponding element of the second vector.</a:t>
                      </a:r>
                    </a:p>
                  </a:txBody>
                  <a:tcPr marL="101600" marR="101600" marT="101600" marB="1016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5.5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6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t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&lt;-</a:t>
                      </a:r>
                      <a:r>
                        <a:t> c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8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2.5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14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,</a:t>
                      </a:r>
                      <a:r>
                        <a:rPr>
                          <a:solidFill>
                            <a:srgbClr val="006666"/>
                          </a:solidFill>
                        </a:rPr>
                        <a:t>9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print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v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==</a:t>
                      </a:r>
                      <a:r>
                        <a:rPr>
                          <a:solidFill>
                            <a:srgbClr val="313131"/>
                          </a:solidFill>
                        </a:rPr>
                        <a:t> t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</a:t>
                      </a:r>
                      <a:endParaRPr>
                        <a:solidFill>
                          <a:srgbClr val="313131"/>
                        </a:solidFill>
                      </a:endParaRPr>
                    </a:p>
                    <a:p>
                      <a:pPr algn="l" defTabSz="457200">
                        <a:lnSpc>
                          <a:spcPts val="3400"/>
                        </a:lnSpc>
                        <a:defRPr sz="1100">
                          <a:solidFill>
                            <a:srgbClr val="000088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it produces the following result −</a:t>
                      </a:r>
                    </a:p>
                    <a:p>
                      <a:pPr algn="l" defTabSz="457200">
                        <a:lnSpc>
                          <a:spcPts val="3500"/>
                        </a:lnSpc>
                        <a:defRPr sz="1100">
                          <a:solidFill>
                            <a:srgbClr val="313131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t>[1] FALSE FALSE FALSE  TRUE</a:t>
                      </a:r>
                    </a:p>
                  </a:txBody>
                  <a:tcPr marL="101600" marR="101600" marT="101600" marB="101600" anchor="t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277770"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  <a:tr h="1308552"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2E87BB">
                        <a:alpha val="29000"/>
                      </a:srgbClr>
                    </a:solidFill>
                  </a:tcPr>
                </a:tc>
              </a:tr>
              <a:tr h="1276020"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80000"/>
                        </a:lnSpc>
                        <a:defRPr sz="2000">
                          <a:solidFill>
                            <a:srgbClr val="34A5DA"/>
                          </a:solidFill>
                          <a:latin typeface="DIN Condensed"/>
                          <a:ea typeface="DIN Condensed"/>
                          <a:cs typeface="DIN Condensed"/>
                          <a:sym typeface="DIN Condense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