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structures in r"/>
          <p:cNvSpPr txBox="1"/>
          <p:nvPr>
            <p:ph type="title"/>
          </p:nvPr>
        </p:nvSpPr>
        <p:spPr>
          <a:xfrm>
            <a:off x="406400" y="311150"/>
            <a:ext cx="12192000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structures in r</a:t>
            </a:r>
          </a:p>
        </p:txBody>
      </p:sp>
      <p:pic>
        <p:nvPicPr>
          <p:cNvPr id="148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101" y="1371690"/>
            <a:ext cx="12879231" cy="6287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troduction to data structur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introduction to data structures</a:t>
            </a:r>
          </a:p>
        </p:txBody>
      </p:sp>
      <p:sp>
        <p:nvSpPr>
          <p:cNvPr id="151" name="vectors in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vectors in r</a:t>
            </a:r>
          </a:p>
        </p:txBody>
      </p:sp>
      <p:sp>
        <p:nvSpPr>
          <p:cNvPr id="152" name="Ways to declare vectors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Ways to declare vectors</a:t>
            </a:r>
          </a:p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Addition of Vectors</a:t>
            </a:r>
          </a:p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two vectors are not of same length</a:t>
            </a:r>
          </a:p>
          <a:p>
            <a:pPr>
              <a:spcBef>
                <a:spcPts val="2800"/>
              </a:spcBef>
              <a:buClr>
                <a:srgbClr val="34A5DA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Pick a particular element from the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ata structures continued……"/>
          <p:cNvSpPr txBox="1"/>
          <p:nvPr>
            <p:ph type="title" idx="4294967295"/>
          </p:nvPr>
        </p:nvSpPr>
        <p:spPr>
          <a:xfrm>
            <a:off x="406398" y="3040244"/>
            <a:ext cx="12192003" cy="3673112"/>
          </a:xfrm>
          <a:prstGeom prst="rect">
            <a:avLst/>
          </a:prstGeom>
        </p:spPr>
        <p:txBody>
          <a:bodyPr anchor="t"/>
          <a:lstStyle>
            <a:lvl1pPr defTabSz="212647">
              <a:lnSpc>
                <a:spcPct val="80000"/>
              </a:lnSpc>
              <a:spcBef>
                <a:spcPts val="1000"/>
              </a:spcBef>
              <a:defRPr cap="all" sz="9009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Miscellaneous types in Vectors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ata frames in r"/>
          <p:cNvSpPr txBox="1"/>
          <p:nvPr>
            <p:ph type="title"/>
          </p:nvPr>
        </p:nvSpPr>
        <p:spPr>
          <a:xfrm>
            <a:off x="406399" y="311150"/>
            <a:ext cx="12192003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frames in r</a:t>
            </a:r>
          </a:p>
        </p:txBody>
      </p:sp>
      <p:sp>
        <p:nvSpPr>
          <p:cNvPr id="157" name="A data frame is a table or a two-dimensional array-like structure in which each column contains values of one variable and each row contains one set of values from each column.…"/>
          <p:cNvSpPr txBox="1"/>
          <p:nvPr/>
        </p:nvSpPr>
        <p:spPr>
          <a:xfrm>
            <a:off x="0" y="872426"/>
            <a:ext cx="13004801" cy="800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5981700" indent="38100" algn="just" defTabSz="457200">
              <a:lnSpc>
                <a:spcPts val="6600"/>
              </a:lnSpc>
              <a:spcBef>
                <a:spcPts val="900"/>
              </a:spcBef>
              <a:defRPr b="0" sz="35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 data frame is a table or a two-dimensional array-like structure in which each column contains values of one variable and each row contains one set of values from each column.</a:t>
            </a:r>
          </a:p>
          <a:p>
            <a:pPr marR="5981700" indent="38100" algn="just" defTabSz="457200">
              <a:lnSpc>
                <a:spcPts val="6600"/>
              </a:lnSpc>
              <a:spcBef>
                <a:spcPts val="900"/>
              </a:spcBef>
              <a:defRPr b="0" sz="35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Following are the characteristics of a data frame.</a:t>
            </a:r>
          </a:p>
          <a:p>
            <a:pPr marL="457200" indent="-457200" algn="l" defTabSz="457200">
              <a:lnSpc>
                <a:spcPts val="66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35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The column names should be non-empty.</a:t>
            </a:r>
          </a:p>
          <a:p>
            <a:pPr marL="457200" indent="-457200" algn="l" defTabSz="457200">
              <a:lnSpc>
                <a:spcPts val="66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35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The row names should be unique.</a:t>
            </a:r>
          </a:p>
          <a:p>
            <a:pPr marL="457200" indent="-457200" algn="l" defTabSz="457200">
              <a:lnSpc>
                <a:spcPts val="66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35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The data stored in a data frame can be of numeric, factor or character type.</a:t>
            </a:r>
          </a:p>
          <a:p>
            <a:pPr marL="457200" indent="-457200" algn="l" defTabSz="457200">
              <a:lnSpc>
                <a:spcPts val="66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b="0" sz="35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	•	Each column should contain same number of data items.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sts in r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lists in r</a:t>
            </a:r>
          </a:p>
        </p:txBody>
      </p:sp>
      <p:sp>
        <p:nvSpPr>
          <p:cNvPr id="160" name="Lists are the R objects which contain elements of different types like − numbers, strings, vectors and another list inside it. A list can also contain a matrix or a function as its elements. List is created using list() function.…"/>
          <p:cNvSpPr txBox="1"/>
          <p:nvPr/>
        </p:nvSpPr>
        <p:spPr>
          <a:xfrm>
            <a:off x="0" y="895980"/>
            <a:ext cx="13004801" cy="826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5981700" indent="38100" algn="just" defTabSz="457200">
              <a:lnSpc>
                <a:spcPts val="6600"/>
              </a:lnSpc>
              <a:spcBef>
                <a:spcPts val="900"/>
              </a:spcBef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Lists are the R objects which contain elements of different types like − numbers, strings, vectors and another list inside it. A list can also contain a matrix or a function as its elements. List is created using </a:t>
            </a:r>
            <a:r>
              <a:rPr b="1"/>
              <a:t>list()</a:t>
            </a:r>
            <a:r>
              <a:t> function.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Initialise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Naming a List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Access a List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Add items to the List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Modify items in a List</a:t>
            </a:r>
          </a:p>
          <a:p>
            <a:pPr marL="495672" marR="5981700" indent="-457572" algn="just" defTabSz="457200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b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trices are the R objects in which the elements are arranged in a two-dimensional rectangular layout. They contain elements of the same atomic types.…"/>
          <p:cNvSpPr txBox="1"/>
          <p:nvPr>
            <p:ph type="body" idx="1"/>
          </p:nvPr>
        </p:nvSpPr>
        <p:spPr>
          <a:xfrm>
            <a:off x="368958" y="1156114"/>
            <a:ext cx="11954723" cy="8283180"/>
          </a:xfrm>
          <a:prstGeom prst="rect">
            <a:avLst/>
          </a:prstGeom>
        </p:spPr>
        <p:txBody>
          <a:bodyPr anchor="t"/>
          <a:lstStyle/>
          <a:p>
            <a:pPr algn="just">
              <a:lnSpc>
                <a:spcPts val="4300"/>
              </a:lnSpc>
              <a:defRPr cap="none" spc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Matrices are the R objects in which the elements are arranged in a two-dimensional rectangular layout. They contain elements of the same atomic types. </a:t>
            </a:r>
          </a:p>
          <a:p>
            <a:pPr algn="just">
              <a:lnSpc>
                <a:spcPts val="4300"/>
              </a:lnSpc>
              <a:defRPr cap="none" spc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>
              <a:lnSpc>
                <a:spcPts val="4300"/>
              </a:lnSpc>
              <a:defRPr cap="none" spc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 Matrix is created using the </a:t>
            </a:r>
            <a:r>
              <a:rPr b="1"/>
              <a:t>matrix()</a:t>
            </a:r>
            <a:r>
              <a:t> function.</a:t>
            </a:r>
          </a:p>
          <a:p>
            <a:pPr marL="495672" marR="5981700" indent="-457572" algn="just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cap="none" spc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Initialise</a:t>
            </a:r>
          </a:p>
          <a:p>
            <a:pPr marL="495672" marR="5981700" indent="-457572" algn="just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cap="none" spc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Accessing specific element</a:t>
            </a:r>
          </a:p>
          <a:p>
            <a:pPr marL="495672" marR="5981700" indent="-457572" algn="just">
              <a:lnSpc>
                <a:spcPts val="6600"/>
              </a:lnSpc>
              <a:spcBef>
                <a:spcPts val="900"/>
              </a:spcBef>
              <a:buClr>
                <a:srgbClr val="34A5DA"/>
              </a:buClr>
              <a:buSzPct val="104999"/>
              <a:buFont typeface="Avenir Next"/>
              <a:buChar char="‣"/>
              <a:defRPr cap="none" spc="0" sz="21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Modifying a Matrix</a:t>
            </a:r>
          </a:p>
          <a:p>
            <a:pPr>
              <a:lnSpc>
                <a:spcPts val="5400"/>
              </a:lnSpc>
              <a:defRPr cap="none" spc="0" sz="3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</p:txBody>
      </p:sp>
      <p:sp>
        <p:nvSpPr>
          <p:cNvPr id="163" name="Matrix in R"/>
          <p:cNvSpPr txBox="1"/>
          <p:nvPr>
            <p:ph type="title"/>
          </p:nvPr>
        </p:nvSpPr>
        <p:spPr>
          <a:xfrm>
            <a:off x="406400" y="226235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Matrix in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