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algn="l" defTabSz="12700">
              <a:spcBef>
                <a:spcPts val="2400"/>
              </a:spcBef>
              <a:defRPr b="0" sz="3400">
                <a:solidFill>
                  <a:srgbClr val="222222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algn="l" defTabSz="12700">
              <a:spcBef>
                <a:spcPts val="2400"/>
              </a:spcBef>
              <a:defRPr b="0" sz="3400">
                <a:solidFill>
                  <a:srgbClr val="222222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800"/>
              </a:spcBef>
              <a:buClr>
                <a:srgbClr val="34A5DA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Relationship Id="rId3" Type="http://schemas.openxmlformats.org/officeDocument/2006/relationships/hyperlink" Target="https://www.tutorialspoint.com/r/r_repeat_loop.htm" TargetMode="External"/><Relationship Id="rId4" Type="http://schemas.openxmlformats.org/officeDocument/2006/relationships/hyperlink" Target="https://www.tutorialspoint.com/r/r_while_loop.htm" TargetMode="External"/><Relationship Id="rId5" Type="http://schemas.openxmlformats.org/officeDocument/2006/relationships/hyperlink" Target="https://www.tutorialspoint.com/r/r_for_loop.ht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tutorialspoint.com/r/r_break_statement.htm" TargetMode="External"/><Relationship Id="rId3" Type="http://schemas.openxmlformats.org/officeDocument/2006/relationships/hyperlink" Target="https://www.tutorialspoint.com/r/r_next_statement.ht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cision making in 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decision making in r</a:t>
            </a:r>
          </a:p>
        </p:txBody>
      </p:sp>
      <p:sp>
        <p:nvSpPr>
          <p:cNvPr id="148" name="loops in 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loops in r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7293" y="2355072"/>
            <a:ext cx="3365502" cy="430530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0" name="Table"/>
          <p:cNvGraphicFramePr/>
          <p:nvPr/>
        </p:nvGraphicFramePr>
        <p:xfrm>
          <a:off x="726427" y="2229549"/>
          <a:ext cx="7579408" cy="38702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81634"/>
                <a:gridCol w="6597773"/>
              </a:tblGrid>
              <a:tr h="4675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Sr.No.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Loop Type &amp; Description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1031523">
                <a:tc>
                  <a:txBody>
                    <a:bodyPr/>
                    <a:lstStyle/>
                    <a:p>
                      <a:pPr algn="r" defTabSz="457200">
                        <a:lnSpc>
                          <a:spcPts val="3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900"/>
                        </a:lnSpc>
                        <a:defRPr b="1" sz="1700" u="sng">
                          <a:solidFill>
                            <a:srgbClr val="34A5D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 invalidUrl="" action="" tgtFrame="" tooltip="" history="1" highlightClick="0" endSnd="0"/>
                        </a:rPr>
                        <a:t>repeat loop</a:t>
                      </a:r>
                    </a:p>
                    <a:p>
                      <a:pPr indent="38100" algn="just" defTabSz="457200">
                        <a:lnSpc>
                          <a:spcPts val="4400"/>
                        </a:lnSpc>
                        <a:spcBef>
                          <a:spcPts val="900"/>
                        </a:spcBef>
                        <a:defRPr sz="17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Executes a sequence of statements multiple times and abbreviates the code that manages the loop variable.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241272">
                <a:tc>
                  <a:txBody>
                    <a:bodyPr/>
                    <a:lstStyle/>
                    <a:p>
                      <a:pPr algn="r" defTabSz="457200">
                        <a:lnSpc>
                          <a:spcPts val="3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900"/>
                        </a:lnSpc>
                        <a:defRPr b="1" sz="1700" u="sng">
                          <a:solidFill>
                            <a:srgbClr val="34A5D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 invalidUrl="" action="" tgtFrame="" tooltip="" history="1" highlightClick="0" endSnd="0"/>
                        </a:rPr>
                        <a:t>while loop</a:t>
                      </a:r>
                    </a:p>
                    <a:p>
                      <a:pPr indent="38100" algn="just" defTabSz="457200">
                        <a:lnSpc>
                          <a:spcPts val="4400"/>
                        </a:lnSpc>
                        <a:spcBef>
                          <a:spcPts val="900"/>
                        </a:spcBef>
                        <a:defRPr sz="17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Repeats a statement or group of statements while a given condition is true. It tests the condition before executing the loop body.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129994">
                <a:tc>
                  <a:txBody>
                    <a:bodyPr/>
                    <a:lstStyle/>
                    <a:p>
                      <a:pPr algn="r" defTabSz="457200">
                        <a:lnSpc>
                          <a:spcPts val="3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900"/>
                        </a:lnSpc>
                        <a:defRPr b="1" sz="1700" u="sng">
                          <a:solidFill>
                            <a:srgbClr val="34A5D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 invalidUrl="" action="" tgtFrame="" tooltip="" history="1" highlightClick="0" endSnd="0"/>
                        </a:rPr>
                        <a:t>for loop</a:t>
                      </a:r>
                    </a:p>
                    <a:p>
                      <a:pPr indent="38100" algn="just" defTabSz="457200">
                        <a:lnSpc>
                          <a:spcPts val="4400"/>
                        </a:lnSpc>
                        <a:spcBef>
                          <a:spcPts val="900"/>
                        </a:spcBef>
                        <a:defRPr sz="17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Like a while statement, except that it tests the condition at the end of the loop body.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"/>
          <p:cNvGraphicFramePr/>
          <p:nvPr/>
        </p:nvGraphicFramePr>
        <p:xfrm>
          <a:off x="869845" y="2268900"/>
          <a:ext cx="7592108" cy="26208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9635"/>
                <a:gridCol w="6612472"/>
              </a:tblGrid>
              <a:tr h="1310439"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b="1" sz="1800" u="sng">
                          <a:solidFill>
                            <a:srgbClr val="34A5D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break statement</a:t>
                      </a:r>
                    </a:p>
                    <a:p>
                      <a:pPr indent="38100" algn="just" defTabSz="457200">
                        <a:lnSpc>
                          <a:spcPts val="4500"/>
                        </a:lnSpc>
                        <a:spcBef>
                          <a:spcPts val="900"/>
                        </a:spcBef>
                        <a:defRPr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Terminates the </a:t>
                      </a:r>
                      <a:r>
                        <a:rPr b="1"/>
                        <a:t>loop</a:t>
                      </a:r>
                      <a:r>
                        <a:t> statement and transfers execution to the statement immediately following the loop.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310439">
                <a:tc>
                  <a:txBody>
                    <a:bodyPr/>
                    <a:lstStyle/>
                    <a:p>
                      <a:pPr algn="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000"/>
                        </a:lnSpc>
                        <a:defRPr b="1" sz="1800" u="sng">
                          <a:solidFill>
                            <a:srgbClr val="34A5D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 invalidUrl="" action="" tgtFrame="" tooltip="" history="1" highlightClick="0" endSnd="0"/>
                        </a:rPr>
                        <a:t>Next statement</a:t>
                      </a:r>
                    </a:p>
                    <a:p>
                      <a:pPr indent="38100" algn="just" defTabSz="457200">
                        <a:lnSpc>
                          <a:spcPts val="4500"/>
                        </a:lnSpc>
                        <a:spcBef>
                          <a:spcPts val="900"/>
                        </a:spcBef>
                        <a:defRPr sz="18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The </a:t>
                      </a:r>
                      <a:r>
                        <a:rPr b="1"/>
                        <a:t>next</a:t>
                      </a:r>
                      <a:r>
                        <a:t> statement simulates the behavior of R switch.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nctions in r"/>
          <p:cNvSpPr txBox="1"/>
          <p:nvPr>
            <p:ph type="title" idx="4294967295"/>
          </p:nvPr>
        </p:nvSpPr>
        <p:spPr>
          <a:xfrm>
            <a:off x="406400" y="3898741"/>
            <a:ext cx="12192000" cy="2670740"/>
          </a:xfrm>
          <a:prstGeom prst="rect">
            <a:avLst/>
          </a:prstGeom>
        </p:spPr>
        <p:txBody>
          <a:bodyPr anchor="t"/>
          <a:lstStyle>
            <a:lvl1pPr defTabSz="224331">
              <a:lnSpc>
                <a:spcPct val="80000"/>
              </a:lnSpc>
              <a:spcBef>
                <a:spcPts val="1000"/>
              </a:spcBef>
              <a:defRPr cap="all" sz="9504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functions in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3004803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question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questions</a:t>
            </a:r>
          </a:p>
        </p:txBody>
      </p:sp>
      <p:sp>
        <p:nvSpPr>
          <p:cNvPr id="159" name="assignment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assignment 1</a:t>
            </a:r>
          </a:p>
        </p:txBody>
      </p:sp>
      <p:sp>
        <p:nvSpPr>
          <p:cNvPr id="160" name="Build a simple calculator"/>
          <p:cNvSpPr txBox="1"/>
          <p:nvPr>
            <p:ph type="body" idx="13"/>
          </p:nvPr>
        </p:nvSpPr>
        <p:spPr>
          <a:xfrm>
            <a:off x="406399" y="2743200"/>
            <a:ext cx="11828024" cy="9728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2800"/>
              </a:spcBef>
              <a:buClr>
                <a:srgbClr val="34A5DA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Build a simple calculator</a:t>
            </a:r>
          </a:p>
        </p:txBody>
      </p:sp>
      <p:sp>
        <p:nvSpPr>
          <p:cNvPr id="161" name="assignment 2"/>
          <p:cNvSpPr txBox="1"/>
          <p:nvPr/>
        </p:nvSpPr>
        <p:spPr>
          <a:xfrm>
            <a:off x="406399" y="4198635"/>
            <a:ext cx="12192003" cy="723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467359">
              <a:lnSpc>
                <a:spcPct val="80000"/>
              </a:lnSpc>
              <a:spcBef>
                <a:spcPts val="2200"/>
              </a:spcBef>
              <a:defRPr b="0" cap="all" sz="48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assignment 2</a:t>
            </a:r>
          </a:p>
        </p:txBody>
      </p:sp>
      <p:sp>
        <p:nvSpPr>
          <p:cNvPr id="162" name="Factorial of a number"/>
          <p:cNvSpPr txBox="1"/>
          <p:nvPr/>
        </p:nvSpPr>
        <p:spPr>
          <a:xfrm>
            <a:off x="406399" y="5544835"/>
            <a:ext cx="11828023" cy="97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 algn="l">
              <a:spcBef>
                <a:spcPts val="2800"/>
              </a:spcBef>
              <a:buClr>
                <a:srgbClr val="34A5DA"/>
              </a:buClr>
              <a:buSzPct val="104999"/>
              <a:buFont typeface="Avenir Next"/>
              <a:buChar char="▸"/>
              <a:defRPr b="0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Factorial of a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