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133"/>
          <p:cNvSpPr/>
          <p:nvPr>
            <p:ph type="sldImg"/>
          </p:nvPr>
        </p:nvSpPr>
        <p:spPr>
          <a:xfrm>
            <a:off x="1143000" y="685800"/>
            <a:ext cx="4572000" cy="3429000"/>
          </a:xfrm>
          <a:prstGeom prst="rect">
            <a:avLst/>
          </a:prstGeom>
        </p:spPr>
        <p:txBody>
          <a:bodyPr/>
          <a:lstStyle/>
          <a:p>
            <a:pPr/>
          </a:p>
        </p:txBody>
      </p:sp>
      <p:sp>
        <p:nvSpPr>
          <p:cNvPr id="134" name="Shape 13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–Johnny Appleseed</a:t>
            </a:r>
          </a:p>
        </p:txBody>
      </p:sp>
      <p:sp>
        <p:nvSpPr>
          <p:cNvPr id="94" name="“Type a quote here.”"/>
          <p:cNvSpPr txBox="1"/>
          <p:nvPr>
            <p:ph type="body" sz="quarter" idx="14"/>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Blank Alt">
    <p:bg>
      <p:bgPr>
        <a:solidFill>
          <a:srgbClr val="FFFFFF"/>
        </a:solidFill>
      </p:bgPr>
    </p:bg>
    <p:spTree>
      <p:nvGrpSpPr>
        <p:cNvPr id="1" name=""/>
        <p:cNvGrpSpPr/>
        <p:nvPr/>
      </p:nvGrpSpPr>
      <p:grpSpPr>
        <a:xfrm>
          <a:off x="0" y="0"/>
          <a:ext cx="0" cy="0"/>
          <a:chOff x="0" y="0"/>
          <a:chExt cx="0" cy="0"/>
        </a:xfrm>
      </p:grpSpPr>
      <p:sp>
        <p:nvSpPr>
          <p:cNvPr id="117" name="Slide Number"/>
          <p:cNvSpPr txBox="1"/>
          <p:nvPr>
            <p:ph type="sldNum" sz="quarter" idx="2"/>
          </p:nvPr>
        </p:nvSpPr>
        <p:spPr>
          <a:xfrm>
            <a:off x="12186622" y="431800"/>
            <a:ext cx="406897" cy="457200"/>
          </a:xfrm>
          <a:prstGeom prst="rect">
            <a:avLst/>
          </a:prstGeom>
        </p:spPr>
        <p:txBody>
          <a:bodyPr/>
          <a:lstStyle>
            <a:lvl1pPr algn="r">
              <a:lnSpc>
                <a:spcPct val="80000"/>
              </a:lnSpc>
              <a:defRPr sz="2400">
                <a:solidFill>
                  <a:srgbClr val="838787"/>
                </a:solidFill>
                <a:latin typeface="DIN Alternate"/>
                <a:ea typeface="DIN Alternate"/>
                <a:cs typeface="DIN Alternate"/>
                <a:sym typeface="DIN Alternat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 Top">
    <p:bg>
      <p:bgPr>
        <a:solidFill>
          <a:srgbClr val="FFFFFF"/>
        </a:solidFill>
      </p:bgPr>
    </p:bg>
    <p:spTree>
      <p:nvGrpSpPr>
        <p:cNvPr id="1" name=""/>
        <p:cNvGrpSpPr/>
        <p:nvPr/>
      </p:nvGrpSpPr>
      <p:grpSpPr>
        <a:xfrm>
          <a:off x="0" y="0"/>
          <a:ext cx="0" cy="0"/>
          <a:chOff x="0" y="0"/>
          <a:chExt cx="0" cy="0"/>
        </a:xfrm>
      </p:grpSpPr>
      <p:sp>
        <p:nvSpPr>
          <p:cNvPr id="124" name="Line"/>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lgn="l" defTabSz="12700">
              <a:spcBef>
                <a:spcPts val="2400"/>
              </a:spcBef>
              <a:defRPr b="0" sz="3400">
                <a:solidFill>
                  <a:srgbClr val="222222"/>
                </a:solidFill>
                <a:latin typeface="DIN Condensed"/>
                <a:ea typeface="DIN Condensed"/>
                <a:cs typeface="DIN Condensed"/>
                <a:sym typeface="DIN Condensed"/>
              </a:defRPr>
            </a:pPr>
          </a:p>
        </p:txBody>
      </p:sp>
      <p:sp>
        <p:nvSpPr>
          <p:cNvPr id="125" name="Body Level One…"/>
          <p:cNvSpPr txBox="1"/>
          <p:nvPr>
            <p:ph type="body" sz="quarter" idx="1"/>
          </p:nvPr>
        </p:nvSpPr>
        <p:spPr>
          <a:xfrm>
            <a:off x="406400" y="457200"/>
            <a:ext cx="11176000" cy="457200"/>
          </a:xfrm>
          <a:prstGeom prst="rect">
            <a:avLst/>
          </a:prstGeom>
        </p:spPr>
        <p:txBody>
          <a:bodyPr anchor="b"/>
          <a:lstStyle>
            <a:lvl1pPr marL="0" indent="0" defTabSz="457200">
              <a:lnSpc>
                <a:spcPct val="80000"/>
              </a:lnSpc>
              <a:spcBef>
                <a:spcPts val="0"/>
              </a:spcBef>
              <a:buClrTx/>
              <a:buSzTx/>
              <a:buNone/>
              <a:defRPr cap="all" spc="120" sz="2400">
                <a:solidFill>
                  <a:srgbClr val="838787"/>
                </a:solidFill>
                <a:latin typeface="DIN Alternate"/>
                <a:ea typeface="DIN Alternate"/>
                <a:cs typeface="DIN Alternate"/>
                <a:sym typeface="DIN Alternate"/>
              </a:defRPr>
            </a:lvl1pPr>
            <a:lvl2pPr marL="758264" indent="-313764" defTabSz="457200">
              <a:lnSpc>
                <a:spcPct val="80000"/>
              </a:lnSpc>
              <a:spcBef>
                <a:spcPts val="0"/>
              </a:spcBef>
              <a:buClrTx/>
              <a:buSzPct val="104999"/>
              <a:buChar char="‣"/>
              <a:defRPr cap="all" spc="120" sz="2400">
                <a:solidFill>
                  <a:srgbClr val="838787"/>
                </a:solidFill>
                <a:latin typeface="DIN Alternate"/>
                <a:ea typeface="DIN Alternate"/>
                <a:cs typeface="DIN Alternate"/>
                <a:sym typeface="DIN Alternate"/>
              </a:defRPr>
            </a:lvl2pPr>
            <a:lvl3pPr marL="1202764" indent="-313764" defTabSz="457200">
              <a:lnSpc>
                <a:spcPct val="80000"/>
              </a:lnSpc>
              <a:spcBef>
                <a:spcPts val="0"/>
              </a:spcBef>
              <a:buClrTx/>
              <a:buSzPct val="104999"/>
              <a:buChar char="‣"/>
              <a:defRPr cap="all" spc="120" sz="2400">
                <a:solidFill>
                  <a:srgbClr val="838787"/>
                </a:solidFill>
                <a:latin typeface="DIN Alternate"/>
                <a:ea typeface="DIN Alternate"/>
                <a:cs typeface="DIN Alternate"/>
                <a:sym typeface="DIN Alternate"/>
              </a:defRPr>
            </a:lvl3pPr>
            <a:lvl4pPr marL="1647264" indent="-313764" defTabSz="457200">
              <a:lnSpc>
                <a:spcPct val="80000"/>
              </a:lnSpc>
              <a:spcBef>
                <a:spcPts val="0"/>
              </a:spcBef>
              <a:buClrTx/>
              <a:buSzPct val="104999"/>
              <a:buChar char="‣"/>
              <a:defRPr cap="all" spc="120" sz="2400">
                <a:solidFill>
                  <a:srgbClr val="838787"/>
                </a:solidFill>
                <a:latin typeface="DIN Alternate"/>
                <a:ea typeface="DIN Alternate"/>
                <a:cs typeface="DIN Alternate"/>
                <a:sym typeface="DIN Alternate"/>
              </a:defRPr>
            </a:lvl4pPr>
            <a:lvl5pPr marL="2091764" indent="-313764" defTabSz="457200">
              <a:lnSpc>
                <a:spcPct val="80000"/>
              </a:lnSpc>
              <a:spcBef>
                <a:spcPts val="0"/>
              </a:spcBef>
              <a:buClrTx/>
              <a:buSzPct val="104999"/>
              <a:buChar char="‣"/>
              <a:defRPr cap="all" spc="120" sz="2400">
                <a:solidFill>
                  <a:srgbClr val="838787"/>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26" name="Title Text"/>
          <p:cNvSpPr txBox="1"/>
          <p:nvPr>
            <p:ph type="title"/>
          </p:nvPr>
        </p:nvSpPr>
        <p:spPr>
          <a:xfrm>
            <a:off x="406400" y="1536700"/>
            <a:ext cx="12192000" cy="723900"/>
          </a:xfrm>
          <a:prstGeom prst="rect">
            <a:avLst/>
          </a:prstGeom>
        </p:spPr>
        <p:txBody>
          <a:bodyPr anchor="t"/>
          <a:lstStyle>
            <a:lvl1pPr algn="l">
              <a:lnSpc>
                <a:spcPct val="80000"/>
              </a:lnSpc>
              <a:spcBef>
                <a:spcPts val="2800"/>
              </a:spcBef>
              <a:defRPr cap="all" sz="6000">
                <a:solidFill>
                  <a:srgbClr val="2984AF"/>
                </a:solidFill>
                <a:latin typeface="DIN Condensed"/>
                <a:ea typeface="DIN Condensed"/>
                <a:cs typeface="DIN Condensed"/>
                <a:sym typeface="DIN Condensed"/>
              </a:defRPr>
            </a:lvl1pPr>
          </a:lstStyle>
          <a:p>
            <a:pPr/>
            <a:r>
              <a:t>Title Text</a:t>
            </a:r>
          </a:p>
        </p:txBody>
      </p:sp>
      <p:sp>
        <p:nvSpPr>
          <p:cNvPr id="127" name="Slide Number"/>
          <p:cNvSpPr txBox="1"/>
          <p:nvPr>
            <p:ph type="sldNum" sz="quarter" idx="2"/>
          </p:nvPr>
        </p:nvSpPr>
        <p:spPr>
          <a:xfrm>
            <a:off x="12186622" y="431800"/>
            <a:ext cx="406897" cy="457200"/>
          </a:xfrm>
          <a:prstGeom prst="rect">
            <a:avLst/>
          </a:prstGeom>
        </p:spPr>
        <p:txBody>
          <a:bodyPr/>
          <a:lstStyle>
            <a:lvl1pPr algn="r">
              <a:lnSpc>
                <a:spcPct val="80000"/>
              </a:lnSpc>
              <a:defRPr sz="2400">
                <a:solidFill>
                  <a:srgbClr val="838787"/>
                </a:solidFill>
                <a:latin typeface="DIN Alternate"/>
                <a:ea typeface="DIN Alternate"/>
                <a:cs typeface="DIN Alternate"/>
                <a:sym typeface="DIN Alternat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73100"/>
            <a:ext cx="9758016"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8919"/>
            <a:ext cx="5334001" cy="82169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tif"/></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tif"/></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t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functions in r"/>
          <p:cNvSpPr txBox="1"/>
          <p:nvPr>
            <p:ph type="title" idx="4294967295"/>
          </p:nvPr>
        </p:nvSpPr>
        <p:spPr>
          <a:xfrm>
            <a:off x="406400" y="628820"/>
            <a:ext cx="12192000" cy="1168825"/>
          </a:xfrm>
          <a:prstGeom prst="rect">
            <a:avLst/>
          </a:prstGeom>
        </p:spPr>
        <p:txBody>
          <a:bodyPr anchor="t"/>
          <a:lstStyle>
            <a:lvl1pPr defTabSz="196290">
              <a:lnSpc>
                <a:spcPct val="80000"/>
              </a:lnSpc>
              <a:spcBef>
                <a:spcPts val="900"/>
              </a:spcBef>
              <a:defRPr cap="all" sz="8316">
                <a:solidFill>
                  <a:srgbClr val="2984AF"/>
                </a:solidFill>
                <a:latin typeface="DIN Condensed"/>
                <a:ea typeface="DIN Condensed"/>
                <a:cs typeface="DIN Condensed"/>
                <a:sym typeface="DIN Condensed"/>
              </a:defRPr>
            </a:lvl1pPr>
          </a:lstStyle>
          <a:p>
            <a:pPr/>
            <a:r>
              <a:t>STATISTICS in R</a:t>
            </a:r>
          </a:p>
        </p:txBody>
      </p:sp>
      <p:sp>
        <p:nvSpPr>
          <p:cNvPr id="137" name="Mean, Median Mode…"/>
          <p:cNvSpPr txBox="1"/>
          <p:nvPr/>
        </p:nvSpPr>
        <p:spPr>
          <a:xfrm>
            <a:off x="5451187" y="2447563"/>
            <a:ext cx="4223492" cy="563227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95672" marR="5981700" indent="-457572" algn="just" defTabSz="457200">
              <a:lnSpc>
                <a:spcPts val="6600"/>
              </a:lnSpc>
              <a:spcBef>
                <a:spcPts val="900"/>
              </a:spcBef>
              <a:buClr>
                <a:srgbClr val="34A5DA"/>
              </a:buClr>
              <a:buSzPct val="104999"/>
              <a:buFont typeface="Avenir Next"/>
              <a:buChar char="‣"/>
              <a:defRPr sz="2100">
                <a:solidFill>
                  <a:srgbClr val="000000"/>
                </a:solidFill>
                <a:latin typeface="Avenir Next"/>
                <a:ea typeface="Avenir Next"/>
                <a:cs typeface="Avenir Next"/>
                <a:sym typeface="Avenir Next"/>
              </a:defRPr>
            </a:pPr>
            <a:r>
              <a:t>Mean, Median Mode</a:t>
            </a:r>
          </a:p>
          <a:p>
            <a:pPr marL="495672" marR="5981700" indent="-457572" algn="just" defTabSz="457200">
              <a:lnSpc>
                <a:spcPts val="6600"/>
              </a:lnSpc>
              <a:spcBef>
                <a:spcPts val="900"/>
              </a:spcBef>
              <a:buClr>
                <a:srgbClr val="34A5DA"/>
              </a:buClr>
              <a:buSzPct val="104999"/>
              <a:buFont typeface="Avenir Next"/>
              <a:buChar char="‣"/>
              <a:defRPr sz="2100">
                <a:solidFill>
                  <a:srgbClr val="000000"/>
                </a:solidFill>
                <a:latin typeface="Avenir Next"/>
                <a:ea typeface="Avenir Next"/>
                <a:cs typeface="Avenir Next"/>
                <a:sym typeface="Avenir Next"/>
              </a:defRPr>
            </a:pPr>
            <a:r>
              <a:t>Linear Regression</a:t>
            </a:r>
          </a:p>
          <a:p>
            <a:pPr marL="495672" marR="5981700" indent="-457572" algn="just" defTabSz="457200">
              <a:lnSpc>
                <a:spcPts val="6600"/>
              </a:lnSpc>
              <a:spcBef>
                <a:spcPts val="900"/>
              </a:spcBef>
              <a:buClr>
                <a:srgbClr val="34A5DA"/>
              </a:buClr>
              <a:buSzPct val="104999"/>
              <a:buFont typeface="Avenir Next"/>
              <a:buChar char="‣"/>
              <a:defRPr sz="2100">
                <a:solidFill>
                  <a:srgbClr val="000000"/>
                </a:solidFill>
                <a:latin typeface="Avenir Next"/>
                <a:ea typeface="Avenir Next"/>
                <a:cs typeface="Avenir Next"/>
                <a:sym typeface="Avenir Next"/>
              </a:defRPr>
            </a:pPr>
            <a:r>
              <a:t>Multiple Regression</a:t>
            </a:r>
          </a:p>
          <a:p>
            <a:pPr marL="495672" marR="5981700" indent="-457572" algn="just" defTabSz="457200">
              <a:lnSpc>
                <a:spcPts val="6600"/>
              </a:lnSpc>
              <a:spcBef>
                <a:spcPts val="900"/>
              </a:spcBef>
              <a:buClr>
                <a:srgbClr val="34A5DA"/>
              </a:buClr>
              <a:buSzPct val="104999"/>
              <a:buFont typeface="Avenir Next"/>
              <a:buChar char="‣"/>
              <a:defRPr sz="2100">
                <a:solidFill>
                  <a:srgbClr val="000000"/>
                </a:solidFill>
                <a:latin typeface="Avenir Next"/>
                <a:ea typeface="Avenir Next"/>
                <a:cs typeface="Avenir Next"/>
                <a:sym typeface="Avenir Next"/>
              </a:defRPr>
            </a:pPr>
            <a:r>
              <a:t>Logistic Regression</a:t>
            </a:r>
          </a:p>
          <a:p>
            <a:pPr marL="495672" marR="5981700" indent="-457572" algn="just" defTabSz="457200">
              <a:lnSpc>
                <a:spcPts val="6600"/>
              </a:lnSpc>
              <a:spcBef>
                <a:spcPts val="900"/>
              </a:spcBef>
              <a:buClr>
                <a:srgbClr val="34A5DA"/>
              </a:buClr>
              <a:buSzPct val="104999"/>
              <a:buFont typeface="Avenir Next"/>
              <a:buChar char="‣"/>
              <a:defRPr sz="2100">
                <a:solidFill>
                  <a:srgbClr val="000000"/>
                </a:solidFill>
                <a:latin typeface="Avenir Next"/>
                <a:ea typeface="Avenir Next"/>
                <a:cs typeface="Avenir Next"/>
                <a:sym typeface="Avenir Next"/>
              </a:defRPr>
            </a:pPr>
            <a:r>
              <a:t>Normal Distribution</a:t>
            </a:r>
          </a:p>
          <a:p>
            <a:pPr marL="495672" marR="5981700" indent="-457572" algn="just" defTabSz="457200">
              <a:lnSpc>
                <a:spcPts val="6600"/>
              </a:lnSpc>
              <a:spcBef>
                <a:spcPts val="900"/>
              </a:spcBef>
              <a:buClr>
                <a:srgbClr val="34A5DA"/>
              </a:buClr>
              <a:buSzPct val="104999"/>
              <a:buFont typeface="Avenir Next"/>
              <a:buChar char="‣"/>
              <a:defRPr sz="2100">
                <a:solidFill>
                  <a:srgbClr val="000000"/>
                </a:solidFill>
                <a:latin typeface="Avenir Next"/>
                <a:ea typeface="Avenir Next"/>
                <a:cs typeface="Avenir Next"/>
                <a:sym typeface="Avenir Next"/>
              </a:defRPr>
            </a:pPr>
            <a:r>
              <a:t>Binomial Distribution, … etc</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2" name="Image" descr="Image"/>
          <p:cNvPicPr>
            <a:picLocks noChangeAspect="1"/>
          </p:cNvPicPr>
          <p:nvPr/>
        </p:nvPicPr>
        <p:blipFill>
          <a:blip r:embed="rId2">
            <a:extLst/>
          </a:blip>
          <a:stretch>
            <a:fillRect/>
          </a:stretch>
        </p:blipFill>
        <p:spPr>
          <a:xfrm>
            <a:off x="166547" y="124909"/>
            <a:ext cx="12671707" cy="9503782"/>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Mean…"/>
          <p:cNvSpPr txBox="1"/>
          <p:nvPr>
            <p:ph type="body" idx="1"/>
          </p:nvPr>
        </p:nvSpPr>
        <p:spPr>
          <a:xfrm>
            <a:off x="418880" y="1031410"/>
            <a:ext cx="11176001" cy="8171780"/>
          </a:xfrm>
          <a:prstGeom prst="rect">
            <a:avLst/>
          </a:prstGeom>
        </p:spPr>
        <p:txBody>
          <a:bodyPr anchor="t"/>
          <a:lstStyle/>
          <a:p>
            <a:pPr marR="5995415">
              <a:lnSpc>
                <a:spcPts val="5500"/>
              </a:lnSpc>
              <a:spcBef>
                <a:spcPts val="400"/>
              </a:spcBef>
              <a:defRPr cap="none" spc="0" sz="2040">
                <a:solidFill>
                  <a:srgbClr val="121214"/>
                </a:solidFill>
                <a:effectLst>
                  <a:outerShdw sx="100000" sy="100000" kx="0" ky="0" algn="b" rotWithShape="0" blurRad="25400" dist="17960" dir="2700000">
                    <a:srgbClr val="D6D6D6"/>
                  </a:outerShdw>
                </a:effectLst>
                <a:latin typeface="Verdana"/>
                <a:ea typeface="Verdana"/>
                <a:cs typeface="Verdana"/>
                <a:sym typeface="Verdana"/>
              </a:defRPr>
            </a:pPr>
          </a:p>
          <a:p>
            <a:pPr marR="5995415">
              <a:lnSpc>
                <a:spcPts val="5500"/>
              </a:lnSpc>
              <a:spcBef>
                <a:spcPts val="400"/>
              </a:spcBef>
              <a:defRPr cap="none" spc="0" sz="2040">
                <a:solidFill>
                  <a:srgbClr val="121214"/>
                </a:solidFill>
                <a:effectLst>
                  <a:outerShdw sx="100000" sy="100000" kx="0" ky="0" algn="b" rotWithShape="0" blurRad="25400" dist="17960" dir="2700000">
                    <a:srgbClr val="D6D6D6"/>
                  </a:outerShdw>
                </a:effectLst>
                <a:latin typeface="Verdana"/>
                <a:ea typeface="Verdana"/>
                <a:cs typeface="Verdana"/>
                <a:sym typeface="Verdana"/>
              </a:defRPr>
            </a:pPr>
            <a:r>
              <a:t>Mean</a:t>
            </a:r>
          </a:p>
          <a:p>
            <a:pPr marL="38100" marR="5981700" algn="just">
              <a:lnSpc>
                <a:spcPts val="4200"/>
              </a:lnSpc>
              <a:spcBef>
                <a:spcPts val="900"/>
              </a:spcBef>
              <a:defRPr cap="none" spc="0" sz="1500">
                <a:solidFill>
                  <a:srgbClr val="000000"/>
                </a:solidFill>
                <a:latin typeface="Verdana"/>
                <a:ea typeface="Verdana"/>
                <a:cs typeface="Verdana"/>
                <a:sym typeface="Verdana"/>
              </a:defRPr>
            </a:pPr>
            <a:r>
              <a:t>It is calculated by taking the sum of the values and dividing with the number of values in a data series.</a:t>
            </a:r>
          </a:p>
          <a:p>
            <a:pPr marL="38100" marR="5981700" algn="just">
              <a:lnSpc>
                <a:spcPts val="4200"/>
              </a:lnSpc>
              <a:spcBef>
                <a:spcPts val="900"/>
              </a:spcBef>
              <a:defRPr cap="none" spc="0" sz="1500">
                <a:solidFill>
                  <a:srgbClr val="000000"/>
                </a:solidFill>
                <a:latin typeface="Verdana"/>
                <a:ea typeface="Verdana"/>
                <a:cs typeface="Verdana"/>
                <a:sym typeface="Verdana"/>
              </a:defRPr>
            </a:pPr>
            <a:r>
              <a:t>The function </a:t>
            </a:r>
            <a:r>
              <a:rPr b="1"/>
              <a:t>mean()</a:t>
            </a:r>
            <a:r>
              <a:t> is used to calculate this in R.</a:t>
            </a:r>
          </a:p>
          <a:p>
            <a:pPr marL="38100" marR="5981700" algn="just">
              <a:lnSpc>
                <a:spcPts val="4200"/>
              </a:lnSpc>
              <a:spcBef>
                <a:spcPts val="900"/>
              </a:spcBef>
              <a:defRPr cap="none" spc="0" sz="1500">
                <a:solidFill>
                  <a:srgbClr val="000000"/>
                </a:solidFill>
                <a:latin typeface="Verdana"/>
                <a:ea typeface="Verdana"/>
                <a:cs typeface="Verdana"/>
                <a:sym typeface="Verdana"/>
              </a:defRPr>
            </a:pPr>
          </a:p>
          <a:p>
            <a:pPr marR="5995415">
              <a:lnSpc>
                <a:spcPts val="5500"/>
              </a:lnSpc>
              <a:spcBef>
                <a:spcPts val="400"/>
              </a:spcBef>
              <a:defRPr cap="none" spc="0" sz="2040">
                <a:solidFill>
                  <a:srgbClr val="121214"/>
                </a:solidFill>
                <a:effectLst>
                  <a:outerShdw sx="100000" sy="100000" kx="0" ky="0" algn="b" rotWithShape="0" blurRad="25400" dist="17960" dir="2700000">
                    <a:srgbClr val="D6D6D6"/>
                  </a:outerShdw>
                </a:effectLst>
                <a:latin typeface="Verdana"/>
                <a:ea typeface="Verdana"/>
                <a:cs typeface="Verdana"/>
                <a:sym typeface="Verdana"/>
              </a:defRPr>
            </a:pPr>
            <a:r>
              <a:t>Median</a:t>
            </a:r>
          </a:p>
          <a:p>
            <a:pPr marL="38100" marR="5981700" algn="just">
              <a:lnSpc>
                <a:spcPts val="4200"/>
              </a:lnSpc>
              <a:spcBef>
                <a:spcPts val="900"/>
              </a:spcBef>
              <a:defRPr cap="none" spc="0" sz="1500">
                <a:solidFill>
                  <a:srgbClr val="000000"/>
                </a:solidFill>
                <a:latin typeface="Verdana"/>
                <a:ea typeface="Verdana"/>
                <a:cs typeface="Verdana"/>
                <a:sym typeface="Verdana"/>
              </a:defRPr>
            </a:pPr>
            <a:r>
              <a:t>The middle most value in a data series is called the median. The </a:t>
            </a:r>
            <a:r>
              <a:rPr b="1"/>
              <a:t>median() </a:t>
            </a:r>
            <a:r>
              <a:t>function is used in R to calculate this value.</a:t>
            </a:r>
          </a:p>
          <a:p>
            <a:pPr marL="38100" marR="5981700" algn="just">
              <a:lnSpc>
                <a:spcPts val="4200"/>
              </a:lnSpc>
              <a:spcBef>
                <a:spcPts val="900"/>
              </a:spcBef>
              <a:defRPr cap="none" spc="0" sz="1500">
                <a:solidFill>
                  <a:srgbClr val="000000"/>
                </a:solidFill>
                <a:latin typeface="Verdana"/>
                <a:ea typeface="Verdana"/>
                <a:cs typeface="Verdana"/>
                <a:sym typeface="Verdana"/>
              </a:defRPr>
            </a:pPr>
          </a:p>
          <a:p>
            <a:pPr marR="5995415">
              <a:lnSpc>
                <a:spcPts val="5500"/>
              </a:lnSpc>
              <a:spcBef>
                <a:spcPts val="400"/>
              </a:spcBef>
              <a:defRPr cap="none" spc="0" sz="2040">
                <a:solidFill>
                  <a:srgbClr val="121214"/>
                </a:solidFill>
                <a:effectLst>
                  <a:outerShdw sx="100000" sy="100000" kx="0" ky="0" algn="b" rotWithShape="0" blurRad="25400" dist="17960" dir="2700000">
                    <a:srgbClr val="D6D6D6"/>
                  </a:outerShdw>
                </a:effectLst>
                <a:latin typeface="Verdana"/>
                <a:ea typeface="Verdana"/>
                <a:cs typeface="Verdana"/>
                <a:sym typeface="Verdana"/>
              </a:defRPr>
            </a:pPr>
            <a:r>
              <a:t>Mode</a:t>
            </a:r>
          </a:p>
          <a:p>
            <a:pPr marL="38100" marR="5981700" algn="just">
              <a:lnSpc>
                <a:spcPts val="4200"/>
              </a:lnSpc>
              <a:spcBef>
                <a:spcPts val="900"/>
              </a:spcBef>
              <a:defRPr cap="none" spc="0" sz="1500">
                <a:solidFill>
                  <a:srgbClr val="000000"/>
                </a:solidFill>
                <a:latin typeface="Verdana"/>
                <a:ea typeface="Verdana"/>
                <a:cs typeface="Verdana"/>
                <a:sym typeface="Verdana"/>
              </a:defRPr>
            </a:pPr>
            <a:r>
              <a:t>The mode is the value that has highest number of occurrences in a set of data. Unike mean and median, mode can have both numeric and character data. R does not have a standard in-built function to calculate mode. So we create a user function to calculate mode of a data set in R.</a:t>
            </a:r>
          </a:p>
        </p:txBody>
      </p:sp>
      <p:sp>
        <p:nvSpPr>
          <p:cNvPr id="140" name="Mean, median, mode"/>
          <p:cNvSpPr txBox="1"/>
          <p:nvPr>
            <p:ph type="title"/>
          </p:nvPr>
        </p:nvSpPr>
        <p:spPr>
          <a:xfrm>
            <a:off x="406400" y="351041"/>
            <a:ext cx="12192000" cy="723901"/>
          </a:xfrm>
          <a:prstGeom prst="rect">
            <a:avLst/>
          </a:prstGeom>
        </p:spPr>
        <p:txBody>
          <a:bodyPr/>
          <a:lstStyle>
            <a:lvl1pPr defTabSz="467359">
              <a:spcBef>
                <a:spcPts val="2200"/>
              </a:spcBef>
              <a:defRPr sz="4800"/>
            </a:lvl1pPr>
          </a:lstStyle>
          <a:p>
            <a:pPr/>
            <a:r>
              <a:t>Mean, median, mode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Regression analysis is a very widely used statistical tool to establish a relationship model between two variables. One of these variable is called predictor variable whose value is gathered through experiments. The other variable is called response variable whose value is derived from the predictor variable.…"/>
          <p:cNvSpPr txBox="1"/>
          <p:nvPr>
            <p:ph type="body" idx="1"/>
          </p:nvPr>
        </p:nvSpPr>
        <p:spPr>
          <a:xfrm>
            <a:off x="443841" y="1131153"/>
            <a:ext cx="12117118" cy="8110060"/>
          </a:xfrm>
          <a:prstGeom prst="rect">
            <a:avLst/>
          </a:prstGeom>
        </p:spPr>
        <p:txBody>
          <a:bodyPr anchor="t"/>
          <a:lstStyle/>
          <a:p>
            <a:pPr marL="33527" marR="5263896" algn="just" defTabSz="402336">
              <a:lnSpc>
                <a:spcPct val="100000"/>
              </a:lnSpc>
              <a:spcBef>
                <a:spcPts val="700"/>
              </a:spcBef>
              <a:defRPr cap="none" spc="0" sz="1848">
                <a:solidFill>
                  <a:srgbClr val="000000"/>
                </a:solidFill>
                <a:latin typeface="Avenir Next"/>
                <a:ea typeface="Avenir Next"/>
                <a:cs typeface="Avenir Next"/>
                <a:sym typeface="Avenir Next"/>
              </a:defRPr>
            </a:pPr>
            <a:r>
              <a:t>Regression analysis is a very widely used statistical tool to establish a relationship model between two variables. One of these variable is called predictor variable whose value is gathered through experiments. The other variable is called response variable whose value is derived from the predictor variable.</a:t>
            </a:r>
          </a:p>
          <a:p>
            <a:pPr marL="33527" marR="5263896" algn="just" defTabSz="402336">
              <a:lnSpc>
                <a:spcPct val="100000"/>
              </a:lnSpc>
              <a:spcBef>
                <a:spcPts val="700"/>
              </a:spcBef>
              <a:defRPr cap="none" spc="0" sz="1848">
                <a:solidFill>
                  <a:srgbClr val="000000"/>
                </a:solidFill>
                <a:latin typeface="Avenir Next"/>
                <a:ea typeface="Avenir Next"/>
                <a:cs typeface="Avenir Next"/>
                <a:sym typeface="Avenir Next"/>
              </a:defRPr>
            </a:pPr>
            <a:r>
              <a:t>In Linear Regression these two variables are related through an equation, where exponent (power) of both these variables is 1. Mathematically a linear relationship represents a straight line when plotted as a graph. A non-linear relationship where the exponent of any variable is not equal to 1 creates a curve.</a:t>
            </a:r>
          </a:p>
          <a:p>
            <a:pPr marL="33527" marR="5263896" algn="just" defTabSz="402336">
              <a:lnSpc>
                <a:spcPct val="100000"/>
              </a:lnSpc>
              <a:spcBef>
                <a:spcPts val="700"/>
              </a:spcBef>
              <a:defRPr cap="none" spc="0" sz="1848">
                <a:solidFill>
                  <a:srgbClr val="000000"/>
                </a:solidFill>
                <a:latin typeface="Avenir Next"/>
                <a:ea typeface="Avenir Next"/>
                <a:cs typeface="Avenir Next"/>
                <a:sym typeface="Avenir Next"/>
              </a:defRPr>
            </a:pPr>
            <a:r>
              <a:t>The general mathematical equation for a linear regression is −</a:t>
            </a:r>
          </a:p>
          <a:p>
            <a:pPr algn="just" defTabSz="402336">
              <a:lnSpc>
                <a:spcPct val="100000"/>
              </a:lnSpc>
              <a:defRPr cap="none" spc="0" sz="1848">
                <a:solidFill>
                  <a:srgbClr val="313131"/>
                </a:solidFill>
                <a:latin typeface="Avenir Next"/>
                <a:ea typeface="Avenir Next"/>
                <a:cs typeface="Avenir Next"/>
                <a:sym typeface="Avenir Next"/>
              </a:defRPr>
            </a:pPr>
            <a:r>
              <a:t>y = ax + b</a:t>
            </a:r>
          </a:p>
          <a:p>
            <a:pPr marL="33527" marR="5263896" algn="just" defTabSz="402336">
              <a:lnSpc>
                <a:spcPct val="100000"/>
              </a:lnSpc>
              <a:spcBef>
                <a:spcPts val="700"/>
              </a:spcBef>
              <a:defRPr cap="none" spc="0" sz="1848">
                <a:solidFill>
                  <a:srgbClr val="000000"/>
                </a:solidFill>
                <a:latin typeface="Avenir Next"/>
                <a:ea typeface="Avenir Next"/>
                <a:cs typeface="Avenir Next"/>
                <a:sym typeface="Avenir Next"/>
              </a:defRPr>
            </a:pPr>
            <a:r>
              <a:t>Following is the description of the parameters used −</a:t>
            </a:r>
          </a:p>
          <a:p>
            <a:pPr marL="402336" marR="5263896" indent="-402336" algn="just" defTabSz="402336">
              <a:lnSpc>
                <a:spcPct val="100000"/>
              </a:lnSpc>
              <a:spcBef>
                <a:spcPts val="700"/>
              </a:spcBef>
              <a:tabLst>
                <a:tab pos="114300" algn="l"/>
                <a:tab pos="393700" algn="l"/>
              </a:tabLst>
              <a:defRPr cap="none" spc="0" sz="1848">
                <a:solidFill>
                  <a:srgbClr val="000000"/>
                </a:solidFill>
                <a:latin typeface="Avenir Next"/>
                <a:ea typeface="Avenir Next"/>
                <a:cs typeface="Avenir Next"/>
                <a:sym typeface="Avenir Next"/>
              </a:defRPr>
            </a:pPr>
            <a:r>
              <a:rPr b="1"/>
              <a:t>	•	y</a:t>
            </a:r>
            <a:r>
              <a:t> is the response variable.</a:t>
            </a:r>
            <a:br/>
          </a:p>
          <a:p>
            <a:pPr marL="402336" marR="5263896" indent="-402336" algn="just" defTabSz="402336">
              <a:lnSpc>
                <a:spcPct val="100000"/>
              </a:lnSpc>
              <a:spcBef>
                <a:spcPts val="700"/>
              </a:spcBef>
              <a:tabLst>
                <a:tab pos="114300" algn="l"/>
                <a:tab pos="393700" algn="l"/>
              </a:tabLst>
              <a:defRPr cap="none" spc="0" sz="1848">
                <a:solidFill>
                  <a:srgbClr val="000000"/>
                </a:solidFill>
                <a:latin typeface="Avenir Next"/>
                <a:ea typeface="Avenir Next"/>
                <a:cs typeface="Avenir Next"/>
                <a:sym typeface="Avenir Next"/>
              </a:defRPr>
            </a:pPr>
            <a:r>
              <a:rPr b="1"/>
              <a:t>	•	x</a:t>
            </a:r>
            <a:r>
              <a:t> is the predictor variable.</a:t>
            </a:r>
            <a:br/>
          </a:p>
          <a:p>
            <a:pPr marL="402336" marR="5263896" indent="-402336" algn="just" defTabSz="402336">
              <a:lnSpc>
                <a:spcPct val="100000"/>
              </a:lnSpc>
              <a:spcBef>
                <a:spcPts val="700"/>
              </a:spcBef>
              <a:tabLst>
                <a:tab pos="114300" algn="l"/>
                <a:tab pos="393700" algn="l"/>
              </a:tabLst>
              <a:defRPr cap="none" spc="0" sz="1848">
                <a:solidFill>
                  <a:srgbClr val="000000"/>
                </a:solidFill>
                <a:latin typeface="Avenir Next"/>
                <a:ea typeface="Avenir Next"/>
                <a:cs typeface="Avenir Next"/>
                <a:sym typeface="Avenir Next"/>
              </a:defRPr>
            </a:pPr>
            <a:r>
              <a:rPr b="1"/>
              <a:t>	•	a</a:t>
            </a:r>
            <a:r>
              <a:t> and </a:t>
            </a:r>
            <a:r>
              <a:rPr b="1"/>
              <a:t>b</a:t>
            </a:r>
            <a:r>
              <a:t> are constants which are called the coefficients.</a:t>
            </a:r>
          </a:p>
        </p:txBody>
      </p:sp>
      <p:sp>
        <p:nvSpPr>
          <p:cNvPr id="143" name="Linear regression"/>
          <p:cNvSpPr txBox="1"/>
          <p:nvPr>
            <p:ph type="title"/>
          </p:nvPr>
        </p:nvSpPr>
        <p:spPr>
          <a:xfrm>
            <a:off x="406400" y="388483"/>
            <a:ext cx="12192000" cy="723901"/>
          </a:xfrm>
          <a:prstGeom prst="rect">
            <a:avLst/>
          </a:prstGeom>
        </p:spPr>
        <p:txBody>
          <a:bodyPr/>
          <a:lstStyle>
            <a:lvl1pPr defTabSz="467359">
              <a:spcBef>
                <a:spcPts val="2200"/>
              </a:spcBef>
              <a:defRPr sz="4800"/>
            </a:lvl1pPr>
          </a:lstStyle>
          <a:p>
            <a:pPr/>
            <a:r>
              <a:t>Linear regression</a:t>
            </a:r>
          </a:p>
        </p:txBody>
      </p:sp>
      <p:pic>
        <p:nvPicPr>
          <p:cNvPr id="144" name="Image" descr="Image"/>
          <p:cNvPicPr>
            <a:picLocks noChangeAspect="1"/>
          </p:cNvPicPr>
          <p:nvPr/>
        </p:nvPicPr>
        <p:blipFill>
          <a:blip r:embed="rId2">
            <a:extLst/>
          </a:blip>
          <a:stretch>
            <a:fillRect/>
          </a:stretch>
        </p:blipFill>
        <p:spPr>
          <a:xfrm>
            <a:off x="6838839" y="2290143"/>
            <a:ext cx="5792079" cy="5792079"/>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teps to Establish a Regression…"/>
          <p:cNvSpPr txBox="1"/>
          <p:nvPr>
            <p:ph type="body" idx="1"/>
          </p:nvPr>
        </p:nvSpPr>
        <p:spPr>
          <a:xfrm>
            <a:off x="129145" y="85755"/>
            <a:ext cx="16255708" cy="10090333"/>
          </a:xfrm>
          <a:prstGeom prst="rect">
            <a:avLst/>
          </a:prstGeom>
        </p:spPr>
        <p:txBody>
          <a:bodyPr anchor="t"/>
          <a:lstStyle/>
          <a:p>
            <a:pPr marR="5036149" algn="just" defTabSz="384047">
              <a:lnSpc>
                <a:spcPct val="100000"/>
              </a:lnSpc>
              <a:spcBef>
                <a:spcPts val="300"/>
              </a:spcBef>
              <a:defRPr cap="none" spc="0" sz="1764">
                <a:solidFill>
                  <a:srgbClr val="121214"/>
                </a:solidFill>
                <a:effectLst>
                  <a:outerShdw sx="100000" sy="100000" kx="0" ky="0" algn="b" rotWithShape="0" blurRad="21336" dist="15086" dir="2700000">
                    <a:srgbClr val="D6D6D6"/>
                  </a:outerShdw>
                </a:effectLst>
                <a:latin typeface="Avenir Next"/>
                <a:ea typeface="Avenir Next"/>
                <a:cs typeface="Avenir Next"/>
                <a:sym typeface="Avenir Next"/>
              </a:defRPr>
            </a:pPr>
            <a:r>
              <a:t>Steps to Establish a Regression</a:t>
            </a:r>
          </a:p>
          <a:p>
            <a:pPr marL="32003" marR="5024627" algn="just" defTabSz="384047">
              <a:lnSpc>
                <a:spcPct val="100000"/>
              </a:lnSpc>
              <a:spcBef>
                <a:spcPts val="700"/>
              </a:spcBef>
              <a:defRPr cap="none" spc="0" sz="1764">
                <a:solidFill>
                  <a:srgbClr val="000000"/>
                </a:solidFill>
                <a:latin typeface="Avenir Next"/>
                <a:ea typeface="Avenir Next"/>
                <a:cs typeface="Avenir Next"/>
                <a:sym typeface="Avenir Next"/>
              </a:defRPr>
            </a:pPr>
            <a:r>
              <a:t>A simple example of regression is predicting weight of a person when his height is known. To do this we need to have the relationship between height and weight of a person.</a:t>
            </a:r>
          </a:p>
          <a:p>
            <a:pPr marL="32003" marR="5024627" algn="just" defTabSz="384047">
              <a:lnSpc>
                <a:spcPct val="100000"/>
              </a:lnSpc>
              <a:spcBef>
                <a:spcPts val="700"/>
              </a:spcBef>
              <a:defRPr cap="none" spc="0" sz="1764">
                <a:solidFill>
                  <a:srgbClr val="000000"/>
                </a:solidFill>
                <a:latin typeface="Avenir Next"/>
                <a:ea typeface="Avenir Next"/>
                <a:cs typeface="Avenir Next"/>
                <a:sym typeface="Avenir Next"/>
              </a:defRPr>
            </a:pPr>
            <a:r>
              <a:t>The steps to create the relationship is −</a:t>
            </a:r>
          </a:p>
          <a:p>
            <a:pPr marL="384047" marR="5024627" indent="-384047" algn="just" defTabSz="384047">
              <a:lnSpc>
                <a:spcPct val="100000"/>
              </a:lnSpc>
              <a:spcBef>
                <a:spcPts val="700"/>
              </a:spcBef>
              <a:tabLst>
                <a:tab pos="114300" algn="l"/>
                <a:tab pos="381000" algn="l"/>
              </a:tabLst>
              <a:defRPr cap="none" spc="0" sz="1764">
                <a:solidFill>
                  <a:srgbClr val="000000"/>
                </a:solidFill>
                <a:latin typeface="Avenir Next"/>
                <a:ea typeface="Avenir Next"/>
                <a:cs typeface="Avenir Next"/>
                <a:sym typeface="Avenir Next"/>
              </a:defRPr>
            </a:pPr>
            <a:r>
              <a:t>	•	Carry out the experiment of gathering a sample of observed values of height and corresponding weight.</a:t>
            </a:r>
            <a:br/>
          </a:p>
          <a:p>
            <a:pPr marL="384047" marR="5024627" indent="-384047" algn="just" defTabSz="384047">
              <a:lnSpc>
                <a:spcPct val="100000"/>
              </a:lnSpc>
              <a:spcBef>
                <a:spcPts val="700"/>
              </a:spcBef>
              <a:tabLst>
                <a:tab pos="114300" algn="l"/>
                <a:tab pos="381000" algn="l"/>
              </a:tabLst>
              <a:defRPr cap="none" spc="0" sz="1764">
                <a:solidFill>
                  <a:srgbClr val="000000"/>
                </a:solidFill>
                <a:latin typeface="Avenir Next"/>
                <a:ea typeface="Avenir Next"/>
                <a:cs typeface="Avenir Next"/>
                <a:sym typeface="Avenir Next"/>
              </a:defRPr>
            </a:pPr>
            <a:r>
              <a:t>	•	Create a relationship model using the </a:t>
            </a:r>
            <a:r>
              <a:rPr b="1"/>
              <a:t>lm()</a:t>
            </a:r>
            <a:r>
              <a:t> functions in R.</a:t>
            </a:r>
            <a:br/>
          </a:p>
          <a:p>
            <a:pPr marL="384047" marR="5024627" indent="-384047" algn="just" defTabSz="384047">
              <a:lnSpc>
                <a:spcPct val="100000"/>
              </a:lnSpc>
              <a:spcBef>
                <a:spcPts val="700"/>
              </a:spcBef>
              <a:tabLst>
                <a:tab pos="114300" algn="l"/>
                <a:tab pos="381000" algn="l"/>
              </a:tabLst>
              <a:defRPr cap="none" spc="0" sz="1764">
                <a:solidFill>
                  <a:srgbClr val="000000"/>
                </a:solidFill>
                <a:latin typeface="Avenir Next"/>
                <a:ea typeface="Avenir Next"/>
                <a:cs typeface="Avenir Next"/>
                <a:sym typeface="Avenir Next"/>
              </a:defRPr>
            </a:pPr>
            <a:r>
              <a:t>	•	Find the coefficients from the model created and create the mathematical equation using these</a:t>
            </a:r>
            <a:br/>
          </a:p>
          <a:p>
            <a:pPr marL="384047" marR="5024627" indent="-384047" algn="just" defTabSz="384047">
              <a:lnSpc>
                <a:spcPct val="100000"/>
              </a:lnSpc>
              <a:spcBef>
                <a:spcPts val="700"/>
              </a:spcBef>
              <a:tabLst>
                <a:tab pos="114300" algn="l"/>
                <a:tab pos="381000" algn="l"/>
              </a:tabLst>
              <a:defRPr cap="none" spc="0" sz="1764">
                <a:solidFill>
                  <a:srgbClr val="000000"/>
                </a:solidFill>
                <a:latin typeface="Avenir Next"/>
                <a:ea typeface="Avenir Next"/>
                <a:cs typeface="Avenir Next"/>
                <a:sym typeface="Avenir Next"/>
              </a:defRPr>
            </a:pPr>
            <a:r>
              <a:t>	•	Get a summary of the relationship model to know the average error in prediction. Also called </a:t>
            </a:r>
            <a:r>
              <a:rPr b="1"/>
              <a:t>residuals</a:t>
            </a:r>
            <a:r>
              <a:t>.</a:t>
            </a:r>
            <a:br/>
          </a:p>
          <a:p>
            <a:pPr marL="384047" marR="5024627" indent="-384047" algn="just" defTabSz="384047">
              <a:lnSpc>
                <a:spcPct val="100000"/>
              </a:lnSpc>
              <a:spcBef>
                <a:spcPts val="700"/>
              </a:spcBef>
              <a:tabLst>
                <a:tab pos="114300" algn="l"/>
                <a:tab pos="381000" algn="l"/>
              </a:tabLst>
              <a:defRPr cap="none" spc="0" sz="1764">
                <a:solidFill>
                  <a:srgbClr val="000000"/>
                </a:solidFill>
                <a:latin typeface="Avenir Next"/>
                <a:ea typeface="Avenir Next"/>
                <a:cs typeface="Avenir Next"/>
                <a:sym typeface="Avenir Next"/>
              </a:defRPr>
            </a:pPr>
            <a:r>
              <a:t>	•	To predict the weight of new persons, use the </a:t>
            </a:r>
            <a:r>
              <a:rPr b="1"/>
              <a:t>predict()</a:t>
            </a:r>
            <a:r>
              <a:t> function in R.</a:t>
            </a:r>
            <a:br/>
            <a:r>
              <a:t>lm() Function</a:t>
            </a:r>
          </a:p>
          <a:p>
            <a:pPr marL="384047" marR="5024627" indent="-384047" algn="just" defTabSz="384047">
              <a:lnSpc>
                <a:spcPct val="100000"/>
              </a:lnSpc>
              <a:spcBef>
                <a:spcPts val="700"/>
              </a:spcBef>
              <a:tabLst>
                <a:tab pos="114300" algn="l"/>
                <a:tab pos="381000" algn="l"/>
              </a:tabLst>
              <a:defRPr cap="none" spc="0" sz="1764">
                <a:solidFill>
                  <a:srgbClr val="000000"/>
                </a:solidFill>
                <a:latin typeface="Avenir Next"/>
                <a:ea typeface="Avenir Next"/>
                <a:cs typeface="Avenir Next"/>
                <a:sym typeface="Avenir Next"/>
              </a:defRPr>
            </a:pPr>
          </a:p>
          <a:p>
            <a:pPr marL="32003" marR="5024627" algn="just" defTabSz="384047">
              <a:lnSpc>
                <a:spcPts val="4100"/>
              </a:lnSpc>
              <a:spcBef>
                <a:spcPts val="700"/>
              </a:spcBef>
              <a:defRPr cap="none" spc="0" sz="1764">
                <a:solidFill>
                  <a:srgbClr val="000000"/>
                </a:solidFill>
                <a:latin typeface="Verdana"/>
                <a:ea typeface="Verdana"/>
                <a:cs typeface="Verdana"/>
                <a:sym typeface="Verdana"/>
              </a:defRPr>
            </a:pPr>
            <a:r>
              <a:t>This function creates the relationship model between the predictor and the response variable.</a:t>
            </a:r>
          </a:p>
          <a:p>
            <a:pPr marR="5025907" defTabSz="384047">
              <a:lnSpc>
                <a:spcPts val="4000"/>
              </a:lnSpc>
              <a:spcBef>
                <a:spcPts val="200"/>
              </a:spcBef>
              <a:defRPr cap="none" spc="0" sz="1764">
                <a:solidFill>
                  <a:srgbClr val="000000"/>
                </a:solidFill>
                <a:effectLst>
                  <a:outerShdw sx="100000" sy="100000" kx="0" ky="0" algn="b" rotWithShape="0" blurRad="21336" dist="15086" dir="2700000">
                    <a:srgbClr val="D6D6D6"/>
                  </a:outerShdw>
                </a:effectLst>
                <a:latin typeface="Verdana"/>
                <a:ea typeface="Verdana"/>
                <a:cs typeface="Verdana"/>
                <a:sym typeface="Verdana"/>
              </a:defRPr>
            </a:pPr>
            <a:r>
              <a:t>Syntax</a:t>
            </a:r>
          </a:p>
          <a:p>
            <a:pPr marL="32003" marR="5024627" algn="just" defTabSz="384047">
              <a:lnSpc>
                <a:spcPts val="4100"/>
              </a:lnSpc>
              <a:spcBef>
                <a:spcPts val="700"/>
              </a:spcBef>
              <a:defRPr cap="none" spc="0" sz="1764">
                <a:solidFill>
                  <a:srgbClr val="000000"/>
                </a:solidFill>
                <a:latin typeface="Verdana"/>
                <a:ea typeface="Verdana"/>
                <a:cs typeface="Verdana"/>
                <a:sym typeface="Verdana"/>
              </a:defRPr>
            </a:pPr>
            <a:r>
              <a:t>The basic syntax for </a:t>
            </a:r>
            <a:r>
              <a:rPr b="1"/>
              <a:t>lm()</a:t>
            </a:r>
            <a:r>
              <a:t> function in linear regression is −</a:t>
            </a:r>
          </a:p>
          <a:p>
            <a:pPr defTabSz="384047">
              <a:lnSpc>
                <a:spcPts val="3200"/>
              </a:lnSpc>
              <a:defRPr cap="none" spc="0" sz="1764">
                <a:solidFill>
                  <a:srgbClr val="313131"/>
                </a:solidFill>
                <a:latin typeface="Menlo"/>
                <a:ea typeface="Menlo"/>
                <a:cs typeface="Menlo"/>
                <a:sym typeface="Menlo"/>
              </a:defRPr>
            </a:pPr>
            <a:r>
              <a:t>lm(formula,data)</a:t>
            </a:r>
          </a:p>
          <a:p>
            <a:pPr marL="32003" marR="5024627" algn="just" defTabSz="384047">
              <a:lnSpc>
                <a:spcPts val="4100"/>
              </a:lnSpc>
              <a:spcBef>
                <a:spcPts val="700"/>
              </a:spcBef>
              <a:defRPr cap="none" spc="0" sz="1764">
                <a:solidFill>
                  <a:srgbClr val="000000"/>
                </a:solidFill>
                <a:latin typeface="Verdana"/>
                <a:ea typeface="Verdana"/>
                <a:cs typeface="Verdana"/>
                <a:sym typeface="Verdana"/>
              </a:defRPr>
            </a:pPr>
            <a:r>
              <a:t>Following is the description of the parameters used −</a:t>
            </a:r>
          </a:p>
          <a:p>
            <a:pPr marL="384047" marR="5024627" indent="-384047" algn="just" defTabSz="384047">
              <a:lnSpc>
                <a:spcPts val="4100"/>
              </a:lnSpc>
              <a:spcBef>
                <a:spcPts val="700"/>
              </a:spcBef>
              <a:tabLst>
                <a:tab pos="114300" algn="l"/>
                <a:tab pos="381000" algn="l"/>
              </a:tabLst>
              <a:defRPr cap="none" spc="0" sz="1764">
                <a:solidFill>
                  <a:srgbClr val="000000"/>
                </a:solidFill>
                <a:latin typeface="Verdana"/>
                <a:ea typeface="Verdana"/>
                <a:cs typeface="Verdana"/>
                <a:sym typeface="Verdana"/>
              </a:defRPr>
            </a:pPr>
            <a:r>
              <a:rPr b="1"/>
              <a:t>	•	formula</a:t>
            </a:r>
            <a:r>
              <a:t> is a symbol presenting the relation between x and y.</a:t>
            </a:r>
            <a:br/>
          </a:p>
          <a:p>
            <a:pPr marL="384047" marR="5024627" indent="-384047" algn="just" defTabSz="384047">
              <a:lnSpc>
                <a:spcPts val="4100"/>
              </a:lnSpc>
              <a:spcBef>
                <a:spcPts val="700"/>
              </a:spcBef>
              <a:tabLst>
                <a:tab pos="114300" algn="l"/>
                <a:tab pos="381000" algn="l"/>
              </a:tabLst>
              <a:defRPr cap="none" spc="0" sz="1764">
                <a:solidFill>
                  <a:srgbClr val="000000"/>
                </a:solidFill>
                <a:latin typeface="Verdana"/>
                <a:ea typeface="Verdana"/>
                <a:cs typeface="Verdana"/>
                <a:sym typeface="Verdana"/>
              </a:defRPr>
            </a:pPr>
            <a:r>
              <a:rPr b="1"/>
              <a:t>	•	data</a:t>
            </a:r>
            <a:r>
              <a:t> is the vector on which the formula will be applied.</a:t>
            </a:r>
            <a:br/>
            <a:endParaRPr sz="1175"/>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Multiple regression is an extension of linear regression into relationship between more than two variables. In simple linear relation we have one predictor and one response variable, but in multiple regression we have more than one predictor variable and one response variable.…"/>
          <p:cNvSpPr txBox="1"/>
          <p:nvPr>
            <p:ph type="body" idx="1"/>
          </p:nvPr>
        </p:nvSpPr>
        <p:spPr>
          <a:xfrm>
            <a:off x="192328" y="1268439"/>
            <a:ext cx="16224946" cy="8873670"/>
          </a:xfrm>
          <a:prstGeom prst="rect">
            <a:avLst/>
          </a:prstGeom>
        </p:spPr>
        <p:txBody>
          <a:bodyPr anchor="t"/>
          <a:lstStyle/>
          <a:p>
            <a:pPr marL="30099" marR="4725542" algn="just" defTabSz="361188">
              <a:lnSpc>
                <a:spcPts val="3800"/>
              </a:lnSpc>
              <a:spcBef>
                <a:spcPts val="700"/>
              </a:spcBef>
              <a:defRPr cap="none" spc="0" sz="1659">
                <a:solidFill>
                  <a:srgbClr val="000000"/>
                </a:solidFill>
                <a:latin typeface="Avenir Next"/>
                <a:ea typeface="Avenir Next"/>
                <a:cs typeface="Avenir Next"/>
                <a:sym typeface="Avenir Next"/>
              </a:defRPr>
            </a:pPr>
            <a:r>
              <a:t>Multiple regression is an extension of linear regression into relationship between more than two variables. In simple linear relation we have one predictor and one response variable, but in multiple regression we have more than one predictor variable and one response variable.</a:t>
            </a:r>
          </a:p>
          <a:p>
            <a:pPr marL="30099" marR="4725542" algn="just" defTabSz="361188">
              <a:lnSpc>
                <a:spcPts val="3800"/>
              </a:lnSpc>
              <a:spcBef>
                <a:spcPts val="700"/>
              </a:spcBef>
              <a:defRPr cap="none" spc="0" sz="1659">
                <a:solidFill>
                  <a:srgbClr val="000000"/>
                </a:solidFill>
                <a:latin typeface="Avenir Next"/>
                <a:ea typeface="Avenir Next"/>
                <a:cs typeface="Avenir Next"/>
                <a:sym typeface="Avenir Next"/>
              </a:defRPr>
            </a:pPr>
            <a:r>
              <a:t>The general mathematical equation for multiple regression is −</a:t>
            </a:r>
          </a:p>
          <a:p>
            <a:pPr defTabSz="361188">
              <a:lnSpc>
                <a:spcPts val="3000"/>
              </a:lnSpc>
              <a:defRPr cap="none" spc="0" sz="1659">
                <a:solidFill>
                  <a:srgbClr val="313131"/>
                </a:solidFill>
                <a:latin typeface="Avenir Next"/>
                <a:ea typeface="Avenir Next"/>
                <a:cs typeface="Avenir Next"/>
                <a:sym typeface="Avenir Next"/>
              </a:defRPr>
            </a:pPr>
            <a:r>
              <a:t>y = a + b1x1 + b2x2 +...bnxn</a:t>
            </a:r>
          </a:p>
          <a:p>
            <a:pPr marL="30099" marR="4725542" algn="just" defTabSz="361188">
              <a:lnSpc>
                <a:spcPts val="3800"/>
              </a:lnSpc>
              <a:spcBef>
                <a:spcPts val="700"/>
              </a:spcBef>
              <a:defRPr cap="none" spc="0" sz="1659">
                <a:solidFill>
                  <a:srgbClr val="000000"/>
                </a:solidFill>
                <a:latin typeface="Avenir Next"/>
                <a:ea typeface="Avenir Next"/>
                <a:cs typeface="Avenir Next"/>
                <a:sym typeface="Avenir Next"/>
              </a:defRPr>
            </a:pPr>
            <a:r>
              <a:t>Following is the description of the parameters used −</a:t>
            </a:r>
          </a:p>
          <a:p>
            <a:pPr marL="361188" marR="4725542" indent="-361188" algn="just" defTabSz="361188">
              <a:lnSpc>
                <a:spcPts val="3800"/>
              </a:lnSpc>
              <a:spcBef>
                <a:spcPts val="700"/>
              </a:spcBef>
              <a:tabLst>
                <a:tab pos="101600" algn="l"/>
                <a:tab pos="355600" algn="l"/>
              </a:tabLst>
              <a:defRPr cap="none" spc="0" sz="1659">
                <a:solidFill>
                  <a:srgbClr val="000000"/>
                </a:solidFill>
                <a:latin typeface="Avenir Next"/>
                <a:ea typeface="Avenir Next"/>
                <a:cs typeface="Avenir Next"/>
                <a:sym typeface="Avenir Next"/>
              </a:defRPr>
            </a:pPr>
            <a:r>
              <a:rPr b="1"/>
              <a:t>	•	y</a:t>
            </a:r>
            <a:r>
              <a:t> is the response variable.</a:t>
            </a:r>
            <a:br/>
          </a:p>
          <a:p>
            <a:pPr marL="361188" marR="4725542" indent="-361188" algn="just" defTabSz="361188">
              <a:lnSpc>
                <a:spcPts val="3800"/>
              </a:lnSpc>
              <a:spcBef>
                <a:spcPts val="700"/>
              </a:spcBef>
              <a:tabLst>
                <a:tab pos="101600" algn="l"/>
                <a:tab pos="355600" algn="l"/>
              </a:tabLst>
              <a:defRPr cap="none" spc="0" sz="1659">
                <a:solidFill>
                  <a:srgbClr val="000000"/>
                </a:solidFill>
                <a:latin typeface="Avenir Next"/>
                <a:ea typeface="Avenir Next"/>
                <a:cs typeface="Avenir Next"/>
                <a:sym typeface="Avenir Next"/>
              </a:defRPr>
            </a:pPr>
            <a:r>
              <a:rPr b="1"/>
              <a:t>	•	a, b1, b2...bn</a:t>
            </a:r>
            <a:r>
              <a:t> are the coefficients.</a:t>
            </a:r>
            <a:br/>
          </a:p>
          <a:p>
            <a:pPr marL="361188" marR="4725542" indent="-361188" algn="just" defTabSz="361188">
              <a:lnSpc>
                <a:spcPts val="3800"/>
              </a:lnSpc>
              <a:spcBef>
                <a:spcPts val="700"/>
              </a:spcBef>
              <a:tabLst>
                <a:tab pos="101600" algn="l"/>
                <a:tab pos="355600" algn="l"/>
              </a:tabLst>
              <a:defRPr cap="none" spc="0" sz="1659">
                <a:solidFill>
                  <a:srgbClr val="000000"/>
                </a:solidFill>
                <a:latin typeface="Avenir Next"/>
                <a:ea typeface="Avenir Next"/>
                <a:cs typeface="Avenir Next"/>
                <a:sym typeface="Avenir Next"/>
              </a:defRPr>
            </a:pPr>
            <a:r>
              <a:rPr b="1"/>
              <a:t>	•	x1, x2, ...xn</a:t>
            </a:r>
            <a:r>
              <a:t> are the predictor variables.</a:t>
            </a:r>
            <a:br/>
          </a:p>
          <a:p>
            <a:pPr marL="30099" marR="4725542" algn="just" defTabSz="361188">
              <a:lnSpc>
                <a:spcPts val="3800"/>
              </a:lnSpc>
              <a:spcBef>
                <a:spcPts val="700"/>
              </a:spcBef>
              <a:defRPr cap="none" spc="0" sz="1659">
                <a:solidFill>
                  <a:srgbClr val="000000"/>
                </a:solidFill>
                <a:latin typeface="Avenir Next"/>
                <a:ea typeface="Avenir Next"/>
                <a:cs typeface="Avenir Next"/>
                <a:sym typeface="Avenir Next"/>
              </a:defRPr>
            </a:pPr>
            <a:r>
              <a:t>We create the regression model using the </a:t>
            </a:r>
            <a:r>
              <a:rPr b="1"/>
              <a:t>lm()</a:t>
            </a:r>
            <a:r>
              <a:t> function in R. The model determines the value of the coefficients using the input data. Next we can predict the value of the response variable for a given set of predictor variables using these coefficients.</a:t>
            </a:r>
          </a:p>
          <a:p>
            <a:pPr marR="4736378" defTabSz="361188">
              <a:lnSpc>
                <a:spcPts val="4400"/>
              </a:lnSpc>
              <a:spcBef>
                <a:spcPts val="300"/>
              </a:spcBef>
              <a:defRPr cap="none" spc="0" sz="1659">
                <a:solidFill>
                  <a:srgbClr val="121214"/>
                </a:solidFill>
                <a:effectLst>
                  <a:outerShdw sx="100000" sy="100000" kx="0" ky="0" algn="b" rotWithShape="0" blurRad="20066" dist="14188" dir="2700000">
                    <a:srgbClr val="D6D6D6"/>
                  </a:outerShdw>
                </a:effectLst>
                <a:latin typeface="Avenir Next"/>
                <a:ea typeface="Avenir Next"/>
                <a:cs typeface="Avenir Next"/>
                <a:sym typeface="Avenir Next"/>
              </a:defRPr>
            </a:pPr>
            <a:r>
              <a:t>lm() Function</a:t>
            </a:r>
          </a:p>
          <a:p>
            <a:pPr marL="30099" marR="4725542" algn="just" defTabSz="361188">
              <a:lnSpc>
                <a:spcPts val="3800"/>
              </a:lnSpc>
              <a:spcBef>
                <a:spcPts val="700"/>
              </a:spcBef>
              <a:defRPr cap="none" spc="0" sz="1659">
                <a:solidFill>
                  <a:srgbClr val="000000"/>
                </a:solidFill>
                <a:latin typeface="Avenir Next"/>
                <a:ea typeface="Avenir Next"/>
                <a:cs typeface="Avenir Next"/>
                <a:sym typeface="Avenir Next"/>
              </a:defRPr>
            </a:pPr>
            <a:r>
              <a:t>This function creates the relationship model between the predictor and the response variable.</a:t>
            </a:r>
          </a:p>
          <a:p>
            <a:pPr marR="4726747" defTabSz="361188">
              <a:lnSpc>
                <a:spcPts val="3800"/>
              </a:lnSpc>
              <a:spcBef>
                <a:spcPts val="200"/>
              </a:spcBef>
              <a:defRPr cap="none" spc="0" sz="1659">
                <a:solidFill>
                  <a:srgbClr val="000000"/>
                </a:solidFill>
                <a:effectLst>
                  <a:outerShdw sx="100000" sy="100000" kx="0" ky="0" algn="b" rotWithShape="0" blurRad="20066" dist="14188" dir="2700000">
                    <a:srgbClr val="D6D6D6"/>
                  </a:outerShdw>
                </a:effectLst>
                <a:latin typeface="Avenir Next"/>
                <a:ea typeface="Avenir Next"/>
                <a:cs typeface="Avenir Next"/>
                <a:sym typeface="Avenir Next"/>
              </a:defRPr>
            </a:pPr>
            <a:r>
              <a:t>Syntax</a:t>
            </a:r>
          </a:p>
          <a:p>
            <a:pPr marL="30099" marR="4725542" algn="just" defTabSz="361188">
              <a:lnSpc>
                <a:spcPts val="3800"/>
              </a:lnSpc>
              <a:spcBef>
                <a:spcPts val="700"/>
              </a:spcBef>
              <a:defRPr cap="none" spc="0" sz="1659">
                <a:solidFill>
                  <a:srgbClr val="000000"/>
                </a:solidFill>
                <a:latin typeface="Avenir Next"/>
                <a:ea typeface="Avenir Next"/>
                <a:cs typeface="Avenir Next"/>
                <a:sym typeface="Avenir Next"/>
              </a:defRPr>
            </a:pPr>
            <a:r>
              <a:t>The basic syntax for </a:t>
            </a:r>
            <a:r>
              <a:rPr b="1"/>
              <a:t>lm()</a:t>
            </a:r>
            <a:r>
              <a:t> function in multiple regression is −</a:t>
            </a:r>
          </a:p>
          <a:p>
            <a:pPr defTabSz="361188">
              <a:lnSpc>
                <a:spcPts val="3000"/>
              </a:lnSpc>
              <a:defRPr cap="none" spc="0" sz="1659">
                <a:solidFill>
                  <a:srgbClr val="313131"/>
                </a:solidFill>
                <a:latin typeface="Avenir Next"/>
                <a:ea typeface="Avenir Next"/>
                <a:cs typeface="Avenir Next"/>
                <a:sym typeface="Avenir Next"/>
              </a:defRPr>
            </a:pPr>
            <a:r>
              <a:t>lm(y ~ x1+x2+x3...,data)</a:t>
            </a:r>
          </a:p>
          <a:p>
            <a:pPr marL="30099" marR="4725542" algn="just" defTabSz="361188">
              <a:lnSpc>
                <a:spcPts val="3800"/>
              </a:lnSpc>
              <a:spcBef>
                <a:spcPts val="700"/>
              </a:spcBef>
              <a:defRPr cap="none" spc="0" sz="1659">
                <a:solidFill>
                  <a:srgbClr val="000000"/>
                </a:solidFill>
                <a:latin typeface="Avenir Next"/>
                <a:ea typeface="Avenir Next"/>
                <a:cs typeface="Avenir Next"/>
                <a:sym typeface="Avenir Next"/>
              </a:defRPr>
            </a:pPr>
            <a:r>
              <a:t>Following is the description of the parameters used −</a:t>
            </a:r>
          </a:p>
          <a:p>
            <a:pPr marL="361188" marR="4725542" indent="-361188" algn="just" defTabSz="361188">
              <a:lnSpc>
                <a:spcPts val="3800"/>
              </a:lnSpc>
              <a:spcBef>
                <a:spcPts val="700"/>
              </a:spcBef>
              <a:tabLst>
                <a:tab pos="101600" algn="l"/>
                <a:tab pos="355600" algn="l"/>
              </a:tabLst>
              <a:defRPr cap="none" spc="0" sz="1659">
                <a:solidFill>
                  <a:srgbClr val="000000"/>
                </a:solidFill>
                <a:latin typeface="Avenir Next"/>
                <a:ea typeface="Avenir Next"/>
                <a:cs typeface="Avenir Next"/>
                <a:sym typeface="Avenir Next"/>
              </a:defRPr>
            </a:pPr>
            <a:r>
              <a:rPr b="1"/>
              <a:t>	•	formula</a:t>
            </a:r>
            <a:r>
              <a:t> is a symbol presenting the relation between the response variable and predictor variables.</a:t>
            </a:r>
            <a:br/>
          </a:p>
          <a:p>
            <a:pPr marL="361188" marR="4725542" indent="-361188" algn="just" defTabSz="361188">
              <a:lnSpc>
                <a:spcPts val="3800"/>
              </a:lnSpc>
              <a:spcBef>
                <a:spcPts val="700"/>
              </a:spcBef>
              <a:tabLst>
                <a:tab pos="101600" algn="l"/>
                <a:tab pos="355600" algn="l"/>
              </a:tabLst>
              <a:defRPr cap="none" spc="0" sz="1659">
                <a:solidFill>
                  <a:srgbClr val="000000"/>
                </a:solidFill>
                <a:latin typeface="Avenir Next"/>
                <a:ea typeface="Avenir Next"/>
                <a:cs typeface="Avenir Next"/>
                <a:sym typeface="Avenir Next"/>
              </a:defRPr>
            </a:pPr>
            <a:r>
              <a:rPr b="1"/>
              <a:t>	•	data</a:t>
            </a:r>
            <a:r>
              <a:t> is the vector on which the formula will be applied.</a:t>
            </a:r>
            <a:br/>
          </a:p>
        </p:txBody>
      </p:sp>
      <p:sp>
        <p:nvSpPr>
          <p:cNvPr id="149" name="Multiple regression"/>
          <p:cNvSpPr txBox="1"/>
          <p:nvPr>
            <p:ph type="title"/>
          </p:nvPr>
        </p:nvSpPr>
        <p:spPr>
          <a:xfrm>
            <a:off x="406400" y="326080"/>
            <a:ext cx="12192000" cy="723901"/>
          </a:xfrm>
          <a:prstGeom prst="rect">
            <a:avLst/>
          </a:prstGeom>
        </p:spPr>
        <p:txBody>
          <a:bodyPr/>
          <a:lstStyle>
            <a:lvl1pPr defTabSz="467359">
              <a:spcBef>
                <a:spcPts val="2200"/>
              </a:spcBef>
              <a:defRPr sz="4800"/>
            </a:lvl1pPr>
          </a:lstStyle>
          <a:p>
            <a:pPr/>
            <a:r>
              <a:t>Multiple regression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The Logistic Regression is a regression model in which the response variable (dependent variable) has categorical values such as True/False or 0/1. It actually measures the probability of a binary response as the value of response variable based on the mathematical equation relating it with the predictor variables.…"/>
          <p:cNvSpPr txBox="1"/>
          <p:nvPr>
            <p:ph type="body" idx="1"/>
          </p:nvPr>
        </p:nvSpPr>
        <p:spPr>
          <a:xfrm>
            <a:off x="157080" y="1168697"/>
            <a:ext cx="18420413" cy="9105437"/>
          </a:xfrm>
          <a:prstGeom prst="rect">
            <a:avLst/>
          </a:prstGeom>
        </p:spPr>
        <p:txBody>
          <a:bodyPr anchor="t"/>
          <a:lstStyle/>
          <a:p>
            <a:pPr marL="35051" marR="5503164" algn="just" defTabSz="420623">
              <a:lnSpc>
                <a:spcPts val="4500"/>
              </a:lnSpc>
              <a:spcBef>
                <a:spcPts val="800"/>
              </a:spcBef>
              <a:defRPr cap="none" spc="0" sz="1932">
                <a:solidFill>
                  <a:srgbClr val="000000"/>
                </a:solidFill>
                <a:latin typeface="Verdana"/>
                <a:ea typeface="Verdana"/>
                <a:cs typeface="Verdana"/>
                <a:sym typeface="Verdana"/>
              </a:defRPr>
            </a:pPr>
            <a:r>
              <a:t>The Logistic Regression is a regression model in which the response variable (dependent variable) has categorical values such as True/False or 0/1. It actually measures the probability of a binary response as the value of response variable based on the mathematical equation relating it with the predictor variables.</a:t>
            </a:r>
          </a:p>
          <a:p>
            <a:pPr marL="35051" marR="5503164" algn="just" defTabSz="420623">
              <a:lnSpc>
                <a:spcPts val="4500"/>
              </a:lnSpc>
              <a:spcBef>
                <a:spcPts val="800"/>
              </a:spcBef>
              <a:defRPr cap="none" spc="0" sz="1932">
                <a:solidFill>
                  <a:srgbClr val="000000"/>
                </a:solidFill>
                <a:latin typeface="Verdana"/>
                <a:ea typeface="Verdana"/>
                <a:cs typeface="Verdana"/>
                <a:sym typeface="Verdana"/>
              </a:defRPr>
            </a:pPr>
            <a:r>
              <a:t>The general mathematical equation for logistic regression is −</a:t>
            </a:r>
          </a:p>
          <a:p>
            <a:pPr algn="just" defTabSz="420623">
              <a:lnSpc>
                <a:spcPts val="3600"/>
              </a:lnSpc>
              <a:defRPr cap="none" spc="0" sz="1932">
                <a:solidFill>
                  <a:srgbClr val="313131"/>
                </a:solidFill>
                <a:latin typeface="Menlo"/>
                <a:ea typeface="Menlo"/>
                <a:cs typeface="Menlo"/>
                <a:sym typeface="Menlo"/>
              </a:defRPr>
            </a:pPr>
            <a:r>
              <a:t>y = 1/(1+e^-(a+b1x1+b2x2+b3x3+...))</a:t>
            </a:r>
          </a:p>
          <a:p>
            <a:pPr marL="35051" marR="5503164" algn="just" defTabSz="420623">
              <a:lnSpc>
                <a:spcPts val="4500"/>
              </a:lnSpc>
              <a:spcBef>
                <a:spcPts val="800"/>
              </a:spcBef>
              <a:defRPr cap="none" spc="0" sz="1932">
                <a:solidFill>
                  <a:srgbClr val="000000"/>
                </a:solidFill>
                <a:latin typeface="Verdana"/>
                <a:ea typeface="Verdana"/>
                <a:cs typeface="Verdana"/>
                <a:sym typeface="Verdana"/>
              </a:defRPr>
            </a:pPr>
            <a:r>
              <a:t>Following is the description of the parameters used −</a:t>
            </a:r>
          </a:p>
          <a:p>
            <a:pPr marL="420623" marR="5503164" indent="-420623" algn="just" defTabSz="420623">
              <a:lnSpc>
                <a:spcPts val="4500"/>
              </a:lnSpc>
              <a:spcBef>
                <a:spcPts val="800"/>
              </a:spcBef>
              <a:tabLst>
                <a:tab pos="127000" algn="l"/>
                <a:tab pos="419100" algn="l"/>
              </a:tabLst>
              <a:defRPr cap="none" spc="0" sz="1932">
                <a:solidFill>
                  <a:srgbClr val="000000"/>
                </a:solidFill>
                <a:latin typeface="Verdana"/>
                <a:ea typeface="Verdana"/>
                <a:cs typeface="Verdana"/>
                <a:sym typeface="Verdana"/>
              </a:defRPr>
            </a:pPr>
            <a:r>
              <a:rPr b="1"/>
              <a:t>	•	y</a:t>
            </a:r>
            <a:r>
              <a:t> is the response variable.</a:t>
            </a:r>
            <a:br/>
          </a:p>
          <a:p>
            <a:pPr marL="420623" marR="5503164" indent="-420623" algn="just" defTabSz="420623">
              <a:lnSpc>
                <a:spcPts val="4500"/>
              </a:lnSpc>
              <a:spcBef>
                <a:spcPts val="800"/>
              </a:spcBef>
              <a:tabLst>
                <a:tab pos="127000" algn="l"/>
                <a:tab pos="419100" algn="l"/>
              </a:tabLst>
              <a:defRPr cap="none" spc="0" sz="1932">
                <a:solidFill>
                  <a:srgbClr val="000000"/>
                </a:solidFill>
                <a:latin typeface="Verdana"/>
                <a:ea typeface="Verdana"/>
                <a:cs typeface="Verdana"/>
                <a:sym typeface="Verdana"/>
              </a:defRPr>
            </a:pPr>
            <a:r>
              <a:rPr b="1"/>
              <a:t>	•	x</a:t>
            </a:r>
            <a:r>
              <a:t> is the predictor variable.</a:t>
            </a:r>
            <a:br/>
          </a:p>
          <a:p>
            <a:pPr marL="420623" marR="5503164" indent="-420623" algn="just" defTabSz="420623">
              <a:lnSpc>
                <a:spcPts val="4500"/>
              </a:lnSpc>
              <a:spcBef>
                <a:spcPts val="800"/>
              </a:spcBef>
              <a:tabLst>
                <a:tab pos="127000" algn="l"/>
                <a:tab pos="419100" algn="l"/>
              </a:tabLst>
              <a:defRPr cap="none" spc="0" sz="1932">
                <a:solidFill>
                  <a:srgbClr val="000000"/>
                </a:solidFill>
                <a:latin typeface="Verdana"/>
                <a:ea typeface="Verdana"/>
                <a:cs typeface="Verdana"/>
                <a:sym typeface="Verdana"/>
              </a:defRPr>
            </a:pPr>
            <a:r>
              <a:rPr b="1"/>
              <a:t>	•	a</a:t>
            </a:r>
            <a:r>
              <a:t> and </a:t>
            </a:r>
            <a:r>
              <a:rPr b="1"/>
              <a:t>b</a:t>
            </a:r>
            <a:r>
              <a:t> are the coefficients which are numeric constants.</a:t>
            </a:r>
            <a:br/>
          </a:p>
          <a:p>
            <a:pPr marL="35051" marR="5503164" algn="just" defTabSz="420623">
              <a:lnSpc>
                <a:spcPts val="4500"/>
              </a:lnSpc>
              <a:spcBef>
                <a:spcPts val="800"/>
              </a:spcBef>
              <a:defRPr cap="none" spc="0" sz="1932">
                <a:solidFill>
                  <a:srgbClr val="000000"/>
                </a:solidFill>
                <a:latin typeface="Verdana"/>
                <a:ea typeface="Verdana"/>
                <a:cs typeface="Verdana"/>
                <a:sym typeface="Verdana"/>
              </a:defRPr>
            </a:pPr>
            <a:r>
              <a:t>The function used to create the regression model is the </a:t>
            </a:r>
            <a:r>
              <a:rPr b="1"/>
              <a:t>glm()</a:t>
            </a:r>
            <a:r>
              <a:t> function.</a:t>
            </a:r>
          </a:p>
          <a:p>
            <a:pPr marR="5515782" algn="just" defTabSz="420623">
              <a:lnSpc>
                <a:spcPts val="5100"/>
              </a:lnSpc>
              <a:spcBef>
                <a:spcPts val="300"/>
              </a:spcBef>
              <a:defRPr cap="none" spc="0" sz="1932">
                <a:solidFill>
                  <a:srgbClr val="121214"/>
                </a:solidFill>
                <a:effectLst>
                  <a:outerShdw sx="100000" sy="100000" kx="0" ky="0" algn="b" rotWithShape="0" blurRad="23368" dist="16523" dir="2700000">
                    <a:srgbClr val="D6D6D6"/>
                  </a:outerShdw>
                </a:effectLst>
                <a:latin typeface="Verdana"/>
                <a:ea typeface="Verdana"/>
                <a:cs typeface="Verdana"/>
                <a:sym typeface="Verdana"/>
              </a:defRPr>
            </a:pPr>
            <a:r>
              <a:t>Syntax</a:t>
            </a:r>
          </a:p>
          <a:p>
            <a:pPr marL="35051" marR="5503164" algn="just" defTabSz="420623">
              <a:lnSpc>
                <a:spcPts val="4500"/>
              </a:lnSpc>
              <a:spcBef>
                <a:spcPts val="800"/>
              </a:spcBef>
              <a:defRPr cap="none" spc="0" sz="1932">
                <a:solidFill>
                  <a:srgbClr val="000000"/>
                </a:solidFill>
                <a:latin typeface="Verdana"/>
                <a:ea typeface="Verdana"/>
                <a:cs typeface="Verdana"/>
                <a:sym typeface="Verdana"/>
              </a:defRPr>
            </a:pPr>
            <a:r>
              <a:t>The basic syntax for </a:t>
            </a:r>
            <a:r>
              <a:rPr b="1"/>
              <a:t>glm()</a:t>
            </a:r>
            <a:r>
              <a:t> function in logistic regression is −</a:t>
            </a:r>
          </a:p>
          <a:p>
            <a:pPr algn="just" defTabSz="420623">
              <a:lnSpc>
                <a:spcPts val="3600"/>
              </a:lnSpc>
              <a:defRPr cap="none" spc="0" sz="1932">
                <a:solidFill>
                  <a:srgbClr val="313131"/>
                </a:solidFill>
                <a:latin typeface="Menlo"/>
                <a:ea typeface="Menlo"/>
                <a:cs typeface="Menlo"/>
                <a:sym typeface="Menlo"/>
              </a:defRPr>
            </a:pPr>
            <a:r>
              <a:t>glm(formula,data,family)</a:t>
            </a:r>
          </a:p>
          <a:p>
            <a:pPr marL="35051" marR="5503164" algn="just" defTabSz="420623">
              <a:lnSpc>
                <a:spcPts val="4500"/>
              </a:lnSpc>
              <a:spcBef>
                <a:spcPts val="800"/>
              </a:spcBef>
              <a:defRPr cap="none" spc="0" sz="1932">
                <a:solidFill>
                  <a:srgbClr val="000000"/>
                </a:solidFill>
                <a:latin typeface="Verdana"/>
                <a:ea typeface="Verdana"/>
                <a:cs typeface="Verdana"/>
                <a:sym typeface="Verdana"/>
              </a:defRPr>
            </a:pPr>
            <a:r>
              <a:t>Following is the description of the parameters used −</a:t>
            </a:r>
          </a:p>
          <a:p>
            <a:pPr marL="420623" marR="5503164" indent="-420623" algn="just" defTabSz="420623">
              <a:lnSpc>
                <a:spcPts val="4500"/>
              </a:lnSpc>
              <a:spcBef>
                <a:spcPts val="800"/>
              </a:spcBef>
              <a:tabLst>
                <a:tab pos="127000" algn="l"/>
                <a:tab pos="419100" algn="l"/>
              </a:tabLst>
              <a:defRPr cap="none" spc="0" sz="1932">
                <a:solidFill>
                  <a:srgbClr val="000000"/>
                </a:solidFill>
                <a:latin typeface="Verdana"/>
                <a:ea typeface="Verdana"/>
                <a:cs typeface="Verdana"/>
                <a:sym typeface="Verdana"/>
              </a:defRPr>
            </a:pPr>
            <a:r>
              <a:rPr b="1"/>
              <a:t>	•	formula</a:t>
            </a:r>
            <a:r>
              <a:t> is the symbol presenting the relationship between the variables.</a:t>
            </a:r>
            <a:br/>
          </a:p>
          <a:p>
            <a:pPr marL="420623" marR="5503164" indent="-420623" algn="just" defTabSz="420623">
              <a:lnSpc>
                <a:spcPts val="4500"/>
              </a:lnSpc>
              <a:spcBef>
                <a:spcPts val="800"/>
              </a:spcBef>
              <a:tabLst>
                <a:tab pos="127000" algn="l"/>
                <a:tab pos="419100" algn="l"/>
              </a:tabLst>
              <a:defRPr cap="none" spc="0" sz="1932">
                <a:solidFill>
                  <a:srgbClr val="000000"/>
                </a:solidFill>
                <a:latin typeface="Verdana"/>
                <a:ea typeface="Verdana"/>
                <a:cs typeface="Verdana"/>
                <a:sym typeface="Verdana"/>
              </a:defRPr>
            </a:pPr>
            <a:r>
              <a:rPr b="1"/>
              <a:t>	•	data</a:t>
            </a:r>
            <a:r>
              <a:t> is the data set giving the values of these variables.</a:t>
            </a:r>
            <a:br/>
          </a:p>
          <a:p>
            <a:pPr marL="420623" marR="5503164" indent="-420623" algn="just" defTabSz="420623">
              <a:lnSpc>
                <a:spcPts val="4500"/>
              </a:lnSpc>
              <a:spcBef>
                <a:spcPts val="800"/>
              </a:spcBef>
              <a:tabLst>
                <a:tab pos="127000" algn="l"/>
                <a:tab pos="419100" algn="l"/>
              </a:tabLst>
              <a:defRPr cap="none" spc="0" sz="1932">
                <a:solidFill>
                  <a:srgbClr val="000000"/>
                </a:solidFill>
                <a:latin typeface="Verdana"/>
                <a:ea typeface="Verdana"/>
                <a:cs typeface="Verdana"/>
                <a:sym typeface="Verdana"/>
              </a:defRPr>
            </a:pPr>
            <a:r>
              <a:rPr b="1"/>
              <a:t>	•	family</a:t>
            </a:r>
            <a:r>
              <a:t> is R object to specify the details of the model. It's value is binomial for logistic regression.</a:t>
            </a:r>
            <a:br/>
          </a:p>
        </p:txBody>
      </p:sp>
      <p:sp>
        <p:nvSpPr>
          <p:cNvPr id="152" name="Logistic regression"/>
          <p:cNvSpPr txBox="1"/>
          <p:nvPr>
            <p:ph type="title"/>
          </p:nvPr>
        </p:nvSpPr>
        <p:spPr>
          <a:xfrm>
            <a:off x="406400" y="251196"/>
            <a:ext cx="12192000" cy="723901"/>
          </a:xfrm>
          <a:prstGeom prst="rect">
            <a:avLst/>
          </a:prstGeom>
        </p:spPr>
        <p:txBody>
          <a:bodyPr/>
          <a:lstStyle>
            <a:lvl1pPr defTabSz="467359">
              <a:spcBef>
                <a:spcPts val="2200"/>
              </a:spcBef>
              <a:defRPr sz="4800"/>
            </a:lvl1pPr>
          </a:lstStyle>
          <a:p>
            <a:pPr/>
            <a:r>
              <a:t>Logistic regression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In a random collection of data from independent sources, it is generally observed that the distribution of data is normal. Which means, on plotting a graph with the value of the variable in the horizontal axis and the count of the values in the vertical axis we get a bell shape curve. The center of the curve represents the mean of the data set.…"/>
          <p:cNvSpPr txBox="1"/>
          <p:nvPr>
            <p:ph type="body" idx="1"/>
          </p:nvPr>
        </p:nvSpPr>
        <p:spPr>
          <a:xfrm>
            <a:off x="429264" y="1081230"/>
            <a:ext cx="12516741" cy="8550197"/>
          </a:xfrm>
          <a:prstGeom prst="rect">
            <a:avLst/>
          </a:prstGeom>
        </p:spPr>
        <p:txBody>
          <a:bodyPr anchor="t"/>
          <a:lstStyle/>
          <a:p>
            <a:pPr defTabSz="406908">
              <a:lnSpc>
                <a:spcPts val="3800"/>
              </a:lnSpc>
              <a:defRPr cap="none" spc="0" sz="1869">
                <a:solidFill>
                  <a:srgbClr val="000000"/>
                </a:solidFill>
                <a:latin typeface="Avenir Next"/>
                <a:ea typeface="Avenir Next"/>
                <a:cs typeface="Avenir Next"/>
                <a:sym typeface="Avenir Next"/>
              </a:defRPr>
            </a:pPr>
            <a:r>
              <a:t>In a random collection of data from independent sources, it is generally observed that the distribution of data is normal. Which means, on plotting a graph with the value of the variable in the horizontal axis and the count of the values in the vertical axis we get a bell shape curve. The center of the curve represents the mean of the data set.</a:t>
            </a:r>
          </a:p>
          <a:p>
            <a:pPr marL="182037" marR="5335920" indent="-182037" defTabSz="406908">
              <a:lnSpc>
                <a:spcPts val="4900"/>
              </a:lnSpc>
              <a:spcBef>
                <a:spcPts val="300"/>
              </a:spcBef>
              <a:buSzPct val="100000"/>
              <a:buChar char="•"/>
              <a:defRPr b="1" cap="none" spc="0" sz="1869">
                <a:solidFill>
                  <a:srgbClr val="121214"/>
                </a:solidFill>
                <a:effectLst>
                  <a:outerShdw sx="100000" sy="100000" kx="0" ky="0" algn="b" rotWithShape="0" blurRad="22606" dist="15984" dir="2700000">
                    <a:srgbClr val="D6D6D6"/>
                  </a:outerShdw>
                </a:effectLst>
                <a:latin typeface="Verdana"/>
                <a:ea typeface="Verdana"/>
                <a:cs typeface="Verdana"/>
                <a:sym typeface="Verdana"/>
              </a:defRPr>
            </a:pPr>
          </a:p>
          <a:p>
            <a:pPr marL="182037" marR="5335920" indent="-182037" defTabSz="406908">
              <a:lnSpc>
                <a:spcPts val="4900"/>
              </a:lnSpc>
              <a:spcBef>
                <a:spcPts val="300"/>
              </a:spcBef>
              <a:buSzPct val="100000"/>
              <a:buChar char="•"/>
              <a:defRPr b="1" cap="none" spc="0" sz="1869">
                <a:solidFill>
                  <a:srgbClr val="121214"/>
                </a:solidFill>
                <a:effectLst>
                  <a:outerShdw sx="100000" sy="100000" kx="0" ky="0" algn="b" rotWithShape="0" blurRad="22606" dist="15984" dir="2700000">
                    <a:srgbClr val="D6D6D6"/>
                  </a:outerShdw>
                </a:effectLst>
                <a:latin typeface="Verdana"/>
                <a:ea typeface="Verdana"/>
                <a:cs typeface="Verdana"/>
                <a:sym typeface="Verdana"/>
              </a:defRPr>
            </a:pPr>
            <a:r>
              <a:t> </a:t>
            </a:r>
            <a:r>
              <a:rPr>
                <a:latin typeface="Avenir Next"/>
                <a:ea typeface="Avenir Next"/>
                <a:cs typeface="Avenir Next"/>
                <a:sym typeface="Avenir Next"/>
              </a:rPr>
              <a:t>dnorm() - </a:t>
            </a:r>
            <a:r>
              <a:rPr b="0">
                <a:latin typeface="Avenir Next"/>
                <a:ea typeface="Avenir Next"/>
                <a:cs typeface="Avenir Next"/>
                <a:sym typeface="Avenir Next"/>
              </a:rPr>
              <a:t>This function gives height of the probability distribution at each point for a given mean and standard deviation</a:t>
            </a:r>
            <a:br>
              <a:rPr b="0">
                <a:latin typeface="Avenir Next"/>
                <a:ea typeface="Avenir Next"/>
                <a:cs typeface="Avenir Next"/>
                <a:sym typeface="Avenir Next"/>
              </a:rPr>
            </a:br>
            <a:br>
              <a:rPr b="0">
                <a:latin typeface="Avenir Next"/>
                <a:ea typeface="Avenir Next"/>
                <a:cs typeface="Avenir Next"/>
                <a:sym typeface="Avenir Next"/>
              </a:rPr>
            </a:br>
            <a:endParaRPr b="0">
              <a:latin typeface="Avenir Next"/>
              <a:ea typeface="Avenir Next"/>
              <a:cs typeface="Avenir Next"/>
              <a:sym typeface="Avenir Next"/>
            </a:endParaRPr>
          </a:p>
          <a:p>
            <a:pPr marL="182037" marR="5335920" indent="-182037" defTabSz="406908">
              <a:lnSpc>
                <a:spcPts val="4900"/>
              </a:lnSpc>
              <a:spcBef>
                <a:spcPts val="300"/>
              </a:spcBef>
              <a:buSzPct val="100000"/>
              <a:buChar char="•"/>
              <a:defRPr b="1" cap="none" spc="0" sz="1869">
                <a:solidFill>
                  <a:srgbClr val="121214"/>
                </a:solidFill>
                <a:effectLst>
                  <a:outerShdw sx="100000" sy="100000" kx="0" ky="0" algn="b" rotWithShape="0" blurRad="22606" dist="15984" dir="2700000">
                    <a:srgbClr val="D6D6D6"/>
                  </a:outerShdw>
                </a:effectLst>
                <a:latin typeface="Verdana"/>
                <a:ea typeface="Verdana"/>
                <a:cs typeface="Verdana"/>
                <a:sym typeface="Verdana"/>
              </a:defRPr>
            </a:pPr>
            <a:r>
              <a:rPr b="0">
                <a:latin typeface="Avenir Next"/>
                <a:ea typeface="Avenir Next"/>
                <a:cs typeface="Avenir Next"/>
                <a:sym typeface="Avenir Next"/>
              </a:rPr>
              <a:t> </a:t>
            </a:r>
            <a:r>
              <a:rPr>
                <a:latin typeface="Avenir Next"/>
                <a:ea typeface="Avenir Next"/>
                <a:cs typeface="Avenir Next"/>
                <a:sym typeface="Avenir Next"/>
              </a:rPr>
              <a:t>pnorm() - </a:t>
            </a:r>
            <a:r>
              <a:rPr b="0">
                <a:latin typeface="Avenir Next"/>
                <a:ea typeface="Avenir Next"/>
                <a:cs typeface="Avenir Next"/>
                <a:sym typeface="Avenir Next"/>
              </a:rPr>
              <a:t>This function gives the probability of a normally distributed random number to be less that the value of a given number. It is also called "Cumulative Distribution Function".</a:t>
            </a:r>
            <a:br>
              <a:rPr b="0">
                <a:latin typeface="Avenir Next"/>
                <a:ea typeface="Avenir Next"/>
                <a:cs typeface="Avenir Next"/>
                <a:sym typeface="Avenir Next"/>
              </a:rPr>
            </a:br>
            <a:br>
              <a:rPr b="0">
                <a:latin typeface="Avenir Next"/>
                <a:ea typeface="Avenir Next"/>
                <a:cs typeface="Avenir Next"/>
                <a:sym typeface="Avenir Next"/>
              </a:rPr>
            </a:br>
            <a:endParaRPr b="0">
              <a:latin typeface="Avenir Next"/>
              <a:ea typeface="Avenir Next"/>
              <a:cs typeface="Avenir Next"/>
              <a:sym typeface="Avenir Next"/>
            </a:endParaRPr>
          </a:p>
          <a:p>
            <a:pPr marL="182037" marR="5335920" indent="-182037" defTabSz="406908">
              <a:lnSpc>
                <a:spcPts val="4900"/>
              </a:lnSpc>
              <a:spcBef>
                <a:spcPts val="300"/>
              </a:spcBef>
              <a:buSzPct val="100000"/>
              <a:buChar char="•"/>
              <a:defRPr b="1" cap="none" spc="0" sz="1869">
                <a:solidFill>
                  <a:srgbClr val="121214"/>
                </a:solidFill>
                <a:effectLst>
                  <a:outerShdw sx="100000" sy="100000" kx="0" ky="0" algn="b" rotWithShape="0" blurRad="22606" dist="15984" dir="2700000">
                    <a:srgbClr val="D6D6D6"/>
                  </a:outerShdw>
                </a:effectLst>
                <a:latin typeface="Verdana"/>
                <a:ea typeface="Verdana"/>
                <a:cs typeface="Verdana"/>
                <a:sym typeface="Verdana"/>
              </a:defRPr>
            </a:pPr>
            <a:r>
              <a:rPr b="0">
                <a:latin typeface="Avenir Next"/>
                <a:ea typeface="Avenir Next"/>
                <a:cs typeface="Avenir Next"/>
                <a:sym typeface="Avenir Next"/>
              </a:rPr>
              <a:t> </a:t>
            </a:r>
            <a:r>
              <a:rPr>
                <a:latin typeface="Avenir Next"/>
                <a:ea typeface="Avenir Next"/>
                <a:cs typeface="Avenir Next"/>
                <a:sym typeface="Avenir Next"/>
              </a:rPr>
              <a:t>qnorm() - </a:t>
            </a:r>
            <a:r>
              <a:rPr b="0">
                <a:latin typeface="Avenir Next"/>
                <a:ea typeface="Avenir Next"/>
                <a:cs typeface="Avenir Next"/>
                <a:sym typeface="Avenir Next"/>
              </a:rPr>
              <a:t>This function takes the probability value and gives a number whose cumulative value matches the probability value.</a:t>
            </a:r>
            <a:br>
              <a:rPr b="0">
                <a:latin typeface="Avenir Next"/>
                <a:ea typeface="Avenir Next"/>
                <a:cs typeface="Avenir Next"/>
                <a:sym typeface="Avenir Next"/>
              </a:rPr>
            </a:br>
            <a:br>
              <a:rPr b="0">
                <a:latin typeface="Avenir Next"/>
                <a:ea typeface="Avenir Next"/>
                <a:cs typeface="Avenir Next"/>
                <a:sym typeface="Avenir Next"/>
              </a:rPr>
            </a:br>
            <a:endParaRPr b="0">
              <a:latin typeface="Avenir Next"/>
              <a:ea typeface="Avenir Next"/>
              <a:cs typeface="Avenir Next"/>
              <a:sym typeface="Avenir Next"/>
            </a:endParaRPr>
          </a:p>
          <a:p>
            <a:pPr marL="182037" marR="5335920" indent="-182037" defTabSz="406908">
              <a:lnSpc>
                <a:spcPts val="4900"/>
              </a:lnSpc>
              <a:spcBef>
                <a:spcPts val="300"/>
              </a:spcBef>
              <a:buSzPct val="100000"/>
              <a:buChar char="•"/>
              <a:defRPr b="1" cap="none" spc="0" sz="1869">
                <a:solidFill>
                  <a:srgbClr val="121214"/>
                </a:solidFill>
                <a:effectLst>
                  <a:outerShdw sx="100000" sy="100000" kx="0" ky="0" algn="b" rotWithShape="0" blurRad="22606" dist="15984" dir="2700000">
                    <a:srgbClr val="D6D6D6"/>
                  </a:outerShdw>
                </a:effectLst>
                <a:latin typeface="Verdana"/>
                <a:ea typeface="Verdana"/>
                <a:cs typeface="Verdana"/>
                <a:sym typeface="Verdana"/>
              </a:defRPr>
            </a:pPr>
            <a:r>
              <a:rPr b="0">
                <a:latin typeface="Avenir Next"/>
                <a:ea typeface="Avenir Next"/>
                <a:cs typeface="Avenir Next"/>
                <a:sym typeface="Avenir Next"/>
              </a:rPr>
              <a:t> </a:t>
            </a:r>
            <a:r>
              <a:rPr>
                <a:latin typeface="Avenir Next"/>
                <a:ea typeface="Avenir Next"/>
                <a:cs typeface="Avenir Next"/>
                <a:sym typeface="Avenir Next"/>
              </a:rPr>
              <a:t>rnorm() - </a:t>
            </a:r>
            <a:r>
              <a:rPr b="0">
                <a:latin typeface="Avenir Next"/>
                <a:ea typeface="Avenir Next"/>
                <a:cs typeface="Avenir Next"/>
                <a:sym typeface="Avenir Next"/>
              </a:rPr>
              <a:t>This function is used to generate random numbers whose distribution is normal. It takes the sample size as input and generates that many random numbers.</a:t>
            </a:r>
          </a:p>
        </p:txBody>
      </p:sp>
      <p:sp>
        <p:nvSpPr>
          <p:cNvPr id="155" name="Normal distribution"/>
          <p:cNvSpPr txBox="1"/>
          <p:nvPr>
            <p:ph type="title"/>
          </p:nvPr>
        </p:nvSpPr>
        <p:spPr>
          <a:xfrm>
            <a:off x="406400" y="263677"/>
            <a:ext cx="12192000" cy="723901"/>
          </a:xfrm>
          <a:prstGeom prst="rect">
            <a:avLst/>
          </a:prstGeom>
        </p:spPr>
        <p:txBody>
          <a:bodyPr/>
          <a:lstStyle>
            <a:lvl1pPr defTabSz="467359">
              <a:spcBef>
                <a:spcPts val="2200"/>
              </a:spcBef>
              <a:defRPr sz="4800"/>
            </a:lvl1pPr>
          </a:lstStyle>
          <a:p>
            <a:pPr/>
            <a:r>
              <a:t>Normal distribution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The binomial distribution model deals with finding the probability of success of an event which has only two possible outcomes in a series of experiments. For example, tossing of a coin always gives a head or a tail. The probability of finding exactly 3 heads in tossing a coin repeatedly for 10 times is estimated during the binomial distribution.…"/>
          <p:cNvSpPr txBox="1"/>
          <p:nvPr>
            <p:ph type="body" idx="1"/>
          </p:nvPr>
        </p:nvSpPr>
        <p:spPr>
          <a:xfrm>
            <a:off x="418880" y="1206036"/>
            <a:ext cx="12167040" cy="8094606"/>
          </a:xfrm>
          <a:prstGeom prst="rect">
            <a:avLst/>
          </a:prstGeom>
        </p:spPr>
        <p:txBody>
          <a:bodyPr anchor="t"/>
          <a:lstStyle/>
          <a:p>
            <a:pPr algn="just">
              <a:lnSpc>
                <a:spcPts val="4300"/>
              </a:lnSpc>
              <a:defRPr cap="none" spc="0" sz="2100">
                <a:solidFill>
                  <a:srgbClr val="000000"/>
                </a:solidFill>
                <a:latin typeface="Avenir Next"/>
                <a:ea typeface="Avenir Next"/>
                <a:cs typeface="Avenir Next"/>
                <a:sym typeface="Avenir Next"/>
              </a:defRPr>
            </a:pPr>
            <a:r>
              <a:t>The binomial distribution model deals with finding the probability of success of an event which has only two possible outcomes in a series of experiments. For example, tossing of a coin always gives a head or a tail. The probability of finding exactly 3 heads in tossing a coin repeatedly for 10 times is estimated during the binomial distribution.</a:t>
            </a:r>
          </a:p>
          <a:p>
            <a:pPr algn="just">
              <a:lnSpc>
                <a:spcPts val="4300"/>
              </a:lnSpc>
              <a:defRPr cap="none" spc="0" sz="2100">
                <a:solidFill>
                  <a:srgbClr val="000000"/>
                </a:solidFill>
                <a:latin typeface="Avenir Next"/>
                <a:ea typeface="Avenir Next"/>
                <a:cs typeface="Avenir Next"/>
                <a:sym typeface="Avenir Next"/>
              </a:defRPr>
            </a:pPr>
          </a:p>
          <a:p>
            <a:pPr marL="210552" indent="-210552" algn="just">
              <a:lnSpc>
                <a:spcPts val="4300"/>
              </a:lnSpc>
              <a:buSzPct val="100000"/>
              <a:buChar char="•"/>
              <a:defRPr cap="none" spc="0" sz="2100">
                <a:solidFill>
                  <a:srgbClr val="000000"/>
                </a:solidFill>
                <a:latin typeface="Avenir Next"/>
                <a:ea typeface="Avenir Next"/>
                <a:cs typeface="Avenir Next"/>
                <a:sym typeface="Avenir Next"/>
              </a:defRPr>
            </a:pPr>
            <a:r>
              <a:rPr b="1"/>
              <a:t>dbinom() - </a:t>
            </a:r>
            <a:r>
              <a:t>This function gives the probability density distribution at each point.</a:t>
            </a:r>
            <a:br/>
            <a:br/>
          </a:p>
          <a:p>
            <a:pPr marL="210552" indent="-210552" algn="just">
              <a:lnSpc>
                <a:spcPts val="4300"/>
              </a:lnSpc>
              <a:buSzPct val="100000"/>
              <a:buChar char="•"/>
              <a:defRPr b="1" cap="none" spc="0" sz="2100">
                <a:solidFill>
                  <a:srgbClr val="000000"/>
                </a:solidFill>
                <a:latin typeface="Avenir Next"/>
                <a:ea typeface="Avenir Next"/>
                <a:cs typeface="Avenir Next"/>
                <a:sym typeface="Avenir Next"/>
              </a:defRPr>
            </a:pPr>
            <a:r>
              <a:t>pbinorm() - </a:t>
            </a:r>
            <a:r>
              <a:rPr b="0"/>
              <a:t>This function gives the cumulative probability of an event. It is a single value representing the probability.</a:t>
            </a:r>
            <a:br>
              <a:rPr b="0"/>
            </a:br>
            <a:br>
              <a:rPr b="0"/>
            </a:br>
            <a:endParaRPr b="0"/>
          </a:p>
          <a:p>
            <a:pPr marL="210552" indent="-210552" algn="just">
              <a:lnSpc>
                <a:spcPts val="4300"/>
              </a:lnSpc>
              <a:buSzPct val="100000"/>
              <a:buChar char="•"/>
              <a:defRPr b="1" cap="none" spc="0" sz="2100">
                <a:solidFill>
                  <a:srgbClr val="000000"/>
                </a:solidFill>
                <a:latin typeface="Avenir Next"/>
                <a:ea typeface="Avenir Next"/>
                <a:cs typeface="Avenir Next"/>
                <a:sym typeface="Avenir Next"/>
              </a:defRPr>
            </a:pPr>
            <a:r>
              <a:t>qbinorm() - </a:t>
            </a:r>
            <a:r>
              <a:rPr b="0"/>
              <a:t>This function takes the probability value and gives a number whose cumulative value matches the probability value.</a:t>
            </a:r>
            <a:br>
              <a:rPr b="0"/>
            </a:br>
            <a:br>
              <a:rPr b="0"/>
            </a:br>
            <a:endParaRPr b="0"/>
          </a:p>
          <a:p>
            <a:pPr marL="210552" indent="-210552" algn="just">
              <a:lnSpc>
                <a:spcPts val="4300"/>
              </a:lnSpc>
              <a:buSzPct val="100000"/>
              <a:buChar char="•"/>
              <a:defRPr b="1" cap="none" spc="0" sz="2100">
                <a:solidFill>
                  <a:srgbClr val="000000"/>
                </a:solidFill>
                <a:latin typeface="Avenir Next"/>
                <a:ea typeface="Avenir Next"/>
                <a:cs typeface="Avenir Next"/>
                <a:sym typeface="Avenir Next"/>
              </a:defRPr>
            </a:pPr>
            <a:r>
              <a:t>rbinorm() - </a:t>
            </a:r>
            <a:r>
              <a:rPr b="0"/>
              <a:t>This function generates required number of random values of given probability from a given sample.</a:t>
            </a:r>
          </a:p>
        </p:txBody>
      </p:sp>
      <p:sp>
        <p:nvSpPr>
          <p:cNvPr id="158" name="Binomial distribution"/>
          <p:cNvSpPr txBox="1"/>
          <p:nvPr>
            <p:ph type="title"/>
          </p:nvPr>
        </p:nvSpPr>
        <p:spPr>
          <a:xfrm>
            <a:off x="406400" y="238716"/>
            <a:ext cx="12192000" cy="723901"/>
          </a:xfrm>
          <a:prstGeom prst="rect">
            <a:avLst/>
          </a:prstGeom>
        </p:spPr>
        <p:txBody>
          <a:bodyPr/>
          <a:lstStyle>
            <a:lvl1pPr defTabSz="467359">
              <a:spcBef>
                <a:spcPts val="2200"/>
              </a:spcBef>
              <a:defRPr sz="4800"/>
            </a:lvl1pPr>
          </a:lstStyle>
          <a:p>
            <a:pPr/>
            <a:r>
              <a:t>Binomial distribution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0" name="Image" descr="Image"/>
          <p:cNvPicPr>
            <a:picLocks noChangeAspect="1"/>
          </p:cNvPicPr>
          <p:nvPr/>
        </p:nvPicPr>
        <p:blipFill>
          <a:blip r:embed="rId2">
            <a:extLst/>
          </a:blip>
          <a:stretch>
            <a:fillRect/>
          </a:stretch>
        </p:blipFill>
        <p:spPr>
          <a:xfrm>
            <a:off x="-881609" y="-910592"/>
            <a:ext cx="14768018" cy="11076014"/>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