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ph type="sldImg"/>
          </p:nvPr>
        </p:nvSpPr>
        <p:spPr>
          <a:xfrm>
            <a:off x="1143000" y="685800"/>
            <a:ext cx="4572000" cy="3429000"/>
          </a:xfrm>
          <a:prstGeom prst="rect">
            <a:avLst/>
          </a:prstGeom>
        </p:spPr>
        <p:txBody>
          <a:bodyPr/>
          <a:lstStyle/>
          <a:p>
            <a:pPr/>
          </a:p>
        </p:txBody>
      </p:sp>
      <p:sp>
        <p:nvSpPr>
          <p:cNvPr id="134" name="Shape 1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Blank Alt">
    <p:bg>
      <p:bgPr>
        <a:solidFill>
          <a:srgbClr val="FFFFFF"/>
        </a:solidFill>
      </p:bgPr>
    </p:bg>
    <p:spTree>
      <p:nvGrpSpPr>
        <p:cNvPr id="1" name=""/>
        <p:cNvGrpSpPr/>
        <p:nvPr/>
      </p:nvGrpSpPr>
      <p:grpSpPr>
        <a:xfrm>
          <a:off x="0" y="0"/>
          <a:ext cx="0" cy="0"/>
          <a:chOff x="0" y="0"/>
          <a:chExt cx="0" cy="0"/>
        </a:xfrm>
      </p:grpSpPr>
      <p:sp>
        <p:nvSpPr>
          <p:cNvPr id="117"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Top">
    <p:bg>
      <p:bgPr>
        <a:solidFill>
          <a:srgbClr val="FFFFFF"/>
        </a:solidFill>
      </p:bgPr>
    </p:bg>
    <p:spTree>
      <p:nvGrpSpPr>
        <p:cNvPr id="1" name=""/>
        <p:cNvGrpSpPr/>
        <p:nvPr/>
      </p:nvGrpSpPr>
      <p:grpSpPr>
        <a:xfrm>
          <a:off x="0" y="0"/>
          <a:ext cx="0" cy="0"/>
          <a:chOff x="0" y="0"/>
          <a:chExt cx="0" cy="0"/>
        </a:xfrm>
      </p:grpSpPr>
      <p:sp>
        <p:nvSpPr>
          <p:cNvPr id="124"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lgn="l" defTabSz="12700">
              <a:spcBef>
                <a:spcPts val="2400"/>
              </a:spcBef>
              <a:defRPr b="0" sz="3400">
                <a:solidFill>
                  <a:srgbClr val="222222"/>
                </a:solidFill>
                <a:latin typeface="DIN Condensed"/>
                <a:ea typeface="DIN Condensed"/>
                <a:cs typeface="DIN Condensed"/>
                <a:sym typeface="DIN Condensed"/>
              </a:defRPr>
            </a:pPr>
          </a:p>
        </p:txBody>
      </p:sp>
      <p:sp>
        <p:nvSpPr>
          <p:cNvPr id="125" name="Body Level One…"/>
          <p:cNvSpPr txBox="1"/>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None/>
              <a:defRPr cap="all" spc="120" sz="2400">
                <a:solidFill>
                  <a:srgbClr val="838787"/>
                </a:solidFill>
                <a:latin typeface="DIN Alternate"/>
                <a:ea typeface="DIN Alternate"/>
                <a:cs typeface="DIN Alternate"/>
                <a:sym typeface="DIN Alternate"/>
              </a:defRPr>
            </a:lvl1pPr>
            <a:lvl2pPr marL="758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26" name="Title Text"/>
          <p:cNvSpPr txBox="1"/>
          <p:nvPr>
            <p:ph type="title"/>
          </p:nvPr>
        </p:nvSpPr>
        <p:spPr>
          <a:xfrm>
            <a:off x="406400" y="1536700"/>
            <a:ext cx="12192000" cy="723900"/>
          </a:xfrm>
          <a:prstGeom prst="rect">
            <a:avLst/>
          </a:prstGeom>
        </p:spPr>
        <p:txBody>
          <a:bodyPr anchor="t"/>
          <a:lstStyle>
            <a:lvl1pPr algn="l">
              <a:lnSpc>
                <a:spcPct val="80000"/>
              </a:lnSpc>
              <a:spcBef>
                <a:spcPts val="2800"/>
              </a:spcBef>
              <a:defRPr cap="all" sz="6000">
                <a:solidFill>
                  <a:srgbClr val="2984AF"/>
                </a:solidFill>
                <a:latin typeface="DIN Condensed"/>
                <a:ea typeface="DIN Condensed"/>
                <a:cs typeface="DIN Condensed"/>
                <a:sym typeface="DIN Condensed"/>
              </a:defRPr>
            </a:lvl1pPr>
          </a:lstStyle>
          <a:p>
            <a:pPr/>
            <a:r>
              <a:t>Title Text</a:t>
            </a:r>
          </a:p>
        </p:txBody>
      </p:sp>
      <p:sp>
        <p:nvSpPr>
          <p:cNvPr id="127"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functions in r"/>
          <p:cNvSpPr txBox="1"/>
          <p:nvPr>
            <p:ph type="title" idx="4294967295"/>
          </p:nvPr>
        </p:nvSpPr>
        <p:spPr>
          <a:xfrm>
            <a:off x="406400" y="628820"/>
            <a:ext cx="12192000" cy="1168825"/>
          </a:xfrm>
          <a:prstGeom prst="rect">
            <a:avLst/>
          </a:prstGeom>
        </p:spPr>
        <p:txBody>
          <a:bodyPr anchor="t"/>
          <a:lstStyle>
            <a:lvl1pPr defTabSz="196290">
              <a:lnSpc>
                <a:spcPct val="80000"/>
              </a:lnSpc>
              <a:spcBef>
                <a:spcPts val="900"/>
              </a:spcBef>
              <a:defRPr cap="all" sz="8316">
                <a:solidFill>
                  <a:srgbClr val="2984AF"/>
                </a:solidFill>
                <a:latin typeface="DIN Condensed"/>
                <a:ea typeface="DIN Condensed"/>
                <a:cs typeface="DIN Condensed"/>
                <a:sym typeface="DIN Condensed"/>
              </a:defRPr>
            </a:lvl1pPr>
          </a:lstStyle>
          <a:p>
            <a:pPr/>
            <a:r>
              <a:t>Plots in R</a:t>
            </a:r>
          </a:p>
        </p:txBody>
      </p:sp>
      <p:sp>
        <p:nvSpPr>
          <p:cNvPr id="137" name="Pie Charts…"/>
          <p:cNvSpPr txBox="1"/>
          <p:nvPr/>
        </p:nvSpPr>
        <p:spPr>
          <a:xfrm>
            <a:off x="5451187" y="2447563"/>
            <a:ext cx="2217108" cy="56322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Pie Charts</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Bar Charts</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Box Plot</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Histogram</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Line Charts</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Scatter Plots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In R the pie chart is created using the pie() function which takes positive numbers as a vector input. The additional parameters are used to control labels, color, title etc.…"/>
          <p:cNvSpPr txBox="1"/>
          <p:nvPr>
            <p:ph type="body" idx="1"/>
          </p:nvPr>
        </p:nvSpPr>
        <p:spPr>
          <a:xfrm>
            <a:off x="343996" y="1206036"/>
            <a:ext cx="11600342" cy="8263289"/>
          </a:xfrm>
          <a:prstGeom prst="rect">
            <a:avLst/>
          </a:prstGeom>
        </p:spPr>
        <p:txBody>
          <a:bodyPr/>
          <a:lstStyle/>
          <a:p>
            <a:pPr marL="31242" marR="4904994" algn="just" defTabSz="374904">
              <a:lnSpc>
                <a:spcPts val="4000"/>
              </a:lnSpc>
              <a:spcBef>
                <a:spcPts val="700"/>
              </a:spcBef>
              <a:defRPr cap="none" spc="0" sz="1721">
                <a:solidFill>
                  <a:srgbClr val="000000"/>
                </a:solidFill>
                <a:latin typeface="Verdana"/>
                <a:ea typeface="Verdana"/>
                <a:cs typeface="Verdana"/>
                <a:sym typeface="Verdana"/>
              </a:defRPr>
            </a:pPr>
            <a:r>
              <a:t>In R the pie chart is created using the </a:t>
            </a:r>
            <a:r>
              <a:rPr b="1"/>
              <a:t>pie()</a:t>
            </a:r>
            <a:r>
              <a:t> function which takes positive numbers as a vector input. The additional parameters are used to control labels, color, title etc.</a:t>
            </a:r>
          </a:p>
          <a:p>
            <a:pPr marR="4916241" defTabSz="374904">
              <a:lnSpc>
                <a:spcPts val="4500"/>
              </a:lnSpc>
              <a:spcBef>
                <a:spcPts val="300"/>
              </a:spcBef>
              <a:defRPr cap="none" spc="0" sz="1721">
                <a:solidFill>
                  <a:srgbClr val="121214"/>
                </a:solidFill>
                <a:effectLst>
                  <a:outerShdw sx="100000" sy="100000" kx="0" ky="0" algn="b" rotWithShape="0" blurRad="20828" dist="14727" dir="2700000">
                    <a:srgbClr val="D6D6D6"/>
                  </a:outerShdw>
                </a:effectLst>
                <a:latin typeface="Verdana"/>
                <a:ea typeface="Verdana"/>
                <a:cs typeface="Verdana"/>
                <a:sym typeface="Verdana"/>
              </a:defRPr>
            </a:pPr>
            <a:r>
              <a:t>Syntax</a:t>
            </a:r>
          </a:p>
          <a:p>
            <a:pPr marL="31242" marR="4904994" algn="just" defTabSz="374904">
              <a:lnSpc>
                <a:spcPts val="4000"/>
              </a:lnSpc>
              <a:spcBef>
                <a:spcPts val="700"/>
              </a:spcBef>
              <a:defRPr cap="none" spc="0" sz="1721">
                <a:solidFill>
                  <a:srgbClr val="000000"/>
                </a:solidFill>
                <a:latin typeface="Verdana"/>
                <a:ea typeface="Verdana"/>
                <a:cs typeface="Verdana"/>
                <a:sym typeface="Verdana"/>
              </a:defRPr>
            </a:pPr>
            <a:r>
              <a:t>The basic syntax for creating a pie-chart using the R is −</a:t>
            </a:r>
          </a:p>
          <a:p>
            <a:pPr defTabSz="374904">
              <a:lnSpc>
                <a:spcPts val="3200"/>
              </a:lnSpc>
              <a:defRPr cap="none" spc="0" sz="1721">
                <a:solidFill>
                  <a:srgbClr val="313131"/>
                </a:solidFill>
                <a:latin typeface="Menlo"/>
                <a:ea typeface="Menlo"/>
                <a:cs typeface="Menlo"/>
                <a:sym typeface="Menlo"/>
              </a:defRPr>
            </a:pPr>
            <a:r>
              <a:t>pie(x, labels, radius, main, col, clockwise)</a:t>
            </a:r>
          </a:p>
          <a:p>
            <a:pPr marL="31242" marR="4904994" algn="just" defTabSz="374904">
              <a:lnSpc>
                <a:spcPts val="4000"/>
              </a:lnSpc>
              <a:spcBef>
                <a:spcPts val="700"/>
              </a:spcBef>
              <a:defRPr cap="none" spc="0" sz="1721">
                <a:solidFill>
                  <a:srgbClr val="000000"/>
                </a:solidFill>
                <a:latin typeface="Verdana"/>
                <a:ea typeface="Verdana"/>
                <a:cs typeface="Verdana"/>
                <a:sym typeface="Verdana"/>
              </a:defRPr>
            </a:pPr>
            <a:r>
              <a:t>Following is the description of the parameters used −</a:t>
            </a: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x</a:t>
            </a:r>
            <a:r>
              <a:t> is a vector containing the numeric values used in the pie chart.</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labels</a:t>
            </a:r>
            <a:r>
              <a:t> is used to give description to the slices.</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radius</a:t>
            </a:r>
            <a:r>
              <a:t> indicates the radius of the circle of the pie chart.(value between −1 and +1).</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main</a:t>
            </a:r>
            <a:r>
              <a:t> indicates the title of the chart.</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col</a:t>
            </a:r>
            <a:r>
              <a:t> indicates the color palette.</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clockwise</a:t>
            </a:r>
            <a:r>
              <a:t> is a logical value indicating if the slices are drawn clockwise or anti clockwise.</a:t>
            </a:r>
            <a:br/>
          </a:p>
        </p:txBody>
      </p:sp>
      <p:sp>
        <p:nvSpPr>
          <p:cNvPr id="140" name="Pie charts in r"/>
          <p:cNvSpPr txBox="1"/>
          <p:nvPr>
            <p:ph type="title"/>
          </p:nvPr>
        </p:nvSpPr>
        <p:spPr>
          <a:xfrm>
            <a:off x="406400" y="263677"/>
            <a:ext cx="12192000" cy="723901"/>
          </a:xfrm>
          <a:prstGeom prst="rect">
            <a:avLst/>
          </a:prstGeom>
        </p:spPr>
        <p:txBody>
          <a:bodyPr/>
          <a:lstStyle>
            <a:lvl1pPr defTabSz="467359">
              <a:spcBef>
                <a:spcPts val="2200"/>
              </a:spcBef>
              <a:defRPr sz="4800"/>
            </a:lvl1pPr>
          </a:lstStyle>
          <a:p>
            <a:pPr/>
            <a:r>
              <a:t>Pie charts in r</a:t>
            </a:r>
          </a:p>
        </p:txBody>
      </p:sp>
      <p:pic>
        <p:nvPicPr>
          <p:cNvPr id="141" name="Image" descr="Image"/>
          <p:cNvPicPr>
            <a:picLocks noChangeAspect="1"/>
          </p:cNvPicPr>
          <p:nvPr/>
        </p:nvPicPr>
        <p:blipFill>
          <a:blip r:embed="rId2">
            <a:extLst/>
          </a:blip>
          <a:stretch>
            <a:fillRect/>
          </a:stretch>
        </p:blipFill>
        <p:spPr>
          <a:xfrm>
            <a:off x="8122832" y="893436"/>
            <a:ext cx="4572001" cy="4572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A bar chart represents data in rectangular bars with length of the bar proportional to the value of the variable. R uses the function barplot() to create bar charts. R can draw both vertical and horizontal bars in the bar chart. In bar chart each of the bars can be given different colors.…"/>
          <p:cNvSpPr txBox="1"/>
          <p:nvPr>
            <p:ph type="body" idx="1"/>
          </p:nvPr>
        </p:nvSpPr>
        <p:spPr>
          <a:xfrm>
            <a:off x="393919" y="1118774"/>
            <a:ext cx="11176001" cy="7990520"/>
          </a:xfrm>
          <a:prstGeom prst="rect">
            <a:avLst/>
          </a:prstGeom>
        </p:spPr>
        <p:txBody>
          <a:bodyPr anchor="t"/>
          <a:lstStyle/>
          <a:p>
            <a:pPr marL="29717" marR="4665725" algn="just" defTabSz="356615">
              <a:lnSpc>
                <a:spcPts val="3800"/>
              </a:lnSpc>
              <a:spcBef>
                <a:spcPts val="700"/>
              </a:spcBef>
              <a:defRPr cap="none" spc="0" sz="1637">
                <a:solidFill>
                  <a:srgbClr val="000000"/>
                </a:solidFill>
                <a:latin typeface="Verdana"/>
                <a:ea typeface="Verdana"/>
                <a:cs typeface="Verdana"/>
                <a:sym typeface="Verdana"/>
              </a:defRPr>
            </a:pPr>
            <a:r>
              <a:t>A bar chart represents data in rectangular bars with length of the bar proportional to the value of the variable. R uses the function </a:t>
            </a:r>
            <a:r>
              <a:rPr b="1"/>
              <a:t>barplot()</a:t>
            </a:r>
            <a:r>
              <a:t> to create bar charts. R can draw both vertical and horizontal bars in the bar chart. In bar chart each of the bars can be given different colors.</a:t>
            </a:r>
          </a:p>
          <a:p>
            <a:pPr marR="4676424" defTabSz="356615">
              <a:lnSpc>
                <a:spcPts val="4300"/>
              </a:lnSpc>
              <a:spcBef>
                <a:spcPts val="300"/>
              </a:spcBef>
              <a:defRPr cap="none" spc="0" sz="1637">
                <a:solidFill>
                  <a:srgbClr val="121214"/>
                </a:solidFill>
                <a:effectLst>
                  <a:outerShdw sx="100000" sy="100000" kx="0" ky="0" algn="b" rotWithShape="0" blurRad="19812" dist="14009" dir="2700000">
                    <a:srgbClr val="D6D6D6"/>
                  </a:outerShdw>
                </a:effectLst>
                <a:latin typeface="Verdana"/>
                <a:ea typeface="Verdana"/>
                <a:cs typeface="Verdana"/>
                <a:sym typeface="Verdana"/>
              </a:defRPr>
            </a:pPr>
            <a:r>
              <a:t>Syntax</a:t>
            </a:r>
          </a:p>
          <a:p>
            <a:pPr marL="29717" marR="4665725" algn="just" defTabSz="356615">
              <a:lnSpc>
                <a:spcPts val="3800"/>
              </a:lnSpc>
              <a:spcBef>
                <a:spcPts val="700"/>
              </a:spcBef>
              <a:defRPr cap="none" spc="0" sz="1637">
                <a:solidFill>
                  <a:srgbClr val="000000"/>
                </a:solidFill>
                <a:latin typeface="Verdana"/>
                <a:ea typeface="Verdana"/>
                <a:cs typeface="Verdana"/>
                <a:sym typeface="Verdana"/>
              </a:defRPr>
            </a:pPr>
            <a:r>
              <a:t>The basic syntax to create a bar-chart in R is −</a:t>
            </a:r>
          </a:p>
          <a:p>
            <a:pPr defTabSz="356615">
              <a:lnSpc>
                <a:spcPts val="3000"/>
              </a:lnSpc>
              <a:defRPr cap="none" spc="0" sz="1637">
                <a:solidFill>
                  <a:srgbClr val="313131"/>
                </a:solidFill>
                <a:latin typeface="Menlo"/>
                <a:ea typeface="Menlo"/>
                <a:cs typeface="Menlo"/>
                <a:sym typeface="Menlo"/>
              </a:defRPr>
            </a:pPr>
            <a:r>
              <a:t>barplot(H, xlab, ylab, main, names.arg, col)</a:t>
            </a:r>
          </a:p>
          <a:p>
            <a:pPr marL="29717" marR="4665725" algn="just" defTabSz="356615">
              <a:lnSpc>
                <a:spcPts val="3800"/>
              </a:lnSpc>
              <a:spcBef>
                <a:spcPts val="700"/>
              </a:spcBef>
              <a:defRPr cap="none" spc="0" sz="1637">
                <a:solidFill>
                  <a:srgbClr val="000000"/>
                </a:solidFill>
                <a:latin typeface="Verdana"/>
                <a:ea typeface="Verdana"/>
                <a:cs typeface="Verdana"/>
                <a:sym typeface="Verdana"/>
              </a:defRPr>
            </a:pPr>
            <a:r>
              <a:t>Following is the description of the parameters used −</a:t>
            </a: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H</a:t>
            </a:r>
            <a:r>
              <a:t> is a vector or matrix containing numeric values used in bar chart.</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xlab</a:t>
            </a:r>
            <a:r>
              <a:t> is the label for x axis.</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ylab</a:t>
            </a:r>
            <a:r>
              <a:t> is the label for y axis.</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main</a:t>
            </a:r>
            <a:r>
              <a:t> is the title of the bar chart.</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names.arg</a:t>
            </a:r>
            <a:r>
              <a:t> is a vector of names appearing under each bar.</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col</a:t>
            </a:r>
            <a:r>
              <a:t> is used to give colors to the bars in the graph.</a:t>
            </a:r>
            <a:br/>
          </a:p>
        </p:txBody>
      </p:sp>
      <p:sp>
        <p:nvSpPr>
          <p:cNvPr id="144" name="Bar charts in r"/>
          <p:cNvSpPr txBox="1"/>
          <p:nvPr>
            <p:ph type="title"/>
          </p:nvPr>
        </p:nvSpPr>
        <p:spPr>
          <a:xfrm>
            <a:off x="406400" y="238716"/>
            <a:ext cx="12192000" cy="723901"/>
          </a:xfrm>
          <a:prstGeom prst="rect">
            <a:avLst/>
          </a:prstGeom>
        </p:spPr>
        <p:txBody>
          <a:bodyPr/>
          <a:lstStyle>
            <a:lvl1pPr defTabSz="467359">
              <a:spcBef>
                <a:spcPts val="2200"/>
              </a:spcBef>
              <a:defRPr sz="4800"/>
            </a:lvl1pPr>
          </a:lstStyle>
          <a:p>
            <a:pPr/>
            <a:r>
              <a:t>Bar charts in r</a:t>
            </a:r>
          </a:p>
        </p:txBody>
      </p:sp>
      <p:pic>
        <p:nvPicPr>
          <p:cNvPr id="145" name="Image" descr="Image"/>
          <p:cNvPicPr>
            <a:picLocks noChangeAspect="1"/>
          </p:cNvPicPr>
          <p:nvPr/>
        </p:nvPicPr>
        <p:blipFill>
          <a:blip r:embed="rId2">
            <a:extLst/>
          </a:blip>
          <a:stretch>
            <a:fillRect/>
          </a:stretch>
        </p:blipFill>
        <p:spPr>
          <a:xfrm>
            <a:off x="6530530" y="1244507"/>
            <a:ext cx="6096001" cy="6096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Boxplots are a measure of how well distributed is the data in a data set. It is useful in comparing the distribution of data across data sets by drawing boxplots for each of them.…"/>
          <p:cNvSpPr txBox="1"/>
          <p:nvPr>
            <p:ph type="body" idx="1"/>
          </p:nvPr>
        </p:nvSpPr>
        <p:spPr>
          <a:xfrm>
            <a:off x="393919" y="1193556"/>
            <a:ext cx="11176001" cy="8962837"/>
          </a:xfrm>
          <a:prstGeom prst="rect">
            <a:avLst/>
          </a:prstGeom>
        </p:spPr>
        <p:txBody>
          <a:bodyPr anchor="t"/>
          <a:lstStyle/>
          <a:p>
            <a:pPr defTabSz="384047">
              <a:lnSpc>
                <a:spcPts val="3600"/>
              </a:lnSpc>
              <a:defRPr cap="none" spc="0" sz="1764">
                <a:solidFill>
                  <a:srgbClr val="000000"/>
                </a:solidFill>
                <a:latin typeface="Avenir Next"/>
                <a:ea typeface="Avenir Next"/>
                <a:cs typeface="Avenir Next"/>
                <a:sym typeface="Avenir Next"/>
              </a:defRPr>
            </a:pPr>
            <a:r>
              <a:t>Boxplots are a measure of how well distributed is the data in a data set. It is useful in comparing the distribution of data across data sets by drawing boxplots for each of them.</a:t>
            </a:r>
          </a:p>
          <a:p>
            <a:pPr marL="32003" marR="5024627" algn="just" defTabSz="384047">
              <a:lnSpc>
                <a:spcPts val="4100"/>
              </a:lnSpc>
              <a:spcBef>
                <a:spcPts val="700"/>
              </a:spcBef>
              <a:defRPr cap="none" spc="0" sz="1764">
                <a:solidFill>
                  <a:srgbClr val="000000"/>
                </a:solidFill>
                <a:latin typeface="Avenir Next"/>
                <a:ea typeface="Avenir Next"/>
                <a:cs typeface="Avenir Next"/>
                <a:sym typeface="Avenir Next"/>
              </a:defRPr>
            </a:pPr>
            <a:r>
              <a:t>Boxplots are created in R by using the </a:t>
            </a:r>
            <a:r>
              <a:rPr b="1"/>
              <a:t>boxplot()</a:t>
            </a:r>
            <a:r>
              <a:t> function</a:t>
            </a:r>
          </a:p>
          <a:p>
            <a:pPr marR="5036149" defTabSz="384047">
              <a:lnSpc>
                <a:spcPts val="4600"/>
              </a:lnSpc>
              <a:spcBef>
                <a:spcPts val="300"/>
              </a:spcBef>
              <a:defRPr cap="none" spc="0" sz="1764">
                <a:solidFill>
                  <a:srgbClr val="121214"/>
                </a:solidFill>
                <a:effectLst>
                  <a:outerShdw sx="100000" sy="100000" kx="0" ky="0" algn="b" rotWithShape="0" blurRad="21336" dist="15086" dir="2700000">
                    <a:srgbClr val="D6D6D6"/>
                  </a:outerShdw>
                </a:effectLst>
                <a:latin typeface="Avenir Next"/>
                <a:ea typeface="Avenir Next"/>
                <a:cs typeface="Avenir Next"/>
                <a:sym typeface="Avenir Next"/>
              </a:defRPr>
            </a:pPr>
            <a:r>
              <a:t>Syntax</a:t>
            </a:r>
          </a:p>
          <a:p>
            <a:pPr marL="32003" marR="5024627" algn="just" defTabSz="384047">
              <a:lnSpc>
                <a:spcPts val="4100"/>
              </a:lnSpc>
              <a:spcBef>
                <a:spcPts val="700"/>
              </a:spcBef>
              <a:defRPr cap="none" spc="0" sz="1764">
                <a:solidFill>
                  <a:srgbClr val="000000"/>
                </a:solidFill>
                <a:latin typeface="Avenir Next"/>
                <a:ea typeface="Avenir Next"/>
                <a:cs typeface="Avenir Next"/>
                <a:sym typeface="Avenir Next"/>
              </a:defRPr>
            </a:pPr>
            <a:r>
              <a:t>The basic syntax to create a boxplot in R is −</a:t>
            </a:r>
          </a:p>
          <a:p>
            <a:pPr defTabSz="384047">
              <a:lnSpc>
                <a:spcPts val="3200"/>
              </a:lnSpc>
              <a:defRPr cap="none" spc="0" sz="1764">
                <a:solidFill>
                  <a:srgbClr val="313131"/>
                </a:solidFill>
                <a:latin typeface="Avenir Next"/>
                <a:ea typeface="Avenir Next"/>
                <a:cs typeface="Avenir Next"/>
                <a:sym typeface="Avenir Next"/>
              </a:defRPr>
            </a:pPr>
            <a:r>
              <a:t>boxplot(x, data, notch, varwidth, names, main)</a:t>
            </a:r>
          </a:p>
          <a:p>
            <a:pPr marL="32003" marR="5024627" algn="just" defTabSz="384047">
              <a:lnSpc>
                <a:spcPts val="4100"/>
              </a:lnSpc>
              <a:spcBef>
                <a:spcPts val="700"/>
              </a:spcBef>
              <a:defRPr cap="none" spc="0" sz="1764">
                <a:solidFill>
                  <a:srgbClr val="000000"/>
                </a:solidFill>
                <a:latin typeface="Avenir Next"/>
                <a:ea typeface="Avenir Next"/>
                <a:cs typeface="Avenir Next"/>
                <a:sym typeface="Avenir Next"/>
              </a:defRPr>
            </a:pPr>
            <a:r>
              <a:t>Following is the description of the parameters used −</a:t>
            </a: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x</a:t>
            </a:r>
            <a:r>
              <a:t> is a vector or a formula.</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data</a:t>
            </a:r>
            <a:r>
              <a:t> is the data frame.</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notch</a:t>
            </a:r>
            <a:r>
              <a:t> is a logical value. Set as TRUE to draw a notch.</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varwidth</a:t>
            </a:r>
            <a:r>
              <a:t> is a logical value. Set as true to draw width of the box proportionate to the sample size.</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names</a:t>
            </a:r>
            <a:r>
              <a:t> are the group labels which will be printed under each boxplot.</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main</a:t>
            </a:r>
            <a:r>
              <a:t> is used to give a title to the graph.</a:t>
            </a:r>
            <a:br/>
            <a:endParaRPr sz="1175"/>
          </a:p>
        </p:txBody>
      </p:sp>
      <p:sp>
        <p:nvSpPr>
          <p:cNvPr id="148" name="Boxplot in r"/>
          <p:cNvSpPr txBox="1"/>
          <p:nvPr>
            <p:ph type="title"/>
          </p:nvPr>
        </p:nvSpPr>
        <p:spPr>
          <a:xfrm>
            <a:off x="406400" y="263677"/>
            <a:ext cx="12192000" cy="723901"/>
          </a:xfrm>
          <a:prstGeom prst="rect">
            <a:avLst/>
          </a:prstGeom>
        </p:spPr>
        <p:txBody>
          <a:bodyPr/>
          <a:lstStyle>
            <a:lvl1pPr defTabSz="467359">
              <a:spcBef>
                <a:spcPts val="2200"/>
              </a:spcBef>
              <a:defRPr sz="4800"/>
            </a:lvl1pPr>
          </a:lstStyle>
          <a:p>
            <a:pPr/>
            <a:r>
              <a:t>Boxplot in r</a:t>
            </a:r>
          </a:p>
        </p:txBody>
      </p:sp>
      <p:pic>
        <p:nvPicPr>
          <p:cNvPr id="149" name="Image" descr="Image"/>
          <p:cNvPicPr>
            <a:picLocks noChangeAspect="1"/>
          </p:cNvPicPr>
          <p:nvPr/>
        </p:nvPicPr>
        <p:blipFill>
          <a:blip r:embed="rId2">
            <a:extLst/>
          </a:blip>
          <a:stretch>
            <a:fillRect/>
          </a:stretch>
        </p:blipFill>
        <p:spPr>
          <a:xfrm>
            <a:off x="6924010" y="2352985"/>
            <a:ext cx="6096001" cy="6096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A histogram represents the frequencies of values of a variable bucketed into ranges. Each bar in histogram represents the height of the number of values present in that range.…"/>
          <p:cNvSpPr txBox="1"/>
          <p:nvPr>
            <p:ph type="body" idx="1"/>
          </p:nvPr>
        </p:nvSpPr>
        <p:spPr>
          <a:xfrm>
            <a:off x="433994" y="1036447"/>
            <a:ext cx="11110965" cy="8626202"/>
          </a:xfrm>
          <a:prstGeom prst="rect">
            <a:avLst/>
          </a:prstGeom>
        </p:spPr>
        <p:txBody>
          <a:bodyPr anchor="t"/>
          <a:lstStyle/>
          <a:p>
            <a:pPr marL="23241" marR="3648836" algn="just" defTabSz="278892">
              <a:lnSpc>
                <a:spcPct val="100000"/>
              </a:lnSpc>
              <a:spcBef>
                <a:spcPts val="500"/>
              </a:spcBef>
              <a:defRPr cap="none" spc="0" sz="1525">
                <a:solidFill>
                  <a:srgbClr val="000000"/>
                </a:solidFill>
                <a:latin typeface="Verdana"/>
                <a:ea typeface="Verdana"/>
                <a:cs typeface="Verdana"/>
                <a:sym typeface="Verdana"/>
              </a:defRPr>
            </a:pPr>
            <a:r>
              <a:t>A histogram represents the frequencies of values of a variable bucketed into ranges. Each bar in histogram represents the height of the number of values present in that range.</a:t>
            </a:r>
          </a:p>
          <a:p>
            <a:pPr marL="23241" marR="3648836" algn="just" defTabSz="278892">
              <a:lnSpc>
                <a:spcPct val="100000"/>
              </a:lnSpc>
              <a:spcBef>
                <a:spcPts val="500"/>
              </a:spcBef>
              <a:defRPr cap="none" spc="0" sz="1525">
                <a:solidFill>
                  <a:srgbClr val="000000"/>
                </a:solidFill>
                <a:latin typeface="Verdana"/>
                <a:ea typeface="Verdana"/>
                <a:cs typeface="Verdana"/>
                <a:sym typeface="Verdana"/>
              </a:defRPr>
            </a:pPr>
            <a:r>
              <a:t>R creates histogram using </a:t>
            </a:r>
            <a:r>
              <a:rPr b="1"/>
              <a:t>hist()</a:t>
            </a:r>
            <a:r>
              <a:t> function.</a:t>
            </a:r>
          </a:p>
          <a:p>
            <a:pPr marR="3657203" algn="just" defTabSz="278892">
              <a:lnSpc>
                <a:spcPct val="100000"/>
              </a:lnSpc>
              <a:spcBef>
                <a:spcPts val="200"/>
              </a:spcBef>
              <a:defRPr cap="none" spc="0" sz="1525">
                <a:solidFill>
                  <a:srgbClr val="121214"/>
                </a:solidFill>
                <a:effectLst>
                  <a:outerShdw sx="100000" sy="100000" kx="0" ky="0" algn="b" rotWithShape="0" blurRad="15494" dist="10955" dir="2700000">
                    <a:srgbClr val="D6D6D6"/>
                  </a:outerShdw>
                </a:effectLst>
                <a:latin typeface="Verdana"/>
                <a:ea typeface="Verdana"/>
                <a:cs typeface="Verdana"/>
                <a:sym typeface="Verdana"/>
              </a:defRPr>
            </a:pPr>
            <a:r>
              <a:t>Syntax</a:t>
            </a:r>
          </a:p>
          <a:p>
            <a:pPr marL="23241" marR="3648836" algn="just" defTabSz="278892">
              <a:lnSpc>
                <a:spcPct val="100000"/>
              </a:lnSpc>
              <a:spcBef>
                <a:spcPts val="500"/>
              </a:spcBef>
              <a:defRPr cap="none" spc="0" sz="1525">
                <a:solidFill>
                  <a:srgbClr val="000000"/>
                </a:solidFill>
                <a:latin typeface="Verdana"/>
                <a:ea typeface="Verdana"/>
                <a:cs typeface="Verdana"/>
                <a:sym typeface="Verdana"/>
              </a:defRPr>
            </a:pPr>
            <a:r>
              <a:t>The basic syntax for creating a histogram using R is </a:t>
            </a:r>
          </a:p>
          <a:p>
            <a:pPr algn="just" defTabSz="278892">
              <a:lnSpc>
                <a:spcPct val="100000"/>
              </a:lnSpc>
              <a:defRPr cap="none" spc="0" sz="1525">
                <a:solidFill>
                  <a:srgbClr val="313131"/>
                </a:solidFill>
                <a:latin typeface="Menlo"/>
                <a:ea typeface="Menlo"/>
                <a:cs typeface="Menlo"/>
                <a:sym typeface="Menlo"/>
              </a:defRPr>
            </a:pPr>
            <a:r>
              <a:t>hist(v,main,xlab,xlim,ylim,breaks,col,border)</a:t>
            </a:r>
          </a:p>
          <a:p>
            <a:pPr marL="23241" marR="3648836" algn="just" defTabSz="278892">
              <a:lnSpc>
                <a:spcPct val="100000"/>
              </a:lnSpc>
              <a:spcBef>
                <a:spcPts val="500"/>
              </a:spcBef>
              <a:defRPr cap="none" spc="0" sz="1525">
                <a:solidFill>
                  <a:srgbClr val="000000"/>
                </a:solidFill>
                <a:latin typeface="Verdana"/>
                <a:ea typeface="Verdana"/>
                <a:cs typeface="Verdana"/>
                <a:sym typeface="Verdana"/>
              </a:defRPr>
            </a:pPr>
            <a:r>
              <a:t>Following is the description of the parameters used −</a:t>
            </a: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v</a:t>
            </a:r>
            <a:r>
              <a:t> is a vector containing numeric values used in histogram.</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main</a:t>
            </a:r>
            <a:r>
              <a:t> indicates title of the chart.</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col</a:t>
            </a:r>
            <a:r>
              <a:t> is used to set color of the bars.</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border</a:t>
            </a:r>
            <a:r>
              <a:t> is used to set border color of each bar.</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xlab</a:t>
            </a:r>
            <a:r>
              <a:t> is used to give description of x-axis.</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xlim</a:t>
            </a:r>
            <a:r>
              <a:t> is used to specify the range of values on the x-axis.</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ylim</a:t>
            </a:r>
            <a:r>
              <a:t> is used to specify the range of values on the y-axis.</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breaks</a:t>
            </a:r>
            <a:r>
              <a:t> is used to mention the width of each bar.</a:t>
            </a:r>
            <a:br/>
          </a:p>
        </p:txBody>
      </p:sp>
      <p:sp>
        <p:nvSpPr>
          <p:cNvPr id="152" name="HISTOGRam in r"/>
          <p:cNvSpPr txBox="1"/>
          <p:nvPr>
            <p:ph type="title"/>
          </p:nvPr>
        </p:nvSpPr>
        <p:spPr>
          <a:xfrm>
            <a:off x="406400" y="226235"/>
            <a:ext cx="12192000" cy="723901"/>
          </a:xfrm>
          <a:prstGeom prst="rect">
            <a:avLst/>
          </a:prstGeom>
        </p:spPr>
        <p:txBody>
          <a:bodyPr/>
          <a:lstStyle>
            <a:lvl1pPr defTabSz="467359">
              <a:spcBef>
                <a:spcPts val="2200"/>
              </a:spcBef>
              <a:defRPr sz="4800"/>
            </a:lvl1pPr>
          </a:lstStyle>
          <a:p>
            <a:pPr/>
            <a:r>
              <a:t>HISTOGRam in r</a:t>
            </a:r>
          </a:p>
        </p:txBody>
      </p:sp>
      <p:pic>
        <p:nvPicPr>
          <p:cNvPr id="153" name="Image" descr="Image"/>
          <p:cNvPicPr>
            <a:picLocks noChangeAspect="1"/>
          </p:cNvPicPr>
          <p:nvPr/>
        </p:nvPicPr>
        <p:blipFill>
          <a:blip r:embed="rId2">
            <a:extLst/>
          </a:blip>
          <a:stretch>
            <a:fillRect/>
          </a:stretch>
        </p:blipFill>
        <p:spPr>
          <a:xfrm>
            <a:off x="6428174" y="2295197"/>
            <a:ext cx="5816601" cy="61087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A line chart is a graph that connects a series of points by drawing line segments between them.Line charts are usually used in identifying the trends in data.…"/>
          <p:cNvSpPr txBox="1"/>
          <p:nvPr>
            <p:ph type="body" idx="1"/>
          </p:nvPr>
        </p:nvSpPr>
        <p:spPr>
          <a:xfrm>
            <a:off x="356477" y="1023966"/>
            <a:ext cx="11176001" cy="8542007"/>
          </a:xfrm>
          <a:prstGeom prst="rect">
            <a:avLst/>
          </a:prstGeom>
        </p:spPr>
        <p:txBody>
          <a:bodyPr anchor="t"/>
          <a:lstStyle/>
          <a:p>
            <a:pPr defTabSz="379475">
              <a:lnSpc>
                <a:spcPts val="3500"/>
              </a:lnSpc>
              <a:defRPr cap="none" spc="0" sz="1743">
                <a:solidFill>
                  <a:srgbClr val="000000"/>
                </a:solidFill>
                <a:latin typeface="Avenir Next"/>
                <a:ea typeface="Avenir Next"/>
                <a:cs typeface="Avenir Next"/>
                <a:sym typeface="Avenir Next"/>
              </a:defRPr>
            </a:pPr>
            <a:r>
              <a:t>A line chart is a graph that connects a series of points by drawing line segments between them.Line charts are usually used in identifying the trends in data.</a:t>
            </a:r>
          </a:p>
          <a:p>
            <a:pPr marL="31623" marR="4964810" algn="just" defTabSz="379475">
              <a:lnSpc>
                <a:spcPts val="4000"/>
              </a:lnSpc>
              <a:spcBef>
                <a:spcPts val="700"/>
              </a:spcBef>
              <a:defRPr cap="none" spc="0" sz="1743">
                <a:solidFill>
                  <a:srgbClr val="000000"/>
                </a:solidFill>
                <a:latin typeface="Avenir Next"/>
                <a:ea typeface="Avenir Next"/>
                <a:cs typeface="Avenir Next"/>
                <a:sym typeface="Avenir Next"/>
              </a:defRPr>
            </a:pPr>
            <a:r>
              <a:t>The </a:t>
            </a:r>
            <a:r>
              <a:rPr b="1"/>
              <a:t>plot()</a:t>
            </a:r>
            <a:r>
              <a:t> function in R is used to create the line graph.</a:t>
            </a:r>
          </a:p>
          <a:p>
            <a:pPr marR="4976195" defTabSz="379475">
              <a:lnSpc>
                <a:spcPts val="4600"/>
              </a:lnSpc>
              <a:spcBef>
                <a:spcPts val="300"/>
              </a:spcBef>
              <a:defRPr cap="none" spc="0" sz="1743">
                <a:solidFill>
                  <a:srgbClr val="121214"/>
                </a:solidFill>
                <a:effectLst>
                  <a:outerShdw sx="100000" sy="100000" kx="0" ky="0" algn="b" rotWithShape="0" blurRad="21082" dist="14907" dir="2700000">
                    <a:srgbClr val="D6D6D6"/>
                  </a:outerShdw>
                </a:effectLst>
                <a:latin typeface="Avenir Next"/>
                <a:ea typeface="Avenir Next"/>
                <a:cs typeface="Avenir Next"/>
                <a:sym typeface="Avenir Next"/>
              </a:defRPr>
            </a:pPr>
            <a:r>
              <a:t>Syntax</a:t>
            </a:r>
          </a:p>
          <a:p>
            <a:pPr marL="31623" marR="4964810" algn="just" defTabSz="379475">
              <a:lnSpc>
                <a:spcPts val="4000"/>
              </a:lnSpc>
              <a:spcBef>
                <a:spcPts val="700"/>
              </a:spcBef>
              <a:defRPr cap="none" spc="0" sz="1743">
                <a:solidFill>
                  <a:srgbClr val="000000"/>
                </a:solidFill>
                <a:latin typeface="Avenir Next"/>
                <a:ea typeface="Avenir Next"/>
                <a:cs typeface="Avenir Next"/>
                <a:sym typeface="Avenir Next"/>
              </a:defRPr>
            </a:pPr>
            <a:r>
              <a:t>The basic syntax to create a line chart in R is −</a:t>
            </a:r>
          </a:p>
          <a:p>
            <a:pPr defTabSz="379475">
              <a:lnSpc>
                <a:spcPts val="3200"/>
              </a:lnSpc>
              <a:defRPr cap="none" spc="0" sz="1743">
                <a:solidFill>
                  <a:srgbClr val="313131"/>
                </a:solidFill>
                <a:latin typeface="Avenir Next"/>
                <a:ea typeface="Avenir Next"/>
                <a:cs typeface="Avenir Next"/>
                <a:sym typeface="Avenir Next"/>
              </a:defRPr>
            </a:pPr>
            <a:r>
              <a:t>plot(v,type,col,xlab,ylab)</a:t>
            </a:r>
          </a:p>
          <a:p>
            <a:pPr marL="31623" marR="4964810" algn="just" defTabSz="379475">
              <a:lnSpc>
                <a:spcPts val="4000"/>
              </a:lnSpc>
              <a:spcBef>
                <a:spcPts val="700"/>
              </a:spcBef>
              <a:defRPr cap="none" spc="0" sz="1743">
                <a:solidFill>
                  <a:srgbClr val="000000"/>
                </a:solidFill>
                <a:latin typeface="Avenir Next"/>
                <a:ea typeface="Avenir Next"/>
                <a:cs typeface="Avenir Next"/>
                <a:sym typeface="Avenir Next"/>
              </a:defRPr>
            </a:pPr>
            <a:r>
              <a:t>Following is the description of the parameters used −</a:t>
            </a: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v</a:t>
            </a:r>
            <a:r>
              <a:t> is a vector containing the numeric values.</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type</a:t>
            </a:r>
            <a:r>
              <a:t> takes the value "p" to draw only the points, "l" to draw only the lines and "o" to draw both points and lines.</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xlab</a:t>
            </a:r>
            <a:r>
              <a:t> is the label for x axis.</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ylab</a:t>
            </a:r>
            <a:r>
              <a:t> is the label for y axis.</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main</a:t>
            </a:r>
            <a:r>
              <a:t> is the Title of the chart.</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col</a:t>
            </a:r>
            <a:r>
              <a:t> is used to give colors to both the points and lines</a:t>
            </a:r>
            <a:br/>
          </a:p>
        </p:txBody>
      </p:sp>
      <p:sp>
        <p:nvSpPr>
          <p:cNvPr id="156" name="Line charts in r"/>
          <p:cNvSpPr txBox="1"/>
          <p:nvPr>
            <p:ph type="title"/>
          </p:nvPr>
        </p:nvSpPr>
        <p:spPr>
          <a:xfrm>
            <a:off x="406400" y="238716"/>
            <a:ext cx="12192000" cy="723901"/>
          </a:xfrm>
          <a:prstGeom prst="rect">
            <a:avLst/>
          </a:prstGeom>
        </p:spPr>
        <p:txBody>
          <a:bodyPr/>
          <a:lstStyle>
            <a:lvl1pPr defTabSz="467359">
              <a:spcBef>
                <a:spcPts val="2200"/>
              </a:spcBef>
              <a:defRPr sz="4800"/>
            </a:lvl1pPr>
          </a:lstStyle>
          <a:p>
            <a:pPr/>
            <a:r>
              <a:t>Line charts in r</a:t>
            </a:r>
          </a:p>
        </p:txBody>
      </p:sp>
      <p:pic>
        <p:nvPicPr>
          <p:cNvPr id="157" name="Image" descr="Image"/>
          <p:cNvPicPr>
            <a:picLocks noChangeAspect="1"/>
          </p:cNvPicPr>
          <p:nvPr/>
        </p:nvPicPr>
        <p:blipFill>
          <a:blip r:embed="rId2">
            <a:extLst/>
          </a:blip>
          <a:stretch>
            <a:fillRect/>
          </a:stretch>
        </p:blipFill>
        <p:spPr>
          <a:xfrm>
            <a:off x="6562073" y="1828800"/>
            <a:ext cx="6096001" cy="60960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catterplots show many points plotted in the Cartesian plane. Each point represents the values of two variables. One variable is chosen in the horizontal axis and another in the vertical axis.…"/>
          <p:cNvSpPr txBox="1"/>
          <p:nvPr>
            <p:ph type="body" idx="1"/>
          </p:nvPr>
        </p:nvSpPr>
        <p:spPr>
          <a:xfrm>
            <a:off x="294366" y="1093711"/>
            <a:ext cx="11288034" cy="8676319"/>
          </a:xfrm>
          <a:prstGeom prst="rect">
            <a:avLst/>
          </a:prstGeom>
        </p:spPr>
        <p:txBody>
          <a:bodyPr/>
          <a:lstStyle/>
          <a:p>
            <a:pPr marL="27050" marR="4247007" algn="just" defTabSz="324611">
              <a:lnSpc>
                <a:spcPts val="3400"/>
              </a:lnSpc>
              <a:spcBef>
                <a:spcPts val="600"/>
              </a:spcBef>
              <a:defRPr cap="none" spc="0" sz="1491">
                <a:solidFill>
                  <a:srgbClr val="000000"/>
                </a:solidFill>
                <a:latin typeface="Avenir Next"/>
                <a:ea typeface="Avenir Next"/>
                <a:cs typeface="Avenir Next"/>
                <a:sym typeface="Avenir Next"/>
              </a:defRPr>
            </a:pPr>
            <a:r>
              <a:t>Scatterplots show many points plotted in the Cartesian plane. Each point represents the values of two variables. One variable is chosen in the horizontal axis and another in the vertical axis.</a:t>
            </a:r>
          </a:p>
          <a:p>
            <a:pPr marL="27050" marR="4247007" algn="just" defTabSz="324611">
              <a:lnSpc>
                <a:spcPts val="3400"/>
              </a:lnSpc>
              <a:spcBef>
                <a:spcPts val="600"/>
              </a:spcBef>
              <a:defRPr cap="none" spc="0" sz="1491">
                <a:solidFill>
                  <a:srgbClr val="000000"/>
                </a:solidFill>
                <a:latin typeface="Avenir Next"/>
                <a:ea typeface="Avenir Next"/>
                <a:cs typeface="Avenir Next"/>
                <a:sym typeface="Avenir Next"/>
              </a:defRPr>
            </a:pPr>
            <a:r>
              <a:t>The simple scatterplot is created using the </a:t>
            </a:r>
            <a:r>
              <a:rPr b="1"/>
              <a:t>plot()</a:t>
            </a:r>
            <a:r>
              <a:t> function.</a:t>
            </a:r>
          </a:p>
          <a:p>
            <a:pPr marR="4256745" defTabSz="324611">
              <a:lnSpc>
                <a:spcPts val="3900"/>
              </a:lnSpc>
              <a:spcBef>
                <a:spcPts val="200"/>
              </a:spcBef>
              <a:defRPr cap="none" spc="0" sz="1491">
                <a:solidFill>
                  <a:srgbClr val="121214"/>
                </a:solidFill>
                <a:effectLst>
                  <a:outerShdw sx="100000" sy="100000" kx="0" ky="0" algn="b" rotWithShape="0" blurRad="18034" dist="12751" dir="2700000">
                    <a:srgbClr val="D6D6D6"/>
                  </a:outerShdw>
                </a:effectLst>
                <a:latin typeface="Avenir Next"/>
                <a:ea typeface="Avenir Next"/>
                <a:cs typeface="Avenir Next"/>
                <a:sym typeface="Avenir Next"/>
              </a:defRPr>
            </a:pPr>
            <a:r>
              <a:t>Syntax</a:t>
            </a:r>
          </a:p>
          <a:p>
            <a:pPr marL="27050" marR="4247007" algn="just" defTabSz="324611">
              <a:lnSpc>
                <a:spcPts val="3400"/>
              </a:lnSpc>
              <a:spcBef>
                <a:spcPts val="600"/>
              </a:spcBef>
              <a:defRPr cap="none" spc="0" sz="1491">
                <a:solidFill>
                  <a:srgbClr val="000000"/>
                </a:solidFill>
                <a:latin typeface="Avenir Next"/>
                <a:ea typeface="Avenir Next"/>
                <a:cs typeface="Avenir Next"/>
                <a:sym typeface="Avenir Next"/>
              </a:defRPr>
            </a:pPr>
            <a:r>
              <a:t>The basic syntax for creating scatterplot in R is −</a:t>
            </a:r>
          </a:p>
          <a:p>
            <a:pPr defTabSz="324611">
              <a:lnSpc>
                <a:spcPts val="2700"/>
              </a:lnSpc>
              <a:defRPr cap="none" spc="0" sz="1491">
                <a:solidFill>
                  <a:srgbClr val="313131"/>
                </a:solidFill>
                <a:latin typeface="Avenir Next"/>
                <a:ea typeface="Avenir Next"/>
                <a:cs typeface="Avenir Next"/>
                <a:sym typeface="Avenir Next"/>
              </a:defRPr>
            </a:pPr>
            <a:r>
              <a:t>plot(x, y, main, xlab, ylab, xlim, ylim, axes)</a:t>
            </a:r>
          </a:p>
          <a:p>
            <a:pPr marL="27050" marR="4247007" algn="just" defTabSz="324611">
              <a:lnSpc>
                <a:spcPts val="3400"/>
              </a:lnSpc>
              <a:spcBef>
                <a:spcPts val="600"/>
              </a:spcBef>
              <a:defRPr cap="none" spc="0" sz="1491">
                <a:solidFill>
                  <a:srgbClr val="000000"/>
                </a:solidFill>
                <a:latin typeface="Avenir Next"/>
                <a:ea typeface="Avenir Next"/>
                <a:cs typeface="Avenir Next"/>
                <a:sym typeface="Avenir Next"/>
              </a:defRPr>
            </a:pPr>
            <a:r>
              <a:t>Following is the description of the parameters used −</a:t>
            </a: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x</a:t>
            </a:r>
            <a:r>
              <a:t> is the data set whose values are the horizontal coordinates.</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y</a:t>
            </a:r>
            <a:r>
              <a:t> is the data set whose values are the vertical coordinates.</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main</a:t>
            </a:r>
            <a:r>
              <a:t> is the tile of the graph.</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xlab</a:t>
            </a:r>
            <a:r>
              <a:t> is the label in the horizontal axis.</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ylab</a:t>
            </a:r>
            <a:r>
              <a:t> is the label in the vertical axis.</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xlim</a:t>
            </a:r>
            <a:r>
              <a:t> is the limits of the values of x used for plotting.</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ylim</a:t>
            </a:r>
            <a:r>
              <a:t> is the limits of the values of y used for plotting.</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axes</a:t>
            </a:r>
            <a:r>
              <a:t> indicates whether both axes should be drawn on the plot.</a:t>
            </a:r>
            <a:br/>
          </a:p>
        </p:txBody>
      </p:sp>
      <p:sp>
        <p:nvSpPr>
          <p:cNvPr id="160" name="Scatterplots in r"/>
          <p:cNvSpPr txBox="1"/>
          <p:nvPr>
            <p:ph type="title"/>
          </p:nvPr>
        </p:nvSpPr>
        <p:spPr>
          <a:xfrm>
            <a:off x="406400" y="263677"/>
            <a:ext cx="12192000" cy="723901"/>
          </a:xfrm>
          <a:prstGeom prst="rect">
            <a:avLst/>
          </a:prstGeom>
        </p:spPr>
        <p:txBody>
          <a:bodyPr/>
          <a:lstStyle>
            <a:lvl1pPr defTabSz="467359">
              <a:spcBef>
                <a:spcPts val="2200"/>
              </a:spcBef>
              <a:defRPr sz="4800"/>
            </a:lvl1pPr>
          </a:lstStyle>
          <a:p>
            <a:pPr/>
            <a:r>
              <a:t>Scatterplots in r</a:t>
            </a:r>
          </a:p>
        </p:txBody>
      </p:sp>
      <p:pic>
        <p:nvPicPr>
          <p:cNvPr id="161" name="Image" descr="Image"/>
          <p:cNvPicPr>
            <a:picLocks noChangeAspect="1"/>
          </p:cNvPicPr>
          <p:nvPr/>
        </p:nvPicPr>
        <p:blipFill>
          <a:blip r:embed="rId2">
            <a:extLst/>
          </a:blip>
          <a:stretch>
            <a:fillRect/>
          </a:stretch>
        </p:blipFill>
        <p:spPr>
          <a:xfrm>
            <a:off x="6624280" y="2383870"/>
            <a:ext cx="6096001" cy="6096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