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69" r:id="rId9"/>
    <p:sldId id="268" r:id="rId10"/>
    <p:sldId id="267" r:id="rId11"/>
    <p:sldId id="260" r:id="rId12"/>
    <p:sldId id="271" r:id="rId13"/>
    <p:sldId id="273" r:id="rId14"/>
    <p:sldId id="280" r:id="rId15"/>
    <p:sldId id="284" r:id="rId16"/>
    <p:sldId id="282" r:id="rId17"/>
    <p:sldId id="283" r:id="rId18"/>
    <p:sldId id="288" r:id="rId19"/>
    <p:sldId id="274" r:id="rId20"/>
    <p:sldId id="276" r:id="rId21"/>
    <p:sldId id="277" r:id="rId22"/>
    <p:sldId id="285" r:id="rId23"/>
    <p:sldId id="286" r:id="rId24"/>
    <p:sldId id="289" r:id="rId25"/>
    <p:sldId id="295" r:id="rId26"/>
    <p:sldId id="296" r:id="rId27"/>
    <p:sldId id="297" r:id="rId28"/>
    <p:sldId id="298" r:id="rId29"/>
    <p:sldId id="299" r:id="rId30"/>
    <p:sldId id="290" r:id="rId31"/>
    <p:sldId id="293" r:id="rId32"/>
    <p:sldId id="294" r:id="rId33"/>
    <p:sldId id="258" r:id="rId34"/>
    <p:sldId id="25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0"/>
  </p:normalViewPr>
  <p:slideViewPr>
    <p:cSldViewPr>
      <p:cViewPr varScale="1">
        <p:scale>
          <a:sx n="110" d="100"/>
          <a:sy n="110" d="100"/>
        </p:scale>
        <p:origin x="-1752" y="-78"/>
      </p:cViewPr>
      <p:guideLst>
        <p:guide orient="horz" pos="4201"/>
        <p:guide orient="horz" pos="1071"/>
        <p:guide orient="horz" pos="1253"/>
        <p:guide orient="horz" pos="4020"/>
        <p:guide pos="2880"/>
        <p:guide pos="158"/>
        <p:guide pos="5602"/>
        <p:guide pos="5148"/>
        <p:guide pos="612"/>
        <p:guide pos="1610"/>
        <p:guide pos="4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1AF8-8D8E-452A-ADA1-78E1E94FF56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F888-689E-4A26-8BCA-F3BBA7F11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1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251593E-E2AA-4D95-8104-F12900814D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12B1390-630A-4AC4-8DFC-67AE2B98911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64E1EEC-F882-4B44-AE72-AFE852E5500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68EE33-9C4E-4C06-B0F8-9A5043FEF9F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FECCB48-97FE-40DA-BE56-984BA8C8061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굴림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E5403DE-5F36-4F32-88FF-DB95B3FE557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35144F-5BB8-4A28-AC20-8B629ED2C4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5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7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F7A5-AB7A-4922-816B-9FFE8388810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5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5.wdp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150" y="2060847"/>
            <a:ext cx="5473700" cy="3600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4128" y="5877272"/>
            <a:ext cx="3168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+mj-lt"/>
              </a:rPr>
              <a:t>5</a:t>
            </a:r>
            <a:r>
              <a:rPr lang="ko-KR" altLang="en-US" sz="2000" b="1" dirty="0">
                <a:latin typeface="+mj-lt"/>
              </a:rPr>
              <a:t>조</a:t>
            </a:r>
            <a:r>
              <a:rPr lang="en-US" altLang="ko-KR" sz="2000" b="1" dirty="0">
                <a:latin typeface="+mj-lt"/>
              </a:rPr>
              <a:t>:</a:t>
            </a:r>
            <a:r>
              <a:rPr lang="ko-KR" altLang="en-US" sz="2000" b="1" dirty="0">
                <a:latin typeface="+mj-lt"/>
              </a:rPr>
              <a:t> 김성빈</a:t>
            </a:r>
            <a:r>
              <a:rPr lang="en-US" altLang="ko-KR" sz="2000" b="1" dirty="0">
                <a:latin typeface="+mj-lt"/>
              </a:rPr>
              <a:t>(</a:t>
            </a:r>
            <a:r>
              <a:rPr lang="ko-KR" altLang="en-US" sz="2000" b="1" dirty="0">
                <a:latin typeface="+mj-lt"/>
              </a:rPr>
              <a:t>팀장</a:t>
            </a:r>
            <a:r>
              <a:rPr lang="en-US" altLang="ko-KR" sz="2000" b="1" dirty="0">
                <a:latin typeface="+mj-lt"/>
              </a:rPr>
              <a:t>),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ko-KR" altLang="en-US" sz="2000" b="1" dirty="0" err="1">
                <a:latin typeface="+mj-lt"/>
              </a:rPr>
              <a:t>구관현조명환</a:t>
            </a:r>
            <a:r>
              <a:rPr lang="en-US" altLang="ko-KR" sz="2000" b="1" dirty="0">
                <a:latin typeface="+mj-lt"/>
              </a:rPr>
              <a:t>,</a:t>
            </a:r>
            <a:r>
              <a:rPr lang="ko-KR" altLang="en-US" sz="2000" b="1" dirty="0">
                <a:latin typeface="+mj-lt"/>
              </a:rPr>
              <a:t> 황대훈</a:t>
            </a:r>
            <a:r>
              <a:rPr lang="en-US" altLang="ko-KR" sz="2000" b="1" dirty="0">
                <a:latin typeface="+mj-lt"/>
              </a:rPr>
              <a:t>,</a:t>
            </a:r>
            <a:r>
              <a:rPr lang="ko-KR" altLang="en-US" sz="2000" b="1" dirty="0">
                <a:latin typeface="+mj-lt"/>
              </a:rPr>
              <a:t> 김지연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825" y="656873"/>
            <a:ext cx="8642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 dirty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Final </a:t>
            </a:r>
            <a:r>
              <a:rPr lang="en-US" altLang="ko-KR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Project</a:t>
            </a:r>
            <a:r>
              <a:rPr lang="ko-KR" altLang="en-US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300" b="1" spc="-200" dirty="0" err="1">
                <a:latin typeface="+mj-lt"/>
                <a:ea typeface="210 콤퓨타세탁 L"/>
                <a:cs typeface="Arial Unicode MS"/>
              </a:rPr>
              <a:t>IoT</a:t>
            </a:r>
            <a:r>
              <a:rPr lang="en-US" altLang="ko-KR" sz="3300" b="1" spc="-200" dirty="0">
                <a:latin typeface="+mj-lt"/>
                <a:ea typeface="210 콤퓨타세탁 L"/>
                <a:cs typeface="Arial Unicode MS"/>
              </a:rPr>
              <a:t> </a:t>
            </a:r>
            <a:r>
              <a:rPr lang="ko-KR" altLang="en-US" sz="3300" b="1" spc="-200" dirty="0">
                <a:latin typeface="+mj-lt"/>
                <a:ea typeface="210 콤퓨타세탁 L"/>
                <a:cs typeface="Arial Unicode MS"/>
              </a:rPr>
              <a:t>해킹</a:t>
            </a:r>
            <a:r>
              <a:rPr lang="en-US" altLang="ko-KR" sz="3300" b="1" spc="-200" dirty="0">
                <a:latin typeface="+mj-lt"/>
                <a:ea typeface="210 콤퓨타세탁 L"/>
                <a:cs typeface="Arial Unicode MS"/>
              </a:rPr>
              <a:t>/</a:t>
            </a:r>
            <a:r>
              <a:rPr lang="ko-KR" altLang="en-US" sz="3300" b="1" spc="-200" dirty="0">
                <a:latin typeface="+mj-lt"/>
                <a:ea typeface="210 콤퓨타세탁 L"/>
                <a:cs typeface="Arial Unicode MS"/>
              </a:rPr>
              <a:t>보안</a:t>
            </a:r>
            <a:r>
              <a:rPr lang="ko-KR" altLang="en-US" sz="3200" b="1" spc="-200" dirty="0"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200" b="1" spc="-200" dirty="0" smtClean="0">
                <a:latin typeface="+mj-lt"/>
                <a:ea typeface="210 콤퓨타세탁 L"/>
                <a:cs typeface="Arial Unicode MS"/>
              </a:rPr>
              <a:t>(5</a:t>
            </a:r>
            <a:r>
              <a:rPr lang="ko-KR" altLang="en-US" sz="3200" b="1" spc="-200" dirty="0" smtClean="0">
                <a:latin typeface="+mj-lt"/>
                <a:ea typeface="210 콤퓨타세탁 L"/>
                <a:cs typeface="Arial Unicode MS"/>
              </a:rPr>
              <a:t>차 </a:t>
            </a:r>
            <a:r>
              <a:rPr lang="ko-KR" altLang="en-US" sz="3200" b="1" spc="-200" dirty="0">
                <a:latin typeface="+mj-lt"/>
                <a:ea typeface="210 콤퓨타세탁 L"/>
                <a:cs typeface="Arial Unicode MS"/>
              </a:rPr>
              <a:t>발표</a:t>
            </a:r>
            <a:r>
              <a:rPr lang="en-US" altLang="ko-KR" sz="3200" b="1" spc="-200" dirty="0" smtClean="0">
                <a:latin typeface="+mj-lt"/>
                <a:ea typeface="210 콤퓨타세탁 L"/>
                <a:cs typeface="Arial Unicode MS"/>
              </a:rPr>
              <a:t>)</a:t>
            </a:r>
            <a:endParaRPr lang="ko-KR" altLang="en-US" sz="4400" b="1" dirty="0">
              <a:latin typeface="+mj-lt"/>
              <a:ea typeface="210 콤퓨타세탁 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466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(3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801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CentOS</a:t>
            </a:r>
            <a:r>
              <a:rPr lang="en-US" altLang="ko-KR" sz="2400" b="1" dirty="0" smtClean="0">
                <a:latin typeface="+mj-ea"/>
                <a:ea typeface="+mj-ea"/>
              </a:rPr>
              <a:t> Web Server – MySQL </a:t>
            </a:r>
            <a:r>
              <a:rPr lang="ko-KR" altLang="en-US" sz="2400" b="1" dirty="0" smtClean="0">
                <a:latin typeface="+mj-ea"/>
                <a:ea typeface="+mj-ea"/>
              </a:rPr>
              <a:t>연동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err="1" smtClean="0">
                <a:latin typeface="+mj-ea"/>
                <a:ea typeface="+mj-ea"/>
              </a:rPr>
              <a:t>메인페이지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및 회원가입 페이지 구현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Session</a:t>
            </a:r>
            <a:r>
              <a:rPr lang="ko-KR" altLang="en-US" b="1" dirty="0" smtClean="0">
                <a:latin typeface="+mj-ea"/>
                <a:ea typeface="+mj-ea"/>
              </a:rPr>
              <a:t>을 활용한 로그인 상태확인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ea"/>
              </a:rPr>
              <a:t>WebSocket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소스 연동 및 확인</a:t>
            </a:r>
            <a:endParaRPr lang="en-US" altLang="ko-KR" b="1" dirty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취약점 분석 및 보안요소 정리</a:t>
            </a:r>
            <a:endParaRPr lang="en-US" altLang="ko-KR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30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801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 Server </a:t>
            </a:r>
            <a:r>
              <a:rPr lang="ko-KR" altLang="en-US" sz="2400" b="1" dirty="0" smtClean="0">
                <a:latin typeface="+mj-ea"/>
                <a:ea typeface="+mj-ea"/>
              </a:rPr>
              <a:t>구축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>
                <a:latin typeface="+mj-ea"/>
                <a:ea typeface="+mj-ea"/>
              </a:rPr>
              <a:t>CentOS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에서 </a:t>
            </a:r>
            <a:r>
              <a:rPr lang="en-US" altLang="ko-KR" b="1" dirty="0" smtClean="0">
                <a:latin typeface="+mj-ea"/>
                <a:ea typeface="+mj-ea"/>
              </a:rPr>
              <a:t>Ubuntu</a:t>
            </a:r>
            <a:r>
              <a:rPr lang="ko-KR" altLang="en-US" b="1" dirty="0" smtClean="0">
                <a:latin typeface="+mj-ea"/>
                <a:ea typeface="+mj-ea"/>
              </a:rPr>
              <a:t>로 </a:t>
            </a:r>
            <a:r>
              <a:rPr lang="en-US" altLang="ko-KR" b="1" dirty="0" smtClean="0">
                <a:latin typeface="+mj-ea"/>
                <a:ea typeface="+mj-ea"/>
              </a:rPr>
              <a:t>Web Server</a:t>
            </a:r>
            <a:r>
              <a:rPr lang="ko-KR" altLang="en-US" b="1" dirty="0" smtClean="0">
                <a:latin typeface="+mj-ea"/>
                <a:ea typeface="+mj-ea"/>
              </a:rPr>
              <a:t>변경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Ubuntu </a:t>
            </a:r>
            <a:r>
              <a:rPr lang="ko-KR" altLang="en-US" b="1" dirty="0" smtClean="0">
                <a:latin typeface="+mj-ea"/>
                <a:ea typeface="+mj-ea"/>
              </a:rPr>
              <a:t>설치 및 연결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ea"/>
              </a:rPr>
              <a:t>WebSocket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소스 연동 및 확인</a:t>
            </a:r>
            <a:endParaRPr lang="en-US" altLang="ko-KR" b="1" dirty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취약점 분석 및 보안요소 정리</a:t>
            </a:r>
            <a:endParaRPr lang="en-US" altLang="ko-KR" b="1" dirty="0">
              <a:latin typeface="+mj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(4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36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286232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 Server </a:t>
            </a:r>
            <a:r>
              <a:rPr lang="ko-KR" altLang="en-US" sz="2400" b="1" dirty="0" smtClean="0">
                <a:latin typeface="+mj-ea"/>
                <a:ea typeface="+mj-ea"/>
              </a:rPr>
              <a:t>구축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  <a:ea typeface="+mj-ea"/>
              </a:rPr>
              <a:t>카메라 연결 확인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CSS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1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해킹 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보안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Hacking </a:t>
            </a:r>
            <a:r>
              <a:rPr lang="en-US" altLang="ko-KR" dirty="0">
                <a:solidFill>
                  <a:schemeClr val="bg1"/>
                </a:solidFill>
              </a:rPr>
              <a:t>/ S</a:t>
            </a:r>
            <a:r>
              <a:rPr lang="en-US" altLang="ko-KR" dirty="0" smtClean="0">
                <a:solidFill>
                  <a:schemeClr val="bg1"/>
                </a:solidFill>
              </a:rPr>
              <a:t>ecurity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400" b="1" dirty="0">
                <a:latin typeface="+mj-ea"/>
              </a:rPr>
              <a:t>SQL Injection</a:t>
            </a:r>
            <a:endParaRPr lang="en-US" altLang="ko-KR" sz="2400" b="1" dirty="0" smtClean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400" b="1" dirty="0" smtClean="0">
                <a:latin typeface="+mj-ea"/>
              </a:rPr>
              <a:t>Brute Force Attack(Dictionary Attack</a:t>
            </a:r>
            <a:r>
              <a:rPr lang="en-US" altLang="ko-KR" sz="2400" b="1" dirty="0">
                <a:latin typeface="+mj-ea"/>
              </a:rPr>
              <a:t>)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PHP Code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Injection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AP Attack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DDoS</a:t>
            </a:r>
            <a:r>
              <a:rPr lang="en-US" altLang="ko-KR" sz="2400" b="1" dirty="0" smtClean="0">
                <a:latin typeface="+mj-ea"/>
                <a:ea typeface="+mj-ea"/>
              </a:rPr>
              <a:t> Attack</a:t>
            </a:r>
            <a:endParaRPr lang="en-US" altLang="ko-KR" b="1" dirty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Sniffing / Snooping / spoofing</a:t>
            </a:r>
          </a:p>
        </p:txBody>
      </p:sp>
    </p:spTree>
    <p:extLst>
      <p:ext uri="{BB962C8B-B14F-4D97-AF65-F5344CB8AC3E}">
        <p14:creationId xmlns:p14="http://schemas.microsoft.com/office/powerpoint/2010/main" val="36834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71600" y="1988840"/>
            <a:ext cx="7192174" cy="4383862"/>
            <a:chOff x="971600" y="1988840"/>
            <a:chExt cx="7192174" cy="4383862"/>
          </a:xfrm>
        </p:grpSpPr>
        <p:grpSp>
          <p:nvGrpSpPr>
            <p:cNvPr id="2" name="그룹 1"/>
            <p:cNvGrpSpPr/>
            <p:nvPr/>
          </p:nvGrpSpPr>
          <p:grpSpPr>
            <a:xfrm>
              <a:off x="3846451" y="4555410"/>
              <a:ext cx="1440000" cy="1817292"/>
              <a:chOff x="3846451" y="4555410"/>
              <a:chExt cx="1440000" cy="181729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931662" y="6003370"/>
                <a:ext cx="1269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Burp Suite</a:t>
                </a:r>
                <a:endParaRPr lang="en-US" altLang="ko-KR" dirty="0"/>
              </a:p>
            </p:txBody>
          </p:sp>
          <p:pic>
            <p:nvPicPr>
              <p:cNvPr id="20" name="Picture 2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6451" y="455541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971600" y="1988840"/>
              <a:ext cx="1440000" cy="1440000"/>
              <a:chOff x="971600" y="1988840"/>
              <a:chExt cx="1440000" cy="1440000"/>
            </a:xfrm>
          </p:grpSpPr>
          <p:pic>
            <p:nvPicPr>
              <p:cNvPr id="22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198884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451622" y="2276872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index</a:t>
                </a:r>
                <a:endParaRPr lang="ko-KR" altLang="en-US" dirty="0"/>
              </a:p>
            </p:txBody>
          </p:sp>
        </p:grpSp>
        <p:cxnSp>
          <p:nvCxnSpPr>
            <p:cNvPr id="24" name="직선 화살표 연결선 23"/>
            <p:cNvCxnSpPr/>
            <p:nvPr/>
          </p:nvCxnSpPr>
          <p:spPr>
            <a:xfrm>
              <a:off x="2411600" y="2780928"/>
              <a:ext cx="4312174" cy="0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0" idx="0"/>
            </p:cNvCxnSpPr>
            <p:nvPr/>
          </p:nvCxnSpPr>
          <p:spPr>
            <a:xfrm flipV="1">
              <a:off x="4566451" y="2924944"/>
              <a:ext cx="0" cy="16304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2411600" y="2636912"/>
              <a:ext cx="4312174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11600" y="2276872"/>
              <a:ext cx="1716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Request(POST)</a:t>
              </a:r>
              <a:endParaRPr lang="en-US" altLang="ko-KR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50632" y="2780928"/>
              <a:ext cx="1173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Response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72147" y="3501008"/>
              <a:ext cx="1027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user_id</a:t>
              </a:r>
              <a:endParaRPr lang="en-US" altLang="ko-KR" dirty="0" smtClean="0"/>
            </a:p>
            <a:p>
              <a:r>
                <a:rPr lang="en-US" altLang="ko-KR" dirty="0" err="1" smtClean="0"/>
                <a:t>user_pw</a:t>
              </a:r>
              <a:endParaRPr lang="en-US" altLang="ko-KR" dirty="0" smtClean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723774" y="1988840"/>
              <a:ext cx="1440000" cy="1440000"/>
              <a:chOff x="6723774" y="1988840"/>
              <a:chExt cx="1440000" cy="1440000"/>
            </a:xfrm>
          </p:grpSpPr>
          <p:pic>
            <p:nvPicPr>
              <p:cNvPr id="31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3774" y="198884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7186741" y="227687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main</a:t>
                </a:r>
                <a:endParaRPr lang="ko-KR" alt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324732" y="4952245"/>
              <a:ext cx="25474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패킷을</a:t>
              </a:r>
              <a:r>
                <a:rPr lang="ko-KR" altLang="en-US" dirty="0" smtClean="0"/>
                <a:t> 가로채어</a:t>
              </a:r>
              <a:endParaRPr lang="en-US" altLang="ko-KR" dirty="0" smtClean="0"/>
            </a:p>
            <a:p>
              <a:r>
                <a:rPr lang="en-US" altLang="ko-KR" dirty="0" err="1" smtClean="0"/>
                <a:t>DataBase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안 정보 획득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241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550" y="1989138"/>
            <a:ext cx="7191375" cy="43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 Injection </a:t>
            </a:r>
            <a:r>
              <a:rPr lang="ko-KR" altLang="en-US" dirty="0" smtClean="0"/>
              <a:t>결과 사진</a:t>
            </a:r>
            <a:r>
              <a:rPr lang="en-US" altLang="ko-KR" dirty="0"/>
              <a:t> </a:t>
            </a:r>
            <a:r>
              <a:rPr lang="ko-KR" altLang="en-US" dirty="0" smtClean="0"/>
              <a:t>넣기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92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1" y="4740587"/>
            <a:ext cx="7192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Unescape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문자열을 </a:t>
            </a:r>
            <a:r>
              <a:rPr lang="en-US" altLang="ko-KR" sz="2000" dirty="0" smtClean="0"/>
              <a:t>Escape</a:t>
            </a:r>
            <a:r>
              <a:rPr lang="ko-KR" altLang="en-US" sz="2000" dirty="0" smtClean="0"/>
              <a:t>하여 </a:t>
            </a:r>
            <a:r>
              <a:rPr lang="en-US" altLang="ko-KR" sz="2000" dirty="0" smtClean="0"/>
              <a:t>MySQL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쿼리문을</a:t>
            </a:r>
            <a:r>
              <a:rPr lang="ko-KR" altLang="en-US" sz="2000" dirty="0" smtClean="0"/>
              <a:t> 안전하게 질의할 수 있도록 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/>
          </a:p>
          <a:p>
            <a:r>
              <a:rPr lang="en-US" altLang="ko-KR" sz="2000" dirty="0" smtClean="0"/>
              <a:t>\x00, \n, \r, \, ‘, \x1a</a:t>
            </a:r>
            <a:r>
              <a:rPr lang="ko-KR" altLang="en-US" sz="2000" dirty="0" smtClean="0"/>
              <a:t>에 해당하는 문자열을 발견하면 백슬래시를 붙여 치환한다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0" name="아래쪽 화살표 39"/>
          <p:cNvSpPr/>
          <p:nvPr/>
        </p:nvSpPr>
        <p:spPr>
          <a:xfrm>
            <a:off x="1814947" y="25891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4129916"/>
            <a:ext cx="4520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mysqli_real_escape_string</a:t>
            </a:r>
            <a:endParaRPr lang="en-US" altLang="ko-KR" sz="2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36404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6372360" y="1989000"/>
            <a:ext cx="1791414" cy="1943896"/>
            <a:chOff x="6372360" y="1989000"/>
            <a:chExt cx="1791414" cy="1943896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23774" y="1989000"/>
              <a:ext cx="1440000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3333" y1="54222" x2="15556" y2="79111"/>
                          <a14:foregroundMark x1="14222" y1="68444" x2="75556" y2="6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360" y="249289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835327" y="278092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1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814947" y="25891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814947" y="383675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1" y="5661248"/>
            <a:ext cx="719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문자형이 아닌 </a:t>
            </a:r>
            <a:r>
              <a:rPr lang="ko-KR" altLang="en-US" sz="2000" dirty="0" err="1" smtClean="0"/>
              <a:t>숫자형으로</a:t>
            </a:r>
            <a:r>
              <a:rPr lang="ko-KR" altLang="en-US" sz="2000" dirty="0" smtClean="0"/>
              <a:t> 입력 받을 경우 </a:t>
            </a:r>
            <a:r>
              <a:rPr lang="en-US" altLang="ko-KR" sz="2000" dirty="0" err="1" smtClean="0"/>
              <a:t>mysql_real_escape_string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함수를 우회</a:t>
            </a:r>
            <a:r>
              <a:rPr lang="ko-KR" altLang="en-US" sz="2000" dirty="0"/>
              <a:t>해</a:t>
            </a:r>
            <a:r>
              <a:rPr lang="ko-KR" altLang="en-US" sz="2000" dirty="0" smtClean="0"/>
              <a:t> 데이터 추출을 방지</a:t>
            </a:r>
            <a:endParaRPr lang="en-US" altLang="ko-KR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51520" y="5066020"/>
            <a:ext cx="2155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stripslashes</a:t>
            </a:r>
            <a:endParaRPr lang="en-US" altLang="ko-KR" sz="24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72347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36404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884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372360" y="1989000"/>
            <a:ext cx="1791414" cy="1943896"/>
            <a:chOff x="6372360" y="1989000"/>
            <a:chExt cx="1791414" cy="1943896"/>
          </a:xfrm>
        </p:grpSpPr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23774" y="1989000"/>
              <a:ext cx="1440000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3333" y1="54222" x2="15556" y2="79111"/>
                          <a14:foregroundMark x1="14222" y1="68444" x2="75556" y2="6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360" y="249289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62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>
                <a:solidFill>
                  <a:schemeClr val="tx1"/>
                </a:solidFill>
                <a:latin typeface="+mj-ea"/>
              </a:rPr>
              <a:t>8-2 PHP Code Injection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</a:rPr>
              <a:t>PHP Code Injection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0145" y="1988840"/>
            <a:ext cx="7912255" cy="4380765"/>
            <a:chOff x="260145" y="1988840"/>
            <a:chExt cx="7912255" cy="4380765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535288"/>
              <a:ext cx="461962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980226" y="5046166"/>
              <a:ext cx="71921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값으로 들어가는 </a:t>
              </a:r>
              <a:r>
                <a:rPr lang="en-US" altLang="ko-KR" sz="2000" dirty="0"/>
                <a:t>message </a:t>
              </a:r>
              <a:r>
                <a:rPr lang="ko-KR" altLang="en-US" sz="2000" dirty="0"/>
                <a:t>변수를 검증한다</a:t>
              </a:r>
              <a:r>
                <a:rPr lang="en-US" altLang="ko-KR" sz="2000" dirty="0"/>
                <a:t>.</a:t>
              </a:r>
            </a:p>
            <a:p>
              <a:r>
                <a:rPr lang="ko-KR" altLang="en-US" sz="2000" dirty="0"/>
                <a:t>악의적인 코드를 입력하더라도 </a:t>
              </a:r>
              <a:r>
                <a:rPr lang="ko-KR" altLang="en-US" sz="2000" dirty="0" err="1"/>
                <a:t>필터링</a:t>
              </a:r>
              <a:r>
                <a:rPr lang="ko-KR" altLang="en-US" sz="2000" dirty="0"/>
                <a:t> 되어 동작하지 않는다</a:t>
              </a:r>
              <a:r>
                <a:rPr lang="en-US" altLang="ko-KR" sz="2000" dirty="0"/>
                <a:t>.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sz="2000" dirty="0" smtClean="0"/>
            </a:p>
            <a:p>
              <a:r>
                <a:rPr lang="en-US" altLang="ko-KR" sz="2000" dirty="0" smtClean="0"/>
                <a:t>&amp;, “”, ‘’, &lt;, &gt; </a:t>
              </a:r>
              <a:r>
                <a:rPr lang="ko-KR" altLang="en-US" sz="2000" dirty="0" smtClean="0"/>
                <a:t>을 </a:t>
              </a:r>
              <a:r>
                <a:rPr lang="en-US" altLang="ko-KR" sz="2000" dirty="0" smtClean="0"/>
                <a:t>HTML </a:t>
              </a:r>
              <a:r>
                <a:rPr lang="ko-KR" altLang="en-US" sz="2000" dirty="0" err="1" smtClean="0"/>
                <a:t>엔티티로</a:t>
              </a:r>
              <a:r>
                <a:rPr lang="ko-KR" altLang="en-US" sz="2000" dirty="0" smtClean="0"/>
                <a:t> 변환한다</a:t>
              </a:r>
              <a:r>
                <a:rPr lang="en-US" altLang="ko-KR" sz="2000" dirty="0" smtClean="0"/>
                <a:t>.</a:t>
              </a:r>
            </a:p>
          </p:txBody>
        </p:sp>
        <p:sp>
          <p:nvSpPr>
            <p:cNvPr id="40" name="아래쪽 화살표 39"/>
            <p:cNvSpPr/>
            <p:nvPr/>
          </p:nvSpPr>
          <p:spPr>
            <a:xfrm>
              <a:off x="1814947" y="2738636"/>
              <a:ext cx="504056" cy="5040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145" y="4435495"/>
              <a:ext cx="2852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/>
                <a:t>htmlspecialchar</a:t>
              </a:r>
              <a:endParaRPr lang="en-US" altLang="ko-KR" sz="2400" b="1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372360" y="1989000"/>
              <a:ext cx="1788317" cy="1943896"/>
              <a:chOff x="6372360" y="1989000"/>
              <a:chExt cx="1788317" cy="1943896"/>
            </a:xfrm>
          </p:grpSpPr>
          <p:pic>
            <p:nvPicPr>
              <p:cNvPr id="21" name="Picture 2" descr="Computer Ubuntu Icon Claire Monitor Iconset Prasilart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720678" y="1989000"/>
                <a:ext cx="1439999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8" descr="php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13333" y1="54222" x2="15556" y2="79111"/>
                            <a14:foregroundMark x1="14222" y1="68444" x2="75556" y2="635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360" y="2492896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2286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76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46451" y="4555410"/>
            <a:ext cx="1440000" cy="1817292"/>
            <a:chOff x="3846451" y="4555410"/>
            <a:chExt cx="1440000" cy="1817292"/>
          </a:xfrm>
        </p:grpSpPr>
        <p:sp>
          <p:nvSpPr>
            <p:cNvPr id="3" name="TextBox 2"/>
            <p:cNvSpPr txBox="1"/>
            <p:nvPr/>
          </p:nvSpPr>
          <p:spPr>
            <a:xfrm>
              <a:off x="3931662" y="6003370"/>
              <a:ext cx="12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Burp Suite</a:t>
              </a:r>
              <a:endParaRPr lang="en-US" altLang="ko-KR" dirty="0"/>
            </a:p>
          </p:txBody>
        </p:sp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451" y="455541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1032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51622" y="2276872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index</a:t>
              </a:r>
              <a:endParaRPr lang="ko-KR" altLang="en-US" dirty="0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2411600" y="2780928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26" idx="0"/>
          </p:cNvCxnSpPr>
          <p:nvPr/>
        </p:nvCxnSpPr>
        <p:spPr>
          <a:xfrm flipV="1">
            <a:off x="4566451" y="2924944"/>
            <a:ext cx="0" cy="16304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11600" y="2276872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Request(POST)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550632" y="2780928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72147" y="3501008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user_id</a:t>
            </a:r>
            <a:endParaRPr lang="en-US" altLang="ko-KR" dirty="0" smtClean="0"/>
          </a:p>
          <a:p>
            <a:r>
              <a:rPr lang="en-US" altLang="ko-KR" dirty="0" err="1" smtClean="0"/>
              <a:t>user_pw</a:t>
            </a:r>
            <a:endParaRPr lang="en-US" altLang="ko-KR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6723774" y="1988840"/>
            <a:ext cx="1440000" cy="1440000"/>
            <a:chOff x="6723774" y="1988840"/>
            <a:chExt cx="1440000" cy="1440000"/>
          </a:xfrm>
        </p:grpSpPr>
        <p:pic>
          <p:nvPicPr>
            <p:cNvPr id="33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7186741" y="227687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24732" y="4813745"/>
            <a:ext cx="2119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패킷을</a:t>
            </a:r>
            <a:r>
              <a:rPr lang="ko-KR" altLang="en-US" dirty="0" smtClean="0"/>
              <a:t> 가로채어</a:t>
            </a:r>
            <a:endParaRPr lang="en-US" altLang="ko-KR" dirty="0" smtClean="0"/>
          </a:p>
          <a:p>
            <a:r>
              <a:rPr lang="en-US" altLang="ko-KR" dirty="0" smtClean="0"/>
              <a:t>Brute Force Attack</a:t>
            </a:r>
          </a:p>
          <a:p>
            <a:r>
              <a:rPr lang="en-US" altLang="ko-KR" dirty="0" smtClean="0"/>
              <a:t>Dictionary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6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 rot="5400000">
            <a:off x="203985" y="452199"/>
            <a:ext cx="1310633" cy="927533"/>
          </a:xfrm>
          <a:prstGeom prst="homePlate">
            <a:avLst>
              <a:gd name="adj" fmla="val 50000"/>
            </a:avLst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779" y="260648"/>
            <a:ext cx="3249303" cy="1143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800" b="1" dirty="0"/>
              <a:t>목차</a:t>
            </a:r>
            <a:endParaRPr lang="en-US" altLang="ko-KR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44825"/>
            <a:ext cx="8640960" cy="459734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프로젝트 목표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시스</a:t>
            </a:r>
            <a:r>
              <a:rPr lang="ko-KR" altLang="en-US" sz="2200" b="1" dirty="0">
                <a:latin typeface="+mj-lt"/>
                <a:ea typeface="+mj-ea"/>
              </a:rPr>
              <a:t>템</a:t>
            </a:r>
            <a:r>
              <a:rPr lang="ko-KR" altLang="en-US" sz="2200" b="1" dirty="0" smtClean="0">
                <a:latin typeface="+mj-lt"/>
                <a:ea typeface="+mj-ea"/>
              </a:rPr>
              <a:t> 구조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개발 환경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개발 일정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업무 분담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진행 사항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진행 계획</a:t>
            </a:r>
            <a:endParaRPr lang="en-US" altLang="ko-KR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취약점 분석 및 보안요소 추가 사항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200" b="1" dirty="0" smtClean="0">
                <a:latin typeface="+mj-lt"/>
                <a:ea typeface="+mj-ea"/>
              </a:rPr>
              <a:t>Q&amp;A</a:t>
            </a:r>
            <a:endParaRPr lang="en-US" altLang="ko-KR" sz="2200" b="1" dirty="0">
              <a:latin typeface="+mj-lt"/>
              <a:ea typeface="+mj-ea"/>
            </a:endParaRPr>
          </a:p>
        </p:txBody>
      </p:sp>
      <p:cxnSp>
        <p:nvCxnSpPr>
          <p:cNvPr id="15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7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1692182"/>
            <a:ext cx="7200900" cy="468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3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11600" y="2924944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34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416483" y="2276872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717697" y="1988840"/>
            <a:ext cx="1440000" cy="1440000"/>
            <a:chOff x="6717697" y="1988840"/>
            <a:chExt cx="1440000" cy="1440000"/>
          </a:xfrm>
        </p:grpSpPr>
        <p:pic>
          <p:nvPicPr>
            <p:cNvPr id="37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697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6985984" y="227687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Login_ok</a:t>
              </a:r>
              <a:endParaRPr lang="ko-KR" altLang="en-US" dirty="0"/>
            </a:p>
          </p:txBody>
        </p:sp>
      </p:grpSp>
      <p:pic>
        <p:nvPicPr>
          <p:cNvPr id="40" name="Picture 8" descr="php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80" y="493270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00023" y="522073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5103105" y="3417355"/>
            <a:ext cx="1981936" cy="1728192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238845" y="3425981"/>
            <a:ext cx="1872063" cy="162184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457328">
            <a:off x="1817288" y="4185275"/>
            <a:ext cx="235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Session </a:t>
            </a:r>
            <a:r>
              <a:rPr lang="ko-KR" altLang="en-US" dirty="0" smtClean="0"/>
              <a:t>정보 없을 시</a:t>
            </a:r>
            <a:endParaRPr lang="en-US" altLang="ko-KR" dirty="0"/>
          </a:p>
          <a:p>
            <a:pPr algn="ctr"/>
            <a:r>
              <a:rPr lang="en-US" altLang="ko-KR" dirty="0" smtClean="0"/>
              <a:t>login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555262" y="2924944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실패 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login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1680" y="1988840"/>
            <a:ext cx="243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ID / PW </a:t>
            </a:r>
            <a:r>
              <a:rPr lang="ko-KR" altLang="en-US" dirty="0" smtClean="0"/>
              <a:t>입력 후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Login_ok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 rot="19113844">
            <a:off x="5351054" y="4160941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index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6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50868" y="1989000"/>
            <a:ext cx="1439999" cy="1942315"/>
            <a:chOff x="971600" y="1989000"/>
            <a:chExt cx="1439999" cy="1942315"/>
          </a:xfrm>
        </p:grpSpPr>
        <p:sp>
          <p:nvSpPr>
            <p:cNvPr id="17" name="TextBox 16"/>
            <p:cNvSpPr txBox="1"/>
            <p:nvPr/>
          </p:nvSpPr>
          <p:spPr>
            <a:xfrm>
              <a:off x="1209737" y="3284984"/>
              <a:ext cx="963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Ubuntu</a:t>
              </a:r>
            </a:p>
            <a:p>
              <a:r>
                <a:rPr lang="en-US" altLang="ko-KR" dirty="0" smtClean="0"/>
                <a:t>Firewall</a:t>
              </a:r>
            </a:p>
          </p:txBody>
        </p:sp>
        <p:pic>
          <p:nvPicPr>
            <p:cNvPr id="2050" name="Picture 2" descr="Computer Ubuntu Icon Claire Monitor Iconset Prasilart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71600" y="1989000"/>
              <a:ext cx="1439999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직사각형 18"/>
          <p:cNvSpPr/>
          <p:nvPr/>
        </p:nvSpPr>
        <p:spPr>
          <a:xfrm>
            <a:off x="971600" y="1989138"/>
            <a:ext cx="5607050" cy="43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Firewall </a:t>
            </a:r>
            <a:r>
              <a:rPr lang="ko-KR" altLang="en-US" dirty="0" smtClean="0"/>
              <a:t>작동 소스 넣기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07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8-3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77317" y="1989000"/>
            <a:ext cx="1794322" cy="2302355"/>
            <a:chOff x="977317" y="1989000"/>
            <a:chExt cx="1794322" cy="2302355"/>
          </a:xfrm>
        </p:grpSpPr>
        <p:grpSp>
          <p:nvGrpSpPr>
            <p:cNvPr id="9" name="그룹 8"/>
            <p:cNvGrpSpPr/>
            <p:nvPr/>
          </p:nvGrpSpPr>
          <p:grpSpPr>
            <a:xfrm>
              <a:off x="977317" y="1989000"/>
              <a:ext cx="1794322" cy="1799880"/>
              <a:chOff x="977317" y="1989000"/>
              <a:chExt cx="1794322" cy="1799880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317" y="1989000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0" name="Picture 2" descr="Computer Ubuntu Icon Claire Monitor Iconset Prasilart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2348880"/>
                <a:ext cx="1439999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300443" y="3645024"/>
              <a:ext cx="1148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Ubuntu</a:t>
              </a:r>
            </a:p>
            <a:p>
              <a:pPr algn="ctr"/>
              <a:r>
                <a:rPr lang="en-US" altLang="ko-KR" dirty="0" err="1" smtClean="0"/>
                <a:t>DataBase</a:t>
              </a:r>
              <a:endParaRPr lang="en-US" altLang="ko-KR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25" y="1988840"/>
            <a:ext cx="2952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25" y="4771603"/>
            <a:ext cx="2952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6500428" y="38139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5356140"/>
            <a:ext cx="359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로그인 실패 횟수를 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저장하여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번이 넘어가면 로그인 불가능하게 방지</a:t>
            </a:r>
            <a:endParaRPr lang="en-US" altLang="ko-KR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1520" y="4758938"/>
            <a:ext cx="4057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DataBase</a:t>
            </a:r>
            <a:r>
              <a:rPr lang="en-US" altLang="ko-KR" sz="2800" b="1" dirty="0" smtClean="0"/>
              <a:t> Column </a:t>
            </a:r>
            <a:r>
              <a:rPr lang="ko-KR" altLang="en-US" sz="2800" b="1" dirty="0" smtClean="0"/>
              <a:t>추가</a:t>
            </a:r>
            <a:endParaRPr lang="en-US" altLang="ko-KR" sz="2400" b="1" dirty="0"/>
          </a:p>
        </p:txBody>
      </p:sp>
      <p:sp>
        <p:nvSpPr>
          <p:cNvPr id="3" name="AutoShape 2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7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8-4 AP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AP Attack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411600" y="2619306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28" idx="0"/>
          </p:cNvCxnSpPr>
          <p:nvPr/>
        </p:nvCxnSpPr>
        <p:spPr>
          <a:xfrm flipH="1" flipV="1">
            <a:off x="4566452" y="2636912"/>
            <a:ext cx="5628" cy="18722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971600" y="1989138"/>
            <a:ext cx="1440000" cy="1583878"/>
            <a:chOff x="971600" y="1989138"/>
            <a:chExt cx="1440000" cy="1583878"/>
          </a:xfrm>
        </p:grpSpPr>
        <p:pic>
          <p:nvPicPr>
            <p:cNvPr id="1026" name="Picture 2" descr="C:\Users\kkh75\Desktop\400_F_210617460_GekZGLdDdpIl9zcmT5Emxt30CPGqKvd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9000" y1="40061" x2="49000" y2="40061"/>
                          <a14:foregroundMark x1="49500" y1="29664" x2="49500" y2="29664"/>
                          <a14:foregroundMark x1="51500" y1="21101" x2="51500" y2="21101"/>
                          <a14:foregroundMark x1="51750" y1="13150" x2="51750" y2="13150"/>
                          <a14:backgroundMark x1="41500" y1="48930" x2="41500" y2="489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9138"/>
              <a:ext cx="1440000" cy="117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253019" y="320368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공유기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723774" y="1988840"/>
            <a:ext cx="1440000" cy="1584176"/>
            <a:chOff x="6723774" y="1988840"/>
            <a:chExt cx="1440000" cy="158417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2609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6827644" y="3203684"/>
              <a:ext cx="123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Smart Car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995936" y="226758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1028" name="Picture 4" descr="C:\Users\kkh75\Desktop\images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7500" y1="22222" x2="57212" y2="66667"/>
                        <a14:foregroundMark x1="61538" y1="22634" x2="40385" y2="71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80" y="4509120"/>
            <a:ext cx="1440000" cy="16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248835" y="60033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해커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9387" y="3574757"/>
            <a:ext cx="2210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" dirty="0" err="1"/>
              <a:t>aircrack을</a:t>
            </a:r>
            <a:r>
              <a:rPr lang="en-US" altLang="ko-KR" spc="-1" dirty="0"/>
              <a:t> </a:t>
            </a:r>
            <a:r>
              <a:rPr lang="en-US" altLang="ko-KR" spc="-1" dirty="0" err="1" smtClean="0"/>
              <a:t>이용하여</a:t>
            </a:r>
            <a:endParaRPr lang="en-US" altLang="ko-KR" spc="-1" dirty="0" smtClean="0"/>
          </a:p>
          <a:p>
            <a:r>
              <a:rPr lang="en-US" altLang="ko-KR" spc="-1" dirty="0" err="1" smtClean="0"/>
              <a:t>무선트래픽</a:t>
            </a:r>
            <a:r>
              <a:rPr lang="en-US" altLang="ko-KR" spc="-1" dirty="0" smtClean="0"/>
              <a:t> </a:t>
            </a:r>
            <a:r>
              <a:rPr lang="en-US" altLang="ko-KR" spc="-1" dirty="0" err="1"/>
              <a:t>검색</a:t>
            </a:r>
            <a:endParaRPr lang="en-US" altLang="ko-KR" spc="-1" dirty="0">
              <a:latin typeface="굴림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70547" y="4765499"/>
            <a:ext cx="2804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" dirty="0" err="1"/>
              <a:t>이미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인증된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와이파이를</a:t>
            </a:r>
            <a:endParaRPr lang="en-US" altLang="ko-KR" sz="1400" spc="-1" dirty="0">
              <a:latin typeface="굴림"/>
            </a:endParaRPr>
          </a:p>
          <a:p>
            <a:r>
              <a:rPr lang="en-US" altLang="ko-KR" sz="1400" spc="-1" dirty="0" err="1"/>
              <a:t>deauth패킷을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이용하여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이미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인증된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비밀번호를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재인증수행</a:t>
            </a:r>
            <a:endParaRPr lang="en-US" altLang="ko-KR" sz="1400" spc="-1" dirty="0">
              <a:latin typeface="굴림"/>
            </a:endParaRPr>
          </a:p>
          <a:p>
            <a:r>
              <a:rPr lang="en-US" altLang="ko-KR" sz="1400" spc="-1" dirty="0"/>
              <a:t>Darkc0de.lst 를 </a:t>
            </a:r>
            <a:r>
              <a:rPr lang="en-US" altLang="ko-KR" sz="1400" spc="-1" dirty="0" err="1"/>
              <a:t>이용하여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패스워드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크래킹</a:t>
            </a:r>
            <a:r>
              <a:rPr lang="en-US" altLang="ko-KR" sz="1400" spc="-1" dirty="0"/>
              <a:t> </a:t>
            </a:r>
            <a:r>
              <a:rPr lang="en-US" altLang="ko-KR" sz="1400" spc="-1" dirty="0" err="1"/>
              <a:t>시작</a:t>
            </a:r>
            <a:endParaRPr lang="en-US" altLang="ko-KR" sz="14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0851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2"/>
          <p:cNvSpPr/>
          <p:nvPr/>
        </p:nvSpPr>
        <p:spPr>
          <a:xfrm>
            <a:off x="251640" y="260640"/>
            <a:ext cx="8640360" cy="6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굴림"/>
                <a:ea typeface="DejaVu Sans"/>
              </a:rPr>
              <a:t>8-4 AP attack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198195" cy="384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31693" y="6003370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pc="-1" dirty="0" err="1">
                <a:latin typeface="굴림"/>
              </a:rPr>
              <a:t>무선트래픽</a:t>
            </a:r>
            <a:r>
              <a:rPr lang="en-US" altLang="ko-KR" spc="-1" dirty="0">
                <a:latin typeface="굴림"/>
              </a:rPr>
              <a:t> </a:t>
            </a:r>
            <a:r>
              <a:rPr lang="en-US" altLang="ko-KR" spc="-1" dirty="0" err="1">
                <a:latin typeface="굴림"/>
              </a:rPr>
              <a:t>검색</a:t>
            </a:r>
            <a:endParaRPr lang="en-US" altLang="ko-KR" spc="-1" dirty="0">
              <a:latin typeface="굴림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1760" y="1989138"/>
            <a:ext cx="2158138" cy="275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2"/>
          <p:cNvSpPr/>
          <p:nvPr/>
        </p:nvSpPr>
        <p:spPr>
          <a:xfrm>
            <a:off x="251640" y="260640"/>
            <a:ext cx="8640360" cy="6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굴림"/>
                <a:ea typeface="DejaVu Sans"/>
              </a:rPr>
              <a:t>8-4 AP attack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813" y="4293096"/>
            <a:ext cx="460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pc="-1" dirty="0" err="1" smtClean="0">
                <a:latin typeface="굴림"/>
              </a:rPr>
              <a:t>패킷을</a:t>
            </a:r>
            <a:r>
              <a:rPr lang="ko-KR" altLang="en-US" spc="-1" dirty="0" smtClean="0">
                <a:latin typeface="굴림"/>
              </a:rPr>
              <a:t> </a:t>
            </a:r>
            <a:r>
              <a:rPr lang="ko-KR" altLang="en-US" spc="-1" dirty="0" err="1" smtClean="0">
                <a:latin typeface="굴림"/>
              </a:rPr>
              <a:t>캡처를</a:t>
            </a:r>
            <a:r>
              <a:rPr lang="ko-KR" altLang="en-US" spc="-1" dirty="0" smtClean="0">
                <a:latin typeface="굴림"/>
              </a:rPr>
              <a:t> 하여 </a:t>
            </a:r>
            <a:r>
              <a:rPr lang="en-US" altLang="ko-KR" spc="-1" dirty="0" err="1" smtClean="0">
                <a:latin typeface="굴림"/>
              </a:rPr>
              <a:t>ap_attack</a:t>
            </a:r>
            <a:r>
              <a:rPr lang="en-US" altLang="ko-KR" spc="-1" dirty="0" smtClean="0">
                <a:latin typeface="굴림"/>
              </a:rPr>
              <a:t> </a:t>
            </a:r>
            <a:r>
              <a:rPr lang="ko-KR" altLang="en-US" spc="-1" dirty="0" smtClean="0">
                <a:latin typeface="굴림"/>
              </a:rPr>
              <a:t>파일로 저장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988840"/>
            <a:ext cx="7196137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83768" y="2073511"/>
            <a:ext cx="5616624" cy="275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4796" y="3251517"/>
            <a:ext cx="7105596" cy="275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2"/>
          <p:cNvSpPr/>
          <p:nvPr/>
        </p:nvSpPr>
        <p:spPr>
          <a:xfrm>
            <a:off x="251640" y="260640"/>
            <a:ext cx="8640360" cy="6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굴림"/>
                <a:ea typeface="DejaVu Sans"/>
              </a:rPr>
              <a:t>8-4 AP attack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pic>
        <p:nvPicPr>
          <p:cNvPr id="352" name="그림 351"/>
          <p:cNvPicPr/>
          <p:nvPr/>
        </p:nvPicPr>
        <p:blipFill>
          <a:blip r:embed="rId3"/>
          <a:stretch/>
        </p:blipFill>
        <p:spPr>
          <a:xfrm>
            <a:off x="971600" y="1988840"/>
            <a:ext cx="7200850" cy="3600400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187624" y="5805264"/>
            <a:ext cx="676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pc="-1" dirty="0" err="1" smtClean="0">
                <a:latin typeface="굴림"/>
              </a:rPr>
              <a:t>deauth</a:t>
            </a:r>
            <a:r>
              <a:rPr lang="ko-KR" altLang="en-US" spc="-1" dirty="0" err="1" smtClean="0">
                <a:latin typeface="굴림"/>
              </a:rPr>
              <a:t>패킷을</a:t>
            </a:r>
            <a:r>
              <a:rPr lang="ko-KR" altLang="en-US" spc="-1" dirty="0" smtClean="0">
                <a:latin typeface="굴림"/>
              </a:rPr>
              <a:t> 이용하여 이미 인증된 비밀번호를 재 인증 수행</a:t>
            </a:r>
            <a:endParaRPr lang="en-US" altLang="ko-KR" spc="-1" dirty="0">
              <a:latin typeface="굴림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5874" y="1989139"/>
            <a:ext cx="5544517" cy="215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2"/>
          <p:cNvSpPr/>
          <p:nvPr/>
        </p:nvSpPr>
        <p:spPr>
          <a:xfrm>
            <a:off x="251640" y="260640"/>
            <a:ext cx="8640360" cy="6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굴림"/>
                <a:ea typeface="DejaVu Sans"/>
              </a:rPr>
              <a:t>8-4 AP attack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pic>
        <p:nvPicPr>
          <p:cNvPr id="358" name="그림 357"/>
          <p:cNvPicPr/>
          <p:nvPr/>
        </p:nvPicPr>
        <p:blipFill>
          <a:blip r:embed="rId3"/>
          <a:stretch/>
        </p:blipFill>
        <p:spPr>
          <a:xfrm>
            <a:off x="971600" y="1988840"/>
            <a:ext cx="7200850" cy="3312368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022842" y="5589240"/>
            <a:ext cx="508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Darkc0de.lst </a:t>
            </a:r>
            <a:r>
              <a:rPr lang="ko-KR" altLang="en-US" dirty="0"/>
              <a:t>를 이용하여 패스워드 크래킹 시작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83768" y="4725144"/>
            <a:ext cx="5544517" cy="215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6735" y="2167360"/>
            <a:ext cx="1445025" cy="215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2"/>
          <p:cNvSpPr/>
          <p:nvPr/>
        </p:nvSpPr>
        <p:spPr>
          <a:xfrm>
            <a:off x="251640" y="260640"/>
            <a:ext cx="8640360" cy="6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굴림"/>
                <a:ea typeface="DejaVu Sans"/>
              </a:rPr>
              <a:t>8-4 AP attack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251640" y="1052640"/>
            <a:ext cx="864036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AP attack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251640" y="1700640"/>
            <a:ext cx="86403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7178582" cy="360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7416" y="579597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 획득 결과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47864" y="3094838"/>
            <a:ext cx="25922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프로젝트 목표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Project </a:t>
            </a:r>
            <a:r>
              <a:rPr lang="en-US" altLang="ko-KR" smtClean="0"/>
              <a:t>Goals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9398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Ubuntu</a:t>
            </a:r>
            <a:r>
              <a:rPr lang="ko-KR" altLang="en-US" b="1" dirty="0" smtClean="0">
                <a:latin typeface="+mj-ea"/>
              </a:rPr>
              <a:t>로 </a:t>
            </a:r>
            <a:r>
              <a:rPr lang="en-US" altLang="ko-KR" b="1" dirty="0" smtClean="0">
                <a:latin typeface="+mj-ea"/>
              </a:rPr>
              <a:t>Web Server</a:t>
            </a:r>
            <a:r>
              <a:rPr lang="ko-KR" altLang="en-US" b="1" dirty="0" smtClean="0">
                <a:latin typeface="+mj-ea"/>
              </a:rPr>
              <a:t> 구성</a:t>
            </a:r>
            <a:endParaRPr lang="en-US" altLang="ko-KR" b="1" dirty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Mobile </a:t>
            </a:r>
            <a:r>
              <a:rPr lang="en-US" altLang="ko-KR" b="1" dirty="0" err="1" smtClean="0">
                <a:latin typeface="+mj-ea"/>
              </a:rPr>
              <a:t>WebApp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smtClean="0">
                <a:latin typeface="+mj-ea"/>
              </a:rPr>
              <a:t>Camera</a:t>
            </a:r>
            <a:r>
              <a:rPr lang="ko-KR" altLang="en-US" b="1" dirty="0" smtClean="0">
                <a:latin typeface="+mj-ea"/>
              </a:rPr>
              <a:t>를 활용하여 </a:t>
            </a:r>
            <a:r>
              <a:rPr lang="en-US" altLang="ko-KR" b="1" dirty="0" smtClean="0">
                <a:latin typeface="+mj-ea"/>
              </a:rPr>
              <a:t>Smart Car </a:t>
            </a:r>
            <a:r>
              <a:rPr lang="ko-KR" altLang="en-US" b="1" dirty="0" smtClean="0">
                <a:latin typeface="+mj-ea"/>
              </a:rPr>
              <a:t>제어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Raspberry PI</a:t>
            </a:r>
            <a:r>
              <a:rPr lang="ko-KR" altLang="en-US" b="1" dirty="0" smtClean="0">
                <a:latin typeface="+mj-ea"/>
              </a:rPr>
              <a:t>를 통한 </a:t>
            </a: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err="1" smtClean="0">
                <a:latin typeface="+mj-ea"/>
              </a:rPr>
              <a:t>WebSocket</a:t>
            </a:r>
            <a:r>
              <a:rPr lang="en-US" altLang="ko-KR" b="1" dirty="0" smtClean="0">
                <a:latin typeface="+mj-ea"/>
              </a:rPr>
              <a:t> Server </a:t>
            </a:r>
            <a:r>
              <a:rPr lang="ko-KR" altLang="en-US" b="1" dirty="0" smtClean="0">
                <a:latin typeface="+mj-ea"/>
              </a:rPr>
              <a:t>구성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OWASP Top10 </a:t>
            </a:r>
            <a:r>
              <a:rPr lang="ko-KR" altLang="en-US" b="1" dirty="0" smtClean="0">
                <a:latin typeface="+mj-ea"/>
              </a:rPr>
              <a:t>취약점 분석 및 대응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>
                <a:latin typeface="+mj-ea"/>
              </a:rPr>
              <a:t>DDoS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8-5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DDoS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 smtClean="0">
                <a:solidFill>
                  <a:schemeClr val="bg1"/>
                </a:solidFill>
              </a:rPr>
              <a:t>DDoS</a:t>
            </a:r>
            <a:r>
              <a:rPr lang="en-US" altLang="ko-KR" dirty="0" smtClean="0">
                <a:solidFill>
                  <a:schemeClr val="bg1"/>
                </a:solidFill>
              </a:rPr>
              <a:t> Attack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42" idx="0"/>
            <a:endCxn id="61" idx="2"/>
          </p:cNvCxnSpPr>
          <p:nvPr/>
        </p:nvCxnSpPr>
        <p:spPr>
          <a:xfrm flipH="1" flipV="1">
            <a:off x="4571919" y="3654316"/>
            <a:ext cx="161" cy="8548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1043608" y="2070373"/>
            <a:ext cx="1440000" cy="1584176"/>
            <a:chOff x="6723774" y="1988840"/>
            <a:chExt cx="1440000" cy="1584176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2609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827644" y="3203684"/>
              <a:ext cx="123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Smart Car</a:t>
              </a:r>
              <a:endParaRPr lang="ko-KR" altLang="en-US" dirty="0"/>
            </a:p>
          </p:txBody>
        </p:sp>
      </p:grpSp>
      <p:pic>
        <p:nvPicPr>
          <p:cNvPr id="42" name="Picture 4" descr="C:\Users\kkh75\Desktop\images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7500" y1="22222" x2="57212" y2="66667"/>
                        <a14:foregroundMark x1="61538" y1="22634" x2="40385" y2="71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80" y="4509120"/>
            <a:ext cx="1440000" cy="16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248835" y="60033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해커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endCxn id="32" idx="3"/>
          </p:cNvCxnSpPr>
          <p:nvPr/>
        </p:nvCxnSpPr>
        <p:spPr>
          <a:xfrm>
            <a:off x="2454872" y="2708840"/>
            <a:ext cx="1397048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32" idx="1"/>
          </p:cNvCxnSpPr>
          <p:nvPr/>
        </p:nvCxnSpPr>
        <p:spPr>
          <a:xfrm flipH="1">
            <a:off x="5291919" y="2708840"/>
            <a:ext cx="169714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6722875" y="1988840"/>
            <a:ext cx="1440000" cy="1862683"/>
            <a:chOff x="6722875" y="1988840"/>
            <a:chExt cx="1440000" cy="1862683"/>
          </a:xfrm>
        </p:grpSpPr>
        <p:pic>
          <p:nvPicPr>
            <p:cNvPr id="2050" name="Picture 2" descr="C:\Users\kkh75\Desktop\mobil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2875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6989065" y="3482191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Mobile</a:t>
              </a:r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851920" y="1988840"/>
            <a:ext cx="1439999" cy="1665476"/>
            <a:chOff x="3851920" y="1988840"/>
            <a:chExt cx="1439999" cy="1665476"/>
          </a:xfrm>
        </p:grpSpPr>
        <p:pic>
          <p:nvPicPr>
            <p:cNvPr id="32" name="Picture 2" descr="Computer Ubuntu Icon Claire Monitor Iconset Prasilart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51920" y="1988840"/>
              <a:ext cx="1439999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3873170" y="3284984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Web Server</a:t>
              </a:r>
              <a:endParaRPr lang="ko-KR" alt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625379" y="3789040"/>
            <a:ext cx="196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pc="-1" dirty="0" err="1">
                <a:solidFill>
                  <a:srgbClr val="000000"/>
                </a:solidFill>
              </a:rPr>
              <a:t>DDos공격</a:t>
            </a:r>
            <a:endParaRPr lang="en-US" altLang="ko-KR" spc="-1" dirty="0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altLang="ko-KR" spc="-1" dirty="0" err="1">
                <a:solidFill>
                  <a:srgbClr val="000000"/>
                </a:solidFill>
              </a:rPr>
              <a:t>패킷을</a:t>
            </a:r>
            <a:r>
              <a:rPr lang="en-US" altLang="ko-KR" spc="-1" dirty="0">
                <a:solidFill>
                  <a:srgbClr val="000000"/>
                </a:solidFill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</a:rPr>
              <a:t>계속</a:t>
            </a:r>
            <a:r>
              <a:rPr lang="en-US" altLang="ko-KR" spc="-1" dirty="0">
                <a:solidFill>
                  <a:srgbClr val="000000"/>
                </a:solidFill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</a:rPr>
              <a:t>보냄</a:t>
            </a:r>
            <a:endParaRPr lang="en-US" altLang="ko-KR" spc="-1" dirty="0">
              <a:latin typeface="굴림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2858" y="1700808"/>
            <a:ext cx="341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pc="-1" dirty="0" err="1" smtClean="0">
                <a:solidFill>
                  <a:srgbClr val="FF0000"/>
                </a:solidFill>
              </a:rPr>
              <a:t>DDoS</a:t>
            </a:r>
            <a:r>
              <a:rPr lang="en-US" altLang="ko-KR" spc="-1" dirty="0" smtClean="0">
                <a:solidFill>
                  <a:srgbClr val="FF0000"/>
                </a:solidFill>
              </a:rPr>
              <a:t> </a:t>
            </a:r>
            <a:r>
              <a:rPr lang="en-US" altLang="ko-KR" spc="-1" dirty="0" err="1" smtClean="0">
                <a:solidFill>
                  <a:srgbClr val="FF0000"/>
                </a:solidFill>
              </a:rPr>
              <a:t>공격</a:t>
            </a:r>
            <a:r>
              <a:rPr lang="ko-KR" altLang="en-US" spc="-1" dirty="0" smtClean="0">
                <a:solidFill>
                  <a:srgbClr val="FF0000"/>
                </a:solidFill>
              </a:rPr>
              <a:t>으로</a:t>
            </a:r>
            <a:r>
              <a:rPr lang="en-US" altLang="ko-KR" spc="-1" dirty="0">
                <a:solidFill>
                  <a:srgbClr val="FF0000"/>
                </a:solidFill>
              </a:rPr>
              <a:t> </a:t>
            </a:r>
            <a:r>
              <a:rPr lang="ko-KR" altLang="en-US" spc="-1" dirty="0" smtClean="0">
                <a:solidFill>
                  <a:srgbClr val="FF0000"/>
                </a:solidFill>
              </a:rPr>
              <a:t>인한 접속 불가</a:t>
            </a:r>
            <a:endParaRPr lang="en-US" altLang="ko-KR" spc="-1" dirty="0" smtClean="0">
              <a:solidFill>
                <a:srgbClr val="FF0000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79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"/>
          <p:cNvSpPr/>
          <p:nvPr/>
        </p:nvSpPr>
        <p:spPr>
          <a:xfrm>
            <a:off x="251640" y="1052640"/>
            <a:ext cx="8640720" cy="504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DDoS Attack 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251640" y="1700640"/>
            <a:ext cx="8640720" cy="10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514440" indent="-51408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pic>
        <p:nvPicPr>
          <p:cNvPr id="374" name="그림 373"/>
          <p:cNvPicPr/>
          <p:nvPr/>
        </p:nvPicPr>
        <p:blipFill>
          <a:blip r:embed="rId3"/>
          <a:stretch/>
        </p:blipFill>
        <p:spPr>
          <a:xfrm>
            <a:off x="1080000" y="2196000"/>
            <a:ext cx="7039440" cy="2761920"/>
          </a:xfrm>
          <a:prstGeom prst="rect">
            <a:avLst/>
          </a:prstGeom>
          <a:ln>
            <a:noFill/>
          </a:ln>
        </p:spPr>
      </p:pic>
      <p:sp>
        <p:nvSpPr>
          <p:cNvPr id="375" name="TextShape 5"/>
          <p:cNvSpPr txBox="1"/>
          <p:nvPr/>
        </p:nvSpPr>
        <p:spPr>
          <a:xfrm>
            <a:off x="1080000" y="1697040"/>
            <a:ext cx="457092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hping3을 이용하여 Ubuntu 서버 포트 스캔</a:t>
            </a:r>
          </a:p>
        </p:txBody>
      </p:sp>
      <p:sp>
        <p:nvSpPr>
          <p:cNvPr id="376" name="TextShape 6"/>
          <p:cNvSpPr txBox="1"/>
          <p:nvPr/>
        </p:nvSpPr>
        <p:spPr>
          <a:xfrm>
            <a:off x="1080000" y="5153040"/>
            <a:ext cx="187524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(포트 스캔 결과)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8-5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DDoS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22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Line 1"/>
          <p:cNvSpPr/>
          <p:nvPr/>
        </p:nvSpPr>
        <p:spPr>
          <a:xfrm>
            <a:off x="251280" y="908640"/>
            <a:ext cx="8641080" cy="0"/>
          </a:xfrm>
          <a:prstGeom prst="line">
            <a:avLst/>
          </a:prstGeom>
          <a:ln w="3492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251640" y="1052640"/>
            <a:ext cx="8640720" cy="504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</a:rPr>
              <a:t>DDoS Attack 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251640" y="1700640"/>
            <a:ext cx="8640720" cy="100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514440" indent="-514080" algn="just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1800" b="0" strike="noStrike" spc="-1">
              <a:latin typeface="굴림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</p:txBody>
      </p:sp>
      <p:pic>
        <p:nvPicPr>
          <p:cNvPr id="381" name="그림 380"/>
          <p:cNvPicPr/>
          <p:nvPr/>
        </p:nvPicPr>
        <p:blipFill>
          <a:blip r:embed="rId3"/>
          <a:stretch/>
        </p:blipFill>
        <p:spPr>
          <a:xfrm>
            <a:off x="871200" y="1739520"/>
            <a:ext cx="7048800" cy="1104480"/>
          </a:xfrm>
          <a:prstGeom prst="rect">
            <a:avLst/>
          </a:prstGeom>
          <a:ln>
            <a:noFill/>
          </a:ln>
        </p:spPr>
      </p:pic>
      <p:sp>
        <p:nvSpPr>
          <p:cNvPr id="382" name="TextShape 5"/>
          <p:cNvSpPr txBox="1"/>
          <p:nvPr/>
        </p:nvSpPr>
        <p:spPr>
          <a:xfrm>
            <a:off x="900000" y="2844000"/>
            <a:ext cx="477864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hping3을 이용하여 Ubuntu 서버 DDos 공격 </a:t>
            </a:r>
          </a:p>
        </p:txBody>
      </p:sp>
      <p:pic>
        <p:nvPicPr>
          <p:cNvPr id="383" name="그림 382"/>
          <p:cNvPicPr/>
          <p:nvPr/>
        </p:nvPicPr>
        <p:blipFill>
          <a:blip r:embed="rId4"/>
          <a:stretch/>
        </p:blipFill>
        <p:spPr>
          <a:xfrm>
            <a:off x="855000" y="3206520"/>
            <a:ext cx="6453000" cy="2759400"/>
          </a:xfrm>
          <a:prstGeom prst="rect">
            <a:avLst/>
          </a:prstGeom>
          <a:ln>
            <a:noFill/>
          </a:ln>
        </p:spPr>
      </p:pic>
      <p:sp>
        <p:nvSpPr>
          <p:cNvPr id="384" name="TextShape 6"/>
          <p:cNvSpPr txBox="1"/>
          <p:nvPr/>
        </p:nvSpPr>
        <p:spPr>
          <a:xfrm>
            <a:off x="857880" y="6089040"/>
            <a:ext cx="573444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wireshark을 이용하여 DDos 공격 실행 결과 패킷 확인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8-5 </a:t>
            </a:r>
            <a:r>
              <a:rPr lang="en-US" altLang="ko-KR" sz="2600" b="1" dirty="0" err="1" smtClean="0">
                <a:solidFill>
                  <a:schemeClr val="tx1"/>
                </a:solidFill>
                <a:latin typeface="+mj-ea"/>
                <a:ea typeface="+mj-ea"/>
              </a:rPr>
              <a:t>DDoS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 Attack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40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Q&amp;A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END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(Total)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System Structure(Total) 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2596" y="1647541"/>
            <a:ext cx="8499927" cy="4942191"/>
            <a:chOff x="342596" y="1647541"/>
            <a:chExt cx="8499927" cy="4942191"/>
          </a:xfrm>
        </p:grpSpPr>
        <p:pic>
          <p:nvPicPr>
            <p:cNvPr id="31" name="그림 30"/>
            <p:cNvPicPr preferRelativeResize="0"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384526" y="2883524"/>
              <a:ext cx="1457997" cy="1296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963877" y="2924944"/>
              <a:ext cx="1624347" cy="1213304"/>
            </a:xfrm>
            <a:prstGeom prst="rect">
              <a:avLst/>
            </a:prstGeom>
          </p:spPr>
        </p:pic>
        <p:sp>
          <p:nvSpPr>
            <p:cNvPr id="9" name="TextBox 56"/>
            <p:cNvSpPr txBox="1"/>
            <p:nvPr/>
          </p:nvSpPr>
          <p:spPr>
            <a:xfrm>
              <a:off x="5148064" y="3937253"/>
              <a:ext cx="1513299" cy="643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C00000"/>
                  </a:solidFill>
                </a:rPr>
                <a:t>Web Server</a:t>
              </a:r>
              <a:br>
                <a:rPr lang="en-US" altLang="ko-KR" b="1" dirty="0">
                  <a:solidFill>
                    <a:srgbClr val="C00000"/>
                  </a:solidFill>
                </a:rPr>
              </a:br>
              <a:r>
                <a:rPr lang="en-US" altLang="ko-KR" b="1" dirty="0" smtClean="0">
                  <a:solidFill>
                    <a:srgbClr val="C00000"/>
                  </a:solidFill>
                </a:rPr>
                <a:t>(Ubuntu)</a:t>
              </a:r>
              <a:endParaRPr lang="en-US" altLang="ko-KR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56"/>
            <p:cNvSpPr txBox="1"/>
            <p:nvPr/>
          </p:nvSpPr>
          <p:spPr>
            <a:xfrm>
              <a:off x="347879" y="4149080"/>
              <a:ext cx="1391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C00000"/>
                  </a:solidFill>
                </a:rPr>
                <a:t>Smart Car</a:t>
              </a: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42596" y="2883524"/>
              <a:ext cx="1440160" cy="129614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454904" y="4960919"/>
              <a:ext cx="1424749" cy="936117"/>
            </a:xfrm>
            <a:prstGeom prst="rect">
              <a:avLst/>
            </a:prstGeom>
          </p:spPr>
        </p:pic>
        <p:sp>
          <p:nvSpPr>
            <p:cNvPr id="13" name="TextBox 56"/>
            <p:cNvSpPr txBox="1"/>
            <p:nvPr/>
          </p:nvSpPr>
          <p:spPr>
            <a:xfrm>
              <a:off x="2410629" y="5945857"/>
              <a:ext cx="1513299" cy="643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C00000"/>
                  </a:solidFill>
                </a:rPr>
                <a:t>Hacker</a:t>
              </a:r>
              <a:br>
                <a:rPr lang="en-US" altLang="ko-KR" b="1" dirty="0">
                  <a:solidFill>
                    <a:srgbClr val="C00000"/>
                  </a:solidFill>
                </a:rPr>
              </a:br>
              <a:r>
                <a:rPr lang="en-US" altLang="ko-KR" b="1" dirty="0">
                  <a:solidFill>
                    <a:srgbClr val="C00000"/>
                  </a:solidFill>
                </a:rPr>
                <a:t>(Kali)</a:t>
              </a:r>
            </a:p>
          </p:txBody>
        </p:sp>
        <p:cxnSp>
          <p:nvCxnSpPr>
            <p:cNvPr id="14" name="직선 화살표 연결선 13"/>
            <p:cNvCxnSpPr>
              <a:endCxn id="11" idx="3"/>
            </p:cNvCxnSpPr>
            <p:nvPr/>
          </p:nvCxnSpPr>
          <p:spPr>
            <a:xfrm flipH="1">
              <a:off x="1782756" y="3531596"/>
              <a:ext cx="3582464" cy="0"/>
            </a:xfrm>
            <a:prstGeom prst="straightConnector1">
              <a:avLst/>
            </a:prstGeom>
            <a:ln>
              <a:solidFill>
                <a:schemeClr val="dk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2" idx="0"/>
            </p:cNvCxnSpPr>
            <p:nvPr/>
          </p:nvCxnSpPr>
          <p:spPr>
            <a:xfrm flipH="1" flipV="1">
              <a:off x="3161573" y="3573016"/>
              <a:ext cx="5706" cy="138790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2" idx="0"/>
            </p:cNvCxnSpPr>
            <p:nvPr/>
          </p:nvCxnSpPr>
          <p:spPr>
            <a:xfrm flipV="1">
              <a:off x="3167279" y="3789041"/>
              <a:ext cx="2197941" cy="1171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6"/>
            <p:cNvSpPr txBox="1"/>
            <p:nvPr/>
          </p:nvSpPr>
          <p:spPr>
            <a:xfrm rot="19911771">
              <a:off x="3734021" y="4332935"/>
              <a:ext cx="1513300" cy="489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300" b="1" dirty="0">
                  <a:solidFill>
                    <a:srgbClr val="FF0000"/>
                  </a:solidFill>
                </a:rPr>
                <a:t>취약점 공격</a:t>
              </a:r>
            </a:p>
            <a:p>
              <a:pPr algn="ctr">
                <a:defRPr/>
              </a:pPr>
              <a:r>
                <a:rPr lang="en-US" altLang="ko-KR" sz="1300" b="1" dirty="0">
                  <a:solidFill>
                    <a:srgbClr val="FF0000"/>
                  </a:solidFill>
                </a:rPr>
                <a:t>(</a:t>
              </a:r>
              <a:r>
                <a:rPr lang="ko-KR" altLang="en-US" sz="1300" b="1" dirty="0">
                  <a:solidFill>
                    <a:srgbClr val="FF0000"/>
                  </a:solidFill>
                </a:rPr>
                <a:t>권한 탈취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8" name="TextBox 56"/>
            <p:cNvSpPr txBox="1"/>
            <p:nvPr/>
          </p:nvSpPr>
          <p:spPr>
            <a:xfrm>
              <a:off x="1906572" y="4077072"/>
              <a:ext cx="1513300" cy="4889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300" b="1" dirty="0">
                  <a:solidFill>
                    <a:srgbClr val="FF0000"/>
                  </a:solidFill>
                </a:rPr>
                <a:t>비인가 접근 </a:t>
              </a:r>
            </a:p>
            <a:p>
              <a:pPr algn="ctr">
                <a:defRPr/>
              </a:pPr>
              <a:r>
                <a:rPr lang="ko-KR" altLang="en-US" sz="1300" b="1" dirty="0">
                  <a:solidFill>
                    <a:srgbClr val="FF0000"/>
                  </a:solidFill>
                </a:rPr>
                <a:t>제어</a:t>
              </a:r>
            </a:p>
          </p:txBody>
        </p:sp>
        <p:sp>
          <p:nvSpPr>
            <p:cNvPr id="19" name="TextBox 56"/>
            <p:cNvSpPr txBox="1"/>
            <p:nvPr/>
          </p:nvSpPr>
          <p:spPr>
            <a:xfrm>
              <a:off x="2338620" y="3212976"/>
              <a:ext cx="1513300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>
                  <a:solidFill>
                    <a:srgbClr val="FF0000"/>
                  </a:solidFill>
                </a:rPr>
                <a:t>Web </a:t>
              </a:r>
              <a:r>
                <a:rPr lang="en-US" altLang="ko-KR" sz="1300" b="1" dirty="0" smtClean="0">
                  <a:solidFill>
                    <a:srgbClr val="FF0000"/>
                  </a:solidFill>
                </a:rPr>
                <a:t>Socket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H="1" flipV="1">
              <a:off x="6466030" y="3438726"/>
              <a:ext cx="1202314" cy="1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56"/>
            <p:cNvSpPr txBox="1"/>
            <p:nvPr/>
          </p:nvSpPr>
          <p:spPr>
            <a:xfrm>
              <a:off x="6371068" y="3140155"/>
              <a:ext cx="1513300" cy="2888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>
                  <a:solidFill>
                    <a:srgbClr val="FF0000"/>
                  </a:solidFill>
                </a:rPr>
                <a:t>Web App</a:t>
              </a:r>
            </a:p>
          </p:txBody>
        </p:sp>
        <p:sp>
          <p:nvSpPr>
            <p:cNvPr id="22" name="TextBox 56"/>
            <p:cNvSpPr txBox="1"/>
            <p:nvPr/>
          </p:nvSpPr>
          <p:spPr>
            <a:xfrm>
              <a:off x="3849680" y="1647541"/>
              <a:ext cx="1391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rgbClr val="C00000"/>
                  </a:solidFill>
                </a:rPr>
                <a:t>공유</a:t>
              </a:r>
              <a:r>
                <a:rPr lang="ko-KR" altLang="en-US" b="1" dirty="0">
                  <a:solidFill>
                    <a:srgbClr val="C00000"/>
                  </a:solidFill>
                </a:rPr>
                <a:t>기</a:t>
              </a:r>
              <a:endParaRPr lang="en-US" altLang="ko-KR" b="1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직선 화살표 연결선 22"/>
            <p:cNvCxnSpPr>
              <a:stCxn id="11" idx="0"/>
              <a:endCxn id="22" idx="1"/>
            </p:cNvCxnSpPr>
            <p:nvPr/>
          </p:nvCxnSpPr>
          <p:spPr>
            <a:xfrm flipV="1">
              <a:off x="1062676" y="1832207"/>
              <a:ext cx="2787004" cy="105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 flipV="1">
              <a:off x="4545409" y="2014320"/>
              <a:ext cx="1359304" cy="9106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22" idx="3"/>
            </p:cNvCxnSpPr>
            <p:nvPr/>
          </p:nvCxnSpPr>
          <p:spPr>
            <a:xfrm flipH="1" flipV="1">
              <a:off x="5241138" y="1832207"/>
              <a:ext cx="2872387" cy="105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6"/>
            <p:cNvSpPr txBox="1"/>
            <p:nvPr/>
          </p:nvSpPr>
          <p:spPr>
            <a:xfrm rot="1162512">
              <a:off x="5928473" y="2029774"/>
              <a:ext cx="1513300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WiFi</a:t>
              </a:r>
              <a:r>
                <a:rPr lang="en-US" altLang="ko-KR" sz="13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13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접속</a:t>
              </a:r>
              <a:endParaRPr lang="en-US" altLang="ko-KR" sz="13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TextBox 56"/>
            <p:cNvSpPr txBox="1"/>
            <p:nvPr/>
          </p:nvSpPr>
          <p:spPr>
            <a:xfrm rot="20333719">
              <a:off x="1512280" y="2115574"/>
              <a:ext cx="1513300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WiFi</a:t>
              </a:r>
              <a:r>
                <a:rPr lang="en-US" altLang="ko-KR" sz="13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13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접속</a:t>
              </a:r>
              <a:endParaRPr lang="en-US" altLang="ko-KR" sz="13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 rot="2004581">
              <a:off x="4704780" y="2261295"/>
              <a:ext cx="1513300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WiFi</a:t>
              </a:r>
              <a:r>
                <a:rPr lang="en-US" altLang="ko-KR" sz="13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13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접속</a:t>
              </a:r>
              <a:endParaRPr lang="en-US" altLang="ko-KR" sz="13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9" name="직선 화살표 연결선 28"/>
            <p:cNvCxnSpPr>
              <a:stCxn id="12" idx="0"/>
              <a:endCxn id="22" idx="2"/>
            </p:cNvCxnSpPr>
            <p:nvPr/>
          </p:nvCxnSpPr>
          <p:spPr>
            <a:xfrm flipV="1">
              <a:off x="3167279" y="2016873"/>
              <a:ext cx="1378130" cy="29440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56"/>
            <p:cNvSpPr txBox="1"/>
            <p:nvPr/>
          </p:nvSpPr>
          <p:spPr>
            <a:xfrm>
              <a:off x="3130708" y="2564904"/>
              <a:ext cx="1513300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smtClean="0">
                  <a:solidFill>
                    <a:srgbClr val="FF0000"/>
                  </a:solidFill>
                </a:rPr>
                <a:t>AP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공격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7386219" y="4221088"/>
              <a:ext cx="1391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C00000"/>
                  </a:solidFill>
                </a:rPr>
                <a:t>Mobile</a:t>
              </a:r>
              <a:endParaRPr lang="en-US" altLang="ko-KR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(Smart Car)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System Structure(Smart Car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endParaRPr lang="en-US" altLang="ko-KR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1520" y="1844824"/>
            <a:ext cx="8640960" cy="4712225"/>
            <a:chOff x="251520" y="1844824"/>
            <a:chExt cx="8640960" cy="4712225"/>
          </a:xfrm>
        </p:grpSpPr>
        <p:sp>
          <p:nvSpPr>
            <p:cNvPr id="9" name="TextBox 56"/>
            <p:cNvSpPr txBox="1"/>
            <p:nvPr/>
          </p:nvSpPr>
          <p:spPr>
            <a:xfrm>
              <a:off x="3527884" y="4031659"/>
              <a:ext cx="18947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Main(STM32F4)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56"/>
            <p:cNvSpPr txBox="1"/>
            <p:nvPr/>
          </p:nvSpPr>
          <p:spPr>
            <a:xfrm>
              <a:off x="251520" y="4031659"/>
              <a:ext cx="18947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rgbClr val="C00000"/>
                  </a:solidFill>
                </a:rPr>
                <a:t>Raspberry Pi</a:t>
              </a:r>
            </a:p>
          </p:txBody>
        </p:sp>
        <p:sp>
          <p:nvSpPr>
            <p:cNvPr id="11" name="TextBox 56"/>
            <p:cNvSpPr txBox="1"/>
            <p:nvPr/>
          </p:nvSpPr>
          <p:spPr>
            <a:xfrm>
              <a:off x="6804248" y="1844824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Front(STM32F0)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56"/>
            <p:cNvSpPr txBox="1"/>
            <p:nvPr/>
          </p:nvSpPr>
          <p:spPr>
            <a:xfrm>
              <a:off x="6804248" y="6218495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Rear(STM32F0)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56"/>
            <p:cNvSpPr txBox="1"/>
            <p:nvPr/>
          </p:nvSpPr>
          <p:spPr>
            <a:xfrm>
              <a:off x="6804248" y="4031659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Middle(STM32F0)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9" idx="1"/>
            </p:cNvCxnSpPr>
            <p:nvPr/>
          </p:nvCxnSpPr>
          <p:spPr>
            <a:xfrm>
              <a:off x="2146234" y="4200936"/>
              <a:ext cx="138165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3"/>
              <a:endCxn id="13" idx="1"/>
            </p:cNvCxnSpPr>
            <p:nvPr/>
          </p:nvCxnSpPr>
          <p:spPr>
            <a:xfrm>
              <a:off x="5422598" y="4200936"/>
              <a:ext cx="138165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56"/>
            <p:cNvSpPr txBox="1"/>
            <p:nvPr/>
          </p:nvSpPr>
          <p:spPr>
            <a:xfrm>
              <a:off x="2180457" y="3881075"/>
              <a:ext cx="124025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smtClean="0">
                  <a:solidFill>
                    <a:srgbClr val="FF0000"/>
                  </a:solidFill>
                </a:rPr>
                <a:t>UART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56"/>
            <p:cNvSpPr txBox="1"/>
            <p:nvPr/>
          </p:nvSpPr>
          <p:spPr>
            <a:xfrm>
              <a:off x="5493294" y="3881075"/>
              <a:ext cx="124025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smtClean="0">
                  <a:solidFill>
                    <a:srgbClr val="FF0000"/>
                  </a:solidFill>
                </a:rPr>
                <a:t>CAN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꺾인 연결선 17"/>
            <p:cNvCxnSpPr>
              <a:stCxn id="11" idx="1"/>
              <a:endCxn id="12" idx="1"/>
            </p:cNvCxnSpPr>
            <p:nvPr/>
          </p:nvCxnSpPr>
          <p:spPr>
            <a:xfrm rot="10800000" flipV="1">
              <a:off x="6804248" y="2014100"/>
              <a:ext cx="12700" cy="4373671"/>
            </a:xfrm>
            <a:prstGeom prst="bentConnector3">
              <a:avLst>
                <a:gd name="adj1" fmla="val 1800000"/>
              </a:avLst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환경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mtClean="0">
                <a:solidFill>
                  <a:schemeClr val="bg1"/>
                </a:solidFill>
              </a:rPr>
              <a:t>Development Tools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90998"/>
              </p:ext>
            </p:extLst>
          </p:nvPr>
        </p:nvGraphicFramePr>
        <p:xfrm>
          <a:off x="250825" y="1700212"/>
          <a:ext cx="4249738" cy="4897435"/>
        </p:xfrm>
        <a:graphic>
          <a:graphicData uri="http://schemas.openxmlformats.org/drawingml/2006/table">
            <a:tbl>
              <a:tblPr firstRow="1" bandRow="1"/>
              <a:tblGrid>
                <a:gridCol w="1224831"/>
                <a:gridCol w="3024907"/>
              </a:tblGrid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Linux(Ubuntu)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Linux(Kali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Raspberry Pi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 -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b="1" baseline="0" dirty="0" err="1" smtClean="0">
                          <a:solidFill>
                            <a:schemeClr val="tx1"/>
                          </a:solidFill>
                        </a:rPr>
                        <a:t>WebSocket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- Web Server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 - MySQL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Python, 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HTML,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CSS, JS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 Eclipse</a:t>
                      </a: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4048" y="2132856"/>
            <a:ext cx="1296144" cy="904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4973" y="3573016"/>
            <a:ext cx="1819275" cy="1076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7156" y="2276872"/>
            <a:ext cx="2019300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25554" y="5389885"/>
            <a:ext cx="1490662" cy="7667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92280" y="5157192"/>
            <a:ext cx="1584176" cy="12321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327527" y="3573016"/>
            <a:ext cx="1113681" cy="1113680"/>
          </a:xfrm>
          <a:prstGeom prst="rect">
            <a:avLst/>
          </a:prstGeom>
        </p:spPr>
      </p:pic>
      <p:sp>
        <p:nvSpPr>
          <p:cNvPr id="15" name="직사각형 12"/>
          <p:cNvSpPr/>
          <p:nvPr/>
        </p:nvSpPr>
        <p:spPr>
          <a:xfrm>
            <a:off x="4643438" y="1700213"/>
            <a:ext cx="4249041" cy="4897437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4.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일정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Development Schedule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46192"/>
              </p:ext>
            </p:extLst>
          </p:nvPr>
        </p:nvGraphicFramePr>
        <p:xfrm>
          <a:off x="251518" y="1700213"/>
          <a:ext cx="8606107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  <a:gridCol w="910551"/>
                <a:gridCol w="910551"/>
                <a:gridCol w="910551"/>
                <a:gridCol w="910551"/>
                <a:gridCol w="910551"/>
                <a:gridCol w="910551"/>
                <a:gridCol w="910551"/>
              </a:tblGrid>
              <a:tr h="612180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~6/17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주제 기획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개발 환경 구축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스마트카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기능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웹페이지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smtClean="0">
                          <a:solidFill>
                            <a:schemeClr val="tx1"/>
                          </a:solidFill>
                        </a:rPr>
                        <a:t>취약점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취약점 보안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최종 점검 및 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555875" y="2429355"/>
            <a:ext cx="626180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53407" y="3042834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3406" y="3656313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5875" y="4269792"/>
            <a:ext cx="6261804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405" y="5496750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776" y="6110230"/>
            <a:ext cx="6261903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3404" y="4883271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3404" y="2429355"/>
            <a:ext cx="828328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81731" y="3042834"/>
            <a:ext cx="183388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29944" y="6110230"/>
            <a:ext cx="1787735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04216" y="3656313"/>
            <a:ext cx="2725727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04217" y="4269792"/>
            <a:ext cx="2725726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22779" y="4883271"/>
            <a:ext cx="269490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22779" y="5496750"/>
            <a:ext cx="2694900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김성빈</a:t>
            </a: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Web Server </a:t>
            </a:r>
            <a:r>
              <a:rPr lang="ko-KR" altLang="en-US" sz="2400" b="1" dirty="0" smtClean="0">
                <a:latin typeface="+mj-lt"/>
              </a:rPr>
              <a:t>구축 및 </a:t>
            </a:r>
            <a:r>
              <a:rPr lang="en-US" altLang="ko-KR" sz="2400" b="1" dirty="0" smtClean="0">
                <a:latin typeface="+mj-lt"/>
              </a:rPr>
              <a:t>DB </a:t>
            </a:r>
            <a:r>
              <a:rPr lang="ko-KR" altLang="en-US" sz="2400" b="1" dirty="0" smtClean="0">
                <a:latin typeface="+mj-lt"/>
              </a:rPr>
              <a:t>설계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김지연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en-US" altLang="ko-KR" sz="2400" b="1" dirty="0"/>
              <a:t>Web Server </a:t>
            </a:r>
            <a:r>
              <a:rPr lang="ko-KR" altLang="en-US" sz="2400" b="1" dirty="0"/>
              <a:t>구축 및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설계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황대훈 </a:t>
            </a:r>
            <a:r>
              <a:rPr lang="en-US" altLang="ko-KR" sz="2400" b="1" dirty="0" smtClean="0">
                <a:latin typeface="+mj-lt"/>
              </a:rPr>
              <a:t>: Smart Car </a:t>
            </a:r>
            <a:r>
              <a:rPr lang="ko-KR" altLang="en-US" sz="2400" b="1" dirty="0" smtClean="0">
                <a:latin typeface="+mj-lt"/>
              </a:rPr>
              <a:t>제어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조명환 </a:t>
            </a:r>
            <a:r>
              <a:rPr lang="en-US" altLang="ko-KR" sz="2400" b="1" dirty="0" smtClean="0">
                <a:latin typeface="+mj-lt"/>
              </a:rPr>
              <a:t>: Smart Car </a:t>
            </a:r>
            <a:r>
              <a:rPr lang="ko-KR" altLang="en-US" sz="2400" b="1" dirty="0" smtClean="0">
                <a:latin typeface="+mj-lt"/>
              </a:rPr>
              <a:t>제어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 smtClean="0">
                <a:latin typeface="+mj-lt"/>
              </a:rPr>
              <a:t>구관현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개발환경 구축 및 팀원 관리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endParaRPr lang="en-US" altLang="ko-KR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6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(2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8318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latin typeface="+mj-lt"/>
              </a:rPr>
              <a:t>Python – HTML </a:t>
            </a:r>
            <a:r>
              <a:rPr lang="ko-KR" altLang="en-US" sz="2400" b="1" dirty="0">
                <a:latin typeface="+mj-lt"/>
              </a:rPr>
              <a:t>연결</a:t>
            </a:r>
            <a:endParaRPr lang="en-US" altLang="ko-KR" sz="2400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lt"/>
              </a:rPr>
              <a:t>Websocket</a:t>
            </a:r>
            <a:r>
              <a:rPr lang="ko-KR" altLang="en-US" b="1" dirty="0">
                <a:latin typeface="+mj-lt"/>
              </a:rPr>
              <a:t>으로 통신 테스트 </a:t>
            </a:r>
            <a:endParaRPr lang="en-US" altLang="ko-KR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>
                <a:latin typeface="+mj-lt"/>
              </a:rPr>
              <a:t>CentOS</a:t>
            </a:r>
            <a:r>
              <a:rPr lang="en-US" altLang="ko-KR" sz="2400" b="1" dirty="0">
                <a:latin typeface="+mj-lt"/>
              </a:rPr>
              <a:t> Web Server – MySQL </a:t>
            </a:r>
            <a:r>
              <a:rPr lang="ko-KR" altLang="en-US" sz="2400" b="1" dirty="0">
                <a:latin typeface="+mj-lt"/>
              </a:rPr>
              <a:t>연동</a:t>
            </a:r>
            <a:endParaRPr lang="en-US" altLang="ko-KR" sz="2400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lt"/>
              </a:rPr>
              <a:t>php5 – MySQL </a:t>
            </a:r>
            <a:r>
              <a:rPr lang="ko-KR" altLang="en-US" b="1" dirty="0">
                <a:latin typeface="+mj-lt"/>
              </a:rPr>
              <a:t>연동 확인 완료</a:t>
            </a:r>
            <a:endParaRPr lang="en-US" altLang="ko-KR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latin typeface="+mj-lt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>
                <a:latin typeface="+mj-lt"/>
              </a:rPr>
              <a:t>연결 상태 확인 </a:t>
            </a:r>
            <a:r>
              <a:rPr lang="ko-KR" altLang="en-US" b="1" dirty="0" smtClean="0">
                <a:latin typeface="+mj-lt"/>
              </a:rPr>
              <a:t>완료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0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861</Words>
  <Application>Microsoft Office PowerPoint</Application>
  <PresentationFormat>화면 슬라이드 쇼(4:3)</PresentationFormat>
  <Paragraphs>284</Paragraphs>
  <Slides>34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구관현</dc:creator>
  <cp:lastModifiedBy>구관현</cp:lastModifiedBy>
  <cp:revision>97</cp:revision>
  <dcterms:created xsi:type="dcterms:W3CDTF">2019-05-16T06:24:15Z</dcterms:created>
  <dcterms:modified xsi:type="dcterms:W3CDTF">2019-06-11T09:45:52Z</dcterms:modified>
</cp:coreProperties>
</file>