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66" r:id="rId9"/>
    <p:sldId id="269" r:id="rId10"/>
    <p:sldId id="268" r:id="rId11"/>
    <p:sldId id="267" r:id="rId12"/>
    <p:sldId id="260" r:id="rId13"/>
    <p:sldId id="271" r:id="rId14"/>
    <p:sldId id="273" r:id="rId15"/>
    <p:sldId id="280" r:id="rId16"/>
    <p:sldId id="284" r:id="rId17"/>
    <p:sldId id="282" r:id="rId18"/>
    <p:sldId id="283" r:id="rId19"/>
    <p:sldId id="274" r:id="rId20"/>
    <p:sldId id="276" r:id="rId21"/>
    <p:sldId id="277" r:id="rId22"/>
    <p:sldId id="285" r:id="rId23"/>
    <p:sldId id="286" r:id="rId24"/>
    <p:sldId id="275" r:id="rId25"/>
    <p:sldId id="258" r:id="rId26"/>
    <p:sldId id="25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0"/>
  </p:normalViewPr>
  <p:slideViewPr>
    <p:cSldViewPr>
      <p:cViewPr>
        <p:scale>
          <a:sx n="100" d="100"/>
          <a:sy n="100" d="100"/>
        </p:scale>
        <p:origin x="-72" y="-240"/>
      </p:cViewPr>
      <p:guideLst>
        <p:guide orient="horz" pos="4201"/>
        <p:guide orient="horz" pos="1071"/>
        <p:guide orient="horz" pos="1253"/>
        <p:guide orient="horz" pos="4020"/>
        <p:guide pos="2880"/>
        <p:guide pos="158"/>
        <p:guide pos="5602"/>
        <p:guide pos="5148"/>
        <p:guide pos="612"/>
        <p:guide pos="1610"/>
        <p:guide pos="4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31AF8-8D8E-452A-ADA1-78E1E94FF56B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F888-689E-4A26-8BCA-F3BBA7F11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7F888-689E-4A26-8BCA-F3BBA7F114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5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F7A5-AB7A-4922-816B-9FFE83888108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3A18-9FE8-459D-AEE6-2DD965902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5150" y="2060847"/>
            <a:ext cx="5473700" cy="3600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4128" y="5877272"/>
            <a:ext cx="3168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+mj-lt"/>
              </a:rPr>
              <a:t>5</a:t>
            </a:r>
            <a:r>
              <a:rPr lang="ko-KR" altLang="en-US" sz="2000" b="1" dirty="0">
                <a:latin typeface="+mj-lt"/>
              </a:rPr>
              <a:t>조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김성빈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팀장</a:t>
            </a:r>
            <a:r>
              <a:rPr lang="en-US" altLang="ko-KR" sz="2000" b="1" dirty="0">
                <a:latin typeface="+mj-lt"/>
              </a:rPr>
              <a:t>),</a:t>
            </a:r>
            <a:r>
              <a:rPr lang="ko-KR" altLang="en-US" sz="2000" b="1" dirty="0">
                <a:latin typeface="+mj-lt"/>
              </a:rPr>
              <a:t> </a:t>
            </a:r>
            <a:r>
              <a:rPr lang="ko-KR" altLang="en-US" sz="2000" b="1" dirty="0" err="1">
                <a:latin typeface="+mj-lt"/>
              </a:rPr>
              <a:t>구관현조명환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황대훈</a:t>
            </a:r>
            <a:r>
              <a:rPr lang="en-US" altLang="ko-KR" sz="2000" b="1" dirty="0">
                <a:latin typeface="+mj-lt"/>
              </a:rPr>
              <a:t>,</a:t>
            </a:r>
            <a:r>
              <a:rPr lang="ko-KR" altLang="en-US" sz="2000" b="1" dirty="0">
                <a:latin typeface="+mj-lt"/>
              </a:rPr>
              <a:t> 김지연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25" y="656873"/>
            <a:ext cx="864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 dirty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Final </a:t>
            </a:r>
            <a:r>
              <a:rPr lang="en-US" altLang="ko-KR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Project</a:t>
            </a:r>
            <a:r>
              <a:rPr lang="ko-KR" altLang="en-US" sz="5400" b="1" dirty="0" smtClean="0">
                <a:solidFill>
                  <a:srgbClr val="FFC000"/>
                </a:solidFill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300" b="1" spc="-200" dirty="0" err="1">
                <a:latin typeface="+mj-lt"/>
                <a:ea typeface="210 콤퓨타세탁 L"/>
                <a:cs typeface="Arial Unicode MS"/>
              </a:rPr>
              <a:t>IoT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해킹</a:t>
            </a:r>
            <a:r>
              <a:rPr lang="en-US" altLang="ko-KR" sz="3300" b="1" spc="-200" dirty="0">
                <a:latin typeface="+mj-lt"/>
                <a:ea typeface="210 콤퓨타세탁 L"/>
                <a:cs typeface="Arial Unicode MS"/>
              </a:rPr>
              <a:t>/</a:t>
            </a:r>
            <a:r>
              <a:rPr lang="ko-KR" altLang="en-US" sz="3300" b="1" spc="-200" dirty="0">
                <a:latin typeface="+mj-lt"/>
                <a:ea typeface="210 콤퓨타세탁 L"/>
                <a:cs typeface="Arial Unicode MS"/>
              </a:rPr>
              <a:t>보안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 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(5</a:t>
            </a:r>
            <a:r>
              <a:rPr lang="ko-KR" altLang="en-US" sz="3200" b="1" spc="-200" dirty="0" smtClean="0">
                <a:latin typeface="+mj-lt"/>
                <a:ea typeface="210 콤퓨타세탁 L"/>
                <a:cs typeface="Arial Unicode MS"/>
              </a:rPr>
              <a:t>차 </a:t>
            </a:r>
            <a:r>
              <a:rPr lang="ko-KR" altLang="en-US" sz="3200" b="1" spc="-200" dirty="0">
                <a:latin typeface="+mj-lt"/>
                <a:ea typeface="210 콤퓨타세탁 L"/>
                <a:cs typeface="Arial Unicode MS"/>
              </a:rPr>
              <a:t>발표</a:t>
            </a:r>
            <a:r>
              <a:rPr lang="en-US" altLang="ko-KR" sz="3200" b="1" spc="-200" dirty="0" smtClean="0">
                <a:latin typeface="+mj-lt"/>
                <a:ea typeface="210 콤퓨타세탁 L"/>
                <a:cs typeface="Arial Unicode MS"/>
              </a:rPr>
              <a:t>)</a:t>
            </a:r>
            <a:endParaRPr lang="ko-KR" altLang="en-US" sz="4400" b="1" dirty="0">
              <a:latin typeface="+mj-lt"/>
              <a:ea typeface="210 콤퓨타세탁 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6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(2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831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Python – HTML </a:t>
            </a:r>
            <a:r>
              <a:rPr lang="ko-KR" altLang="en-US" sz="2400" b="1" dirty="0">
                <a:latin typeface="+mj-lt"/>
              </a:rPr>
              <a:t>연결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lt"/>
              </a:rPr>
              <a:t>Websocket</a:t>
            </a:r>
            <a:r>
              <a:rPr lang="ko-KR" altLang="en-US" b="1" dirty="0">
                <a:latin typeface="+mj-lt"/>
              </a:rPr>
              <a:t>으로 통신 테스트 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>
                <a:latin typeface="+mj-lt"/>
              </a:rPr>
              <a:t>CentOS</a:t>
            </a:r>
            <a:r>
              <a:rPr lang="en-US" altLang="ko-KR" sz="2400" b="1" dirty="0">
                <a:latin typeface="+mj-lt"/>
              </a:rPr>
              <a:t> Web Server – MySQL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lt"/>
              </a:rPr>
              <a:t>php5 – MySQL </a:t>
            </a:r>
            <a:r>
              <a:rPr lang="ko-KR" altLang="en-US" b="1" dirty="0">
                <a:latin typeface="+mj-lt"/>
              </a:rPr>
              <a:t>연동 확인 완료</a:t>
            </a:r>
            <a:endParaRPr lang="en-US" altLang="ko-KR" b="1" dirty="0">
              <a:latin typeface="+mj-lt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latin typeface="+mj-lt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>
                <a:latin typeface="+mj-lt"/>
              </a:rPr>
              <a:t>연결 상태 확인 </a:t>
            </a:r>
            <a:r>
              <a:rPr lang="ko-KR" altLang="en-US" b="1" dirty="0" smtClean="0">
                <a:latin typeface="+mj-lt"/>
              </a:rPr>
              <a:t>완료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0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(3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CentOS</a:t>
            </a:r>
            <a:r>
              <a:rPr lang="en-US" altLang="ko-KR" sz="2400" b="1" dirty="0" smtClean="0">
                <a:latin typeface="+mj-ea"/>
                <a:ea typeface="+mj-ea"/>
              </a:rPr>
              <a:t> Web Server – MySQL </a:t>
            </a:r>
            <a:r>
              <a:rPr lang="ko-KR" altLang="en-US" sz="2400" b="1" dirty="0" smtClean="0">
                <a:latin typeface="+mj-ea"/>
                <a:ea typeface="+mj-ea"/>
              </a:rPr>
              <a:t>연동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err="1" smtClean="0">
                <a:latin typeface="+mj-ea"/>
                <a:ea typeface="+mj-ea"/>
              </a:rPr>
              <a:t>메인페이지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및 회원가입 페이지 구현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Session</a:t>
            </a:r>
            <a:r>
              <a:rPr lang="ko-KR" altLang="en-US" b="1" dirty="0" smtClean="0">
                <a:latin typeface="+mj-ea"/>
                <a:ea typeface="+mj-ea"/>
              </a:rPr>
              <a:t>을 활용한 로그인 상태확인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801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  <a:ea typeface="+mj-ea"/>
              </a:rPr>
              <a:t>CentOS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에서 </a:t>
            </a:r>
            <a:r>
              <a:rPr lang="en-US" altLang="ko-KR" b="1" dirty="0" smtClean="0">
                <a:latin typeface="+mj-ea"/>
                <a:ea typeface="+mj-ea"/>
              </a:rPr>
              <a:t>Ubuntu</a:t>
            </a:r>
            <a:r>
              <a:rPr lang="ko-KR" altLang="en-US" b="1" dirty="0" smtClean="0">
                <a:latin typeface="+mj-ea"/>
                <a:ea typeface="+mj-ea"/>
              </a:rPr>
              <a:t>로 </a:t>
            </a:r>
            <a:r>
              <a:rPr lang="en-US" altLang="ko-KR" b="1" dirty="0" smtClean="0">
                <a:latin typeface="+mj-ea"/>
                <a:ea typeface="+mj-ea"/>
              </a:rPr>
              <a:t>Web Server</a:t>
            </a:r>
            <a:r>
              <a:rPr lang="ko-KR" altLang="en-US" b="1" dirty="0" smtClean="0">
                <a:latin typeface="+mj-ea"/>
                <a:ea typeface="+mj-ea"/>
              </a:rPr>
              <a:t>변경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Ubuntu </a:t>
            </a:r>
            <a:r>
              <a:rPr lang="ko-KR" altLang="en-US" b="1" dirty="0" smtClean="0">
                <a:latin typeface="+mj-ea"/>
                <a:ea typeface="+mj-ea"/>
              </a:rPr>
              <a:t>설치 및 연결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>
                <a:latin typeface="+mj-ea"/>
              </a:rPr>
              <a:t>WebSocket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소스 연동 및 확인</a:t>
            </a:r>
            <a:endParaRPr lang="en-US" altLang="ko-KR" b="1" dirty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</a:rPr>
              <a:t>취약점 분석 및 보안요소 정리</a:t>
            </a:r>
            <a:endParaRPr lang="en-US" altLang="ko-KR" b="1" dirty="0">
              <a:latin typeface="+mj-e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6.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사항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(4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주차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3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진행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Progress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 Server </a:t>
            </a:r>
            <a:r>
              <a:rPr lang="ko-KR" altLang="en-US" sz="2400" b="1" dirty="0" smtClean="0">
                <a:latin typeface="+mj-ea"/>
                <a:ea typeface="+mj-ea"/>
              </a:rPr>
              <a:t>구축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b="1" dirty="0" smtClean="0">
                <a:latin typeface="+mj-ea"/>
                <a:ea typeface="+mj-ea"/>
              </a:rPr>
              <a:t>카메라 연결 확인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  <a:ea typeface="+mj-ea"/>
              </a:rPr>
              <a:t>CSS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2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>
                <a:latin typeface="+mj-ea"/>
              </a:rPr>
              <a:t>으로 </a:t>
            </a:r>
            <a:r>
              <a:rPr lang="en-US" altLang="ko-KR" b="1" dirty="0" err="1">
                <a:latin typeface="+mj-ea"/>
              </a:rPr>
              <a:t>SmartCar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제어 </a:t>
            </a:r>
            <a:r>
              <a:rPr lang="ko-KR" altLang="en-US" b="1" dirty="0" smtClean="0">
                <a:latin typeface="+mj-ea"/>
              </a:rPr>
              <a:t>구현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1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7.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해킹 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보안 계획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Hacking </a:t>
            </a:r>
            <a:r>
              <a:rPr lang="en-US" altLang="ko-KR" dirty="0">
                <a:solidFill>
                  <a:schemeClr val="bg1"/>
                </a:solidFill>
              </a:rPr>
              <a:t>/ S</a:t>
            </a:r>
            <a:r>
              <a:rPr lang="en-US" altLang="ko-KR" dirty="0" smtClean="0">
                <a:solidFill>
                  <a:schemeClr val="bg1"/>
                </a:solidFill>
              </a:rPr>
              <a:t>ecurity Plan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9703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>
                <a:latin typeface="+mj-ea"/>
              </a:rPr>
              <a:t>SQL Injection</a:t>
            </a:r>
            <a:endParaRPr lang="en-US" altLang="ko-KR" sz="2400" b="1" dirty="0" smtClean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sz="2400" b="1" dirty="0" smtClean="0">
                <a:latin typeface="+mj-ea"/>
              </a:rPr>
              <a:t>Brute Force Attack(Dictionary Attack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Board error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AP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err="1" smtClean="0">
                <a:latin typeface="+mj-ea"/>
                <a:ea typeface="+mj-ea"/>
              </a:rPr>
              <a:t>DDoS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공격</a:t>
            </a:r>
            <a:endParaRPr lang="en-US" altLang="ko-KR" b="1" dirty="0">
              <a:latin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Sniffing</a:t>
            </a:r>
          </a:p>
        </p:txBody>
      </p:sp>
    </p:spTree>
    <p:extLst>
      <p:ext uri="{BB962C8B-B14F-4D97-AF65-F5344CB8AC3E}">
        <p14:creationId xmlns:p14="http://schemas.microsoft.com/office/powerpoint/2010/main" val="36834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19" name="TextBox 18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20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2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0" name="그룹 29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1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24732" y="4952245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 정보 획득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41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550" y="1989138"/>
            <a:ext cx="7191375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 Injection </a:t>
            </a:r>
            <a:r>
              <a:rPr lang="ko-KR" altLang="en-US" dirty="0" smtClean="0"/>
              <a:t>결과 사진</a:t>
            </a:r>
            <a:r>
              <a:rPr lang="en-US" altLang="ko-KR" dirty="0"/>
              <a:t>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9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601" y="4740587"/>
            <a:ext cx="7192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Unescape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문자열을 </a:t>
            </a:r>
            <a:r>
              <a:rPr lang="en-US" altLang="ko-KR" sz="2000" dirty="0" smtClean="0"/>
              <a:t>Escape</a:t>
            </a:r>
            <a:r>
              <a:rPr lang="ko-KR" altLang="en-US" sz="2000" dirty="0" smtClean="0"/>
              <a:t>하여 </a:t>
            </a:r>
            <a:r>
              <a:rPr lang="en-US" altLang="ko-KR" sz="2000" dirty="0" smtClean="0"/>
              <a:t>MySQL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쿼리문을</a:t>
            </a:r>
            <a:r>
              <a:rPr lang="ko-KR" altLang="en-US" sz="2000" dirty="0" smtClean="0"/>
              <a:t> 안전하게 질의할 수 있도록 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/>
          </a:p>
          <a:p>
            <a:r>
              <a:rPr lang="en-US" altLang="ko-KR" sz="2000" dirty="0" smtClean="0"/>
              <a:t>\x00, \n, \r, \, ‘, \x1a</a:t>
            </a:r>
            <a:r>
              <a:rPr lang="ko-KR" altLang="en-US" sz="2000" dirty="0" smtClean="0"/>
              <a:t>에 해당하는 문자열을 발견하면 백슬래시를 붙여 치환한다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0" name="아래쪽 화살표 39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4129916"/>
            <a:ext cx="4520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mysqli_real_escape_string</a:t>
            </a:r>
            <a:endParaRPr lang="en-US" altLang="ko-KR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6404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SQL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SQL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814947" y="25891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8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15" name="아래쪽 화살표 14"/>
          <p:cNvSpPr/>
          <p:nvPr/>
        </p:nvSpPr>
        <p:spPr>
          <a:xfrm>
            <a:off x="1814947" y="383675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1" y="5661248"/>
            <a:ext cx="719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문자형이 아닌 </a:t>
            </a:r>
            <a:r>
              <a:rPr lang="ko-KR" altLang="en-US" sz="2000" dirty="0" err="1" smtClean="0"/>
              <a:t>숫자형으로</a:t>
            </a:r>
            <a:r>
              <a:rPr lang="ko-KR" altLang="en-US" sz="2000" dirty="0" smtClean="0"/>
              <a:t> 입력 받을 경우 </a:t>
            </a:r>
            <a:r>
              <a:rPr lang="en-US" altLang="ko-KR" sz="2000" dirty="0" err="1" smtClean="0"/>
              <a:t>mysql_real_escape_string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함수를 우회</a:t>
            </a:r>
            <a:r>
              <a:rPr lang="ko-KR" altLang="en-US" sz="2000" dirty="0"/>
              <a:t>해</a:t>
            </a:r>
            <a:r>
              <a:rPr lang="ko-KR" altLang="en-US" sz="2000" dirty="0" smtClean="0"/>
              <a:t> 데이터 추출을 방지</a:t>
            </a:r>
            <a:endParaRPr lang="en-US" altLang="ko-KR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066020"/>
            <a:ext cx="215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stripslashes</a:t>
            </a:r>
            <a:endParaRPr lang="en-US" altLang="ko-KR" sz="24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2347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36404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884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2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46451" y="4555410"/>
            <a:ext cx="1440000" cy="1817292"/>
            <a:chOff x="3846451" y="4555410"/>
            <a:chExt cx="1440000" cy="1817292"/>
          </a:xfrm>
        </p:grpSpPr>
        <p:sp>
          <p:nvSpPr>
            <p:cNvPr id="3" name="TextBox 2"/>
            <p:cNvSpPr txBox="1"/>
            <p:nvPr/>
          </p:nvSpPr>
          <p:spPr>
            <a:xfrm>
              <a:off x="3931662" y="6003370"/>
              <a:ext cx="12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Burp Suite</a:t>
              </a:r>
              <a:endParaRPr lang="en-US" altLang="ko-KR" dirty="0"/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6451" y="455541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1032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51622" y="227687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index</a:t>
              </a:r>
              <a:endParaRPr lang="ko-KR" altLang="en-US" dirty="0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2411600" y="2780928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6" idx="0"/>
          </p:cNvCxnSpPr>
          <p:nvPr/>
        </p:nvCxnSpPr>
        <p:spPr>
          <a:xfrm flipV="1">
            <a:off x="4566451" y="2924944"/>
            <a:ext cx="0" cy="1630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11600" y="2276872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Request(POST)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0632" y="2780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72147" y="3501008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user_id</a:t>
            </a:r>
            <a:endParaRPr lang="en-US" altLang="ko-KR" dirty="0" smtClean="0"/>
          </a:p>
          <a:p>
            <a:r>
              <a:rPr lang="en-US" altLang="ko-KR" dirty="0" err="1" smtClean="0"/>
              <a:t>user_pw</a:t>
            </a:r>
            <a:endParaRPr lang="en-US" altLang="ko-KR" dirty="0" smtClean="0"/>
          </a:p>
        </p:txBody>
      </p:sp>
      <p:grpSp>
        <p:nvGrpSpPr>
          <p:cNvPr id="31" name="그룹 30"/>
          <p:cNvGrpSpPr/>
          <p:nvPr/>
        </p:nvGrpSpPr>
        <p:grpSpPr>
          <a:xfrm>
            <a:off x="6723774" y="1988840"/>
            <a:ext cx="1440000" cy="1440000"/>
            <a:chOff x="6723774" y="1988840"/>
            <a:chExt cx="1440000" cy="1440000"/>
          </a:xfrm>
        </p:grpSpPr>
        <p:pic>
          <p:nvPicPr>
            <p:cNvPr id="33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3774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7186741" y="227687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24732" y="4813745"/>
            <a:ext cx="2119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패킷을</a:t>
            </a:r>
            <a:r>
              <a:rPr lang="ko-KR" altLang="en-US" dirty="0" smtClean="0"/>
              <a:t> 가로채어</a:t>
            </a:r>
            <a:endParaRPr lang="en-US" altLang="ko-KR" dirty="0" smtClean="0"/>
          </a:p>
          <a:p>
            <a:r>
              <a:rPr lang="en-US" altLang="ko-KR" dirty="0" smtClean="0"/>
              <a:t>Brute Force Attack</a:t>
            </a:r>
          </a:p>
          <a:p>
            <a:r>
              <a:rPr lang="en-US" altLang="ko-KR" dirty="0" smtClean="0"/>
              <a:t>Dictionary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 rot="5400000">
            <a:off x="203985" y="452199"/>
            <a:ext cx="1310633" cy="927533"/>
          </a:xfrm>
          <a:prstGeom prst="homePlate">
            <a:avLst>
              <a:gd name="adj" fmla="val 50000"/>
            </a:avLst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779" y="260648"/>
            <a:ext cx="3249303" cy="114300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800" b="1" dirty="0"/>
              <a:t>목차</a:t>
            </a:r>
            <a:endParaRPr lang="en-US" altLang="ko-KR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5"/>
            <a:ext cx="8640960" cy="45973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프로젝트 목표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시스</a:t>
            </a:r>
            <a:r>
              <a:rPr lang="ko-KR" altLang="en-US" sz="2200" b="1" dirty="0">
                <a:latin typeface="+mj-lt"/>
                <a:ea typeface="+mj-ea"/>
              </a:rPr>
              <a:t>템</a:t>
            </a:r>
            <a:r>
              <a:rPr lang="ko-KR" altLang="en-US" sz="2200" b="1" dirty="0" smtClean="0">
                <a:latin typeface="+mj-lt"/>
                <a:ea typeface="+mj-ea"/>
              </a:rPr>
              <a:t> 구조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환경</a:t>
            </a:r>
            <a:endParaRPr lang="ko-KR" altLang="en-US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개발 일정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업무 분담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사항</a:t>
            </a:r>
            <a:endParaRPr lang="en-US" altLang="ko-KR" sz="2200" b="1" dirty="0" smtClean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진행 계획</a:t>
            </a:r>
            <a:endParaRPr lang="en-US" altLang="ko-KR" sz="2200" b="1" dirty="0">
              <a:latin typeface="+mj-lt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200" b="1" dirty="0" smtClean="0">
                <a:latin typeface="+mj-lt"/>
                <a:ea typeface="+mj-ea"/>
              </a:rPr>
              <a:t>취약점 분석 및 보안요소 추가 사항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200" b="1" dirty="0" smtClean="0">
                <a:latin typeface="+mj-lt"/>
                <a:ea typeface="+mj-ea"/>
              </a:rPr>
              <a:t>Q&amp;A</a:t>
            </a:r>
            <a:endParaRPr lang="en-US" altLang="ko-KR" sz="2200" b="1" dirty="0">
              <a:latin typeface="+mj-lt"/>
              <a:ea typeface="+mj-ea"/>
            </a:endParaRPr>
          </a:p>
        </p:txBody>
      </p:sp>
      <p:cxnSp>
        <p:nvCxnSpPr>
          <p:cNvPr id="15" name="직선 연결선 36"/>
          <p:cNvCxnSpPr/>
          <p:nvPr/>
        </p:nvCxnSpPr>
        <p:spPr>
          <a:xfrm>
            <a:off x="251520" y="1700808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17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1692182"/>
            <a:ext cx="7200900" cy="468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11600" y="2924944"/>
            <a:ext cx="4312174" cy="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411600" y="2636912"/>
            <a:ext cx="4312174" cy="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71600" y="1988840"/>
            <a:ext cx="1440000" cy="1440000"/>
            <a:chOff x="971600" y="1988840"/>
            <a:chExt cx="1440000" cy="1440000"/>
          </a:xfrm>
        </p:grpSpPr>
        <p:pic>
          <p:nvPicPr>
            <p:cNvPr id="34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416483" y="227687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717697" y="1988840"/>
            <a:ext cx="1440000" cy="1440000"/>
            <a:chOff x="6717697" y="1988840"/>
            <a:chExt cx="1440000" cy="1440000"/>
          </a:xfrm>
        </p:grpSpPr>
        <p:pic>
          <p:nvPicPr>
            <p:cNvPr id="37" name="Picture 8" descr="php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697" y="1988840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6985984" y="22768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Login_ok</a:t>
              </a:r>
              <a:endParaRPr lang="ko-KR" altLang="en-US" dirty="0"/>
            </a:p>
          </p:txBody>
        </p:sp>
      </p:grpSp>
      <p:pic>
        <p:nvPicPr>
          <p:cNvPr id="40" name="Picture 8" descr="php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80" y="493270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200023" y="522073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103105" y="3417355"/>
            <a:ext cx="1981936" cy="172819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38845" y="3425981"/>
            <a:ext cx="1872063" cy="162184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2457328">
            <a:off x="1817288" y="4185275"/>
            <a:ext cx="235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정보 없을 시</a:t>
            </a:r>
            <a:endParaRPr lang="en-US" altLang="ko-KR" dirty="0"/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555262" y="2924944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실패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login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1680" y="1988840"/>
            <a:ext cx="243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ID / PW </a:t>
            </a:r>
            <a:r>
              <a:rPr lang="ko-KR" altLang="en-US" dirty="0" smtClean="0"/>
              <a:t>입력 후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Login_ok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 rot="19113844">
            <a:off x="5351054" y="4160941"/>
            <a:ext cx="2061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로그인 성공 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index </a:t>
            </a:r>
            <a:r>
              <a:rPr lang="ko-KR" altLang="en-US" dirty="0" smtClean="0"/>
              <a:t>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6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0868" y="1989000"/>
            <a:ext cx="1439999" cy="1942315"/>
            <a:chOff x="971600" y="1989000"/>
            <a:chExt cx="1439999" cy="1942315"/>
          </a:xfrm>
        </p:grpSpPr>
        <p:sp>
          <p:nvSpPr>
            <p:cNvPr id="17" name="TextBox 16"/>
            <p:cNvSpPr txBox="1"/>
            <p:nvPr/>
          </p:nvSpPr>
          <p:spPr>
            <a:xfrm>
              <a:off x="1209737" y="3284984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Ubuntu</a:t>
              </a:r>
            </a:p>
            <a:p>
              <a:r>
                <a:rPr lang="en-US" altLang="ko-KR" dirty="0" smtClean="0"/>
                <a:t>Firewall</a:t>
              </a:r>
            </a:p>
          </p:txBody>
        </p:sp>
        <p:pic>
          <p:nvPicPr>
            <p:cNvPr id="2050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1600" y="198900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971600" y="1989138"/>
            <a:ext cx="5607050" cy="43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Firewall </a:t>
            </a:r>
            <a:r>
              <a:rPr lang="ko-KR" altLang="en-US" dirty="0" smtClean="0"/>
              <a:t>작동 소스 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7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8-2 </a:t>
            </a:r>
            <a:r>
              <a:rPr lang="en-US" altLang="ko-KR" sz="2800" b="1" dirty="0">
                <a:latin typeface="+mj-ea"/>
              </a:rPr>
              <a:t>Brute Force Attack(Dictionary Attack)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+mj-ea"/>
              </a:rPr>
              <a:t>Brute </a:t>
            </a:r>
            <a:r>
              <a:rPr lang="en-US" altLang="ko-KR" dirty="0">
                <a:latin typeface="+mj-ea"/>
              </a:rPr>
              <a:t>Force Attack(Dictionary Attack)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43608" y="1989000"/>
            <a:ext cx="1439999" cy="1942315"/>
            <a:chOff x="971600" y="1989000"/>
            <a:chExt cx="1439999" cy="1942315"/>
          </a:xfrm>
        </p:grpSpPr>
        <p:sp>
          <p:nvSpPr>
            <p:cNvPr id="17" name="TextBox 16"/>
            <p:cNvSpPr txBox="1"/>
            <p:nvPr/>
          </p:nvSpPr>
          <p:spPr>
            <a:xfrm>
              <a:off x="1117564" y="3284984"/>
              <a:ext cx="114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Ubuntu</a:t>
              </a:r>
            </a:p>
            <a:p>
              <a:pPr algn="ctr"/>
              <a:r>
                <a:rPr lang="en-US" altLang="ko-KR" dirty="0" err="1" smtClean="0"/>
                <a:t>DataBase</a:t>
              </a:r>
              <a:endParaRPr lang="en-US" altLang="ko-KR" dirty="0" smtClean="0"/>
            </a:p>
          </p:txBody>
        </p:sp>
        <p:pic>
          <p:nvPicPr>
            <p:cNvPr id="2050" name="Picture 2" descr="Computer Ubuntu Icon Claire Monitor Iconset Prasilart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989000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1988840"/>
            <a:ext cx="2952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25" y="4771603"/>
            <a:ext cx="2952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6500428" y="381399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5356140"/>
            <a:ext cx="359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로그인 실패 횟수를 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번이 넘어가면 로그인 불가능하게 방지</a:t>
            </a:r>
            <a:endParaRPr lang="en-US" altLang="ko-KR" sz="2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51520" y="4758938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DataBase</a:t>
            </a:r>
            <a:r>
              <a:rPr lang="en-US" altLang="ko-KR" sz="2800" b="1" dirty="0" smtClean="0"/>
              <a:t> Column </a:t>
            </a:r>
            <a:r>
              <a:rPr lang="ko-KR" altLang="en-US" sz="2800" b="1" dirty="0" smtClean="0"/>
              <a:t>추가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02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8-1 PHP Code Injection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PHP Code Injection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PHP Code</a:t>
            </a:r>
            <a:r>
              <a:rPr lang="ko-KR" altLang="en-US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latin typeface="+mj-ea"/>
                <a:ea typeface="+mj-ea"/>
              </a:rPr>
              <a:t>Injection</a:t>
            </a: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Q&amp;A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743908" y="2782669"/>
            <a:ext cx="165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 smtClean="0"/>
              <a:t>END</a:t>
            </a:r>
            <a:endParaRPr lang="en-US" altLang="ko-KR" sz="36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프로젝트 목표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Project </a:t>
            </a:r>
            <a:r>
              <a:rPr lang="en-US" altLang="ko-KR" smtClean="0"/>
              <a:t>Goals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49398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Web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Ubuntu</a:t>
            </a:r>
            <a:r>
              <a:rPr lang="ko-KR" altLang="en-US" b="1" dirty="0" smtClean="0">
                <a:latin typeface="+mj-ea"/>
              </a:rPr>
              <a:t>로 </a:t>
            </a:r>
            <a:r>
              <a:rPr lang="en-US" altLang="ko-KR" b="1" dirty="0" smtClean="0">
                <a:latin typeface="+mj-ea"/>
              </a:rPr>
              <a:t>Web Server</a:t>
            </a:r>
            <a:r>
              <a:rPr lang="ko-KR" altLang="en-US" b="1" dirty="0" smtClean="0">
                <a:latin typeface="+mj-ea"/>
              </a:rPr>
              <a:t> 구성</a:t>
            </a:r>
            <a:endParaRPr lang="en-US" altLang="ko-KR" b="1" dirty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Mobile </a:t>
            </a:r>
            <a:r>
              <a:rPr lang="en-US" altLang="ko-KR" b="1" dirty="0" err="1" smtClean="0">
                <a:latin typeface="+mj-ea"/>
              </a:rPr>
              <a:t>WebApp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smtClean="0">
                <a:latin typeface="+mj-ea"/>
              </a:rPr>
              <a:t>Camera</a:t>
            </a:r>
            <a:r>
              <a:rPr lang="ko-KR" altLang="en-US" b="1" dirty="0" smtClean="0">
                <a:latin typeface="+mj-ea"/>
              </a:rPr>
              <a:t>를 활용하여 </a:t>
            </a:r>
            <a:r>
              <a:rPr lang="en-US" altLang="ko-KR" b="1" dirty="0" smtClean="0">
                <a:latin typeface="+mj-ea"/>
              </a:rPr>
              <a:t>Smart Car </a:t>
            </a:r>
            <a:r>
              <a:rPr lang="ko-KR" altLang="en-US" b="1" dirty="0" smtClean="0">
                <a:latin typeface="+mj-ea"/>
              </a:rPr>
              <a:t>제어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latin typeface="+mj-ea"/>
                <a:ea typeface="+mj-ea"/>
              </a:rPr>
              <a:t>Smart Car</a:t>
            </a: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Raspberry PI</a:t>
            </a:r>
            <a:r>
              <a:rPr lang="ko-KR" altLang="en-US" b="1" dirty="0" smtClean="0">
                <a:latin typeface="+mj-ea"/>
              </a:rPr>
              <a:t>를 통한 </a:t>
            </a:r>
            <a:r>
              <a:rPr lang="en-US" altLang="ko-KR" b="1" dirty="0" smtClean="0">
                <a:latin typeface="+mj-ea"/>
              </a:rPr>
              <a:t>Python</a:t>
            </a:r>
            <a:r>
              <a:rPr lang="ko-KR" altLang="en-US" b="1" dirty="0" smtClean="0">
                <a:latin typeface="+mj-ea"/>
              </a:rPr>
              <a:t>으로 </a:t>
            </a:r>
            <a:r>
              <a:rPr lang="en-US" altLang="ko-KR" b="1" dirty="0" err="1" smtClean="0">
                <a:latin typeface="+mj-ea"/>
              </a:rPr>
              <a:t>WebSocket</a:t>
            </a:r>
            <a:r>
              <a:rPr lang="en-US" altLang="ko-KR" b="1" dirty="0" smtClean="0">
                <a:latin typeface="+mj-ea"/>
              </a:rPr>
              <a:t> Server </a:t>
            </a:r>
            <a:r>
              <a:rPr lang="ko-KR" altLang="en-US" b="1" dirty="0" smtClean="0">
                <a:latin typeface="+mj-ea"/>
              </a:rPr>
              <a:t>구성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2400" b="1" dirty="0" smtClean="0">
              <a:latin typeface="+mj-ea"/>
              <a:ea typeface="+mj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ea"/>
                <a:ea typeface="+mj-ea"/>
              </a:rPr>
              <a:t>해킹 </a:t>
            </a:r>
            <a:r>
              <a:rPr lang="en-US" altLang="ko-KR" sz="2400" b="1" dirty="0" smtClean="0">
                <a:latin typeface="+mj-ea"/>
                <a:ea typeface="+mj-ea"/>
              </a:rPr>
              <a:t>/ </a:t>
            </a:r>
            <a:r>
              <a:rPr lang="ko-KR" altLang="en-US" sz="2400" b="1" dirty="0" smtClean="0">
                <a:latin typeface="+mj-ea"/>
                <a:ea typeface="+mj-ea"/>
              </a:rPr>
              <a:t>보안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smtClean="0">
                <a:latin typeface="+mj-ea"/>
              </a:rPr>
              <a:t>OWASP Top10 </a:t>
            </a:r>
            <a:r>
              <a:rPr lang="ko-KR" altLang="en-US" b="1" dirty="0" smtClean="0">
                <a:latin typeface="+mj-ea"/>
              </a:rPr>
              <a:t>취약점 분석 및 대응</a:t>
            </a:r>
            <a:endParaRPr lang="en-US" altLang="ko-KR" b="1" dirty="0" smtClean="0">
              <a:latin typeface="+mj-ea"/>
            </a:endParaRPr>
          </a:p>
          <a:p>
            <a:pPr marL="971550" lvl="1" indent="-5143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b="1" dirty="0" err="1" smtClean="0">
                <a:latin typeface="+mj-ea"/>
              </a:rPr>
              <a:t>DDoS</a:t>
            </a:r>
            <a:endParaRPr lang="en-US" altLang="ko-KR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(Total)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System Structure(Total)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3877" y="2924944"/>
            <a:ext cx="1624347" cy="1213304"/>
          </a:xfrm>
          <a:prstGeom prst="rect">
            <a:avLst/>
          </a:prstGeom>
        </p:spPr>
      </p:pic>
      <p:sp>
        <p:nvSpPr>
          <p:cNvPr id="9" name="TextBox 56"/>
          <p:cNvSpPr txBox="1"/>
          <p:nvPr/>
        </p:nvSpPr>
        <p:spPr>
          <a:xfrm>
            <a:off x="5148064" y="3937253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Web Server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 smtClean="0">
                <a:solidFill>
                  <a:srgbClr val="C00000"/>
                </a:solidFill>
              </a:rPr>
              <a:t>(Ubuntu)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0" name="TextBox 56"/>
          <p:cNvSpPr txBox="1"/>
          <p:nvPr/>
        </p:nvSpPr>
        <p:spPr>
          <a:xfrm>
            <a:off x="347879" y="4149080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Smart Car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596" y="2883524"/>
            <a:ext cx="1440160" cy="1296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54904" y="4960919"/>
            <a:ext cx="1424749" cy="936117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2410629" y="5945857"/>
            <a:ext cx="1513299" cy="64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</a:rPr>
              <a:t>Hacker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(Kali)</a:t>
            </a:r>
          </a:p>
        </p:txBody>
      </p:sp>
      <p:cxnSp>
        <p:nvCxnSpPr>
          <p:cNvPr id="14" name="직선 화살표 연결선 13"/>
          <p:cNvCxnSpPr>
            <a:endCxn id="11" idx="3"/>
          </p:cNvCxnSpPr>
          <p:nvPr/>
        </p:nvCxnSpPr>
        <p:spPr>
          <a:xfrm flipH="1">
            <a:off x="1782756" y="3531596"/>
            <a:ext cx="3582464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3161573" y="3573016"/>
            <a:ext cx="5706" cy="1387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V="1">
            <a:off x="3167279" y="3789041"/>
            <a:ext cx="2197941" cy="11718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6"/>
          <p:cNvSpPr txBox="1"/>
          <p:nvPr/>
        </p:nvSpPr>
        <p:spPr>
          <a:xfrm rot="19911771">
            <a:off x="3734021" y="4332935"/>
            <a:ext cx="1513300" cy="48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취약점 공격</a:t>
            </a:r>
          </a:p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권한 탈취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1906572" y="4077072"/>
            <a:ext cx="1513300" cy="48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비인가 접근 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srgbClr val="FF0000"/>
                </a:solidFill>
              </a:rPr>
              <a:t>제어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2338620" y="3212976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Socket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통신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466030" y="3438726"/>
            <a:ext cx="1202314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/>
          <p:cNvSpPr txBox="1"/>
          <p:nvPr/>
        </p:nvSpPr>
        <p:spPr>
          <a:xfrm>
            <a:off x="6371068" y="3140155"/>
            <a:ext cx="1513300" cy="288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>
                <a:solidFill>
                  <a:srgbClr val="FF0000"/>
                </a:solidFill>
              </a:rPr>
              <a:t>Web App</a:t>
            </a:r>
          </a:p>
        </p:txBody>
      </p:sp>
      <p:sp>
        <p:nvSpPr>
          <p:cNvPr id="22" name="TextBox 56"/>
          <p:cNvSpPr txBox="1"/>
          <p:nvPr/>
        </p:nvSpPr>
        <p:spPr>
          <a:xfrm>
            <a:off x="3849680" y="1647541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mtClean="0">
                <a:solidFill>
                  <a:srgbClr val="C00000"/>
                </a:solidFill>
              </a:rPr>
              <a:t>공유</a:t>
            </a:r>
            <a:r>
              <a:rPr lang="ko-KR" altLang="en-US" b="1">
                <a:solidFill>
                  <a:srgbClr val="C00000"/>
                </a:solidFill>
              </a:rPr>
              <a:t>기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11" idx="0"/>
            <a:endCxn id="22" idx="1"/>
          </p:cNvCxnSpPr>
          <p:nvPr/>
        </p:nvCxnSpPr>
        <p:spPr>
          <a:xfrm flipV="1">
            <a:off x="1062676" y="1832207"/>
            <a:ext cx="2787004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4545409" y="2014320"/>
            <a:ext cx="1359304" cy="91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2" idx="3"/>
          </p:cNvCxnSpPr>
          <p:nvPr/>
        </p:nvCxnSpPr>
        <p:spPr>
          <a:xfrm flipH="1" flipV="1">
            <a:off x="5241138" y="1832207"/>
            <a:ext cx="2872387" cy="105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6"/>
          <p:cNvSpPr txBox="1"/>
          <p:nvPr/>
        </p:nvSpPr>
        <p:spPr>
          <a:xfrm rot="1162512">
            <a:off x="5928473" y="20297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56"/>
          <p:cNvSpPr txBox="1"/>
          <p:nvPr/>
        </p:nvSpPr>
        <p:spPr>
          <a:xfrm rot="20333719">
            <a:off x="1512280" y="211557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56"/>
          <p:cNvSpPr txBox="1"/>
          <p:nvPr/>
        </p:nvSpPr>
        <p:spPr>
          <a:xfrm rot="2004581">
            <a:off x="4704780" y="2261295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WiFi</a:t>
            </a:r>
            <a:r>
              <a:rPr lang="en-US" altLang="ko-KR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접속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직선 화살표 연결선 28"/>
          <p:cNvCxnSpPr>
            <a:stCxn id="12" idx="0"/>
            <a:endCxn id="22" idx="2"/>
          </p:cNvCxnSpPr>
          <p:nvPr/>
        </p:nvCxnSpPr>
        <p:spPr>
          <a:xfrm flipV="1">
            <a:off x="3167279" y="2016873"/>
            <a:ext cx="1378130" cy="2944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/>
          <p:cNvSpPr txBox="1"/>
          <p:nvPr/>
        </p:nvSpPr>
        <p:spPr>
          <a:xfrm>
            <a:off x="3130708" y="2564904"/>
            <a:ext cx="1513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00" b="1" smtClean="0">
                <a:solidFill>
                  <a:srgbClr val="FF0000"/>
                </a:solidFill>
              </a:rPr>
              <a:t>AP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공격</a:t>
            </a:r>
            <a:endParaRPr lang="en-US" altLang="ko-KR" sz="1300" b="1" dirty="0">
              <a:solidFill>
                <a:srgbClr val="FF0000"/>
              </a:solidFill>
            </a:endParaRPr>
          </a:p>
        </p:txBody>
      </p:sp>
      <p:pic>
        <p:nvPicPr>
          <p:cNvPr id="31" name="그림 30"/>
          <p:cNvPicPr preferRelativeResize="0"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84526" y="2883524"/>
            <a:ext cx="1457997" cy="1296000"/>
          </a:xfrm>
          <a:prstGeom prst="rect">
            <a:avLst/>
          </a:prstGeom>
        </p:spPr>
      </p:pic>
      <p:sp>
        <p:nvSpPr>
          <p:cNvPr id="32" name="TextBox 56"/>
          <p:cNvSpPr txBox="1"/>
          <p:nvPr/>
        </p:nvSpPr>
        <p:spPr>
          <a:xfrm>
            <a:off x="7386219" y="4221088"/>
            <a:ext cx="139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C00000"/>
                </a:solidFill>
              </a:rPr>
              <a:t>Mobile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시스템 구조</a:t>
            </a: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(Smart Car)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System Structure(Smart Car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1520" y="1844824"/>
            <a:ext cx="8640960" cy="4712225"/>
            <a:chOff x="251520" y="1844824"/>
            <a:chExt cx="8640960" cy="4712225"/>
          </a:xfrm>
        </p:grpSpPr>
        <p:sp>
          <p:nvSpPr>
            <p:cNvPr id="9" name="TextBox 56"/>
            <p:cNvSpPr txBox="1"/>
            <p:nvPr/>
          </p:nvSpPr>
          <p:spPr>
            <a:xfrm>
              <a:off x="3527884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Main(STM32F4)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56"/>
            <p:cNvSpPr txBox="1"/>
            <p:nvPr/>
          </p:nvSpPr>
          <p:spPr>
            <a:xfrm>
              <a:off x="251520" y="4031659"/>
              <a:ext cx="18947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rgbClr val="C00000"/>
                  </a:solidFill>
                </a:rPr>
                <a:t>Raspberry Pi</a:t>
              </a:r>
            </a:p>
          </p:txBody>
        </p:sp>
        <p:sp>
          <p:nvSpPr>
            <p:cNvPr id="11" name="TextBox 56"/>
            <p:cNvSpPr txBox="1"/>
            <p:nvPr/>
          </p:nvSpPr>
          <p:spPr>
            <a:xfrm>
              <a:off x="6804248" y="1844824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Front(STM32F0)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56"/>
            <p:cNvSpPr txBox="1"/>
            <p:nvPr/>
          </p:nvSpPr>
          <p:spPr>
            <a:xfrm>
              <a:off x="6804248" y="6218495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Rear(STM32F0)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56"/>
            <p:cNvSpPr txBox="1"/>
            <p:nvPr/>
          </p:nvSpPr>
          <p:spPr>
            <a:xfrm>
              <a:off x="6804248" y="4031659"/>
              <a:ext cx="2088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smtClean="0">
                  <a:solidFill>
                    <a:srgbClr val="C00000"/>
                  </a:solidFill>
                </a:rPr>
                <a:t>Middle(STM32F0)</a:t>
              </a:r>
              <a:endParaRPr lang="en-US" altLang="ko-KR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9" idx="1"/>
            </p:cNvCxnSpPr>
            <p:nvPr/>
          </p:nvCxnSpPr>
          <p:spPr>
            <a:xfrm>
              <a:off x="2146234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3"/>
              <a:endCxn id="13" idx="1"/>
            </p:cNvCxnSpPr>
            <p:nvPr/>
          </p:nvCxnSpPr>
          <p:spPr>
            <a:xfrm>
              <a:off x="5422598" y="4200936"/>
              <a:ext cx="1381650" cy="0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56"/>
            <p:cNvSpPr txBox="1"/>
            <p:nvPr/>
          </p:nvSpPr>
          <p:spPr>
            <a:xfrm>
              <a:off x="2180457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UART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56"/>
            <p:cNvSpPr txBox="1"/>
            <p:nvPr/>
          </p:nvSpPr>
          <p:spPr>
            <a:xfrm>
              <a:off x="5493294" y="3881075"/>
              <a:ext cx="124025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300" b="1" dirty="0" smtClean="0">
                  <a:solidFill>
                    <a:srgbClr val="FF0000"/>
                  </a:solidFill>
                </a:rPr>
                <a:t>CAN </a:t>
              </a:r>
              <a:r>
                <a:rPr lang="ko-KR" altLang="en-US" sz="1300" b="1" dirty="0" smtClean="0">
                  <a:solidFill>
                    <a:srgbClr val="FF0000"/>
                  </a:solidFill>
                </a:rPr>
                <a:t>통신</a:t>
              </a:r>
              <a:endParaRPr lang="en-US" altLang="ko-KR" sz="13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꺾인 연결선 17"/>
            <p:cNvCxnSpPr>
              <a:stCxn id="11" idx="1"/>
              <a:endCxn id="12" idx="1"/>
            </p:cNvCxnSpPr>
            <p:nvPr/>
          </p:nvCxnSpPr>
          <p:spPr>
            <a:xfrm rot="10800000" flipV="1">
              <a:off x="6804248" y="2014100"/>
              <a:ext cx="12700" cy="4373671"/>
            </a:xfrm>
            <a:prstGeom prst="bentConnector3">
              <a:avLst>
                <a:gd name="adj1" fmla="val 1800000"/>
              </a:avLst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환경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mtClean="0">
                <a:solidFill>
                  <a:schemeClr val="bg1"/>
                </a:solidFill>
              </a:rPr>
              <a:t>Development Tools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90998"/>
              </p:ext>
            </p:extLst>
          </p:nvPr>
        </p:nvGraphicFramePr>
        <p:xfrm>
          <a:off x="250825" y="1700212"/>
          <a:ext cx="4249738" cy="4897435"/>
        </p:xfrm>
        <a:graphic>
          <a:graphicData uri="http://schemas.openxmlformats.org/drawingml/2006/table">
            <a:tbl>
              <a:tblPr firstRow="1" bandRow="1"/>
              <a:tblGrid>
                <a:gridCol w="1224831"/>
                <a:gridCol w="3024907"/>
              </a:tblGrid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Linux(Ubuntu)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Linux(Kali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 -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700" b="1" baseline="0" dirty="0" err="1" smtClean="0">
                          <a:solidFill>
                            <a:schemeClr val="tx1"/>
                          </a:solidFill>
                        </a:rPr>
                        <a:t>WebSocket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- Web Server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Ubuntu - MySQL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 CSS, JS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700" b="1" baseline="0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  <a:tr h="979487">
                <a:tc>
                  <a:txBody>
                    <a:bodyPr/>
                    <a:lstStyle/>
                    <a:p>
                      <a:pPr marL="0" indent="0" algn="ctr" latinLnBrk="0">
                        <a:buFont typeface="Wingdings"/>
                        <a:buNone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en-US" altLang="ko-KR" sz="1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, Eclipse</a:t>
                      </a:r>
                    </a:p>
                  </a:txBody>
                  <a:tcPr marL="46800" marR="46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>
                        <a:alpha val="28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4048" y="2132856"/>
            <a:ext cx="1296144" cy="9048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84973" y="3573016"/>
            <a:ext cx="1819275" cy="1076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7156" y="2276872"/>
            <a:ext cx="201930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25554" y="5389885"/>
            <a:ext cx="1490662" cy="7667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92280" y="5157192"/>
            <a:ext cx="1584176" cy="12321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327527" y="3573016"/>
            <a:ext cx="1113681" cy="1113680"/>
          </a:xfrm>
          <a:prstGeom prst="rect">
            <a:avLst/>
          </a:prstGeom>
        </p:spPr>
      </p:pic>
      <p:sp>
        <p:nvSpPr>
          <p:cNvPr id="15" name="직사각형 12"/>
          <p:cNvSpPr/>
          <p:nvPr/>
        </p:nvSpPr>
        <p:spPr>
          <a:xfrm>
            <a:off x="4643438" y="1700213"/>
            <a:ext cx="4249041" cy="4897437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개발 일정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/>
              <a:t>Development Schedule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23144"/>
              </p:ext>
            </p:extLst>
          </p:nvPr>
        </p:nvGraphicFramePr>
        <p:xfrm>
          <a:off x="251518" y="1700213"/>
          <a:ext cx="8606107" cy="48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  <a:gridCol w="910551"/>
                <a:gridCol w="910551"/>
                <a:gridCol w="910551"/>
                <a:gridCol w="910551"/>
                <a:gridCol w="910551"/>
                <a:gridCol w="910551"/>
                <a:gridCol w="910551"/>
              </a:tblGrid>
              <a:tr h="612180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~5/31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~6/17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주제 기획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개발 환경 구축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웹페이지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스마트카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기능 구현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smtClean="0">
                          <a:solidFill>
                            <a:schemeClr val="tx1"/>
                          </a:solidFill>
                        </a:rPr>
                        <a:t>취약점 분석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취약점 보안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최종 점검 및 발표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555875" y="2429355"/>
            <a:ext cx="626180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53407" y="3042834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3406" y="3656313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5875" y="4269792"/>
            <a:ext cx="6261804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3405" y="5496750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5776" y="6110230"/>
            <a:ext cx="6261903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3404" y="4883271"/>
            <a:ext cx="6264275" cy="360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53404" y="2429355"/>
            <a:ext cx="828328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1731" y="3042834"/>
            <a:ext cx="183388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29944" y="6110230"/>
            <a:ext cx="1787735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04217" y="3656313"/>
            <a:ext cx="1818562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04217" y="4269792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15615" y="4883271"/>
            <a:ext cx="1814329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22779" y="5496750"/>
            <a:ext cx="1818563" cy="3600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28623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팀장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법인카드 관리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리그오브레전</a:t>
            </a:r>
            <a:r>
              <a:rPr lang="ko-KR" altLang="en-US" sz="2400" b="1" dirty="0" err="1">
                <a:latin typeface="+mj-lt"/>
              </a:rPr>
              <a:t>드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사장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결제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카트라이더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상무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회식장소 섭외 및 음주가무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사원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</a:t>
            </a:r>
            <a:r>
              <a:rPr lang="ko-KR" altLang="en-US" sz="2400" b="1" dirty="0" err="1">
                <a:latin typeface="+mj-lt"/>
              </a:rPr>
              <a:t>더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en-US" altLang="ko-KR" sz="2400" b="1" dirty="0" smtClean="0">
                <a:latin typeface="+mj-lt"/>
              </a:rPr>
              <a:t>(</a:t>
            </a:r>
            <a:r>
              <a:rPr lang="ko-KR" altLang="en-US" sz="2400" b="1" dirty="0" smtClean="0">
                <a:latin typeface="+mj-lt"/>
              </a:rPr>
              <a:t>이사</a:t>
            </a:r>
            <a:r>
              <a:rPr lang="en-US" altLang="ko-KR" sz="2400" b="1" dirty="0" smtClean="0">
                <a:latin typeface="+mj-lt"/>
              </a:rPr>
              <a:t>)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도망 및 부분결제</a:t>
            </a:r>
            <a:r>
              <a:rPr lang="en-US" altLang="ko-KR" sz="2400" b="1" dirty="0" smtClean="0">
                <a:latin typeface="+mj-lt"/>
              </a:rPr>
              <a:t>, </a:t>
            </a:r>
            <a:r>
              <a:rPr lang="ko-KR" altLang="en-US" sz="2400" b="1" dirty="0" err="1" smtClean="0">
                <a:latin typeface="+mj-lt"/>
              </a:rPr>
              <a:t>카트라이더</a:t>
            </a: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51520" y="908720"/>
            <a:ext cx="864096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 txBox="1">
            <a:spLocks/>
          </p:cNvSpPr>
          <p:nvPr/>
        </p:nvSpPr>
        <p:spPr>
          <a:xfrm>
            <a:off x="251520" y="260649"/>
            <a:ext cx="86409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</a:schemeClr>
                </a:solidFill>
                <a:latin typeface="210 콤퓨타세탁 L" pitchFamily="18" charset="-127"/>
                <a:ea typeface="210 콤퓨타세탁 L" pitchFamily="18" charset="-127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600" b="1" dirty="0" smtClean="0">
                <a:solidFill>
                  <a:schemeClr val="tx1"/>
                </a:solidFill>
                <a:latin typeface="+mj-ea"/>
                <a:ea typeface="+mj-ea"/>
              </a:rPr>
              <a:t>5.</a:t>
            </a:r>
            <a:r>
              <a:rPr lang="ko-KR" altLang="en-US" sz="2600" b="1" dirty="0" smtClean="0">
                <a:solidFill>
                  <a:schemeClr val="tx1"/>
                </a:solidFill>
                <a:latin typeface="+mj-ea"/>
                <a:ea typeface="+mj-ea"/>
              </a:rPr>
              <a:t> 역할 분담</a:t>
            </a:r>
            <a:endParaRPr lang="en-US" altLang="ko-KR" sz="2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052736"/>
            <a:ext cx="8640960" cy="5046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Division of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8640960" cy="34163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김성빈</a:t>
            </a:r>
            <a:r>
              <a:rPr lang="en-US" altLang="ko-KR" sz="2400" b="1" dirty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Web Server </a:t>
            </a:r>
            <a:r>
              <a:rPr lang="ko-KR" altLang="en-US" sz="2400" b="1" dirty="0" smtClean="0">
                <a:latin typeface="+mj-lt"/>
              </a:rPr>
              <a:t>구축 및 </a:t>
            </a:r>
            <a:r>
              <a:rPr lang="en-US" altLang="ko-KR" sz="2400" b="1" dirty="0" smtClean="0">
                <a:latin typeface="+mj-lt"/>
              </a:rPr>
              <a:t>DB </a:t>
            </a:r>
            <a:r>
              <a:rPr lang="ko-KR" altLang="en-US" sz="2400" b="1" dirty="0" smtClean="0">
                <a:latin typeface="+mj-lt"/>
              </a:rPr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김지연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en-US" altLang="ko-KR" sz="2400" b="1" dirty="0"/>
              <a:t>Web Server </a:t>
            </a:r>
            <a:r>
              <a:rPr lang="ko-KR" altLang="en-US" sz="2400" b="1" dirty="0"/>
              <a:t>구축 및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설계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황대훈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smtClean="0">
                <a:latin typeface="+mj-lt"/>
              </a:rPr>
              <a:t>조명환 </a:t>
            </a:r>
            <a:r>
              <a:rPr lang="en-US" altLang="ko-KR" sz="2400" b="1" dirty="0" smtClean="0">
                <a:latin typeface="+mj-lt"/>
              </a:rPr>
              <a:t>: Smart Car </a:t>
            </a:r>
            <a:r>
              <a:rPr lang="ko-KR" altLang="en-US" sz="2400" b="1" dirty="0" smtClean="0">
                <a:latin typeface="+mj-lt"/>
              </a:rPr>
              <a:t>제어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r>
              <a:rPr lang="ko-KR" altLang="en-US" sz="2400" b="1" dirty="0" err="1" smtClean="0">
                <a:latin typeface="+mj-lt"/>
              </a:rPr>
              <a:t>구관현</a:t>
            </a:r>
            <a:r>
              <a:rPr lang="ko-KR" altLang="en-US" sz="2400" b="1" dirty="0" smtClean="0">
                <a:latin typeface="+mj-lt"/>
              </a:rPr>
              <a:t> </a:t>
            </a:r>
            <a:r>
              <a:rPr lang="en-US" altLang="ko-KR" sz="2400" b="1" dirty="0" smtClean="0">
                <a:latin typeface="+mj-lt"/>
              </a:rPr>
              <a:t>: </a:t>
            </a:r>
            <a:r>
              <a:rPr lang="ko-KR" altLang="en-US" sz="2400" b="1" dirty="0" smtClean="0">
                <a:latin typeface="+mj-lt"/>
              </a:rPr>
              <a:t>개발환경 구축 및 팀원 관리</a:t>
            </a:r>
            <a:endParaRPr lang="en-US" altLang="ko-KR" sz="2400" b="1" dirty="0" smtClean="0">
              <a:latin typeface="+mj-lt"/>
            </a:endParaRPr>
          </a:p>
          <a:p>
            <a:pPr marL="514350" indent="-514350" algn="just">
              <a:lnSpc>
                <a:spcPct val="150000"/>
              </a:lnSpc>
              <a:buAutoNum type="arabicPeriod"/>
              <a:defRPr/>
            </a:pPr>
            <a:endParaRPr lang="en-US" altLang="ko-KR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6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740</Words>
  <Application>Microsoft Office PowerPoint</Application>
  <PresentationFormat>화면 슬라이드 쇼(4:3)</PresentationFormat>
  <Paragraphs>238</Paragraphs>
  <Slides>26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구관현</dc:creator>
  <cp:lastModifiedBy>구관현</cp:lastModifiedBy>
  <cp:revision>71</cp:revision>
  <dcterms:created xsi:type="dcterms:W3CDTF">2019-05-16T06:24:15Z</dcterms:created>
  <dcterms:modified xsi:type="dcterms:W3CDTF">2019-05-29T10:54:21Z</dcterms:modified>
</cp:coreProperties>
</file>