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62" r:id="rId4"/>
    <p:sldId id="263" r:id="rId5"/>
    <p:sldId id="264" r:id="rId6"/>
    <p:sldId id="265" r:id="rId7"/>
    <p:sldId id="261" r:id="rId8"/>
    <p:sldId id="266" r:id="rId9"/>
    <p:sldId id="269" r:id="rId10"/>
    <p:sldId id="268" r:id="rId11"/>
    <p:sldId id="267" r:id="rId12"/>
    <p:sldId id="260" r:id="rId13"/>
    <p:sldId id="271" r:id="rId14"/>
    <p:sldId id="273" r:id="rId15"/>
    <p:sldId id="280" r:id="rId16"/>
    <p:sldId id="284" r:id="rId17"/>
    <p:sldId id="282" r:id="rId18"/>
    <p:sldId id="283" r:id="rId19"/>
    <p:sldId id="274" r:id="rId20"/>
    <p:sldId id="276" r:id="rId21"/>
    <p:sldId id="277" r:id="rId22"/>
    <p:sldId id="285" r:id="rId23"/>
    <p:sldId id="286" r:id="rId24"/>
    <p:sldId id="275" r:id="rId25"/>
    <p:sldId id="258" r:id="rId26"/>
    <p:sldId id="259" r:id="rId2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35" autoAdjust="0"/>
    <p:restoredTop sz="94660"/>
  </p:normalViewPr>
  <p:slideViewPr>
    <p:cSldViewPr>
      <p:cViewPr varScale="1">
        <p:scale>
          <a:sx n="110" d="100"/>
          <a:sy n="110" d="100"/>
        </p:scale>
        <p:origin x="-1752" y="-78"/>
      </p:cViewPr>
      <p:guideLst>
        <p:guide orient="horz" pos="4201"/>
        <p:guide orient="horz" pos="1071"/>
        <p:guide orient="horz" pos="1253"/>
        <p:guide orient="horz" pos="4020"/>
        <p:guide pos="2880"/>
        <p:guide pos="158"/>
        <p:guide pos="5602"/>
        <p:guide pos="5148"/>
        <p:guide pos="612"/>
        <p:guide pos="1610"/>
        <p:guide pos="415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A31AF8-8D8E-452A-ADA1-78E1E94FF56B}" type="datetimeFigureOut">
              <a:rPr lang="ko-KR" altLang="en-US" smtClean="0"/>
              <a:t>2019-05-30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87F888-689E-4A26-8BCA-F3BBA7F114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19114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87F888-689E-4A26-8BCA-F3BBA7F114D0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89190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87F888-689E-4A26-8BCA-F3BBA7F114D0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89190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87F888-689E-4A26-8BCA-F3BBA7F114D0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89190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87F888-689E-4A26-8BCA-F3BBA7F114D0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89190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87F888-689E-4A26-8BCA-F3BBA7F114D0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89190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87F888-689E-4A26-8BCA-F3BBA7F114D0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89190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87F888-689E-4A26-8BCA-F3BBA7F114D0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89190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87F888-689E-4A26-8BCA-F3BBA7F114D0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89190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87F888-689E-4A26-8BCA-F3BBA7F114D0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89190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87F888-689E-4A26-8BCA-F3BBA7F114D0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89190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87F888-689E-4A26-8BCA-F3BBA7F114D0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89190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87F888-689E-4A26-8BCA-F3BBA7F114D0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891909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87F888-689E-4A26-8BCA-F3BBA7F114D0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891909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87F888-689E-4A26-8BCA-F3BBA7F114D0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89190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87F888-689E-4A26-8BCA-F3BBA7F114D0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89190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87F888-689E-4A26-8BCA-F3BBA7F114D0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89190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87F888-689E-4A26-8BCA-F3BBA7F114D0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89190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87F888-689E-4A26-8BCA-F3BBA7F114D0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89190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87F888-689E-4A26-8BCA-F3BBA7F114D0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89190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87F888-689E-4A26-8BCA-F3BBA7F114D0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89190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87F888-689E-4A26-8BCA-F3BBA7F114D0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89190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CF7A5-AB7A-4922-816B-9FFE83888108}" type="datetimeFigureOut">
              <a:rPr lang="ko-KR" altLang="en-US" smtClean="0"/>
              <a:t>2019-05-30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93A18-9FE8-459D-AEE6-2DD965902D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1726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CF7A5-AB7A-4922-816B-9FFE83888108}" type="datetimeFigureOut">
              <a:rPr lang="ko-KR" altLang="en-US" smtClean="0"/>
              <a:t>2019-05-30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93A18-9FE8-459D-AEE6-2DD965902D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2550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CF7A5-AB7A-4922-816B-9FFE83888108}" type="datetimeFigureOut">
              <a:rPr lang="ko-KR" altLang="en-US" smtClean="0"/>
              <a:t>2019-05-30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93A18-9FE8-459D-AEE6-2DD965902D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9877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CF7A5-AB7A-4922-816B-9FFE83888108}" type="datetimeFigureOut">
              <a:rPr lang="ko-KR" altLang="en-US" smtClean="0"/>
              <a:t>2019-05-30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93A18-9FE8-459D-AEE6-2DD965902D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6714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CF7A5-AB7A-4922-816B-9FFE83888108}" type="datetimeFigureOut">
              <a:rPr lang="ko-KR" altLang="en-US" smtClean="0"/>
              <a:t>2019-05-30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93A18-9FE8-459D-AEE6-2DD965902D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9727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CF7A5-AB7A-4922-816B-9FFE83888108}" type="datetimeFigureOut">
              <a:rPr lang="ko-KR" altLang="en-US" smtClean="0"/>
              <a:t>2019-05-30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93A18-9FE8-459D-AEE6-2DD965902D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2953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CF7A5-AB7A-4922-816B-9FFE83888108}" type="datetimeFigureOut">
              <a:rPr lang="ko-KR" altLang="en-US" smtClean="0"/>
              <a:t>2019-05-30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93A18-9FE8-459D-AEE6-2DD965902D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5306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CF7A5-AB7A-4922-816B-9FFE83888108}" type="datetimeFigureOut">
              <a:rPr lang="ko-KR" altLang="en-US" smtClean="0"/>
              <a:t>2019-05-30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93A18-9FE8-459D-AEE6-2DD965902D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968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CF7A5-AB7A-4922-816B-9FFE83888108}" type="datetimeFigureOut">
              <a:rPr lang="ko-KR" altLang="en-US" smtClean="0"/>
              <a:t>2019-05-30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93A18-9FE8-459D-AEE6-2DD965902D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460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CF7A5-AB7A-4922-816B-9FFE83888108}" type="datetimeFigureOut">
              <a:rPr lang="ko-KR" altLang="en-US" smtClean="0"/>
              <a:t>2019-05-30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93A18-9FE8-459D-AEE6-2DD965902D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8862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CF7A5-AB7A-4922-816B-9FFE83888108}" type="datetimeFigureOut">
              <a:rPr lang="ko-KR" altLang="en-US" smtClean="0"/>
              <a:t>2019-05-30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93A18-9FE8-459D-AEE6-2DD965902D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7750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2CF7A5-AB7A-4922-816B-9FFE83888108}" type="datetimeFigureOut">
              <a:rPr lang="ko-KR" altLang="en-US" smtClean="0"/>
              <a:t>2019-05-30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793A18-9FE8-459D-AEE6-2DD965902D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9379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13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4.png"/><Relationship Id="rId7" Type="http://schemas.microsoft.com/office/2007/relationships/hdphoto" Target="../media/hdphoto1.wdp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3.png"/><Relationship Id="rId4" Type="http://schemas.openxmlformats.org/officeDocument/2006/relationships/image" Target="../media/image17.png"/><Relationship Id="rId9" Type="http://schemas.microsoft.com/office/2007/relationships/hdphoto" Target="../media/hdphoto2.wdp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19.png"/><Relationship Id="rId4" Type="http://schemas.microsoft.com/office/2007/relationships/hdphoto" Target="../media/hdphoto3.wdp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5.jpeg"/><Relationship Id="rId7" Type="http://schemas.openxmlformats.org/officeDocument/2006/relationships/image" Target="../media/image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36"/>
          <p:cNvCxnSpPr/>
          <p:nvPr/>
        </p:nvCxnSpPr>
        <p:spPr>
          <a:xfrm>
            <a:off x="251520" y="1700808"/>
            <a:ext cx="8640960" cy="0"/>
          </a:xfrm>
          <a:prstGeom prst="line">
            <a:avLst/>
          </a:prstGeom>
          <a:ln w="3492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835150" y="2060847"/>
            <a:ext cx="5473700" cy="360017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724128" y="5877272"/>
            <a:ext cx="316835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000" b="1" dirty="0">
                <a:latin typeface="+mj-lt"/>
              </a:rPr>
              <a:t>5</a:t>
            </a:r>
            <a:r>
              <a:rPr lang="ko-KR" altLang="en-US" sz="2000" b="1" dirty="0">
                <a:latin typeface="+mj-lt"/>
              </a:rPr>
              <a:t>조</a:t>
            </a:r>
            <a:r>
              <a:rPr lang="en-US" altLang="ko-KR" sz="2000" b="1" dirty="0">
                <a:latin typeface="+mj-lt"/>
              </a:rPr>
              <a:t>:</a:t>
            </a:r>
            <a:r>
              <a:rPr lang="ko-KR" altLang="en-US" sz="2000" b="1" dirty="0">
                <a:latin typeface="+mj-lt"/>
              </a:rPr>
              <a:t> 김성빈</a:t>
            </a:r>
            <a:r>
              <a:rPr lang="en-US" altLang="ko-KR" sz="2000" b="1" dirty="0">
                <a:latin typeface="+mj-lt"/>
              </a:rPr>
              <a:t>(</a:t>
            </a:r>
            <a:r>
              <a:rPr lang="ko-KR" altLang="en-US" sz="2000" b="1" dirty="0">
                <a:latin typeface="+mj-lt"/>
              </a:rPr>
              <a:t>팀장</a:t>
            </a:r>
            <a:r>
              <a:rPr lang="en-US" altLang="ko-KR" sz="2000" b="1" dirty="0">
                <a:latin typeface="+mj-lt"/>
              </a:rPr>
              <a:t>),</a:t>
            </a:r>
            <a:r>
              <a:rPr lang="ko-KR" altLang="en-US" sz="2000" b="1" dirty="0">
                <a:latin typeface="+mj-lt"/>
              </a:rPr>
              <a:t> </a:t>
            </a:r>
            <a:r>
              <a:rPr lang="ko-KR" altLang="en-US" sz="2000" b="1" dirty="0" err="1">
                <a:latin typeface="+mj-lt"/>
              </a:rPr>
              <a:t>구관현조명환</a:t>
            </a:r>
            <a:r>
              <a:rPr lang="en-US" altLang="ko-KR" sz="2000" b="1" dirty="0">
                <a:latin typeface="+mj-lt"/>
              </a:rPr>
              <a:t>,</a:t>
            </a:r>
            <a:r>
              <a:rPr lang="ko-KR" altLang="en-US" sz="2000" b="1" dirty="0">
                <a:latin typeface="+mj-lt"/>
              </a:rPr>
              <a:t> 황대훈</a:t>
            </a:r>
            <a:r>
              <a:rPr lang="en-US" altLang="ko-KR" sz="2000" b="1" dirty="0">
                <a:latin typeface="+mj-lt"/>
              </a:rPr>
              <a:t>,</a:t>
            </a:r>
            <a:r>
              <a:rPr lang="ko-KR" altLang="en-US" sz="2000" b="1" dirty="0">
                <a:latin typeface="+mj-lt"/>
              </a:rPr>
              <a:t> 김지연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50825" y="656873"/>
            <a:ext cx="864235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5400" b="1" dirty="0">
                <a:solidFill>
                  <a:srgbClr val="FFC000"/>
                </a:solidFill>
                <a:latin typeface="+mj-lt"/>
                <a:ea typeface="210 콤퓨타세탁 L"/>
                <a:cs typeface="Arial Unicode MS"/>
              </a:rPr>
              <a:t>Final </a:t>
            </a:r>
            <a:r>
              <a:rPr lang="en-US" altLang="ko-KR" sz="5400" b="1" dirty="0" smtClean="0">
                <a:solidFill>
                  <a:srgbClr val="FFC000"/>
                </a:solidFill>
                <a:latin typeface="+mj-lt"/>
                <a:ea typeface="210 콤퓨타세탁 L"/>
                <a:cs typeface="Arial Unicode MS"/>
              </a:rPr>
              <a:t>Project</a:t>
            </a:r>
            <a:r>
              <a:rPr lang="ko-KR" altLang="en-US" sz="5400" b="1" dirty="0" smtClean="0">
                <a:solidFill>
                  <a:srgbClr val="FFC000"/>
                </a:solidFill>
                <a:latin typeface="+mj-lt"/>
                <a:ea typeface="210 콤퓨타세탁 L"/>
                <a:cs typeface="Arial Unicode MS"/>
              </a:rPr>
              <a:t> </a:t>
            </a:r>
            <a:r>
              <a:rPr lang="en-US" altLang="ko-KR" sz="3300" b="1" spc="-200" dirty="0" err="1">
                <a:latin typeface="+mj-lt"/>
                <a:ea typeface="210 콤퓨타세탁 L"/>
                <a:cs typeface="Arial Unicode MS"/>
              </a:rPr>
              <a:t>IoT</a:t>
            </a:r>
            <a:r>
              <a:rPr lang="en-US" altLang="ko-KR" sz="3300" b="1" spc="-200" dirty="0">
                <a:latin typeface="+mj-lt"/>
                <a:ea typeface="210 콤퓨타세탁 L"/>
                <a:cs typeface="Arial Unicode MS"/>
              </a:rPr>
              <a:t> </a:t>
            </a:r>
            <a:r>
              <a:rPr lang="ko-KR" altLang="en-US" sz="3300" b="1" spc="-200" dirty="0">
                <a:latin typeface="+mj-lt"/>
                <a:ea typeface="210 콤퓨타세탁 L"/>
                <a:cs typeface="Arial Unicode MS"/>
              </a:rPr>
              <a:t>해킹</a:t>
            </a:r>
            <a:r>
              <a:rPr lang="en-US" altLang="ko-KR" sz="3300" b="1" spc="-200" dirty="0">
                <a:latin typeface="+mj-lt"/>
                <a:ea typeface="210 콤퓨타세탁 L"/>
                <a:cs typeface="Arial Unicode MS"/>
              </a:rPr>
              <a:t>/</a:t>
            </a:r>
            <a:r>
              <a:rPr lang="ko-KR" altLang="en-US" sz="3300" b="1" spc="-200" dirty="0">
                <a:latin typeface="+mj-lt"/>
                <a:ea typeface="210 콤퓨타세탁 L"/>
                <a:cs typeface="Arial Unicode MS"/>
              </a:rPr>
              <a:t>보안</a:t>
            </a:r>
            <a:r>
              <a:rPr lang="ko-KR" altLang="en-US" sz="3200" b="1" spc="-200" dirty="0">
                <a:latin typeface="+mj-lt"/>
                <a:ea typeface="210 콤퓨타세탁 L"/>
                <a:cs typeface="Arial Unicode MS"/>
              </a:rPr>
              <a:t> </a:t>
            </a:r>
            <a:r>
              <a:rPr lang="en-US" altLang="ko-KR" sz="3200" b="1" spc="-200" dirty="0" smtClean="0">
                <a:latin typeface="+mj-lt"/>
                <a:ea typeface="210 콤퓨타세탁 L"/>
                <a:cs typeface="Arial Unicode MS"/>
              </a:rPr>
              <a:t>(5</a:t>
            </a:r>
            <a:r>
              <a:rPr lang="ko-KR" altLang="en-US" sz="3200" b="1" spc="-200" dirty="0" smtClean="0">
                <a:latin typeface="+mj-lt"/>
                <a:ea typeface="210 콤퓨타세탁 L"/>
                <a:cs typeface="Arial Unicode MS"/>
              </a:rPr>
              <a:t>차 </a:t>
            </a:r>
            <a:r>
              <a:rPr lang="ko-KR" altLang="en-US" sz="3200" b="1" spc="-200" dirty="0">
                <a:latin typeface="+mj-lt"/>
                <a:ea typeface="210 콤퓨타세탁 L"/>
                <a:cs typeface="Arial Unicode MS"/>
              </a:rPr>
              <a:t>발표</a:t>
            </a:r>
            <a:r>
              <a:rPr lang="en-US" altLang="ko-KR" sz="3200" b="1" spc="-200" dirty="0" smtClean="0">
                <a:latin typeface="+mj-lt"/>
                <a:ea typeface="210 콤퓨타세탁 L"/>
                <a:cs typeface="Arial Unicode MS"/>
              </a:rPr>
              <a:t>)</a:t>
            </a:r>
            <a:endParaRPr lang="ko-KR" altLang="en-US" sz="4400" b="1" dirty="0">
              <a:latin typeface="+mj-lt"/>
              <a:ea typeface="210 콤퓨타세탁 L"/>
              <a:cs typeface="Arial Unicode MS"/>
            </a:endParaRPr>
          </a:p>
        </p:txBody>
      </p:sp>
    </p:spTree>
    <p:extLst>
      <p:ext uri="{BB962C8B-B14F-4D97-AF65-F5344CB8AC3E}">
        <p14:creationId xmlns:p14="http://schemas.microsoft.com/office/powerpoint/2010/main" val="3946662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251520" y="908720"/>
            <a:ext cx="8640960" cy="0"/>
          </a:xfrm>
          <a:prstGeom prst="line">
            <a:avLst/>
          </a:prstGeom>
          <a:ln w="3492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제목 1"/>
          <p:cNvSpPr txBox="1">
            <a:spLocks/>
          </p:cNvSpPr>
          <p:nvPr/>
        </p:nvSpPr>
        <p:spPr>
          <a:xfrm>
            <a:off x="251520" y="260649"/>
            <a:ext cx="8640960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>
                    <a:lumMod val="75000"/>
                  </a:schemeClr>
                </a:solidFill>
                <a:latin typeface="210 콤퓨타세탁 L" pitchFamily="18" charset="-127"/>
                <a:ea typeface="210 콤퓨타세탁 L" pitchFamily="18" charset="-127"/>
                <a:cs typeface="+mj-cs"/>
              </a:defRPr>
            </a:lvl1pPr>
          </a:lstStyle>
          <a:p>
            <a:pPr algn="l">
              <a:defRPr/>
            </a:pPr>
            <a:r>
              <a:rPr lang="en-US" altLang="ko-KR" sz="2600" b="1" dirty="0" smtClean="0">
                <a:solidFill>
                  <a:schemeClr val="tx1"/>
                </a:solidFill>
                <a:latin typeface="+mj-ea"/>
                <a:ea typeface="+mj-ea"/>
              </a:rPr>
              <a:t>6.</a:t>
            </a:r>
            <a:r>
              <a:rPr lang="ko-KR" altLang="en-US" sz="2600" b="1" dirty="0" smtClean="0">
                <a:solidFill>
                  <a:schemeClr val="tx1"/>
                </a:solidFill>
                <a:latin typeface="+mj-ea"/>
                <a:ea typeface="+mj-ea"/>
              </a:rPr>
              <a:t> 진행 사항</a:t>
            </a:r>
            <a:r>
              <a:rPr lang="en-US" altLang="ko-KR" sz="2600" b="1" dirty="0" smtClean="0">
                <a:solidFill>
                  <a:schemeClr val="tx1"/>
                </a:solidFill>
                <a:latin typeface="+mj-ea"/>
                <a:ea typeface="+mj-ea"/>
              </a:rPr>
              <a:t>(2</a:t>
            </a:r>
            <a:r>
              <a:rPr lang="ko-KR" altLang="en-US" sz="2600" b="1" dirty="0" smtClean="0">
                <a:solidFill>
                  <a:schemeClr val="tx1"/>
                </a:solidFill>
                <a:latin typeface="+mj-ea"/>
                <a:ea typeface="+mj-ea"/>
              </a:rPr>
              <a:t>주차</a:t>
            </a:r>
            <a:r>
              <a:rPr lang="en-US" altLang="ko-KR" sz="2600" b="1" dirty="0" smtClean="0">
                <a:solidFill>
                  <a:schemeClr val="tx1"/>
                </a:solidFill>
                <a:latin typeface="+mj-ea"/>
                <a:ea typeface="+mj-ea"/>
              </a:rPr>
              <a:t>)</a:t>
            </a:r>
            <a:endParaRPr lang="en-US" altLang="ko-KR" sz="26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1520" y="1052736"/>
            <a:ext cx="8640960" cy="50460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 smtClean="0">
                <a:solidFill>
                  <a:schemeClr val="bg1"/>
                </a:solidFill>
              </a:rPr>
              <a:t>Progress 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1520" y="1700808"/>
            <a:ext cx="8640960" cy="3831818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514350" indent="-514350" algn="just">
              <a:lnSpc>
                <a:spcPct val="150000"/>
              </a:lnSpc>
              <a:buAutoNum type="arabicPeriod"/>
              <a:defRPr/>
            </a:pPr>
            <a:r>
              <a:rPr lang="en-US" altLang="ko-KR" sz="2400" b="1" dirty="0">
                <a:latin typeface="+mj-lt"/>
              </a:rPr>
              <a:t>Python – HTML </a:t>
            </a:r>
            <a:r>
              <a:rPr lang="ko-KR" altLang="en-US" sz="2400" b="1" dirty="0">
                <a:latin typeface="+mj-lt"/>
              </a:rPr>
              <a:t>연결</a:t>
            </a:r>
            <a:endParaRPr lang="en-US" altLang="ko-KR" sz="2400" b="1" dirty="0">
              <a:latin typeface="+mj-lt"/>
            </a:endParaRPr>
          </a:p>
          <a:p>
            <a:pPr marL="971550" lvl="1" indent="-514350" algn="just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altLang="ko-KR" b="1" dirty="0" err="1">
                <a:latin typeface="+mj-lt"/>
              </a:rPr>
              <a:t>Websocket</a:t>
            </a:r>
            <a:r>
              <a:rPr lang="ko-KR" altLang="en-US" b="1" dirty="0">
                <a:latin typeface="+mj-lt"/>
              </a:rPr>
              <a:t>으로 통신 테스트 </a:t>
            </a:r>
            <a:endParaRPr lang="en-US" altLang="ko-KR" b="1" dirty="0">
              <a:latin typeface="+mj-lt"/>
            </a:endParaRPr>
          </a:p>
          <a:p>
            <a:pPr marL="971550" lvl="1" indent="-514350" algn="just">
              <a:lnSpc>
                <a:spcPct val="150000"/>
              </a:lnSpc>
              <a:buFont typeface="Arial" pitchFamily="34" charset="0"/>
              <a:buChar char="•"/>
              <a:defRPr/>
            </a:pPr>
            <a:endParaRPr lang="en-US" altLang="ko-KR" b="1" dirty="0">
              <a:latin typeface="+mj-lt"/>
            </a:endParaRPr>
          </a:p>
          <a:p>
            <a:pPr marL="514350" indent="-514350" algn="just">
              <a:lnSpc>
                <a:spcPct val="150000"/>
              </a:lnSpc>
              <a:buAutoNum type="arabicPeriod"/>
              <a:defRPr/>
            </a:pPr>
            <a:r>
              <a:rPr lang="en-US" altLang="ko-KR" sz="2400" b="1" dirty="0" err="1">
                <a:latin typeface="+mj-lt"/>
              </a:rPr>
              <a:t>CentOS</a:t>
            </a:r>
            <a:r>
              <a:rPr lang="en-US" altLang="ko-KR" sz="2400" b="1" dirty="0">
                <a:latin typeface="+mj-lt"/>
              </a:rPr>
              <a:t> Web Server – MySQL </a:t>
            </a:r>
            <a:r>
              <a:rPr lang="ko-KR" altLang="en-US" sz="2400" b="1" dirty="0">
                <a:latin typeface="+mj-lt"/>
              </a:rPr>
              <a:t>연동</a:t>
            </a:r>
            <a:endParaRPr lang="en-US" altLang="ko-KR" sz="2400" b="1" dirty="0">
              <a:latin typeface="+mj-lt"/>
            </a:endParaRPr>
          </a:p>
          <a:p>
            <a:pPr marL="971550" lvl="1" indent="-514350" algn="just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altLang="ko-KR" b="1" dirty="0">
                <a:latin typeface="+mj-lt"/>
              </a:rPr>
              <a:t>php5 – MySQL </a:t>
            </a:r>
            <a:r>
              <a:rPr lang="ko-KR" altLang="en-US" b="1" dirty="0">
                <a:latin typeface="+mj-lt"/>
              </a:rPr>
              <a:t>연동 확인 완료</a:t>
            </a:r>
            <a:endParaRPr lang="en-US" altLang="ko-KR" b="1" dirty="0">
              <a:latin typeface="+mj-lt"/>
            </a:endParaRPr>
          </a:p>
          <a:p>
            <a:pPr marL="971550" lvl="1" indent="-514350" algn="just">
              <a:lnSpc>
                <a:spcPct val="150000"/>
              </a:lnSpc>
              <a:buFont typeface="Arial" pitchFamily="34" charset="0"/>
              <a:buChar char="•"/>
              <a:defRPr/>
            </a:pPr>
            <a:endParaRPr lang="en-US" altLang="ko-KR" b="1" dirty="0">
              <a:latin typeface="+mj-lt"/>
            </a:endParaRPr>
          </a:p>
          <a:p>
            <a:pPr marL="514350" indent="-514350" algn="just">
              <a:lnSpc>
                <a:spcPct val="150000"/>
              </a:lnSpc>
              <a:buAutoNum type="arabicPeriod"/>
              <a:defRPr/>
            </a:pPr>
            <a:r>
              <a:rPr lang="en-US" altLang="ko-KR" sz="2400" b="1" dirty="0">
                <a:latin typeface="+mj-lt"/>
              </a:rPr>
              <a:t>Smart Car</a:t>
            </a:r>
          </a:p>
          <a:p>
            <a:pPr marL="971550" lvl="2" indent="-514350" algn="just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ko-KR" altLang="en-US" b="1" dirty="0">
                <a:latin typeface="+mj-lt"/>
              </a:rPr>
              <a:t>연결 상태 확인 </a:t>
            </a:r>
            <a:r>
              <a:rPr lang="ko-KR" altLang="en-US" b="1" dirty="0" smtClean="0">
                <a:latin typeface="+mj-lt"/>
              </a:rPr>
              <a:t>완료</a:t>
            </a:r>
            <a:endParaRPr lang="en-US" altLang="ko-KR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53015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251520" y="908720"/>
            <a:ext cx="8640960" cy="0"/>
          </a:xfrm>
          <a:prstGeom prst="line">
            <a:avLst/>
          </a:prstGeom>
          <a:ln w="3492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제목 1"/>
          <p:cNvSpPr txBox="1">
            <a:spLocks/>
          </p:cNvSpPr>
          <p:nvPr/>
        </p:nvSpPr>
        <p:spPr>
          <a:xfrm>
            <a:off x="251520" y="260649"/>
            <a:ext cx="8640960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>
                    <a:lumMod val="75000"/>
                  </a:schemeClr>
                </a:solidFill>
                <a:latin typeface="210 콤퓨타세탁 L" pitchFamily="18" charset="-127"/>
                <a:ea typeface="210 콤퓨타세탁 L" pitchFamily="18" charset="-127"/>
                <a:cs typeface="+mj-cs"/>
              </a:defRPr>
            </a:lvl1pPr>
          </a:lstStyle>
          <a:p>
            <a:pPr algn="l">
              <a:defRPr/>
            </a:pPr>
            <a:r>
              <a:rPr lang="en-US" altLang="ko-KR" sz="2600" b="1" dirty="0" smtClean="0">
                <a:solidFill>
                  <a:schemeClr val="tx1"/>
                </a:solidFill>
                <a:latin typeface="+mj-ea"/>
                <a:ea typeface="+mj-ea"/>
              </a:rPr>
              <a:t>6.</a:t>
            </a:r>
            <a:r>
              <a:rPr lang="ko-KR" altLang="en-US" sz="2600" b="1" dirty="0" smtClean="0">
                <a:solidFill>
                  <a:schemeClr val="tx1"/>
                </a:solidFill>
                <a:latin typeface="+mj-ea"/>
                <a:ea typeface="+mj-ea"/>
              </a:rPr>
              <a:t> 진행 사항</a:t>
            </a:r>
            <a:r>
              <a:rPr lang="en-US" altLang="ko-KR" sz="2600" b="1" dirty="0" smtClean="0">
                <a:solidFill>
                  <a:schemeClr val="tx1"/>
                </a:solidFill>
                <a:latin typeface="+mj-ea"/>
                <a:ea typeface="+mj-ea"/>
              </a:rPr>
              <a:t>(3</a:t>
            </a:r>
            <a:r>
              <a:rPr lang="ko-KR" altLang="en-US" sz="2600" b="1" dirty="0" smtClean="0">
                <a:solidFill>
                  <a:schemeClr val="tx1"/>
                </a:solidFill>
                <a:latin typeface="+mj-ea"/>
                <a:ea typeface="+mj-ea"/>
              </a:rPr>
              <a:t>주차</a:t>
            </a:r>
            <a:r>
              <a:rPr lang="en-US" altLang="ko-KR" sz="2600" b="1" dirty="0" smtClean="0">
                <a:solidFill>
                  <a:schemeClr val="tx1"/>
                </a:solidFill>
                <a:latin typeface="+mj-ea"/>
                <a:ea typeface="+mj-ea"/>
              </a:rPr>
              <a:t>)</a:t>
            </a:r>
            <a:endParaRPr lang="en-US" altLang="ko-KR" sz="26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1520" y="1052736"/>
            <a:ext cx="8640960" cy="50460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 smtClean="0">
                <a:solidFill>
                  <a:schemeClr val="bg1"/>
                </a:solidFill>
              </a:rPr>
              <a:t>Progress 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1520" y="1700808"/>
            <a:ext cx="8640960" cy="4801314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514350" indent="-514350" algn="just">
              <a:lnSpc>
                <a:spcPct val="150000"/>
              </a:lnSpc>
              <a:buAutoNum type="arabicPeriod"/>
              <a:defRPr/>
            </a:pPr>
            <a:r>
              <a:rPr lang="en-US" altLang="ko-KR" sz="2400" b="1" dirty="0" err="1" smtClean="0">
                <a:latin typeface="+mj-ea"/>
                <a:ea typeface="+mj-ea"/>
              </a:rPr>
              <a:t>CentOS</a:t>
            </a:r>
            <a:r>
              <a:rPr lang="en-US" altLang="ko-KR" sz="2400" b="1" dirty="0" smtClean="0">
                <a:latin typeface="+mj-ea"/>
                <a:ea typeface="+mj-ea"/>
              </a:rPr>
              <a:t> Web Server – MySQL </a:t>
            </a:r>
            <a:r>
              <a:rPr lang="ko-KR" altLang="en-US" sz="2400" b="1" dirty="0" smtClean="0">
                <a:latin typeface="+mj-ea"/>
                <a:ea typeface="+mj-ea"/>
              </a:rPr>
              <a:t>연동</a:t>
            </a:r>
            <a:endParaRPr lang="en-US" altLang="ko-KR" sz="2400" b="1" dirty="0" smtClean="0">
              <a:latin typeface="+mj-ea"/>
              <a:ea typeface="+mj-ea"/>
            </a:endParaRPr>
          </a:p>
          <a:p>
            <a:pPr marL="971550" lvl="1" indent="-514350" algn="just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ko-KR" altLang="en-US" b="1" dirty="0" err="1" smtClean="0">
                <a:latin typeface="+mj-ea"/>
                <a:ea typeface="+mj-ea"/>
              </a:rPr>
              <a:t>메인페이지</a:t>
            </a:r>
            <a:r>
              <a:rPr lang="ko-KR" altLang="en-US" b="1" dirty="0">
                <a:latin typeface="+mj-ea"/>
                <a:ea typeface="+mj-ea"/>
              </a:rPr>
              <a:t> </a:t>
            </a:r>
            <a:r>
              <a:rPr lang="ko-KR" altLang="en-US" b="1" dirty="0" smtClean="0">
                <a:latin typeface="+mj-ea"/>
                <a:ea typeface="+mj-ea"/>
              </a:rPr>
              <a:t>및 회원가입 페이지 구현</a:t>
            </a:r>
            <a:endParaRPr lang="en-US" altLang="ko-KR" b="1" dirty="0" smtClean="0">
              <a:latin typeface="+mj-ea"/>
              <a:ea typeface="+mj-ea"/>
            </a:endParaRPr>
          </a:p>
          <a:p>
            <a:pPr marL="971550" lvl="1" indent="-514350" algn="just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altLang="ko-KR" b="1" dirty="0" smtClean="0">
                <a:latin typeface="+mj-ea"/>
                <a:ea typeface="+mj-ea"/>
              </a:rPr>
              <a:t>Session</a:t>
            </a:r>
            <a:r>
              <a:rPr lang="ko-KR" altLang="en-US" b="1" dirty="0" smtClean="0">
                <a:latin typeface="+mj-ea"/>
                <a:ea typeface="+mj-ea"/>
              </a:rPr>
              <a:t>을 활용한 로그인 상태확인</a:t>
            </a:r>
            <a:endParaRPr lang="en-US" altLang="ko-KR" b="1" dirty="0" smtClean="0">
              <a:latin typeface="+mj-ea"/>
              <a:ea typeface="+mj-ea"/>
            </a:endParaRPr>
          </a:p>
          <a:p>
            <a:pPr marL="971550" lvl="1" indent="-514350" algn="just">
              <a:lnSpc>
                <a:spcPct val="150000"/>
              </a:lnSpc>
              <a:buFont typeface="Arial" pitchFamily="34" charset="0"/>
              <a:buChar char="•"/>
              <a:defRPr/>
            </a:pPr>
            <a:endParaRPr lang="en-US" altLang="ko-KR" b="1" dirty="0" smtClean="0">
              <a:latin typeface="+mj-ea"/>
              <a:ea typeface="+mj-ea"/>
            </a:endParaRPr>
          </a:p>
          <a:p>
            <a:pPr marL="514350" indent="-514350" algn="just">
              <a:lnSpc>
                <a:spcPct val="150000"/>
              </a:lnSpc>
              <a:buAutoNum type="arabicPeriod"/>
              <a:defRPr/>
            </a:pPr>
            <a:r>
              <a:rPr lang="en-US" altLang="ko-KR" sz="2400" b="1" dirty="0" smtClean="0">
                <a:latin typeface="+mj-ea"/>
                <a:ea typeface="+mj-ea"/>
              </a:rPr>
              <a:t>Smart Car</a:t>
            </a:r>
          </a:p>
          <a:p>
            <a:pPr marL="971550" lvl="2" indent="-514350" algn="just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altLang="ko-KR" b="1" dirty="0" err="1">
                <a:latin typeface="+mj-ea"/>
              </a:rPr>
              <a:t>WebSocket</a:t>
            </a:r>
            <a:r>
              <a:rPr lang="en-US" altLang="ko-KR" b="1" dirty="0">
                <a:latin typeface="+mj-ea"/>
              </a:rPr>
              <a:t> </a:t>
            </a:r>
            <a:r>
              <a:rPr lang="ko-KR" altLang="en-US" b="1" dirty="0">
                <a:latin typeface="+mj-ea"/>
              </a:rPr>
              <a:t>소스 연동 및 확인</a:t>
            </a:r>
            <a:endParaRPr lang="en-US" altLang="ko-KR" b="1" dirty="0">
              <a:latin typeface="+mj-ea"/>
            </a:endParaRPr>
          </a:p>
          <a:p>
            <a:pPr marL="971550" lvl="2" indent="-514350" algn="just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altLang="ko-KR" b="1" dirty="0">
                <a:latin typeface="+mj-ea"/>
              </a:rPr>
              <a:t>Python</a:t>
            </a:r>
            <a:r>
              <a:rPr lang="ko-KR" altLang="en-US" b="1" dirty="0">
                <a:latin typeface="+mj-ea"/>
              </a:rPr>
              <a:t>으로 </a:t>
            </a:r>
            <a:r>
              <a:rPr lang="en-US" altLang="ko-KR" b="1" dirty="0" err="1">
                <a:latin typeface="+mj-ea"/>
              </a:rPr>
              <a:t>SmartCar</a:t>
            </a:r>
            <a:r>
              <a:rPr lang="en-US" altLang="ko-KR" b="1" dirty="0">
                <a:latin typeface="+mj-ea"/>
              </a:rPr>
              <a:t> </a:t>
            </a:r>
            <a:r>
              <a:rPr lang="ko-KR" altLang="en-US" b="1" dirty="0">
                <a:latin typeface="+mj-ea"/>
              </a:rPr>
              <a:t>제어 </a:t>
            </a:r>
            <a:r>
              <a:rPr lang="ko-KR" altLang="en-US" b="1" dirty="0" smtClean="0">
                <a:latin typeface="+mj-ea"/>
              </a:rPr>
              <a:t>구현</a:t>
            </a:r>
            <a:endParaRPr lang="en-US" altLang="ko-KR" b="1" dirty="0" smtClean="0">
              <a:latin typeface="+mj-ea"/>
            </a:endParaRPr>
          </a:p>
          <a:p>
            <a:pPr marL="971550" lvl="2" indent="-514350" algn="just">
              <a:lnSpc>
                <a:spcPct val="150000"/>
              </a:lnSpc>
              <a:buFont typeface="Arial" pitchFamily="34" charset="0"/>
              <a:buChar char="•"/>
              <a:defRPr/>
            </a:pPr>
            <a:endParaRPr lang="en-US" altLang="ko-KR" sz="2400" b="1" dirty="0" smtClean="0">
              <a:latin typeface="+mj-ea"/>
              <a:ea typeface="+mj-ea"/>
            </a:endParaRPr>
          </a:p>
          <a:p>
            <a:pPr marL="514350" indent="-514350" algn="just">
              <a:lnSpc>
                <a:spcPct val="150000"/>
              </a:lnSpc>
              <a:buAutoNum type="arabicPeriod"/>
              <a:defRPr/>
            </a:pPr>
            <a:r>
              <a:rPr lang="ko-KR" altLang="en-US" sz="2400" b="1" dirty="0" smtClean="0">
                <a:latin typeface="+mj-ea"/>
                <a:ea typeface="+mj-ea"/>
              </a:rPr>
              <a:t>해킹 </a:t>
            </a:r>
            <a:r>
              <a:rPr lang="en-US" altLang="ko-KR" sz="2400" b="1" dirty="0" smtClean="0">
                <a:latin typeface="+mj-ea"/>
                <a:ea typeface="+mj-ea"/>
              </a:rPr>
              <a:t>/ </a:t>
            </a:r>
            <a:r>
              <a:rPr lang="ko-KR" altLang="en-US" sz="2400" b="1" dirty="0" smtClean="0">
                <a:latin typeface="+mj-ea"/>
                <a:ea typeface="+mj-ea"/>
              </a:rPr>
              <a:t>보안</a:t>
            </a:r>
            <a:endParaRPr lang="en-US" altLang="ko-KR" sz="2400" b="1" dirty="0" smtClean="0">
              <a:latin typeface="+mj-ea"/>
              <a:ea typeface="+mj-ea"/>
            </a:endParaRPr>
          </a:p>
          <a:p>
            <a:pPr marL="971550" lvl="2" indent="-514350" algn="just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ko-KR" altLang="en-US" b="1" dirty="0" smtClean="0">
                <a:latin typeface="+mj-ea"/>
              </a:rPr>
              <a:t>취약점 분석 및 보안요소 정리</a:t>
            </a:r>
            <a:endParaRPr lang="en-US" altLang="ko-KR" b="1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503045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251520" y="908720"/>
            <a:ext cx="8640960" cy="0"/>
          </a:xfrm>
          <a:prstGeom prst="line">
            <a:avLst/>
          </a:prstGeom>
          <a:ln w="3492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251520" y="1052736"/>
            <a:ext cx="8640960" cy="50460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 smtClean="0">
                <a:solidFill>
                  <a:schemeClr val="bg1"/>
                </a:solidFill>
              </a:rPr>
              <a:t>Progress 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1520" y="1700808"/>
            <a:ext cx="8640960" cy="4801314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514350" indent="-514350" algn="just">
              <a:lnSpc>
                <a:spcPct val="150000"/>
              </a:lnSpc>
              <a:buAutoNum type="arabicPeriod"/>
              <a:defRPr/>
            </a:pPr>
            <a:r>
              <a:rPr lang="en-US" altLang="ko-KR" sz="2400" b="1" dirty="0" smtClean="0">
                <a:latin typeface="+mj-ea"/>
                <a:ea typeface="+mj-ea"/>
              </a:rPr>
              <a:t>Web Server </a:t>
            </a:r>
            <a:r>
              <a:rPr lang="ko-KR" altLang="en-US" sz="2400" b="1" dirty="0" smtClean="0">
                <a:latin typeface="+mj-ea"/>
                <a:ea typeface="+mj-ea"/>
              </a:rPr>
              <a:t>구축</a:t>
            </a:r>
            <a:endParaRPr lang="en-US" altLang="ko-KR" sz="2400" b="1" dirty="0" smtClean="0">
              <a:latin typeface="+mj-ea"/>
              <a:ea typeface="+mj-ea"/>
            </a:endParaRPr>
          </a:p>
          <a:p>
            <a:pPr marL="971550" lvl="1" indent="-514350" algn="just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altLang="ko-KR" b="1" dirty="0" err="1" smtClean="0">
                <a:latin typeface="+mj-ea"/>
                <a:ea typeface="+mj-ea"/>
              </a:rPr>
              <a:t>CentOS</a:t>
            </a:r>
            <a:r>
              <a:rPr lang="en-US" altLang="ko-KR" b="1" dirty="0">
                <a:latin typeface="+mj-ea"/>
                <a:ea typeface="+mj-ea"/>
              </a:rPr>
              <a:t> </a:t>
            </a:r>
            <a:r>
              <a:rPr lang="ko-KR" altLang="en-US" b="1" dirty="0" smtClean="0">
                <a:latin typeface="+mj-ea"/>
                <a:ea typeface="+mj-ea"/>
              </a:rPr>
              <a:t>에서 </a:t>
            </a:r>
            <a:r>
              <a:rPr lang="en-US" altLang="ko-KR" b="1" dirty="0" smtClean="0">
                <a:latin typeface="+mj-ea"/>
                <a:ea typeface="+mj-ea"/>
              </a:rPr>
              <a:t>Ubuntu</a:t>
            </a:r>
            <a:r>
              <a:rPr lang="ko-KR" altLang="en-US" b="1" dirty="0" smtClean="0">
                <a:latin typeface="+mj-ea"/>
                <a:ea typeface="+mj-ea"/>
              </a:rPr>
              <a:t>로 </a:t>
            </a:r>
            <a:r>
              <a:rPr lang="en-US" altLang="ko-KR" b="1" dirty="0" smtClean="0">
                <a:latin typeface="+mj-ea"/>
                <a:ea typeface="+mj-ea"/>
              </a:rPr>
              <a:t>Web Server</a:t>
            </a:r>
            <a:r>
              <a:rPr lang="ko-KR" altLang="en-US" b="1" dirty="0" smtClean="0">
                <a:latin typeface="+mj-ea"/>
                <a:ea typeface="+mj-ea"/>
              </a:rPr>
              <a:t>변경</a:t>
            </a:r>
            <a:endParaRPr lang="en-US" altLang="ko-KR" b="1" dirty="0" smtClean="0">
              <a:latin typeface="+mj-ea"/>
              <a:ea typeface="+mj-ea"/>
            </a:endParaRPr>
          </a:p>
          <a:p>
            <a:pPr marL="971550" lvl="1" indent="-514350" algn="just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altLang="ko-KR" b="1" dirty="0" smtClean="0">
                <a:latin typeface="+mj-ea"/>
                <a:ea typeface="+mj-ea"/>
              </a:rPr>
              <a:t>Ubuntu </a:t>
            </a:r>
            <a:r>
              <a:rPr lang="ko-KR" altLang="en-US" b="1" dirty="0" smtClean="0">
                <a:latin typeface="+mj-ea"/>
                <a:ea typeface="+mj-ea"/>
              </a:rPr>
              <a:t>설치 및 연결</a:t>
            </a:r>
            <a:endParaRPr lang="en-US" altLang="ko-KR" b="1" dirty="0" smtClean="0">
              <a:latin typeface="+mj-ea"/>
              <a:ea typeface="+mj-ea"/>
            </a:endParaRPr>
          </a:p>
          <a:p>
            <a:pPr marL="971550" lvl="1" indent="-514350" algn="just">
              <a:lnSpc>
                <a:spcPct val="150000"/>
              </a:lnSpc>
              <a:buFont typeface="Arial" pitchFamily="34" charset="0"/>
              <a:buChar char="•"/>
              <a:defRPr/>
            </a:pPr>
            <a:endParaRPr lang="en-US" altLang="ko-KR" b="1" dirty="0" smtClean="0">
              <a:latin typeface="+mj-ea"/>
              <a:ea typeface="+mj-ea"/>
            </a:endParaRPr>
          </a:p>
          <a:p>
            <a:pPr marL="514350" indent="-514350" algn="just">
              <a:lnSpc>
                <a:spcPct val="150000"/>
              </a:lnSpc>
              <a:buAutoNum type="arabicPeriod"/>
              <a:defRPr/>
            </a:pPr>
            <a:r>
              <a:rPr lang="en-US" altLang="ko-KR" sz="2400" b="1" dirty="0" smtClean="0">
                <a:latin typeface="+mj-ea"/>
                <a:ea typeface="+mj-ea"/>
              </a:rPr>
              <a:t>Smart Car</a:t>
            </a:r>
          </a:p>
          <a:p>
            <a:pPr marL="971550" lvl="2" indent="-514350" algn="just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altLang="ko-KR" b="1" dirty="0" err="1">
                <a:latin typeface="+mj-ea"/>
              </a:rPr>
              <a:t>WebSocket</a:t>
            </a:r>
            <a:r>
              <a:rPr lang="en-US" altLang="ko-KR" b="1" dirty="0">
                <a:latin typeface="+mj-ea"/>
              </a:rPr>
              <a:t> </a:t>
            </a:r>
            <a:r>
              <a:rPr lang="ko-KR" altLang="en-US" b="1" dirty="0">
                <a:latin typeface="+mj-ea"/>
              </a:rPr>
              <a:t>소스 연동 및 확인</a:t>
            </a:r>
            <a:endParaRPr lang="en-US" altLang="ko-KR" b="1" dirty="0">
              <a:latin typeface="+mj-ea"/>
            </a:endParaRPr>
          </a:p>
          <a:p>
            <a:pPr marL="971550" lvl="2" indent="-514350" algn="just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altLang="ko-KR" b="1" dirty="0">
                <a:latin typeface="+mj-ea"/>
              </a:rPr>
              <a:t>Python</a:t>
            </a:r>
            <a:r>
              <a:rPr lang="ko-KR" altLang="en-US" b="1" dirty="0">
                <a:latin typeface="+mj-ea"/>
              </a:rPr>
              <a:t>으로 </a:t>
            </a:r>
            <a:r>
              <a:rPr lang="en-US" altLang="ko-KR" b="1" dirty="0" err="1">
                <a:latin typeface="+mj-ea"/>
              </a:rPr>
              <a:t>SmartCar</a:t>
            </a:r>
            <a:r>
              <a:rPr lang="en-US" altLang="ko-KR" b="1" dirty="0">
                <a:latin typeface="+mj-ea"/>
              </a:rPr>
              <a:t> </a:t>
            </a:r>
            <a:r>
              <a:rPr lang="ko-KR" altLang="en-US" b="1" dirty="0">
                <a:latin typeface="+mj-ea"/>
              </a:rPr>
              <a:t>제어 </a:t>
            </a:r>
            <a:r>
              <a:rPr lang="ko-KR" altLang="en-US" b="1" dirty="0" smtClean="0">
                <a:latin typeface="+mj-ea"/>
              </a:rPr>
              <a:t>구현</a:t>
            </a:r>
            <a:endParaRPr lang="en-US" altLang="ko-KR" b="1" dirty="0" smtClean="0">
              <a:latin typeface="+mj-ea"/>
            </a:endParaRPr>
          </a:p>
          <a:p>
            <a:pPr marL="971550" lvl="2" indent="-514350" algn="just">
              <a:lnSpc>
                <a:spcPct val="150000"/>
              </a:lnSpc>
              <a:buFont typeface="Arial" pitchFamily="34" charset="0"/>
              <a:buChar char="•"/>
              <a:defRPr/>
            </a:pPr>
            <a:endParaRPr lang="en-US" altLang="ko-KR" sz="2400" b="1" dirty="0" smtClean="0">
              <a:latin typeface="+mj-ea"/>
              <a:ea typeface="+mj-ea"/>
            </a:endParaRPr>
          </a:p>
          <a:p>
            <a:pPr marL="514350" indent="-514350" algn="just">
              <a:lnSpc>
                <a:spcPct val="150000"/>
              </a:lnSpc>
              <a:buAutoNum type="arabicPeriod"/>
              <a:defRPr/>
            </a:pPr>
            <a:r>
              <a:rPr lang="ko-KR" altLang="en-US" sz="2400" b="1" dirty="0" smtClean="0">
                <a:latin typeface="+mj-ea"/>
                <a:ea typeface="+mj-ea"/>
              </a:rPr>
              <a:t>해킹 </a:t>
            </a:r>
            <a:r>
              <a:rPr lang="en-US" altLang="ko-KR" sz="2400" b="1" dirty="0" smtClean="0">
                <a:latin typeface="+mj-ea"/>
                <a:ea typeface="+mj-ea"/>
              </a:rPr>
              <a:t>/ </a:t>
            </a:r>
            <a:r>
              <a:rPr lang="ko-KR" altLang="en-US" sz="2400" b="1" dirty="0" smtClean="0">
                <a:latin typeface="+mj-ea"/>
                <a:ea typeface="+mj-ea"/>
              </a:rPr>
              <a:t>보안</a:t>
            </a:r>
            <a:endParaRPr lang="en-US" altLang="ko-KR" sz="2400" b="1" dirty="0" smtClean="0">
              <a:latin typeface="+mj-ea"/>
              <a:ea typeface="+mj-ea"/>
            </a:endParaRPr>
          </a:p>
          <a:p>
            <a:pPr marL="971550" lvl="2" indent="-514350" algn="just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ko-KR" altLang="en-US" b="1" dirty="0" smtClean="0">
                <a:latin typeface="+mj-ea"/>
              </a:rPr>
              <a:t>취약점 분석 및 보안요소 정리</a:t>
            </a:r>
            <a:endParaRPr lang="en-US" altLang="ko-KR" b="1" dirty="0">
              <a:latin typeface="+mj-ea"/>
            </a:endParaRPr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251520" y="260649"/>
            <a:ext cx="8640960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>
                    <a:lumMod val="75000"/>
                  </a:schemeClr>
                </a:solidFill>
                <a:latin typeface="210 콤퓨타세탁 L" pitchFamily="18" charset="-127"/>
                <a:ea typeface="210 콤퓨타세탁 L" pitchFamily="18" charset="-127"/>
                <a:cs typeface="+mj-cs"/>
              </a:defRPr>
            </a:lvl1pPr>
          </a:lstStyle>
          <a:p>
            <a:pPr algn="l">
              <a:defRPr/>
            </a:pPr>
            <a:r>
              <a:rPr lang="en-US" altLang="ko-KR" sz="2600" b="1" dirty="0" smtClean="0">
                <a:solidFill>
                  <a:schemeClr val="tx1"/>
                </a:solidFill>
                <a:latin typeface="+mj-ea"/>
                <a:ea typeface="+mj-ea"/>
              </a:rPr>
              <a:t>6.</a:t>
            </a:r>
            <a:r>
              <a:rPr lang="ko-KR" altLang="en-US" sz="2600" b="1" dirty="0" smtClean="0">
                <a:solidFill>
                  <a:schemeClr val="tx1"/>
                </a:solidFill>
                <a:latin typeface="+mj-ea"/>
                <a:ea typeface="+mj-ea"/>
              </a:rPr>
              <a:t> 진행 사항</a:t>
            </a:r>
            <a:r>
              <a:rPr lang="en-US" altLang="ko-KR" sz="2600" b="1" dirty="0" smtClean="0">
                <a:solidFill>
                  <a:schemeClr val="tx1"/>
                </a:solidFill>
                <a:latin typeface="+mj-ea"/>
                <a:ea typeface="+mj-ea"/>
              </a:rPr>
              <a:t>(4</a:t>
            </a:r>
            <a:r>
              <a:rPr lang="ko-KR" altLang="en-US" sz="2600" b="1" dirty="0" smtClean="0">
                <a:solidFill>
                  <a:schemeClr val="tx1"/>
                </a:solidFill>
                <a:latin typeface="+mj-ea"/>
                <a:ea typeface="+mj-ea"/>
              </a:rPr>
              <a:t>주차</a:t>
            </a:r>
            <a:r>
              <a:rPr lang="en-US" altLang="ko-KR" sz="2600" b="1" dirty="0" smtClean="0">
                <a:solidFill>
                  <a:schemeClr val="tx1"/>
                </a:solidFill>
                <a:latin typeface="+mj-ea"/>
                <a:ea typeface="+mj-ea"/>
              </a:rPr>
              <a:t>)</a:t>
            </a:r>
            <a:endParaRPr lang="en-US" altLang="ko-KR" sz="26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183673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251520" y="908720"/>
            <a:ext cx="8640960" cy="0"/>
          </a:xfrm>
          <a:prstGeom prst="line">
            <a:avLst/>
          </a:prstGeom>
          <a:ln w="3492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제목 1"/>
          <p:cNvSpPr txBox="1">
            <a:spLocks/>
          </p:cNvSpPr>
          <p:nvPr/>
        </p:nvSpPr>
        <p:spPr>
          <a:xfrm>
            <a:off x="251520" y="260649"/>
            <a:ext cx="8640960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>
                    <a:lumMod val="75000"/>
                  </a:schemeClr>
                </a:solidFill>
                <a:latin typeface="210 콤퓨타세탁 L" pitchFamily="18" charset="-127"/>
                <a:ea typeface="210 콤퓨타세탁 L" pitchFamily="18" charset="-127"/>
                <a:cs typeface="+mj-cs"/>
              </a:defRPr>
            </a:lvl1pPr>
          </a:lstStyle>
          <a:p>
            <a:pPr algn="l">
              <a:defRPr/>
            </a:pPr>
            <a:r>
              <a:rPr lang="en-US" altLang="ko-KR" sz="2600" b="1" dirty="0" smtClean="0">
                <a:solidFill>
                  <a:schemeClr val="tx1"/>
                </a:solidFill>
                <a:latin typeface="+mj-ea"/>
                <a:ea typeface="+mj-ea"/>
              </a:rPr>
              <a:t>7.</a:t>
            </a:r>
            <a:r>
              <a:rPr lang="ko-KR" altLang="en-US" sz="2600" b="1" dirty="0" smtClean="0">
                <a:solidFill>
                  <a:schemeClr val="tx1"/>
                </a:solidFill>
                <a:latin typeface="+mj-ea"/>
                <a:ea typeface="+mj-ea"/>
              </a:rPr>
              <a:t> 진행 계획</a:t>
            </a:r>
            <a:endParaRPr lang="en-US" altLang="ko-KR" sz="26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1520" y="1052736"/>
            <a:ext cx="8640960" cy="50460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 smtClean="0">
                <a:solidFill>
                  <a:schemeClr val="bg1"/>
                </a:solidFill>
              </a:rPr>
              <a:t>Progress Plan 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1520" y="1700808"/>
            <a:ext cx="8640960" cy="2862322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514350" indent="-514350" algn="just">
              <a:lnSpc>
                <a:spcPct val="150000"/>
              </a:lnSpc>
              <a:buAutoNum type="arabicPeriod"/>
              <a:defRPr/>
            </a:pPr>
            <a:r>
              <a:rPr lang="en-US" altLang="ko-KR" sz="2400" b="1" dirty="0" smtClean="0">
                <a:latin typeface="+mj-ea"/>
                <a:ea typeface="+mj-ea"/>
              </a:rPr>
              <a:t>Web Server </a:t>
            </a:r>
            <a:r>
              <a:rPr lang="ko-KR" altLang="en-US" sz="2400" b="1" dirty="0" smtClean="0">
                <a:latin typeface="+mj-ea"/>
                <a:ea typeface="+mj-ea"/>
              </a:rPr>
              <a:t>구축</a:t>
            </a:r>
            <a:endParaRPr lang="en-US" altLang="ko-KR" sz="2400" b="1" dirty="0" smtClean="0">
              <a:latin typeface="+mj-ea"/>
              <a:ea typeface="+mj-ea"/>
            </a:endParaRPr>
          </a:p>
          <a:p>
            <a:pPr marL="971550" lvl="1" indent="-514350" algn="just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ko-KR" altLang="en-US" b="1" dirty="0" smtClean="0">
                <a:latin typeface="+mj-ea"/>
                <a:ea typeface="+mj-ea"/>
              </a:rPr>
              <a:t>카메라 연결 확인</a:t>
            </a:r>
            <a:endParaRPr lang="en-US" altLang="ko-KR" b="1" dirty="0" smtClean="0">
              <a:latin typeface="+mj-ea"/>
              <a:ea typeface="+mj-ea"/>
            </a:endParaRPr>
          </a:p>
          <a:p>
            <a:pPr marL="971550" lvl="1" indent="-514350" algn="just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altLang="ko-KR" b="1" dirty="0" smtClean="0">
                <a:latin typeface="+mj-ea"/>
                <a:ea typeface="+mj-ea"/>
              </a:rPr>
              <a:t>CSS</a:t>
            </a:r>
          </a:p>
          <a:p>
            <a:pPr marL="971550" lvl="1" indent="-514350" algn="just">
              <a:lnSpc>
                <a:spcPct val="150000"/>
              </a:lnSpc>
              <a:buFont typeface="Arial" pitchFamily="34" charset="0"/>
              <a:buChar char="•"/>
              <a:defRPr/>
            </a:pPr>
            <a:endParaRPr lang="en-US" altLang="ko-KR" b="1" dirty="0" smtClean="0">
              <a:latin typeface="+mj-ea"/>
              <a:ea typeface="+mj-ea"/>
            </a:endParaRPr>
          </a:p>
          <a:p>
            <a:pPr marL="514350" indent="-514350" algn="just">
              <a:lnSpc>
                <a:spcPct val="150000"/>
              </a:lnSpc>
              <a:buAutoNum type="arabicPeriod"/>
              <a:defRPr/>
            </a:pPr>
            <a:r>
              <a:rPr lang="en-US" altLang="ko-KR" sz="2400" b="1" dirty="0" smtClean="0">
                <a:latin typeface="+mj-ea"/>
                <a:ea typeface="+mj-ea"/>
              </a:rPr>
              <a:t>Smart Car</a:t>
            </a:r>
          </a:p>
          <a:p>
            <a:pPr marL="971550" lvl="2" indent="-514350" algn="just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altLang="ko-KR" b="1" dirty="0" smtClean="0">
                <a:latin typeface="+mj-ea"/>
              </a:rPr>
              <a:t>Python</a:t>
            </a:r>
            <a:r>
              <a:rPr lang="ko-KR" altLang="en-US" b="1" dirty="0">
                <a:latin typeface="+mj-ea"/>
              </a:rPr>
              <a:t>으로 </a:t>
            </a:r>
            <a:r>
              <a:rPr lang="en-US" altLang="ko-KR" b="1" dirty="0" err="1">
                <a:latin typeface="+mj-ea"/>
              </a:rPr>
              <a:t>SmartCar</a:t>
            </a:r>
            <a:r>
              <a:rPr lang="en-US" altLang="ko-KR" b="1" dirty="0">
                <a:latin typeface="+mj-ea"/>
              </a:rPr>
              <a:t> </a:t>
            </a:r>
            <a:r>
              <a:rPr lang="ko-KR" altLang="en-US" b="1" dirty="0">
                <a:latin typeface="+mj-ea"/>
              </a:rPr>
              <a:t>제어 </a:t>
            </a:r>
            <a:r>
              <a:rPr lang="ko-KR" altLang="en-US" b="1" dirty="0" smtClean="0">
                <a:latin typeface="+mj-ea"/>
              </a:rPr>
              <a:t>구현</a:t>
            </a:r>
            <a:endParaRPr lang="en-US" altLang="ko-KR" b="1" dirty="0" smtClean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29183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251520" y="908720"/>
            <a:ext cx="8640960" cy="0"/>
          </a:xfrm>
          <a:prstGeom prst="line">
            <a:avLst/>
          </a:prstGeom>
          <a:ln w="3492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제목 1"/>
          <p:cNvSpPr txBox="1">
            <a:spLocks/>
          </p:cNvSpPr>
          <p:nvPr/>
        </p:nvSpPr>
        <p:spPr>
          <a:xfrm>
            <a:off x="251520" y="260649"/>
            <a:ext cx="8640960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>
                    <a:lumMod val="75000"/>
                  </a:schemeClr>
                </a:solidFill>
                <a:latin typeface="210 콤퓨타세탁 L" pitchFamily="18" charset="-127"/>
                <a:ea typeface="210 콤퓨타세탁 L" pitchFamily="18" charset="-127"/>
                <a:cs typeface="+mj-cs"/>
              </a:defRPr>
            </a:lvl1pPr>
          </a:lstStyle>
          <a:p>
            <a:pPr algn="l">
              <a:defRPr/>
            </a:pPr>
            <a:r>
              <a:rPr lang="en-US" altLang="ko-KR" sz="2600" b="1" dirty="0" smtClean="0">
                <a:solidFill>
                  <a:schemeClr val="tx1"/>
                </a:solidFill>
                <a:latin typeface="+mj-ea"/>
                <a:ea typeface="+mj-ea"/>
              </a:rPr>
              <a:t>7.</a:t>
            </a:r>
            <a:r>
              <a:rPr lang="ko-KR" altLang="en-US" sz="2600" b="1" dirty="0" smtClean="0">
                <a:solidFill>
                  <a:schemeClr val="tx1"/>
                </a:solidFill>
                <a:latin typeface="+mj-ea"/>
                <a:ea typeface="+mj-ea"/>
              </a:rPr>
              <a:t> 해킹 </a:t>
            </a:r>
            <a:r>
              <a:rPr lang="en-US" altLang="ko-KR" sz="2600" b="1" dirty="0" smtClean="0">
                <a:solidFill>
                  <a:schemeClr val="tx1"/>
                </a:solidFill>
                <a:latin typeface="+mj-ea"/>
                <a:ea typeface="+mj-ea"/>
              </a:rPr>
              <a:t>/ </a:t>
            </a:r>
            <a:r>
              <a:rPr lang="ko-KR" altLang="en-US" sz="2600" b="1" dirty="0" smtClean="0">
                <a:solidFill>
                  <a:schemeClr val="tx1"/>
                </a:solidFill>
                <a:latin typeface="+mj-ea"/>
                <a:ea typeface="+mj-ea"/>
              </a:rPr>
              <a:t>보안 계획</a:t>
            </a:r>
            <a:endParaRPr lang="en-US" altLang="ko-KR" sz="26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1520" y="1052736"/>
            <a:ext cx="8640960" cy="50460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 smtClean="0">
                <a:solidFill>
                  <a:schemeClr val="bg1"/>
                </a:solidFill>
              </a:rPr>
              <a:t>Hacking </a:t>
            </a:r>
            <a:r>
              <a:rPr lang="en-US" altLang="ko-KR" dirty="0">
                <a:solidFill>
                  <a:schemeClr val="bg1"/>
                </a:solidFill>
              </a:rPr>
              <a:t>/ S</a:t>
            </a:r>
            <a:r>
              <a:rPr lang="en-US" altLang="ko-KR" dirty="0" smtClean="0">
                <a:solidFill>
                  <a:schemeClr val="bg1"/>
                </a:solidFill>
              </a:rPr>
              <a:t>ecurity Plan 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1520" y="1700808"/>
            <a:ext cx="8640960" cy="3970318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514350" indent="-514350" algn="just">
              <a:lnSpc>
                <a:spcPct val="150000"/>
              </a:lnSpc>
              <a:buFontTx/>
              <a:buAutoNum type="arabicPeriod"/>
              <a:defRPr/>
            </a:pPr>
            <a:r>
              <a:rPr lang="en-US" altLang="ko-KR" sz="2400" b="1" dirty="0">
                <a:latin typeface="+mj-ea"/>
              </a:rPr>
              <a:t>SQL Injection</a:t>
            </a:r>
            <a:endParaRPr lang="en-US" altLang="ko-KR" sz="2400" b="1" dirty="0" smtClean="0">
              <a:latin typeface="+mj-ea"/>
            </a:endParaRPr>
          </a:p>
          <a:p>
            <a:pPr marL="514350" indent="-514350" algn="just">
              <a:lnSpc>
                <a:spcPct val="150000"/>
              </a:lnSpc>
              <a:buFontTx/>
              <a:buAutoNum type="arabicPeriod"/>
              <a:defRPr/>
            </a:pPr>
            <a:r>
              <a:rPr lang="en-US" altLang="ko-KR" sz="2400" b="1" dirty="0" smtClean="0">
                <a:latin typeface="+mj-ea"/>
              </a:rPr>
              <a:t>Brute Force Attack(Dictionary Attack</a:t>
            </a:r>
            <a:r>
              <a:rPr lang="en-US" altLang="ko-KR" sz="2400" b="1" dirty="0">
                <a:latin typeface="+mj-ea"/>
              </a:rPr>
              <a:t>)</a:t>
            </a:r>
          </a:p>
          <a:p>
            <a:pPr marL="514350" indent="-514350" algn="just">
              <a:lnSpc>
                <a:spcPct val="150000"/>
              </a:lnSpc>
              <a:buAutoNum type="arabicPeriod"/>
              <a:defRPr/>
            </a:pPr>
            <a:r>
              <a:rPr lang="en-US" altLang="ko-KR" sz="2400" b="1" dirty="0" smtClean="0">
                <a:latin typeface="+mj-ea"/>
                <a:ea typeface="+mj-ea"/>
              </a:rPr>
              <a:t>PHP Code</a:t>
            </a:r>
            <a:r>
              <a:rPr lang="ko-KR" altLang="en-US" sz="2400" b="1" dirty="0" smtClean="0">
                <a:latin typeface="+mj-ea"/>
                <a:ea typeface="+mj-ea"/>
              </a:rPr>
              <a:t> </a:t>
            </a:r>
            <a:r>
              <a:rPr lang="en-US" altLang="ko-KR" sz="2400" b="1" dirty="0" smtClean="0">
                <a:latin typeface="+mj-ea"/>
                <a:ea typeface="+mj-ea"/>
              </a:rPr>
              <a:t>Injection</a:t>
            </a:r>
          </a:p>
          <a:p>
            <a:pPr marL="514350" indent="-514350" algn="just">
              <a:lnSpc>
                <a:spcPct val="150000"/>
              </a:lnSpc>
              <a:buAutoNum type="arabicPeriod"/>
              <a:defRPr/>
            </a:pPr>
            <a:r>
              <a:rPr lang="en-US" altLang="ko-KR" sz="2400" b="1" dirty="0" smtClean="0">
                <a:latin typeface="+mj-ea"/>
                <a:ea typeface="+mj-ea"/>
              </a:rPr>
              <a:t>Board error</a:t>
            </a:r>
          </a:p>
          <a:p>
            <a:pPr marL="514350" indent="-514350" algn="just">
              <a:lnSpc>
                <a:spcPct val="150000"/>
              </a:lnSpc>
              <a:buAutoNum type="arabicPeriod"/>
              <a:defRPr/>
            </a:pPr>
            <a:r>
              <a:rPr lang="en-US" altLang="ko-KR" sz="2400" b="1" dirty="0" smtClean="0">
                <a:latin typeface="+mj-ea"/>
                <a:ea typeface="+mj-ea"/>
              </a:rPr>
              <a:t>AP </a:t>
            </a:r>
            <a:r>
              <a:rPr lang="ko-KR" altLang="en-US" sz="2400" b="1" dirty="0" smtClean="0">
                <a:latin typeface="+mj-ea"/>
                <a:ea typeface="+mj-ea"/>
              </a:rPr>
              <a:t>공격</a:t>
            </a:r>
            <a:endParaRPr lang="en-US" altLang="ko-KR" sz="2400" b="1" dirty="0" smtClean="0">
              <a:latin typeface="+mj-ea"/>
              <a:ea typeface="+mj-ea"/>
            </a:endParaRPr>
          </a:p>
          <a:p>
            <a:pPr marL="514350" indent="-514350" algn="just">
              <a:lnSpc>
                <a:spcPct val="150000"/>
              </a:lnSpc>
              <a:buAutoNum type="arabicPeriod"/>
              <a:defRPr/>
            </a:pPr>
            <a:r>
              <a:rPr lang="en-US" altLang="ko-KR" sz="2400" b="1" dirty="0" err="1" smtClean="0">
                <a:latin typeface="+mj-ea"/>
                <a:ea typeface="+mj-ea"/>
              </a:rPr>
              <a:t>DDoS</a:t>
            </a:r>
            <a:r>
              <a:rPr lang="en-US" altLang="ko-KR" sz="2400" b="1" dirty="0" smtClean="0">
                <a:latin typeface="+mj-ea"/>
                <a:ea typeface="+mj-ea"/>
              </a:rPr>
              <a:t> </a:t>
            </a:r>
            <a:r>
              <a:rPr lang="ko-KR" altLang="en-US" sz="2400" b="1" dirty="0" smtClean="0">
                <a:latin typeface="+mj-ea"/>
                <a:ea typeface="+mj-ea"/>
              </a:rPr>
              <a:t>공격</a:t>
            </a:r>
            <a:endParaRPr lang="en-US" altLang="ko-KR" b="1" dirty="0">
              <a:latin typeface="+mj-ea"/>
            </a:endParaRPr>
          </a:p>
          <a:p>
            <a:pPr marL="514350" indent="-514350" algn="just">
              <a:lnSpc>
                <a:spcPct val="150000"/>
              </a:lnSpc>
              <a:buAutoNum type="arabicPeriod"/>
              <a:defRPr/>
            </a:pPr>
            <a:r>
              <a:rPr lang="en-US" altLang="ko-KR" sz="2400" b="1" dirty="0" smtClean="0">
                <a:latin typeface="+mj-ea"/>
                <a:ea typeface="+mj-ea"/>
              </a:rPr>
              <a:t>Sniffing</a:t>
            </a:r>
          </a:p>
        </p:txBody>
      </p:sp>
    </p:spTree>
    <p:extLst>
      <p:ext uri="{BB962C8B-B14F-4D97-AF65-F5344CB8AC3E}">
        <p14:creationId xmlns:p14="http://schemas.microsoft.com/office/powerpoint/2010/main" val="3683406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251520" y="908720"/>
            <a:ext cx="8640960" cy="0"/>
          </a:xfrm>
          <a:prstGeom prst="line">
            <a:avLst/>
          </a:prstGeom>
          <a:ln w="3492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제목 1"/>
          <p:cNvSpPr txBox="1">
            <a:spLocks/>
          </p:cNvSpPr>
          <p:nvPr/>
        </p:nvSpPr>
        <p:spPr>
          <a:xfrm>
            <a:off x="251520" y="260649"/>
            <a:ext cx="8640960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>
                    <a:lumMod val="75000"/>
                  </a:schemeClr>
                </a:solidFill>
                <a:latin typeface="210 콤퓨타세탁 L" pitchFamily="18" charset="-127"/>
                <a:ea typeface="210 콤퓨타세탁 L" pitchFamily="18" charset="-127"/>
                <a:cs typeface="+mj-cs"/>
              </a:defRPr>
            </a:lvl1pPr>
          </a:lstStyle>
          <a:p>
            <a:pPr algn="l">
              <a:defRPr/>
            </a:pPr>
            <a:r>
              <a:rPr lang="en-US" altLang="ko-KR" sz="2600" b="1" dirty="0" smtClean="0">
                <a:solidFill>
                  <a:schemeClr val="tx1"/>
                </a:solidFill>
                <a:latin typeface="+mj-ea"/>
                <a:ea typeface="+mj-ea"/>
              </a:rPr>
              <a:t>8-1 SQL Injection</a:t>
            </a:r>
            <a:endParaRPr lang="en-US" altLang="ko-KR" sz="26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1520" y="1052736"/>
            <a:ext cx="8640960" cy="50460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 smtClean="0">
                <a:solidFill>
                  <a:schemeClr val="bg1"/>
                </a:solidFill>
              </a:rPr>
              <a:t>SQL Injection</a:t>
            </a:r>
            <a:endParaRPr lang="en-US" altLang="ko-KR" dirty="0">
              <a:solidFill>
                <a:schemeClr val="bg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3846451" y="4555410"/>
            <a:ext cx="1440000" cy="1817292"/>
            <a:chOff x="3846451" y="4555410"/>
            <a:chExt cx="1440000" cy="1817292"/>
          </a:xfrm>
        </p:grpSpPr>
        <p:sp>
          <p:nvSpPr>
            <p:cNvPr id="19" name="TextBox 18"/>
            <p:cNvSpPr txBox="1"/>
            <p:nvPr/>
          </p:nvSpPr>
          <p:spPr>
            <a:xfrm>
              <a:off x="3931662" y="6003370"/>
              <a:ext cx="12695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Burp Suite</a:t>
              </a:r>
              <a:endParaRPr lang="en-US" altLang="ko-KR" dirty="0"/>
            </a:p>
          </p:txBody>
        </p:sp>
        <p:pic>
          <p:nvPicPr>
            <p:cNvPr id="20" name="Picture 2" descr="ê´ë ¨ ì´ë¯¸ì§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46451" y="4555410"/>
              <a:ext cx="1440000" cy="144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1" name="그룹 20"/>
          <p:cNvGrpSpPr/>
          <p:nvPr/>
        </p:nvGrpSpPr>
        <p:grpSpPr>
          <a:xfrm>
            <a:off x="971600" y="1988840"/>
            <a:ext cx="1440000" cy="1440000"/>
            <a:chOff x="971600" y="1988840"/>
            <a:chExt cx="1440000" cy="1440000"/>
          </a:xfrm>
        </p:grpSpPr>
        <p:pic>
          <p:nvPicPr>
            <p:cNvPr id="22" name="Picture 8" descr="php iconì ëí ì´ë¯¸ì§ ê²ìê²°ê³¼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1600" y="1988840"/>
              <a:ext cx="1440000" cy="144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TextBox 22"/>
            <p:cNvSpPr txBox="1"/>
            <p:nvPr/>
          </p:nvSpPr>
          <p:spPr>
            <a:xfrm>
              <a:off x="1451622" y="2276872"/>
              <a:ext cx="7441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index</a:t>
              </a:r>
              <a:endParaRPr lang="ko-KR" altLang="en-US" dirty="0"/>
            </a:p>
          </p:txBody>
        </p:sp>
      </p:grpSp>
      <p:cxnSp>
        <p:nvCxnSpPr>
          <p:cNvPr id="24" name="직선 화살표 연결선 23"/>
          <p:cNvCxnSpPr/>
          <p:nvPr/>
        </p:nvCxnSpPr>
        <p:spPr>
          <a:xfrm>
            <a:off x="2411600" y="2780928"/>
            <a:ext cx="4312174" cy="0"/>
          </a:xfrm>
          <a:prstGeom prst="straightConnector1">
            <a:avLst/>
          </a:prstGeom>
          <a:ln w="25400"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stCxn id="20" idx="0"/>
          </p:cNvCxnSpPr>
          <p:nvPr/>
        </p:nvCxnSpPr>
        <p:spPr>
          <a:xfrm flipV="1">
            <a:off x="4566451" y="2924944"/>
            <a:ext cx="0" cy="1630466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>
            <a:off x="2411600" y="2636912"/>
            <a:ext cx="4312174" cy="0"/>
          </a:xfrm>
          <a:prstGeom prst="straightConnector1">
            <a:avLst/>
          </a:prstGeom>
          <a:ln w="25400"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411600" y="2276872"/>
            <a:ext cx="1716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Request(POST)</a:t>
            </a:r>
            <a:endParaRPr lang="en-US" altLang="ko-KR" dirty="0" smtClean="0"/>
          </a:p>
        </p:txBody>
      </p:sp>
      <p:sp>
        <p:nvSpPr>
          <p:cNvPr id="28" name="TextBox 27"/>
          <p:cNvSpPr txBox="1"/>
          <p:nvPr/>
        </p:nvSpPr>
        <p:spPr>
          <a:xfrm>
            <a:off x="5550632" y="2780928"/>
            <a:ext cx="1173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Response</a:t>
            </a:r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3472147" y="3501008"/>
            <a:ext cx="10278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user_id</a:t>
            </a:r>
            <a:endParaRPr lang="en-US" altLang="ko-KR" dirty="0" smtClean="0"/>
          </a:p>
          <a:p>
            <a:r>
              <a:rPr lang="en-US" altLang="ko-KR" dirty="0" err="1" smtClean="0"/>
              <a:t>user_pw</a:t>
            </a:r>
            <a:endParaRPr lang="en-US" altLang="ko-KR" dirty="0" smtClean="0"/>
          </a:p>
        </p:txBody>
      </p:sp>
      <p:grpSp>
        <p:nvGrpSpPr>
          <p:cNvPr id="30" name="그룹 29"/>
          <p:cNvGrpSpPr/>
          <p:nvPr/>
        </p:nvGrpSpPr>
        <p:grpSpPr>
          <a:xfrm>
            <a:off x="6723774" y="1988840"/>
            <a:ext cx="1440000" cy="1440000"/>
            <a:chOff x="6723774" y="1988840"/>
            <a:chExt cx="1440000" cy="1440000"/>
          </a:xfrm>
        </p:grpSpPr>
        <p:pic>
          <p:nvPicPr>
            <p:cNvPr id="31" name="Picture 8" descr="php iconì ëí ì´ë¯¸ì§ ê²ìê²°ê³¼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23774" y="1988840"/>
              <a:ext cx="1440000" cy="144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2" name="TextBox 31"/>
            <p:cNvSpPr txBox="1"/>
            <p:nvPr/>
          </p:nvSpPr>
          <p:spPr>
            <a:xfrm>
              <a:off x="7186741" y="2276872"/>
              <a:ext cx="6976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main</a:t>
              </a:r>
              <a:endParaRPr lang="ko-KR" altLang="en-US" dirty="0"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5324732" y="4952245"/>
            <a:ext cx="25474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패킷을</a:t>
            </a:r>
            <a:r>
              <a:rPr lang="ko-KR" altLang="en-US" dirty="0" smtClean="0"/>
              <a:t> 가로채어</a:t>
            </a:r>
            <a:endParaRPr lang="en-US" altLang="ko-KR" dirty="0" smtClean="0"/>
          </a:p>
          <a:p>
            <a:r>
              <a:rPr lang="en-US" altLang="ko-KR" dirty="0" err="1" smtClean="0"/>
              <a:t>DataBase</a:t>
            </a:r>
            <a:r>
              <a:rPr lang="en-US" altLang="ko-KR" dirty="0" smtClean="0"/>
              <a:t> </a:t>
            </a:r>
            <a:r>
              <a:rPr lang="ko-KR" altLang="en-US" dirty="0" smtClean="0"/>
              <a:t>안 정보 획득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824182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251520" y="908720"/>
            <a:ext cx="8640960" cy="0"/>
          </a:xfrm>
          <a:prstGeom prst="line">
            <a:avLst/>
          </a:prstGeom>
          <a:ln w="3492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제목 1"/>
          <p:cNvSpPr txBox="1">
            <a:spLocks/>
          </p:cNvSpPr>
          <p:nvPr/>
        </p:nvSpPr>
        <p:spPr>
          <a:xfrm>
            <a:off x="251520" y="260649"/>
            <a:ext cx="8640960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>
                    <a:lumMod val="75000"/>
                  </a:schemeClr>
                </a:solidFill>
                <a:latin typeface="210 콤퓨타세탁 L" pitchFamily="18" charset="-127"/>
                <a:ea typeface="210 콤퓨타세탁 L" pitchFamily="18" charset="-127"/>
                <a:cs typeface="+mj-cs"/>
              </a:defRPr>
            </a:lvl1pPr>
          </a:lstStyle>
          <a:p>
            <a:pPr algn="l">
              <a:defRPr/>
            </a:pPr>
            <a:r>
              <a:rPr lang="en-US" altLang="ko-KR" sz="2600" b="1" dirty="0" smtClean="0">
                <a:solidFill>
                  <a:schemeClr val="tx1"/>
                </a:solidFill>
                <a:latin typeface="+mj-ea"/>
                <a:ea typeface="+mj-ea"/>
              </a:rPr>
              <a:t>8-1 SQL Injection</a:t>
            </a:r>
            <a:endParaRPr lang="en-US" altLang="ko-KR" sz="26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1520" y="1052736"/>
            <a:ext cx="8640960" cy="50460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 smtClean="0">
                <a:solidFill>
                  <a:schemeClr val="bg1"/>
                </a:solidFill>
              </a:rPr>
              <a:t>SQL Injection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971550" y="1989138"/>
            <a:ext cx="7191375" cy="4382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SQL Injection </a:t>
            </a:r>
            <a:r>
              <a:rPr lang="ko-KR" altLang="en-US" dirty="0" smtClean="0"/>
              <a:t>결과 사진</a:t>
            </a:r>
            <a:r>
              <a:rPr lang="en-US" altLang="ko-KR" dirty="0"/>
              <a:t> </a:t>
            </a:r>
            <a:r>
              <a:rPr lang="ko-KR" altLang="en-US" dirty="0" smtClean="0"/>
              <a:t>넣기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539237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988840"/>
            <a:ext cx="23812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직선 연결선 3"/>
          <p:cNvCxnSpPr/>
          <p:nvPr/>
        </p:nvCxnSpPr>
        <p:spPr>
          <a:xfrm>
            <a:off x="251520" y="908720"/>
            <a:ext cx="8640960" cy="0"/>
          </a:xfrm>
          <a:prstGeom prst="line">
            <a:avLst/>
          </a:prstGeom>
          <a:ln w="3492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제목 1"/>
          <p:cNvSpPr txBox="1">
            <a:spLocks/>
          </p:cNvSpPr>
          <p:nvPr/>
        </p:nvSpPr>
        <p:spPr>
          <a:xfrm>
            <a:off x="251520" y="260649"/>
            <a:ext cx="8640960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>
                    <a:lumMod val="75000"/>
                  </a:schemeClr>
                </a:solidFill>
                <a:latin typeface="210 콤퓨타세탁 L" pitchFamily="18" charset="-127"/>
                <a:ea typeface="210 콤퓨타세탁 L" pitchFamily="18" charset="-127"/>
                <a:cs typeface="+mj-cs"/>
              </a:defRPr>
            </a:lvl1pPr>
          </a:lstStyle>
          <a:p>
            <a:pPr algn="l">
              <a:defRPr/>
            </a:pPr>
            <a:r>
              <a:rPr lang="en-US" altLang="ko-KR" sz="2600" b="1" dirty="0" smtClean="0">
                <a:solidFill>
                  <a:schemeClr val="tx1"/>
                </a:solidFill>
                <a:latin typeface="+mj-ea"/>
                <a:ea typeface="+mj-ea"/>
              </a:rPr>
              <a:t>8-1 SQL Injection</a:t>
            </a:r>
            <a:endParaRPr lang="en-US" altLang="ko-KR" sz="26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1520" y="1052736"/>
            <a:ext cx="8640960" cy="50460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 smtClean="0">
                <a:solidFill>
                  <a:schemeClr val="bg1"/>
                </a:solidFill>
              </a:rPr>
              <a:t>SQL Injection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71601" y="4740587"/>
            <a:ext cx="719217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err="1" smtClean="0"/>
              <a:t>Unescape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문자열을 </a:t>
            </a:r>
            <a:r>
              <a:rPr lang="en-US" altLang="ko-KR" sz="2000" dirty="0" smtClean="0"/>
              <a:t>Escape</a:t>
            </a:r>
            <a:r>
              <a:rPr lang="ko-KR" altLang="en-US" sz="2000" dirty="0" smtClean="0"/>
              <a:t>하여 </a:t>
            </a:r>
            <a:r>
              <a:rPr lang="en-US" altLang="ko-KR" sz="2000" dirty="0" smtClean="0"/>
              <a:t>MySQL</a:t>
            </a:r>
            <a:r>
              <a:rPr lang="ko-KR" altLang="en-US" sz="2000" dirty="0"/>
              <a:t> </a:t>
            </a:r>
            <a:r>
              <a:rPr lang="ko-KR" altLang="en-US" sz="2000" dirty="0" err="1" smtClean="0"/>
              <a:t>쿼리문을</a:t>
            </a:r>
            <a:r>
              <a:rPr lang="ko-KR" altLang="en-US" sz="2000" dirty="0" smtClean="0"/>
              <a:t> 안전하게 질의할 수 있도록 한다</a:t>
            </a:r>
            <a:r>
              <a:rPr lang="en-US" altLang="ko-KR" sz="2000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sz="2000" dirty="0" smtClean="0"/>
          </a:p>
          <a:p>
            <a:r>
              <a:rPr lang="en-US" altLang="ko-KR" sz="2000" dirty="0" smtClean="0"/>
              <a:t>\x00, \n, \r, \, ‘, \x1a</a:t>
            </a:r>
            <a:r>
              <a:rPr lang="ko-KR" altLang="en-US" sz="2000" dirty="0" smtClean="0"/>
              <a:t>에 해당하는 문자열을 발견하면 백슬래시를 붙여 치환한다</a:t>
            </a:r>
            <a:r>
              <a:rPr lang="en-US" altLang="ko-KR" sz="2000" dirty="0" smtClean="0"/>
              <a:t>.</a:t>
            </a:r>
          </a:p>
        </p:txBody>
      </p:sp>
      <p:sp>
        <p:nvSpPr>
          <p:cNvPr id="40" name="아래쪽 화살표 39"/>
          <p:cNvSpPr/>
          <p:nvPr/>
        </p:nvSpPr>
        <p:spPr>
          <a:xfrm>
            <a:off x="1814947" y="2589194"/>
            <a:ext cx="504056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51520" y="4129916"/>
            <a:ext cx="45202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err="1" smtClean="0"/>
              <a:t>mysqli_real_escape_string</a:t>
            </a:r>
            <a:endParaRPr lang="en-US" altLang="ko-KR" sz="2400" b="1" dirty="0"/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236404"/>
            <a:ext cx="419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5" name="그룹 14"/>
          <p:cNvGrpSpPr/>
          <p:nvPr/>
        </p:nvGrpSpPr>
        <p:grpSpPr>
          <a:xfrm>
            <a:off x="6372360" y="1989000"/>
            <a:ext cx="1791414" cy="1943896"/>
            <a:chOff x="6372360" y="1989000"/>
            <a:chExt cx="1791414" cy="1943896"/>
          </a:xfrm>
        </p:grpSpPr>
        <p:pic>
          <p:nvPicPr>
            <p:cNvPr id="16" name="Picture 8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6723774" y="1989000"/>
              <a:ext cx="1440000" cy="1440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7" name="Picture 8" descr="php iconì ëí ì´ë¯¸ì§ ê²ìê²°ê³¼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0" b="100000" l="0" r="100000">
                          <a14:foregroundMark x1="13333" y1="54222" x2="15556" y2="79111"/>
                          <a14:foregroundMark x1="14222" y1="68444" x2="75556" y2="6355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72360" y="2492896"/>
              <a:ext cx="1440000" cy="144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TextBox 17"/>
            <p:cNvSpPr txBox="1"/>
            <p:nvPr/>
          </p:nvSpPr>
          <p:spPr>
            <a:xfrm>
              <a:off x="6835327" y="2780928"/>
              <a:ext cx="6976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main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551787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251520" y="908720"/>
            <a:ext cx="8640960" cy="0"/>
          </a:xfrm>
          <a:prstGeom prst="line">
            <a:avLst/>
          </a:prstGeom>
          <a:ln w="3492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제목 1"/>
          <p:cNvSpPr txBox="1">
            <a:spLocks/>
          </p:cNvSpPr>
          <p:nvPr/>
        </p:nvSpPr>
        <p:spPr>
          <a:xfrm>
            <a:off x="251520" y="260649"/>
            <a:ext cx="8640960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>
                    <a:lumMod val="75000"/>
                  </a:schemeClr>
                </a:solidFill>
                <a:latin typeface="210 콤퓨타세탁 L" pitchFamily="18" charset="-127"/>
                <a:ea typeface="210 콤퓨타세탁 L" pitchFamily="18" charset="-127"/>
                <a:cs typeface="+mj-cs"/>
              </a:defRPr>
            </a:lvl1pPr>
          </a:lstStyle>
          <a:p>
            <a:pPr algn="l">
              <a:defRPr/>
            </a:pPr>
            <a:r>
              <a:rPr lang="en-US" altLang="ko-KR" sz="2600" b="1" dirty="0" smtClean="0">
                <a:solidFill>
                  <a:schemeClr val="tx1"/>
                </a:solidFill>
                <a:latin typeface="+mj-ea"/>
                <a:ea typeface="+mj-ea"/>
              </a:rPr>
              <a:t>8-1 SQL Injection</a:t>
            </a:r>
            <a:endParaRPr lang="en-US" altLang="ko-KR" sz="26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1520" y="1052736"/>
            <a:ext cx="8640960" cy="50460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 smtClean="0">
                <a:solidFill>
                  <a:schemeClr val="bg1"/>
                </a:solidFill>
              </a:rPr>
              <a:t>SQL Injection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2" name="아래쪽 화살표 1"/>
          <p:cNvSpPr/>
          <p:nvPr/>
        </p:nvSpPr>
        <p:spPr>
          <a:xfrm>
            <a:off x="1814947" y="2589194"/>
            <a:ext cx="504056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아래쪽 화살표 14"/>
          <p:cNvSpPr/>
          <p:nvPr/>
        </p:nvSpPr>
        <p:spPr>
          <a:xfrm>
            <a:off x="1814947" y="3836758"/>
            <a:ext cx="504056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971601" y="5661248"/>
            <a:ext cx="71921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/>
              <a:t>문자형이 아닌 </a:t>
            </a:r>
            <a:r>
              <a:rPr lang="ko-KR" altLang="en-US" sz="2000" dirty="0" err="1" smtClean="0"/>
              <a:t>숫자형으로</a:t>
            </a:r>
            <a:r>
              <a:rPr lang="ko-KR" altLang="en-US" sz="2000" dirty="0" smtClean="0"/>
              <a:t> 입력 받을 경우 </a:t>
            </a:r>
            <a:r>
              <a:rPr lang="en-US" altLang="ko-KR" sz="2000" dirty="0" err="1" smtClean="0"/>
              <a:t>mysql_real_escape_string</a:t>
            </a:r>
            <a:r>
              <a:rPr lang="en-US" altLang="ko-KR" sz="2000" dirty="0"/>
              <a:t> </a:t>
            </a:r>
            <a:r>
              <a:rPr lang="ko-KR" altLang="en-US" sz="2000" dirty="0" smtClean="0"/>
              <a:t>함수를 우회</a:t>
            </a:r>
            <a:r>
              <a:rPr lang="ko-KR" altLang="en-US" sz="2000" dirty="0"/>
              <a:t>해</a:t>
            </a:r>
            <a:r>
              <a:rPr lang="ko-KR" altLang="en-US" sz="2000" dirty="0" smtClean="0"/>
              <a:t> 데이터 추출을 방지</a:t>
            </a:r>
            <a:endParaRPr lang="en-US" altLang="ko-KR" sz="2000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251520" y="5066020"/>
            <a:ext cx="21559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err="1" smtClean="0"/>
              <a:t>stripslashes</a:t>
            </a:r>
            <a:endParaRPr lang="en-US" altLang="ko-KR" sz="2400" b="1" dirty="0"/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4472347"/>
            <a:ext cx="419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3236404"/>
            <a:ext cx="27622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1988840"/>
            <a:ext cx="23812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" name="그룹 2"/>
          <p:cNvGrpSpPr/>
          <p:nvPr/>
        </p:nvGrpSpPr>
        <p:grpSpPr>
          <a:xfrm>
            <a:off x="6372360" y="1989000"/>
            <a:ext cx="1791414" cy="1943896"/>
            <a:chOff x="6372360" y="1989000"/>
            <a:chExt cx="1791414" cy="1943896"/>
          </a:xfrm>
        </p:grpSpPr>
        <p:pic>
          <p:nvPicPr>
            <p:cNvPr id="21" name="Picture 8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6723774" y="1989000"/>
              <a:ext cx="1440000" cy="1440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8" name="Picture 8" descr="php iconì ëí ì´ë¯¸ì§ ê²ìê²°ê³¼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0" b="100000" l="0" r="100000">
                          <a14:foregroundMark x1="13333" y1="54222" x2="15556" y2="79111"/>
                          <a14:foregroundMark x1="14222" y1="68444" x2="75556" y2="6355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72360" y="2492896"/>
              <a:ext cx="1440000" cy="144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9" name="TextBox 38"/>
            <p:cNvSpPr txBox="1"/>
            <p:nvPr/>
          </p:nvSpPr>
          <p:spPr>
            <a:xfrm>
              <a:off x="6835327" y="2780928"/>
              <a:ext cx="6976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main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46288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251520" y="908720"/>
            <a:ext cx="8640960" cy="0"/>
          </a:xfrm>
          <a:prstGeom prst="line">
            <a:avLst/>
          </a:prstGeom>
          <a:ln w="3492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제목 1"/>
          <p:cNvSpPr txBox="1">
            <a:spLocks/>
          </p:cNvSpPr>
          <p:nvPr/>
        </p:nvSpPr>
        <p:spPr>
          <a:xfrm>
            <a:off x="251520" y="260649"/>
            <a:ext cx="8640960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>
                    <a:lumMod val="75000"/>
                  </a:schemeClr>
                </a:solidFill>
                <a:latin typeface="210 콤퓨타세탁 L" pitchFamily="18" charset="-127"/>
                <a:ea typeface="210 콤퓨타세탁 L" pitchFamily="18" charset="-127"/>
                <a:cs typeface="+mj-cs"/>
              </a:defRPr>
            </a:lvl1pPr>
          </a:lstStyle>
          <a:p>
            <a:pPr algn="l">
              <a:defRPr/>
            </a:pPr>
            <a:r>
              <a:rPr lang="en-US" altLang="ko-KR" sz="2600" b="1" dirty="0" smtClean="0">
                <a:solidFill>
                  <a:schemeClr val="tx1"/>
                </a:solidFill>
                <a:latin typeface="+mj-ea"/>
                <a:ea typeface="+mj-ea"/>
              </a:rPr>
              <a:t>8-2 </a:t>
            </a:r>
            <a:r>
              <a:rPr lang="en-US" altLang="ko-KR" sz="2800" b="1" dirty="0">
                <a:latin typeface="+mj-ea"/>
              </a:rPr>
              <a:t>Brute Force Attack(Dictionary Attack)</a:t>
            </a:r>
            <a:endParaRPr lang="en-US" altLang="ko-KR" sz="26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1520" y="1052736"/>
            <a:ext cx="8640960" cy="50460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 smtClean="0">
                <a:latin typeface="+mj-ea"/>
              </a:rPr>
              <a:t>Brute </a:t>
            </a:r>
            <a:r>
              <a:rPr lang="en-US" altLang="ko-KR" dirty="0">
                <a:latin typeface="+mj-ea"/>
              </a:rPr>
              <a:t>Force Attack(Dictionary Attack)</a:t>
            </a:r>
            <a:endParaRPr lang="en-US" altLang="ko-KR" dirty="0">
              <a:solidFill>
                <a:schemeClr val="bg1"/>
              </a:solidFill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3846451" y="4555410"/>
            <a:ext cx="1440000" cy="1817292"/>
            <a:chOff x="3846451" y="4555410"/>
            <a:chExt cx="1440000" cy="1817292"/>
          </a:xfrm>
        </p:grpSpPr>
        <p:sp>
          <p:nvSpPr>
            <p:cNvPr id="3" name="TextBox 2"/>
            <p:cNvSpPr txBox="1"/>
            <p:nvPr/>
          </p:nvSpPr>
          <p:spPr>
            <a:xfrm>
              <a:off x="3931662" y="6003370"/>
              <a:ext cx="12695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Burp Suite</a:t>
              </a:r>
              <a:endParaRPr lang="en-US" altLang="ko-KR" dirty="0"/>
            </a:p>
          </p:txBody>
        </p:sp>
        <p:pic>
          <p:nvPicPr>
            <p:cNvPr id="1026" name="Picture 2" descr="ê´ë ¨ ì´ë¯¸ì§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46451" y="4555410"/>
              <a:ext cx="1440000" cy="144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9" name="그룹 28"/>
          <p:cNvGrpSpPr/>
          <p:nvPr/>
        </p:nvGrpSpPr>
        <p:grpSpPr>
          <a:xfrm>
            <a:off x="971600" y="1988840"/>
            <a:ext cx="1440000" cy="1440000"/>
            <a:chOff x="971600" y="1988840"/>
            <a:chExt cx="1440000" cy="1440000"/>
          </a:xfrm>
        </p:grpSpPr>
        <p:pic>
          <p:nvPicPr>
            <p:cNvPr id="1032" name="Picture 8" descr="php iconì ëí ì´ë¯¸ì§ ê²ìê²°ê³¼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1600" y="1988840"/>
              <a:ext cx="1440000" cy="144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TextBox 1"/>
            <p:cNvSpPr txBox="1"/>
            <p:nvPr/>
          </p:nvSpPr>
          <p:spPr>
            <a:xfrm>
              <a:off x="1451622" y="2276872"/>
              <a:ext cx="7441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index</a:t>
              </a:r>
              <a:endParaRPr lang="ko-KR" altLang="en-US" dirty="0"/>
            </a:p>
          </p:txBody>
        </p:sp>
      </p:grpSp>
      <p:cxnSp>
        <p:nvCxnSpPr>
          <p:cNvPr id="10" name="직선 화살표 연결선 9"/>
          <p:cNvCxnSpPr/>
          <p:nvPr/>
        </p:nvCxnSpPr>
        <p:spPr>
          <a:xfrm>
            <a:off x="2411600" y="2780928"/>
            <a:ext cx="4312174" cy="0"/>
          </a:xfrm>
          <a:prstGeom prst="straightConnector1">
            <a:avLst/>
          </a:prstGeom>
          <a:ln w="25400"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1026" idx="0"/>
          </p:cNvCxnSpPr>
          <p:nvPr/>
        </p:nvCxnSpPr>
        <p:spPr>
          <a:xfrm flipV="1">
            <a:off x="4566451" y="2924944"/>
            <a:ext cx="0" cy="1630466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>
            <a:off x="2411600" y="2636912"/>
            <a:ext cx="4312174" cy="0"/>
          </a:xfrm>
          <a:prstGeom prst="straightConnector1">
            <a:avLst/>
          </a:prstGeom>
          <a:ln w="25400"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411600" y="2276872"/>
            <a:ext cx="1716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Request(POST)</a:t>
            </a:r>
            <a:endParaRPr lang="en-US" altLang="ko-KR" dirty="0" smtClean="0"/>
          </a:p>
        </p:txBody>
      </p:sp>
      <p:sp>
        <p:nvSpPr>
          <p:cNvPr id="30" name="TextBox 29"/>
          <p:cNvSpPr txBox="1"/>
          <p:nvPr/>
        </p:nvSpPr>
        <p:spPr>
          <a:xfrm>
            <a:off x="5550632" y="2780928"/>
            <a:ext cx="1173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Response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472147" y="3501008"/>
            <a:ext cx="10278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user_id</a:t>
            </a:r>
            <a:endParaRPr lang="en-US" altLang="ko-KR" dirty="0" smtClean="0"/>
          </a:p>
          <a:p>
            <a:r>
              <a:rPr lang="en-US" altLang="ko-KR" dirty="0" err="1" smtClean="0"/>
              <a:t>user_pw</a:t>
            </a:r>
            <a:endParaRPr lang="en-US" altLang="ko-KR" dirty="0" smtClean="0"/>
          </a:p>
        </p:txBody>
      </p:sp>
      <p:grpSp>
        <p:nvGrpSpPr>
          <p:cNvPr id="31" name="그룹 30"/>
          <p:cNvGrpSpPr/>
          <p:nvPr/>
        </p:nvGrpSpPr>
        <p:grpSpPr>
          <a:xfrm>
            <a:off x="6723774" y="1988840"/>
            <a:ext cx="1440000" cy="1440000"/>
            <a:chOff x="6723774" y="1988840"/>
            <a:chExt cx="1440000" cy="1440000"/>
          </a:xfrm>
        </p:grpSpPr>
        <p:pic>
          <p:nvPicPr>
            <p:cNvPr id="33" name="Picture 8" descr="php iconì ëí ì´ë¯¸ì§ ê²ìê²°ê³¼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23774" y="1988840"/>
              <a:ext cx="1440000" cy="144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4" name="TextBox 33"/>
            <p:cNvSpPr txBox="1"/>
            <p:nvPr/>
          </p:nvSpPr>
          <p:spPr>
            <a:xfrm>
              <a:off x="7186741" y="2276872"/>
              <a:ext cx="6976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main</a:t>
              </a:r>
              <a:endParaRPr lang="ko-KR" altLang="en-US" dirty="0"/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5324732" y="4813745"/>
            <a:ext cx="21190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패킷을</a:t>
            </a:r>
            <a:r>
              <a:rPr lang="ko-KR" altLang="en-US" dirty="0" smtClean="0"/>
              <a:t> 가로채어</a:t>
            </a:r>
            <a:endParaRPr lang="en-US" altLang="ko-KR" dirty="0" smtClean="0"/>
          </a:p>
          <a:p>
            <a:r>
              <a:rPr lang="en-US" altLang="ko-KR" dirty="0" smtClean="0"/>
              <a:t>Brute Force Attack</a:t>
            </a:r>
          </a:p>
          <a:p>
            <a:r>
              <a:rPr lang="en-US" altLang="ko-KR" dirty="0" smtClean="0"/>
              <a:t>Dictionary Attack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61661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오각형 13"/>
          <p:cNvSpPr/>
          <p:nvPr/>
        </p:nvSpPr>
        <p:spPr>
          <a:xfrm rot="5400000">
            <a:off x="203985" y="452199"/>
            <a:ext cx="1310633" cy="927533"/>
          </a:xfrm>
          <a:prstGeom prst="homePlate">
            <a:avLst>
              <a:gd name="adj" fmla="val 50000"/>
            </a:avLst>
          </a:prstGeom>
          <a:solidFill>
            <a:srgbClr val="E2A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+mj-lt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1779" y="260648"/>
            <a:ext cx="3249303" cy="1143000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ko-KR" altLang="en-US" sz="4800" b="1" dirty="0"/>
              <a:t>목차</a:t>
            </a:r>
            <a:endParaRPr lang="en-US" altLang="ko-KR" sz="4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1844825"/>
            <a:ext cx="8640960" cy="4597349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514350" indent="-514350" algn="just">
              <a:lnSpc>
                <a:spcPct val="150000"/>
              </a:lnSpc>
              <a:buAutoNum type="arabicPeriod"/>
              <a:defRPr/>
            </a:pPr>
            <a:r>
              <a:rPr lang="ko-KR" altLang="en-US" sz="2200" b="1" dirty="0" smtClean="0">
                <a:latin typeface="+mj-lt"/>
                <a:ea typeface="+mj-ea"/>
              </a:rPr>
              <a:t>프로젝트 목표</a:t>
            </a:r>
            <a:endParaRPr lang="ko-KR" altLang="en-US" sz="2200" b="1" dirty="0">
              <a:latin typeface="+mj-lt"/>
              <a:ea typeface="+mj-ea"/>
            </a:endParaRPr>
          </a:p>
          <a:p>
            <a:pPr marL="514350" indent="-514350" algn="just">
              <a:lnSpc>
                <a:spcPct val="150000"/>
              </a:lnSpc>
              <a:buAutoNum type="arabicPeriod"/>
              <a:defRPr/>
            </a:pPr>
            <a:r>
              <a:rPr lang="ko-KR" altLang="en-US" sz="2200" b="1" dirty="0" smtClean="0">
                <a:latin typeface="+mj-lt"/>
                <a:ea typeface="+mj-ea"/>
              </a:rPr>
              <a:t>시스</a:t>
            </a:r>
            <a:r>
              <a:rPr lang="ko-KR" altLang="en-US" sz="2200" b="1" dirty="0">
                <a:latin typeface="+mj-lt"/>
                <a:ea typeface="+mj-ea"/>
              </a:rPr>
              <a:t>템</a:t>
            </a:r>
            <a:r>
              <a:rPr lang="ko-KR" altLang="en-US" sz="2200" b="1" dirty="0" smtClean="0">
                <a:latin typeface="+mj-lt"/>
                <a:ea typeface="+mj-ea"/>
              </a:rPr>
              <a:t> 구조</a:t>
            </a:r>
            <a:endParaRPr lang="ko-KR" altLang="en-US" sz="2200" b="1" dirty="0">
              <a:latin typeface="+mj-lt"/>
              <a:ea typeface="+mj-ea"/>
            </a:endParaRPr>
          </a:p>
          <a:p>
            <a:pPr marL="514350" indent="-514350" algn="just">
              <a:lnSpc>
                <a:spcPct val="150000"/>
              </a:lnSpc>
              <a:buAutoNum type="arabicPeriod"/>
              <a:defRPr/>
            </a:pPr>
            <a:r>
              <a:rPr lang="ko-KR" altLang="en-US" sz="2200" b="1" dirty="0" smtClean="0">
                <a:latin typeface="+mj-lt"/>
                <a:ea typeface="+mj-ea"/>
              </a:rPr>
              <a:t>개발 환경</a:t>
            </a:r>
            <a:endParaRPr lang="ko-KR" altLang="en-US" sz="2200" b="1" dirty="0">
              <a:latin typeface="+mj-lt"/>
              <a:ea typeface="+mj-ea"/>
            </a:endParaRPr>
          </a:p>
          <a:p>
            <a:pPr marL="514350" indent="-514350" algn="just">
              <a:lnSpc>
                <a:spcPct val="150000"/>
              </a:lnSpc>
              <a:buAutoNum type="arabicPeriod"/>
              <a:defRPr/>
            </a:pPr>
            <a:r>
              <a:rPr lang="ko-KR" altLang="en-US" sz="2200" b="1" dirty="0" smtClean="0">
                <a:latin typeface="+mj-lt"/>
                <a:ea typeface="+mj-ea"/>
              </a:rPr>
              <a:t>개발 일정</a:t>
            </a:r>
            <a:endParaRPr lang="en-US" altLang="ko-KR" sz="2200" b="1" dirty="0" smtClean="0">
              <a:latin typeface="+mj-lt"/>
              <a:ea typeface="+mj-ea"/>
            </a:endParaRPr>
          </a:p>
          <a:p>
            <a:pPr marL="514350" indent="-514350" algn="just">
              <a:lnSpc>
                <a:spcPct val="150000"/>
              </a:lnSpc>
              <a:buAutoNum type="arabicPeriod"/>
              <a:defRPr/>
            </a:pPr>
            <a:r>
              <a:rPr lang="ko-KR" altLang="en-US" sz="2200" b="1" dirty="0" smtClean="0">
                <a:latin typeface="+mj-lt"/>
                <a:ea typeface="+mj-ea"/>
              </a:rPr>
              <a:t>업무 분담</a:t>
            </a:r>
            <a:endParaRPr lang="en-US" altLang="ko-KR" sz="2200" b="1" dirty="0" smtClean="0">
              <a:latin typeface="+mj-lt"/>
              <a:ea typeface="+mj-ea"/>
            </a:endParaRPr>
          </a:p>
          <a:p>
            <a:pPr marL="514350" indent="-514350" algn="just">
              <a:lnSpc>
                <a:spcPct val="150000"/>
              </a:lnSpc>
              <a:buAutoNum type="arabicPeriod"/>
              <a:defRPr/>
            </a:pPr>
            <a:r>
              <a:rPr lang="ko-KR" altLang="en-US" sz="2200" b="1" dirty="0" smtClean="0">
                <a:latin typeface="+mj-lt"/>
                <a:ea typeface="+mj-ea"/>
              </a:rPr>
              <a:t>진행 사항</a:t>
            </a:r>
            <a:endParaRPr lang="en-US" altLang="ko-KR" sz="2200" b="1" dirty="0" smtClean="0">
              <a:latin typeface="+mj-lt"/>
              <a:ea typeface="+mj-ea"/>
            </a:endParaRPr>
          </a:p>
          <a:p>
            <a:pPr marL="514350" indent="-514350" algn="just">
              <a:lnSpc>
                <a:spcPct val="150000"/>
              </a:lnSpc>
              <a:buAutoNum type="arabicPeriod"/>
              <a:defRPr/>
            </a:pPr>
            <a:r>
              <a:rPr lang="ko-KR" altLang="en-US" sz="2200" b="1" dirty="0" smtClean="0">
                <a:latin typeface="+mj-lt"/>
                <a:ea typeface="+mj-ea"/>
              </a:rPr>
              <a:t>진행 계획</a:t>
            </a:r>
            <a:endParaRPr lang="en-US" altLang="ko-KR" sz="2200" b="1" dirty="0">
              <a:latin typeface="+mj-lt"/>
              <a:ea typeface="+mj-ea"/>
            </a:endParaRPr>
          </a:p>
          <a:p>
            <a:pPr marL="514350" indent="-514350" algn="just">
              <a:lnSpc>
                <a:spcPct val="150000"/>
              </a:lnSpc>
              <a:buAutoNum type="arabicPeriod"/>
              <a:defRPr/>
            </a:pPr>
            <a:r>
              <a:rPr lang="ko-KR" altLang="en-US" sz="2200" b="1" dirty="0" smtClean="0">
                <a:latin typeface="+mj-lt"/>
                <a:ea typeface="+mj-ea"/>
              </a:rPr>
              <a:t>취약점 분석 및 보안요소 추가 사항</a:t>
            </a:r>
          </a:p>
          <a:p>
            <a:pPr marL="514350" indent="-514350" algn="just">
              <a:lnSpc>
                <a:spcPct val="150000"/>
              </a:lnSpc>
              <a:buAutoNum type="arabicPeriod"/>
              <a:defRPr/>
            </a:pPr>
            <a:r>
              <a:rPr lang="en-US" altLang="ko-KR" sz="2200" b="1" dirty="0" smtClean="0">
                <a:latin typeface="+mj-lt"/>
                <a:ea typeface="+mj-ea"/>
              </a:rPr>
              <a:t>Q&amp;A</a:t>
            </a:r>
            <a:endParaRPr lang="en-US" altLang="ko-KR" sz="2200" b="1" dirty="0">
              <a:latin typeface="+mj-lt"/>
              <a:ea typeface="+mj-ea"/>
            </a:endParaRPr>
          </a:p>
        </p:txBody>
      </p:sp>
      <p:cxnSp>
        <p:nvCxnSpPr>
          <p:cNvPr id="15" name="직선 연결선 36"/>
          <p:cNvCxnSpPr/>
          <p:nvPr/>
        </p:nvCxnSpPr>
        <p:spPr>
          <a:xfrm>
            <a:off x="251520" y="1700808"/>
            <a:ext cx="8640960" cy="0"/>
          </a:xfrm>
          <a:prstGeom prst="line">
            <a:avLst/>
          </a:prstGeom>
          <a:ln w="3492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01764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251520" y="908720"/>
            <a:ext cx="8640960" cy="0"/>
          </a:xfrm>
          <a:prstGeom prst="line">
            <a:avLst/>
          </a:prstGeom>
          <a:ln w="3492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제목 1"/>
          <p:cNvSpPr txBox="1">
            <a:spLocks/>
          </p:cNvSpPr>
          <p:nvPr/>
        </p:nvSpPr>
        <p:spPr>
          <a:xfrm>
            <a:off x="251520" y="260649"/>
            <a:ext cx="8640960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>
                    <a:lumMod val="75000"/>
                  </a:schemeClr>
                </a:solidFill>
                <a:latin typeface="210 콤퓨타세탁 L" pitchFamily="18" charset="-127"/>
                <a:ea typeface="210 콤퓨타세탁 L" pitchFamily="18" charset="-127"/>
                <a:cs typeface="+mj-cs"/>
              </a:defRPr>
            </a:lvl1pPr>
          </a:lstStyle>
          <a:p>
            <a:pPr algn="l">
              <a:defRPr/>
            </a:pPr>
            <a:r>
              <a:rPr lang="en-US" altLang="ko-KR" sz="2600" b="1" dirty="0" smtClean="0">
                <a:solidFill>
                  <a:schemeClr val="tx1"/>
                </a:solidFill>
                <a:latin typeface="+mj-ea"/>
                <a:ea typeface="+mj-ea"/>
              </a:rPr>
              <a:t>8-2 </a:t>
            </a:r>
            <a:r>
              <a:rPr lang="en-US" altLang="ko-KR" sz="2800" b="1" dirty="0">
                <a:latin typeface="+mj-ea"/>
              </a:rPr>
              <a:t>Brute Force Attack(Dictionary Attack)</a:t>
            </a:r>
            <a:endParaRPr lang="en-US" altLang="ko-KR" sz="26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1520" y="1052736"/>
            <a:ext cx="8640960" cy="50460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 smtClean="0">
                <a:latin typeface="+mj-ea"/>
              </a:rPr>
              <a:t>Brute </a:t>
            </a:r>
            <a:r>
              <a:rPr lang="en-US" altLang="ko-KR" dirty="0">
                <a:latin typeface="+mj-ea"/>
              </a:rPr>
              <a:t>Force Attack(Dictionary Attack)</a:t>
            </a:r>
            <a:endParaRPr lang="en-US" altLang="ko-KR" dirty="0">
              <a:solidFill>
                <a:schemeClr val="bg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1" y="1692182"/>
            <a:ext cx="7200900" cy="4689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21373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251520" y="908720"/>
            <a:ext cx="8640960" cy="0"/>
          </a:xfrm>
          <a:prstGeom prst="line">
            <a:avLst/>
          </a:prstGeom>
          <a:ln w="3492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제목 1"/>
          <p:cNvSpPr txBox="1">
            <a:spLocks/>
          </p:cNvSpPr>
          <p:nvPr/>
        </p:nvSpPr>
        <p:spPr>
          <a:xfrm>
            <a:off x="251520" y="260649"/>
            <a:ext cx="8640960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>
                    <a:lumMod val="75000"/>
                  </a:schemeClr>
                </a:solidFill>
                <a:latin typeface="210 콤퓨타세탁 L" pitchFamily="18" charset="-127"/>
                <a:ea typeface="210 콤퓨타세탁 L" pitchFamily="18" charset="-127"/>
                <a:cs typeface="+mj-cs"/>
              </a:defRPr>
            </a:lvl1pPr>
          </a:lstStyle>
          <a:p>
            <a:pPr algn="l">
              <a:defRPr/>
            </a:pPr>
            <a:r>
              <a:rPr lang="en-US" altLang="ko-KR" sz="2600" b="1" dirty="0" smtClean="0">
                <a:solidFill>
                  <a:schemeClr val="tx1"/>
                </a:solidFill>
                <a:latin typeface="+mj-ea"/>
                <a:ea typeface="+mj-ea"/>
              </a:rPr>
              <a:t>8-2 </a:t>
            </a:r>
            <a:r>
              <a:rPr lang="en-US" altLang="ko-KR" sz="2800" b="1" dirty="0">
                <a:latin typeface="+mj-ea"/>
              </a:rPr>
              <a:t>Brute Force Attack(Dictionary Attack)</a:t>
            </a:r>
            <a:endParaRPr lang="en-US" altLang="ko-KR" sz="26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1520" y="1052736"/>
            <a:ext cx="8640960" cy="50460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 smtClean="0">
                <a:latin typeface="+mj-ea"/>
              </a:rPr>
              <a:t>Brute </a:t>
            </a:r>
            <a:r>
              <a:rPr lang="en-US" altLang="ko-KR" dirty="0">
                <a:latin typeface="+mj-ea"/>
              </a:rPr>
              <a:t>Force Attack(Dictionary Attack)</a:t>
            </a:r>
            <a:endParaRPr lang="en-US" altLang="ko-KR" dirty="0">
              <a:solidFill>
                <a:schemeClr val="bg1"/>
              </a:solidFill>
            </a:endParaRPr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2411600" y="2924944"/>
            <a:ext cx="4312174" cy="0"/>
          </a:xfrm>
          <a:prstGeom prst="straightConnector1">
            <a:avLst/>
          </a:prstGeom>
          <a:ln w="25400"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>
            <a:off x="2411600" y="2636912"/>
            <a:ext cx="4312174" cy="0"/>
          </a:xfrm>
          <a:prstGeom prst="straightConnector1">
            <a:avLst/>
          </a:prstGeom>
          <a:ln w="25400"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그룹 32"/>
          <p:cNvGrpSpPr/>
          <p:nvPr/>
        </p:nvGrpSpPr>
        <p:grpSpPr>
          <a:xfrm>
            <a:off x="971600" y="1988840"/>
            <a:ext cx="1440000" cy="1440000"/>
            <a:chOff x="971600" y="1988840"/>
            <a:chExt cx="1440000" cy="1440000"/>
          </a:xfrm>
        </p:grpSpPr>
        <p:pic>
          <p:nvPicPr>
            <p:cNvPr id="34" name="Picture 8" descr="php iconì ëí ì´ë¯¸ì§ ê²ìê²°ê³¼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1600" y="1988840"/>
              <a:ext cx="1440000" cy="144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5" name="TextBox 34"/>
            <p:cNvSpPr txBox="1"/>
            <p:nvPr/>
          </p:nvSpPr>
          <p:spPr>
            <a:xfrm>
              <a:off x="1416483" y="2276872"/>
              <a:ext cx="7072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login</a:t>
              </a:r>
              <a:endParaRPr lang="ko-KR" altLang="en-US" dirty="0"/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6717697" y="1988840"/>
            <a:ext cx="1440000" cy="1440000"/>
            <a:chOff x="6717697" y="1988840"/>
            <a:chExt cx="1440000" cy="1440000"/>
          </a:xfrm>
        </p:grpSpPr>
        <p:pic>
          <p:nvPicPr>
            <p:cNvPr id="37" name="Picture 8" descr="php iconì ëí ì´ë¯¸ì§ ê²ìê²°ê³¼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17697" y="1988840"/>
              <a:ext cx="1440000" cy="144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8" name="TextBox 37"/>
            <p:cNvSpPr txBox="1"/>
            <p:nvPr/>
          </p:nvSpPr>
          <p:spPr>
            <a:xfrm>
              <a:off x="6985984" y="2276872"/>
              <a:ext cx="11144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/>
                <a:t>Login_ok</a:t>
              </a:r>
              <a:endParaRPr lang="ko-KR" altLang="en-US" dirty="0"/>
            </a:p>
          </p:txBody>
        </p:sp>
      </p:grpSp>
      <p:pic>
        <p:nvPicPr>
          <p:cNvPr id="40" name="Picture 8" descr="php iconì ëí ì´ë¯¸ì§ ê²ìê²°ê³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2080" y="4932702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TextBox 40"/>
          <p:cNvSpPr txBox="1"/>
          <p:nvPr/>
        </p:nvSpPr>
        <p:spPr>
          <a:xfrm>
            <a:off x="4200023" y="5220734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index</a:t>
            </a:r>
            <a:endParaRPr lang="ko-KR" altLang="en-US" dirty="0"/>
          </a:p>
        </p:txBody>
      </p:sp>
      <p:cxnSp>
        <p:nvCxnSpPr>
          <p:cNvPr id="57" name="직선 화살표 연결선 56"/>
          <p:cNvCxnSpPr/>
          <p:nvPr/>
        </p:nvCxnSpPr>
        <p:spPr>
          <a:xfrm flipV="1">
            <a:off x="5103105" y="3417355"/>
            <a:ext cx="1981936" cy="1728192"/>
          </a:xfrm>
          <a:prstGeom prst="straightConnector1">
            <a:avLst/>
          </a:prstGeom>
          <a:ln w="25400"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/>
          <p:nvPr/>
        </p:nvCxnSpPr>
        <p:spPr>
          <a:xfrm>
            <a:off x="2238845" y="3425981"/>
            <a:ext cx="1872063" cy="1621840"/>
          </a:xfrm>
          <a:prstGeom prst="straightConnector1">
            <a:avLst/>
          </a:prstGeom>
          <a:ln w="25400"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 rot="2457328">
            <a:off x="1817288" y="4185275"/>
            <a:ext cx="23583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Session </a:t>
            </a:r>
            <a:r>
              <a:rPr lang="ko-KR" altLang="en-US" dirty="0" smtClean="0"/>
              <a:t>정보 없을 시</a:t>
            </a:r>
            <a:endParaRPr lang="en-US" altLang="ko-KR" dirty="0"/>
          </a:p>
          <a:p>
            <a:pPr algn="ctr"/>
            <a:r>
              <a:rPr lang="en-US" altLang="ko-KR" dirty="0" smtClean="0"/>
              <a:t>login</a:t>
            </a:r>
            <a:r>
              <a:rPr lang="ko-KR" altLang="en-US" dirty="0" smtClean="0"/>
              <a:t>페이지 이동</a:t>
            </a:r>
            <a:endParaRPr lang="en-US" altLang="ko-KR" dirty="0" smtClean="0"/>
          </a:p>
        </p:txBody>
      </p:sp>
      <p:sp>
        <p:nvSpPr>
          <p:cNvPr id="61" name="TextBox 60"/>
          <p:cNvSpPr txBox="1"/>
          <p:nvPr/>
        </p:nvSpPr>
        <p:spPr>
          <a:xfrm>
            <a:off x="3555262" y="2924944"/>
            <a:ext cx="20249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로그인 실패 시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login </a:t>
            </a:r>
            <a:r>
              <a:rPr lang="ko-KR" altLang="en-US" dirty="0" smtClean="0"/>
              <a:t>페이지 이동</a:t>
            </a:r>
            <a:endParaRPr lang="ko-KR" alt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3351680" y="1988840"/>
            <a:ext cx="24320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ID / PW </a:t>
            </a:r>
            <a:r>
              <a:rPr lang="ko-KR" altLang="en-US" dirty="0" smtClean="0"/>
              <a:t>입력 후</a:t>
            </a:r>
            <a:endParaRPr lang="en-US" altLang="ko-KR" dirty="0" smtClean="0"/>
          </a:p>
          <a:p>
            <a:pPr algn="ctr"/>
            <a:r>
              <a:rPr lang="en-US" altLang="ko-KR" dirty="0" err="1" smtClean="0"/>
              <a:t>Login_ok</a:t>
            </a:r>
            <a:r>
              <a:rPr lang="en-US" altLang="ko-KR" dirty="0" smtClean="0"/>
              <a:t> </a:t>
            </a:r>
            <a:r>
              <a:rPr lang="ko-KR" altLang="en-US" dirty="0" smtClean="0"/>
              <a:t>페이지 이동</a:t>
            </a:r>
            <a:endParaRPr lang="ko-KR" altLang="en-US" dirty="0"/>
          </a:p>
        </p:txBody>
      </p:sp>
      <p:sp>
        <p:nvSpPr>
          <p:cNvPr id="66" name="TextBox 65"/>
          <p:cNvSpPr txBox="1"/>
          <p:nvPr/>
        </p:nvSpPr>
        <p:spPr>
          <a:xfrm rot="19113844">
            <a:off x="5351054" y="4160941"/>
            <a:ext cx="20617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로그인 성공 시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index </a:t>
            </a:r>
            <a:r>
              <a:rPr lang="ko-KR" altLang="en-US" dirty="0" smtClean="0"/>
              <a:t>페이지 이동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14658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251520" y="908720"/>
            <a:ext cx="8640960" cy="0"/>
          </a:xfrm>
          <a:prstGeom prst="line">
            <a:avLst/>
          </a:prstGeom>
          <a:ln w="3492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제목 1"/>
          <p:cNvSpPr txBox="1">
            <a:spLocks/>
          </p:cNvSpPr>
          <p:nvPr/>
        </p:nvSpPr>
        <p:spPr>
          <a:xfrm>
            <a:off x="251520" y="260649"/>
            <a:ext cx="8640960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>
                    <a:lumMod val="75000"/>
                  </a:schemeClr>
                </a:solidFill>
                <a:latin typeface="210 콤퓨타세탁 L" pitchFamily="18" charset="-127"/>
                <a:ea typeface="210 콤퓨타세탁 L" pitchFamily="18" charset="-127"/>
                <a:cs typeface="+mj-cs"/>
              </a:defRPr>
            </a:lvl1pPr>
          </a:lstStyle>
          <a:p>
            <a:pPr algn="l">
              <a:defRPr/>
            </a:pPr>
            <a:r>
              <a:rPr lang="en-US" altLang="ko-KR" sz="2600" b="1" dirty="0" smtClean="0">
                <a:solidFill>
                  <a:schemeClr val="tx1"/>
                </a:solidFill>
                <a:latin typeface="+mj-ea"/>
                <a:ea typeface="+mj-ea"/>
              </a:rPr>
              <a:t>8-2 </a:t>
            </a:r>
            <a:r>
              <a:rPr lang="en-US" altLang="ko-KR" sz="2800" b="1" dirty="0">
                <a:latin typeface="+mj-ea"/>
              </a:rPr>
              <a:t>Brute Force Attack(Dictionary Attack)</a:t>
            </a:r>
            <a:endParaRPr lang="en-US" altLang="ko-KR" sz="26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1520" y="1052736"/>
            <a:ext cx="8640960" cy="50460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 smtClean="0">
                <a:latin typeface="+mj-ea"/>
              </a:rPr>
              <a:t>Brute </a:t>
            </a:r>
            <a:r>
              <a:rPr lang="en-US" altLang="ko-KR" dirty="0">
                <a:latin typeface="+mj-ea"/>
              </a:rPr>
              <a:t>Force Attack(Dictionary Attack)</a:t>
            </a:r>
            <a:endParaRPr lang="en-US" altLang="ko-KR" dirty="0">
              <a:solidFill>
                <a:schemeClr val="bg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6650868" y="1989000"/>
            <a:ext cx="1439999" cy="1942315"/>
            <a:chOff x="971600" y="1989000"/>
            <a:chExt cx="1439999" cy="1942315"/>
          </a:xfrm>
        </p:grpSpPr>
        <p:sp>
          <p:nvSpPr>
            <p:cNvPr id="17" name="TextBox 16"/>
            <p:cNvSpPr txBox="1"/>
            <p:nvPr/>
          </p:nvSpPr>
          <p:spPr>
            <a:xfrm>
              <a:off x="1209737" y="3284984"/>
              <a:ext cx="96372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Ubuntu</a:t>
              </a:r>
            </a:p>
            <a:p>
              <a:r>
                <a:rPr lang="en-US" altLang="ko-KR" dirty="0" smtClean="0"/>
                <a:t>Firewall</a:t>
              </a:r>
            </a:p>
          </p:txBody>
        </p:sp>
        <p:pic>
          <p:nvPicPr>
            <p:cNvPr id="2050" name="Picture 2" descr="Computer Ubuntu Icon Claire Monitor Iconset Prasilarts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971600" y="1989000"/>
              <a:ext cx="1439999" cy="144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9" name="직사각형 18"/>
          <p:cNvSpPr/>
          <p:nvPr/>
        </p:nvSpPr>
        <p:spPr>
          <a:xfrm>
            <a:off x="971600" y="1989138"/>
            <a:ext cx="5607050" cy="4382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Firewall </a:t>
            </a:r>
            <a:r>
              <a:rPr lang="ko-KR" altLang="en-US" dirty="0" smtClean="0"/>
              <a:t>작동 소스 넣기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270788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251520" y="908720"/>
            <a:ext cx="8640960" cy="0"/>
          </a:xfrm>
          <a:prstGeom prst="line">
            <a:avLst/>
          </a:prstGeom>
          <a:ln w="3492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제목 1"/>
          <p:cNvSpPr txBox="1">
            <a:spLocks/>
          </p:cNvSpPr>
          <p:nvPr/>
        </p:nvSpPr>
        <p:spPr>
          <a:xfrm>
            <a:off x="251520" y="260649"/>
            <a:ext cx="8640960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>
                    <a:lumMod val="75000"/>
                  </a:schemeClr>
                </a:solidFill>
                <a:latin typeface="210 콤퓨타세탁 L" pitchFamily="18" charset="-127"/>
                <a:ea typeface="210 콤퓨타세탁 L" pitchFamily="18" charset="-127"/>
                <a:cs typeface="+mj-cs"/>
              </a:defRPr>
            </a:lvl1pPr>
          </a:lstStyle>
          <a:p>
            <a:pPr algn="l">
              <a:defRPr/>
            </a:pPr>
            <a:r>
              <a:rPr lang="en-US" altLang="ko-KR" sz="2600" b="1" dirty="0" smtClean="0">
                <a:solidFill>
                  <a:schemeClr val="tx1"/>
                </a:solidFill>
                <a:latin typeface="+mj-ea"/>
                <a:ea typeface="+mj-ea"/>
              </a:rPr>
              <a:t>8-2 </a:t>
            </a:r>
            <a:r>
              <a:rPr lang="en-US" altLang="ko-KR" sz="2800" b="1" dirty="0">
                <a:latin typeface="+mj-ea"/>
              </a:rPr>
              <a:t>Brute Force Attack(Dictionary Attack)</a:t>
            </a:r>
            <a:endParaRPr lang="en-US" altLang="ko-KR" sz="26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1520" y="1052736"/>
            <a:ext cx="8640960" cy="50460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 smtClean="0">
                <a:latin typeface="+mj-ea"/>
              </a:rPr>
              <a:t>Brute </a:t>
            </a:r>
            <a:r>
              <a:rPr lang="en-US" altLang="ko-KR" dirty="0">
                <a:latin typeface="+mj-ea"/>
              </a:rPr>
              <a:t>Force Attack(Dictionary Attack)</a:t>
            </a:r>
            <a:endParaRPr lang="en-US" altLang="ko-KR" dirty="0">
              <a:solidFill>
                <a:schemeClr val="bg1"/>
              </a:solidFill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977317" y="1989000"/>
            <a:ext cx="1794322" cy="2302355"/>
            <a:chOff x="977317" y="1989000"/>
            <a:chExt cx="1794322" cy="2302355"/>
          </a:xfrm>
        </p:grpSpPr>
        <p:grpSp>
          <p:nvGrpSpPr>
            <p:cNvPr id="9" name="그룹 8"/>
            <p:cNvGrpSpPr/>
            <p:nvPr/>
          </p:nvGrpSpPr>
          <p:grpSpPr>
            <a:xfrm>
              <a:off x="977317" y="1989000"/>
              <a:ext cx="1794322" cy="1799880"/>
              <a:chOff x="977317" y="1989000"/>
              <a:chExt cx="1794322" cy="1799880"/>
            </a:xfrm>
          </p:grpSpPr>
          <p:pic>
            <p:nvPicPr>
              <p:cNvPr id="1032" name="Picture 8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0" b="100000" l="0" r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77317" y="1989000"/>
                <a:ext cx="1440000" cy="14400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050" name="Picture 2" descr="Computer Ubuntu Icon Claire Monitor Iconset Prasilarts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31640" y="2348880"/>
                <a:ext cx="1439999" cy="144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7" name="TextBox 16"/>
            <p:cNvSpPr txBox="1"/>
            <p:nvPr/>
          </p:nvSpPr>
          <p:spPr>
            <a:xfrm>
              <a:off x="1300443" y="3645024"/>
              <a:ext cx="114807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 smtClean="0"/>
                <a:t>Ubuntu</a:t>
              </a:r>
            </a:p>
            <a:p>
              <a:pPr algn="ctr"/>
              <a:r>
                <a:rPr lang="en-US" altLang="ko-KR" dirty="0" err="1" smtClean="0"/>
                <a:t>DataBase</a:t>
              </a:r>
              <a:endParaRPr lang="en-US" altLang="ko-KR" dirty="0" smtClean="0"/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0125" y="1988840"/>
            <a:ext cx="295275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0125" y="4771603"/>
            <a:ext cx="2952750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아래쪽 화살표 12"/>
          <p:cNvSpPr/>
          <p:nvPr/>
        </p:nvSpPr>
        <p:spPr>
          <a:xfrm>
            <a:off x="6500428" y="3813994"/>
            <a:ext cx="504056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971600" y="5356140"/>
            <a:ext cx="35917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/>
              <a:t>로그인 실패 횟수를  </a:t>
            </a:r>
            <a:r>
              <a:rPr lang="en-US" altLang="ko-KR" sz="2000" dirty="0" smtClean="0"/>
              <a:t>DB</a:t>
            </a:r>
            <a:r>
              <a:rPr lang="ko-KR" altLang="en-US" sz="2000" dirty="0" smtClean="0"/>
              <a:t>에 저장하여 </a:t>
            </a:r>
            <a:r>
              <a:rPr lang="en-US" altLang="ko-KR" sz="2000" dirty="0" smtClean="0"/>
              <a:t>5</a:t>
            </a:r>
            <a:r>
              <a:rPr lang="ko-KR" altLang="en-US" sz="2000" dirty="0" smtClean="0"/>
              <a:t>번이 넘어가면 로그인 불가능하게 방지</a:t>
            </a:r>
            <a:endParaRPr lang="en-US" altLang="ko-KR" sz="2000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251520" y="4758938"/>
            <a:ext cx="40575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err="1" smtClean="0"/>
              <a:t>DataBase</a:t>
            </a:r>
            <a:r>
              <a:rPr lang="en-US" altLang="ko-KR" sz="2800" b="1" dirty="0" smtClean="0"/>
              <a:t> Column </a:t>
            </a:r>
            <a:r>
              <a:rPr lang="ko-KR" altLang="en-US" sz="2800" b="1" dirty="0" smtClean="0"/>
              <a:t>추가</a:t>
            </a:r>
            <a:endParaRPr lang="en-US" altLang="ko-KR" sz="2400" b="1" dirty="0"/>
          </a:p>
        </p:txBody>
      </p:sp>
      <p:sp>
        <p:nvSpPr>
          <p:cNvPr id="3" name="AutoShape 2" descr="mysql icon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AutoShape 4" descr="mysql icon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" name="AutoShape 7" descr="mysql icon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2601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251520" y="908720"/>
            <a:ext cx="8640960" cy="0"/>
          </a:xfrm>
          <a:prstGeom prst="line">
            <a:avLst/>
          </a:prstGeom>
          <a:ln w="3492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제목 1"/>
          <p:cNvSpPr txBox="1">
            <a:spLocks/>
          </p:cNvSpPr>
          <p:nvPr/>
        </p:nvSpPr>
        <p:spPr>
          <a:xfrm>
            <a:off x="251520" y="260649"/>
            <a:ext cx="8640960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>
                    <a:lumMod val="75000"/>
                  </a:schemeClr>
                </a:solidFill>
                <a:latin typeface="210 콤퓨타세탁 L" pitchFamily="18" charset="-127"/>
                <a:ea typeface="210 콤퓨타세탁 L" pitchFamily="18" charset="-127"/>
                <a:cs typeface="+mj-cs"/>
              </a:defRPr>
            </a:lvl1pPr>
          </a:lstStyle>
          <a:p>
            <a:pPr algn="l">
              <a:defRPr/>
            </a:pPr>
            <a:r>
              <a:rPr lang="en-US" altLang="ko-KR" sz="2600" b="1" dirty="0" smtClean="0">
                <a:solidFill>
                  <a:schemeClr val="tx1"/>
                </a:solidFill>
                <a:latin typeface="+mj-ea"/>
                <a:ea typeface="+mj-ea"/>
              </a:rPr>
              <a:t>8-1 PHP Code Injection</a:t>
            </a:r>
            <a:endParaRPr lang="en-US" altLang="ko-KR" sz="26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1520" y="1052736"/>
            <a:ext cx="8640960" cy="50460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 smtClean="0">
                <a:solidFill>
                  <a:schemeClr val="bg1"/>
                </a:solidFill>
              </a:rPr>
              <a:t>PHP Code Injection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1520" y="1700808"/>
            <a:ext cx="8640960" cy="1200329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514350" indent="-514350" algn="just">
              <a:lnSpc>
                <a:spcPct val="150000"/>
              </a:lnSpc>
              <a:buAutoNum type="arabicPeriod"/>
              <a:defRPr/>
            </a:pPr>
            <a:r>
              <a:rPr lang="en-US" altLang="ko-KR" sz="2400" b="1" dirty="0" smtClean="0">
                <a:latin typeface="+mj-ea"/>
                <a:ea typeface="+mj-ea"/>
              </a:rPr>
              <a:t>PHP Code</a:t>
            </a:r>
            <a:r>
              <a:rPr lang="ko-KR" altLang="en-US" sz="2400" b="1" dirty="0" smtClean="0">
                <a:latin typeface="+mj-ea"/>
                <a:ea typeface="+mj-ea"/>
              </a:rPr>
              <a:t> </a:t>
            </a:r>
            <a:r>
              <a:rPr lang="en-US" altLang="ko-KR" sz="2400" b="1" dirty="0" smtClean="0">
                <a:latin typeface="+mj-ea"/>
                <a:ea typeface="+mj-ea"/>
              </a:rPr>
              <a:t>Injection</a:t>
            </a:r>
          </a:p>
          <a:p>
            <a:pPr marL="514350" indent="-514350" algn="just">
              <a:lnSpc>
                <a:spcPct val="150000"/>
              </a:lnSpc>
              <a:buAutoNum type="arabicPeriod"/>
              <a:defRPr/>
            </a:pPr>
            <a:endParaRPr lang="en-US" altLang="ko-KR" sz="2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26222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3743908" y="2782669"/>
            <a:ext cx="16561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600" b="1" dirty="0" smtClean="0"/>
              <a:t>Q&amp;A</a:t>
            </a:r>
            <a:endParaRPr lang="en-US" altLang="ko-KR" sz="3600" b="1" dirty="0"/>
          </a:p>
        </p:txBody>
      </p:sp>
      <p:cxnSp>
        <p:nvCxnSpPr>
          <p:cNvPr id="25" name="직선 연결선 24"/>
          <p:cNvCxnSpPr/>
          <p:nvPr/>
        </p:nvCxnSpPr>
        <p:spPr>
          <a:xfrm>
            <a:off x="251520" y="3429000"/>
            <a:ext cx="8640960" cy="0"/>
          </a:xfrm>
          <a:prstGeom prst="line">
            <a:avLst/>
          </a:prstGeom>
          <a:ln w="3492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7381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3743908" y="2782669"/>
            <a:ext cx="16561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600" b="1" dirty="0" smtClean="0"/>
              <a:t>END</a:t>
            </a:r>
            <a:endParaRPr lang="en-US" altLang="ko-KR" sz="3600" b="1" dirty="0"/>
          </a:p>
        </p:txBody>
      </p:sp>
      <p:cxnSp>
        <p:nvCxnSpPr>
          <p:cNvPr id="25" name="직선 연결선 24"/>
          <p:cNvCxnSpPr/>
          <p:nvPr/>
        </p:nvCxnSpPr>
        <p:spPr>
          <a:xfrm>
            <a:off x="251520" y="3429000"/>
            <a:ext cx="8640960" cy="0"/>
          </a:xfrm>
          <a:prstGeom prst="line">
            <a:avLst/>
          </a:prstGeom>
          <a:ln w="3492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4513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251520" y="908720"/>
            <a:ext cx="8640960" cy="0"/>
          </a:xfrm>
          <a:prstGeom prst="line">
            <a:avLst/>
          </a:prstGeom>
          <a:ln w="3492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제목 1"/>
          <p:cNvSpPr txBox="1">
            <a:spLocks/>
          </p:cNvSpPr>
          <p:nvPr/>
        </p:nvSpPr>
        <p:spPr>
          <a:xfrm>
            <a:off x="251520" y="260649"/>
            <a:ext cx="8640960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>
                    <a:lumMod val="75000"/>
                  </a:schemeClr>
                </a:solidFill>
                <a:latin typeface="210 콤퓨타세탁 L" pitchFamily="18" charset="-127"/>
                <a:ea typeface="210 콤퓨타세탁 L" pitchFamily="18" charset="-127"/>
                <a:cs typeface="+mj-cs"/>
              </a:defRPr>
            </a:lvl1pPr>
          </a:lstStyle>
          <a:p>
            <a:pPr algn="l">
              <a:defRPr/>
            </a:pPr>
            <a:r>
              <a:rPr lang="en-US" altLang="ko-KR" sz="2600" b="1" dirty="0" smtClean="0">
                <a:solidFill>
                  <a:schemeClr val="tx1"/>
                </a:solidFill>
                <a:latin typeface="+mj-ea"/>
                <a:ea typeface="+mj-ea"/>
              </a:rPr>
              <a:t>1.</a:t>
            </a:r>
            <a:r>
              <a:rPr lang="ko-KR" altLang="en-US" sz="2600" b="1" dirty="0" smtClean="0">
                <a:solidFill>
                  <a:schemeClr val="tx1"/>
                </a:solidFill>
                <a:latin typeface="+mj-ea"/>
                <a:ea typeface="+mj-ea"/>
              </a:rPr>
              <a:t> 프로젝트 목표</a:t>
            </a:r>
            <a:endParaRPr lang="en-US" altLang="ko-KR" sz="26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1520" y="1052736"/>
            <a:ext cx="8640960" cy="50460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Project </a:t>
            </a:r>
            <a:r>
              <a:rPr lang="en-US" altLang="ko-KR" smtClean="0"/>
              <a:t>Goals</a:t>
            </a:r>
            <a:r>
              <a:rPr lang="en-US" altLang="ko-KR" smtClean="0">
                <a:solidFill>
                  <a:schemeClr val="bg1"/>
                </a:solidFill>
              </a:rPr>
              <a:t> 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1520" y="1700808"/>
            <a:ext cx="8640960" cy="4939814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514350" indent="-514350" algn="just">
              <a:lnSpc>
                <a:spcPct val="150000"/>
              </a:lnSpc>
              <a:buAutoNum type="arabicPeriod"/>
              <a:defRPr/>
            </a:pPr>
            <a:r>
              <a:rPr lang="en-US" altLang="ko-KR" sz="2400" b="1" dirty="0" smtClean="0">
                <a:latin typeface="+mj-ea"/>
                <a:ea typeface="+mj-ea"/>
              </a:rPr>
              <a:t>Web</a:t>
            </a:r>
          </a:p>
          <a:p>
            <a:pPr marL="971550" lvl="1" indent="-514350" algn="just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altLang="ko-KR" b="1" dirty="0" smtClean="0">
                <a:latin typeface="+mj-ea"/>
              </a:rPr>
              <a:t>Ubuntu</a:t>
            </a:r>
            <a:r>
              <a:rPr lang="ko-KR" altLang="en-US" b="1" dirty="0" smtClean="0">
                <a:latin typeface="+mj-ea"/>
              </a:rPr>
              <a:t>로 </a:t>
            </a:r>
            <a:r>
              <a:rPr lang="en-US" altLang="ko-KR" b="1" dirty="0" smtClean="0">
                <a:latin typeface="+mj-ea"/>
              </a:rPr>
              <a:t>Web Server</a:t>
            </a:r>
            <a:r>
              <a:rPr lang="ko-KR" altLang="en-US" b="1" dirty="0" smtClean="0">
                <a:latin typeface="+mj-ea"/>
              </a:rPr>
              <a:t> 구성</a:t>
            </a:r>
            <a:endParaRPr lang="en-US" altLang="ko-KR" b="1" dirty="0">
              <a:latin typeface="+mj-ea"/>
            </a:endParaRPr>
          </a:p>
          <a:p>
            <a:pPr marL="971550" lvl="1" indent="-514350" algn="just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altLang="ko-KR" b="1" dirty="0" smtClean="0">
                <a:latin typeface="+mj-ea"/>
              </a:rPr>
              <a:t>Mobile </a:t>
            </a:r>
            <a:r>
              <a:rPr lang="en-US" altLang="ko-KR" b="1" dirty="0" err="1" smtClean="0">
                <a:latin typeface="+mj-ea"/>
              </a:rPr>
              <a:t>WebApp</a:t>
            </a:r>
            <a:r>
              <a:rPr lang="ko-KR" altLang="en-US" b="1" dirty="0" smtClean="0">
                <a:latin typeface="+mj-ea"/>
              </a:rPr>
              <a:t>으로 </a:t>
            </a:r>
            <a:r>
              <a:rPr lang="en-US" altLang="ko-KR" b="1" dirty="0" smtClean="0">
                <a:latin typeface="+mj-ea"/>
              </a:rPr>
              <a:t>Camera</a:t>
            </a:r>
            <a:r>
              <a:rPr lang="ko-KR" altLang="en-US" b="1" dirty="0" smtClean="0">
                <a:latin typeface="+mj-ea"/>
              </a:rPr>
              <a:t>를 활용하여 </a:t>
            </a:r>
            <a:r>
              <a:rPr lang="en-US" altLang="ko-KR" b="1" dirty="0" smtClean="0">
                <a:latin typeface="+mj-ea"/>
              </a:rPr>
              <a:t>Smart Car </a:t>
            </a:r>
            <a:r>
              <a:rPr lang="ko-KR" altLang="en-US" b="1" dirty="0" smtClean="0">
                <a:latin typeface="+mj-ea"/>
              </a:rPr>
              <a:t>제어</a:t>
            </a:r>
            <a:endParaRPr lang="en-US" altLang="ko-KR" b="1" dirty="0" smtClean="0">
              <a:latin typeface="+mj-ea"/>
            </a:endParaRPr>
          </a:p>
          <a:p>
            <a:pPr marL="971550" lvl="1" indent="-514350" algn="just">
              <a:lnSpc>
                <a:spcPct val="150000"/>
              </a:lnSpc>
              <a:buFont typeface="Arial" pitchFamily="34" charset="0"/>
              <a:buChar char="•"/>
              <a:defRPr/>
            </a:pPr>
            <a:endParaRPr lang="en-US" altLang="ko-KR" sz="2400" b="1" dirty="0" smtClean="0">
              <a:latin typeface="+mj-ea"/>
              <a:ea typeface="+mj-ea"/>
            </a:endParaRPr>
          </a:p>
          <a:p>
            <a:pPr marL="514350" indent="-514350" algn="just">
              <a:lnSpc>
                <a:spcPct val="150000"/>
              </a:lnSpc>
              <a:buAutoNum type="arabicPeriod"/>
              <a:defRPr/>
            </a:pPr>
            <a:r>
              <a:rPr lang="en-US" altLang="ko-KR" sz="2400" b="1" dirty="0" smtClean="0">
                <a:latin typeface="+mj-ea"/>
                <a:ea typeface="+mj-ea"/>
              </a:rPr>
              <a:t>Smart Car</a:t>
            </a:r>
          </a:p>
          <a:p>
            <a:pPr marL="971550" lvl="1" indent="-514350" algn="just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altLang="ko-KR" b="1" dirty="0" smtClean="0">
                <a:latin typeface="+mj-ea"/>
              </a:rPr>
              <a:t>Raspberry PI</a:t>
            </a:r>
            <a:r>
              <a:rPr lang="ko-KR" altLang="en-US" b="1" dirty="0" smtClean="0">
                <a:latin typeface="+mj-ea"/>
              </a:rPr>
              <a:t>를 통한 </a:t>
            </a:r>
            <a:r>
              <a:rPr lang="en-US" altLang="ko-KR" b="1" dirty="0" smtClean="0">
                <a:latin typeface="+mj-ea"/>
              </a:rPr>
              <a:t>Python</a:t>
            </a:r>
            <a:r>
              <a:rPr lang="ko-KR" altLang="en-US" b="1" dirty="0" smtClean="0">
                <a:latin typeface="+mj-ea"/>
              </a:rPr>
              <a:t>으로 </a:t>
            </a:r>
            <a:r>
              <a:rPr lang="en-US" altLang="ko-KR" b="1" dirty="0" err="1" smtClean="0">
                <a:latin typeface="+mj-ea"/>
              </a:rPr>
              <a:t>WebSocket</a:t>
            </a:r>
            <a:r>
              <a:rPr lang="en-US" altLang="ko-KR" b="1" dirty="0" smtClean="0">
                <a:latin typeface="+mj-ea"/>
              </a:rPr>
              <a:t> Server </a:t>
            </a:r>
            <a:r>
              <a:rPr lang="ko-KR" altLang="en-US" b="1" dirty="0" smtClean="0">
                <a:latin typeface="+mj-ea"/>
              </a:rPr>
              <a:t>구성</a:t>
            </a:r>
            <a:endParaRPr lang="en-US" altLang="ko-KR" b="1" dirty="0" smtClean="0">
              <a:latin typeface="+mj-ea"/>
            </a:endParaRPr>
          </a:p>
          <a:p>
            <a:pPr marL="971550" lvl="1" indent="-514350" algn="just">
              <a:lnSpc>
                <a:spcPct val="150000"/>
              </a:lnSpc>
              <a:buFont typeface="Arial" pitchFamily="34" charset="0"/>
              <a:buChar char="•"/>
              <a:defRPr/>
            </a:pPr>
            <a:endParaRPr lang="en-US" altLang="ko-KR" sz="2400" b="1" dirty="0" smtClean="0">
              <a:latin typeface="+mj-ea"/>
              <a:ea typeface="+mj-ea"/>
            </a:endParaRPr>
          </a:p>
          <a:p>
            <a:pPr marL="514350" indent="-514350" algn="just">
              <a:lnSpc>
                <a:spcPct val="150000"/>
              </a:lnSpc>
              <a:buAutoNum type="arabicPeriod"/>
              <a:defRPr/>
            </a:pPr>
            <a:r>
              <a:rPr lang="ko-KR" altLang="en-US" sz="2400" b="1" dirty="0" smtClean="0">
                <a:latin typeface="+mj-ea"/>
                <a:ea typeface="+mj-ea"/>
              </a:rPr>
              <a:t>해킹 </a:t>
            </a:r>
            <a:r>
              <a:rPr lang="en-US" altLang="ko-KR" sz="2400" b="1" dirty="0" smtClean="0">
                <a:latin typeface="+mj-ea"/>
                <a:ea typeface="+mj-ea"/>
              </a:rPr>
              <a:t>/ </a:t>
            </a:r>
            <a:r>
              <a:rPr lang="ko-KR" altLang="en-US" sz="2400" b="1" dirty="0" smtClean="0">
                <a:latin typeface="+mj-ea"/>
                <a:ea typeface="+mj-ea"/>
              </a:rPr>
              <a:t>보안</a:t>
            </a:r>
            <a:endParaRPr lang="en-US" altLang="ko-KR" sz="2400" b="1" dirty="0" smtClean="0">
              <a:latin typeface="+mj-ea"/>
              <a:ea typeface="+mj-ea"/>
            </a:endParaRPr>
          </a:p>
          <a:p>
            <a:pPr marL="971550" lvl="1" indent="-514350" algn="just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altLang="ko-KR" b="1" dirty="0" smtClean="0">
                <a:latin typeface="+mj-ea"/>
              </a:rPr>
              <a:t>OWASP Top10 </a:t>
            </a:r>
            <a:r>
              <a:rPr lang="ko-KR" altLang="en-US" b="1" dirty="0" smtClean="0">
                <a:latin typeface="+mj-ea"/>
              </a:rPr>
              <a:t>취약점 분석 및 대응</a:t>
            </a:r>
            <a:endParaRPr lang="en-US" altLang="ko-KR" b="1" dirty="0" smtClean="0">
              <a:latin typeface="+mj-ea"/>
            </a:endParaRPr>
          </a:p>
          <a:p>
            <a:pPr marL="971550" lvl="1" indent="-514350" algn="just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altLang="ko-KR" b="1" dirty="0" err="1" smtClean="0">
                <a:latin typeface="+mj-ea"/>
              </a:rPr>
              <a:t>DDoS</a:t>
            </a:r>
            <a:endParaRPr lang="en-US" altLang="ko-KR" b="1" dirty="0" smtClean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93487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251520" y="908720"/>
            <a:ext cx="8640960" cy="0"/>
          </a:xfrm>
          <a:prstGeom prst="line">
            <a:avLst/>
          </a:prstGeom>
          <a:ln w="3492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제목 1"/>
          <p:cNvSpPr txBox="1">
            <a:spLocks/>
          </p:cNvSpPr>
          <p:nvPr/>
        </p:nvSpPr>
        <p:spPr>
          <a:xfrm>
            <a:off x="251520" y="260649"/>
            <a:ext cx="8640960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>
                    <a:lumMod val="75000"/>
                  </a:schemeClr>
                </a:solidFill>
                <a:latin typeface="210 콤퓨타세탁 L" pitchFamily="18" charset="-127"/>
                <a:ea typeface="210 콤퓨타세탁 L" pitchFamily="18" charset="-127"/>
                <a:cs typeface="+mj-cs"/>
              </a:defRPr>
            </a:lvl1pPr>
          </a:lstStyle>
          <a:p>
            <a:pPr algn="l">
              <a:defRPr/>
            </a:pPr>
            <a:r>
              <a:rPr lang="en-US" altLang="ko-KR" sz="2600" b="1" dirty="0" smtClean="0">
                <a:solidFill>
                  <a:schemeClr val="tx1"/>
                </a:solidFill>
                <a:latin typeface="+mj-ea"/>
                <a:ea typeface="+mj-ea"/>
              </a:rPr>
              <a:t>2.</a:t>
            </a:r>
            <a:r>
              <a:rPr lang="ko-KR" altLang="en-US" sz="2600" b="1" dirty="0" smtClean="0">
                <a:solidFill>
                  <a:schemeClr val="tx1"/>
                </a:solidFill>
                <a:latin typeface="+mj-ea"/>
                <a:ea typeface="+mj-ea"/>
              </a:rPr>
              <a:t> 시스템 구조</a:t>
            </a:r>
            <a:r>
              <a:rPr lang="en-US" altLang="ko-KR" sz="2600" b="1" dirty="0" smtClean="0">
                <a:solidFill>
                  <a:schemeClr val="tx1"/>
                </a:solidFill>
                <a:latin typeface="+mj-ea"/>
                <a:ea typeface="+mj-ea"/>
              </a:rPr>
              <a:t>(Total)</a:t>
            </a:r>
            <a:endParaRPr lang="en-US" altLang="ko-KR" sz="26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1520" y="1052736"/>
            <a:ext cx="8640960" cy="50460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 smtClean="0">
                <a:solidFill>
                  <a:schemeClr val="bg1"/>
                </a:solidFill>
              </a:rPr>
              <a:t>System Structure(Total) </a:t>
            </a:r>
            <a:endParaRPr lang="en-US" altLang="ko-KR" dirty="0">
              <a:solidFill>
                <a:schemeClr val="bg1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963877" y="2924944"/>
            <a:ext cx="1624347" cy="1213304"/>
          </a:xfrm>
          <a:prstGeom prst="rect">
            <a:avLst/>
          </a:prstGeom>
        </p:spPr>
      </p:pic>
      <p:sp>
        <p:nvSpPr>
          <p:cNvPr id="9" name="TextBox 56"/>
          <p:cNvSpPr txBox="1"/>
          <p:nvPr/>
        </p:nvSpPr>
        <p:spPr>
          <a:xfrm>
            <a:off x="5148064" y="3937253"/>
            <a:ext cx="1513299" cy="643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b="1" dirty="0">
                <a:solidFill>
                  <a:srgbClr val="C00000"/>
                </a:solidFill>
              </a:rPr>
              <a:t>Web Server</a:t>
            </a:r>
            <a:br>
              <a:rPr lang="en-US" altLang="ko-KR" b="1" dirty="0">
                <a:solidFill>
                  <a:srgbClr val="C00000"/>
                </a:solidFill>
              </a:rPr>
            </a:br>
            <a:r>
              <a:rPr lang="en-US" altLang="ko-KR" b="1" dirty="0" smtClean="0">
                <a:solidFill>
                  <a:srgbClr val="C00000"/>
                </a:solidFill>
              </a:rPr>
              <a:t>(Ubuntu)</a:t>
            </a:r>
            <a:endParaRPr lang="en-US" altLang="ko-KR" b="1" dirty="0">
              <a:solidFill>
                <a:srgbClr val="C00000"/>
              </a:solidFill>
            </a:endParaRPr>
          </a:p>
        </p:txBody>
      </p:sp>
      <p:sp>
        <p:nvSpPr>
          <p:cNvPr id="10" name="TextBox 56"/>
          <p:cNvSpPr txBox="1"/>
          <p:nvPr/>
        </p:nvSpPr>
        <p:spPr>
          <a:xfrm>
            <a:off x="347879" y="4149080"/>
            <a:ext cx="13914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b="1" dirty="0">
                <a:solidFill>
                  <a:srgbClr val="C00000"/>
                </a:solidFill>
              </a:rPr>
              <a:t>Smart Car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42596" y="2883524"/>
            <a:ext cx="1440160" cy="1296143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2454904" y="4960919"/>
            <a:ext cx="1424749" cy="936117"/>
          </a:xfrm>
          <a:prstGeom prst="rect">
            <a:avLst/>
          </a:prstGeom>
        </p:spPr>
      </p:pic>
      <p:sp>
        <p:nvSpPr>
          <p:cNvPr id="13" name="TextBox 56"/>
          <p:cNvSpPr txBox="1"/>
          <p:nvPr/>
        </p:nvSpPr>
        <p:spPr>
          <a:xfrm>
            <a:off x="2410629" y="5945857"/>
            <a:ext cx="1513299" cy="643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b="1" dirty="0">
                <a:solidFill>
                  <a:srgbClr val="C00000"/>
                </a:solidFill>
              </a:rPr>
              <a:t>Hacker</a:t>
            </a:r>
            <a:br>
              <a:rPr lang="en-US" altLang="ko-KR" b="1" dirty="0">
                <a:solidFill>
                  <a:srgbClr val="C00000"/>
                </a:solidFill>
              </a:rPr>
            </a:br>
            <a:r>
              <a:rPr lang="en-US" altLang="ko-KR" b="1" dirty="0">
                <a:solidFill>
                  <a:srgbClr val="C00000"/>
                </a:solidFill>
              </a:rPr>
              <a:t>(Kali)</a:t>
            </a:r>
          </a:p>
        </p:txBody>
      </p:sp>
      <p:cxnSp>
        <p:nvCxnSpPr>
          <p:cNvPr id="14" name="직선 화살표 연결선 13"/>
          <p:cNvCxnSpPr>
            <a:endCxn id="11" idx="3"/>
          </p:cNvCxnSpPr>
          <p:nvPr/>
        </p:nvCxnSpPr>
        <p:spPr>
          <a:xfrm flipH="1">
            <a:off x="1782756" y="3531596"/>
            <a:ext cx="3582464" cy="0"/>
          </a:xfrm>
          <a:prstGeom prst="straightConnector1">
            <a:avLst/>
          </a:prstGeom>
          <a:ln>
            <a:solidFill>
              <a:schemeClr val="dk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12" idx="0"/>
          </p:cNvCxnSpPr>
          <p:nvPr/>
        </p:nvCxnSpPr>
        <p:spPr>
          <a:xfrm flipH="1" flipV="1">
            <a:off x="3161573" y="3573016"/>
            <a:ext cx="5706" cy="138790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12" idx="0"/>
          </p:cNvCxnSpPr>
          <p:nvPr/>
        </p:nvCxnSpPr>
        <p:spPr>
          <a:xfrm flipV="1">
            <a:off x="3167279" y="3789041"/>
            <a:ext cx="2197941" cy="117187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56"/>
          <p:cNvSpPr txBox="1"/>
          <p:nvPr/>
        </p:nvSpPr>
        <p:spPr>
          <a:xfrm rot="19911771">
            <a:off x="3734021" y="4332935"/>
            <a:ext cx="1513300" cy="489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300" b="1" dirty="0">
                <a:solidFill>
                  <a:srgbClr val="FF0000"/>
                </a:solidFill>
              </a:rPr>
              <a:t>취약점 공격</a:t>
            </a:r>
          </a:p>
          <a:p>
            <a:pPr algn="ctr">
              <a:defRPr/>
            </a:pPr>
            <a:r>
              <a:rPr lang="en-US" altLang="ko-KR" sz="1300" b="1" dirty="0">
                <a:solidFill>
                  <a:srgbClr val="FF0000"/>
                </a:solidFill>
              </a:rPr>
              <a:t>(</a:t>
            </a:r>
            <a:r>
              <a:rPr lang="ko-KR" altLang="en-US" sz="1300" b="1" dirty="0">
                <a:solidFill>
                  <a:srgbClr val="FF0000"/>
                </a:solidFill>
              </a:rPr>
              <a:t>권한 탈취</a:t>
            </a:r>
            <a:r>
              <a:rPr lang="en-US" altLang="ko-KR" sz="1300" b="1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18" name="TextBox 56"/>
          <p:cNvSpPr txBox="1"/>
          <p:nvPr/>
        </p:nvSpPr>
        <p:spPr>
          <a:xfrm>
            <a:off x="1906572" y="4077072"/>
            <a:ext cx="1513300" cy="4889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300" b="1" dirty="0">
                <a:solidFill>
                  <a:srgbClr val="FF0000"/>
                </a:solidFill>
              </a:rPr>
              <a:t>비인가 접근 </a:t>
            </a:r>
          </a:p>
          <a:p>
            <a:pPr algn="ctr">
              <a:defRPr/>
            </a:pPr>
            <a:r>
              <a:rPr lang="ko-KR" altLang="en-US" sz="1300" b="1" dirty="0">
                <a:solidFill>
                  <a:srgbClr val="FF0000"/>
                </a:solidFill>
              </a:rPr>
              <a:t>제어</a:t>
            </a:r>
          </a:p>
        </p:txBody>
      </p:sp>
      <p:sp>
        <p:nvSpPr>
          <p:cNvPr id="19" name="TextBox 56"/>
          <p:cNvSpPr txBox="1"/>
          <p:nvPr/>
        </p:nvSpPr>
        <p:spPr>
          <a:xfrm>
            <a:off x="2338620" y="3212976"/>
            <a:ext cx="1513300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300" b="1" dirty="0">
                <a:solidFill>
                  <a:srgbClr val="FF0000"/>
                </a:solidFill>
              </a:rPr>
              <a:t>Web </a:t>
            </a:r>
            <a:r>
              <a:rPr lang="en-US" altLang="ko-KR" sz="1300" b="1" dirty="0" smtClean="0">
                <a:solidFill>
                  <a:srgbClr val="FF0000"/>
                </a:solidFill>
              </a:rPr>
              <a:t>Socket </a:t>
            </a:r>
            <a:r>
              <a:rPr lang="ko-KR" altLang="en-US" sz="1300" b="1" dirty="0" smtClean="0">
                <a:solidFill>
                  <a:srgbClr val="FF0000"/>
                </a:solidFill>
              </a:rPr>
              <a:t>통신</a:t>
            </a:r>
            <a:endParaRPr lang="en-US" altLang="ko-KR" sz="1300" b="1" dirty="0">
              <a:solidFill>
                <a:srgbClr val="FF0000"/>
              </a:solidFill>
            </a:endParaRPr>
          </a:p>
        </p:txBody>
      </p:sp>
      <p:cxnSp>
        <p:nvCxnSpPr>
          <p:cNvPr id="20" name="직선 화살표 연결선 19"/>
          <p:cNvCxnSpPr/>
          <p:nvPr/>
        </p:nvCxnSpPr>
        <p:spPr>
          <a:xfrm flipH="1" flipV="1">
            <a:off x="6466030" y="3438726"/>
            <a:ext cx="1202314" cy="1"/>
          </a:xfrm>
          <a:prstGeom prst="straightConnector1">
            <a:avLst/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56"/>
          <p:cNvSpPr txBox="1"/>
          <p:nvPr/>
        </p:nvSpPr>
        <p:spPr>
          <a:xfrm>
            <a:off x="6371068" y="3140155"/>
            <a:ext cx="1513300" cy="2888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300" b="1" dirty="0">
                <a:solidFill>
                  <a:srgbClr val="FF0000"/>
                </a:solidFill>
              </a:rPr>
              <a:t>Web App</a:t>
            </a:r>
          </a:p>
        </p:txBody>
      </p:sp>
      <p:sp>
        <p:nvSpPr>
          <p:cNvPr id="22" name="TextBox 56"/>
          <p:cNvSpPr txBox="1"/>
          <p:nvPr/>
        </p:nvSpPr>
        <p:spPr>
          <a:xfrm>
            <a:off x="3849680" y="1647541"/>
            <a:ext cx="13914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b="1" smtClean="0">
                <a:solidFill>
                  <a:srgbClr val="C00000"/>
                </a:solidFill>
              </a:rPr>
              <a:t>공유</a:t>
            </a:r>
            <a:r>
              <a:rPr lang="ko-KR" altLang="en-US" b="1">
                <a:solidFill>
                  <a:srgbClr val="C00000"/>
                </a:solidFill>
              </a:rPr>
              <a:t>기</a:t>
            </a:r>
            <a:endParaRPr lang="en-US" altLang="ko-KR" b="1" dirty="0">
              <a:solidFill>
                <a:srgbClr val="C00000"/>
              </a:solidFill>
            </a:endParaRPr>
          </a:p>
        </p:txBody>
      </p:sp>
      <p:cxnSp>
        <p:nvCxnSpPr>
          <p:cNvPr id="23" name="직선 화살표 연결선 22"/>
          <p:cNvCxnSpPr>
            <a:stCxn id="11" idx="0"/>
            <a:endCxn id="22" idx="1"/>
          </p:cNvCxnSpPr>
          <p:nvPr/>
        </p:nvCxnSpPr>
        <p:spPr>
          <a:xfrm flipV="1">
            <a:off x="1062676" y="1832207"/>
            <a:ext cx="2787004" cy="10513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 flipH="1" flipV="1">
            <a:off x="4545409" y="2014320"/>
            <a:ext cx="1359304" cy="9106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endCxn id="22" idx="3"/>
          </p:cNvCxnSpPr>
          <p:nvPr/>
        </p:nvCxnSpPr>
        <p:spPr>
          <a:xfrm flipH="1" flipV="1">
            <a:off x="5241138" y="1832207"/>
            <a:ext cx="2872387" cy="10513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56"/>
          <p:cNvSpPr txBox="1"/>
          <p:nvPr/>
        </p:nvSpPr>
        <p:spPr>
          <a:xfrm rot="1162512">
            <a:off x="5928473" y="2029774"/>
            <a:ext cx="1513300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3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WiFi</a:t>
            </a:r>
            <a:r>
              <a:rPr lang="en-US" altLang="ko-KR" sz="13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ko-KR" altLang="en-US" sz="13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접속</a:t>
            </a:r>
            <a:endParaRPr lang="en-US" altLang="ko-KR" sz="13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7" name="TextBox 56"/>
          <p:cNvSpPr txBox="1"/>
          <p:nvPr/>
        </p:nvSpPr>
        <p:spPr>
          <a:xfrm rot="20333719">
            <a:off x="1512280" y="2115574"/>
            <a:ext cx="1513300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3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WiFi</a:t>
            </a:r>
            <a:r>
              <a:rPr lang="en-US" altLang="ko-KR" sz="13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ko-KR" altLang="en-US" sz="13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접속</a:t>
            </a:r>
            <a:endParaRPr lang="en-US" altLang="ko-KR" sz="13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8" name="TextBox 56"/>
          <p:cNvSpPr txBox="1"/>
          <p:nvPr/>
        </p:nvSpPr>
        <p:spPr>
          <a:xfrm rot="2004581">
            <a:off x="4704780" y="2261295"/>
            <a:ext cx="1513300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3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WiFi</a:t>
            </a:r>
            <a:r>
              <a:rPr lang="en-US" altLang="ko-KR" sz="13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ko-KR" altLang="en-US" sz="13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접속</a:t>
            </a:r>
            <a:endParaRPr lang="en-US" altLang="ko-KR" sz="13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9" name="직선 화살표 연결선 28"/>
          <p:cNvCxnSpPr>
            <a:stCxn id="12" idx="0"/>
            <a:endCxn id="22" idx="2"/>
          </p:cNvCxnSpPr>
          <p:nvPr/>
        </p:nvCxnSpPr>
        <p:spPr>
          <a:xfrm flipV="1">
            <a:off x="3167279" y="2016873"/>
            <a:ext cx="1378130" cy="294404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56"/>
          <p:cNvSpPr txBox="1"/>
          <p:nvPr/>
        </p:nvSpPr>
        <p:spPr>
          <a:xfrm>
            <a:off x="3130708" y="2564904"/>
            <a:ext cx="1513300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300" b="1" smtClean="0">
                <a:solidFill>
                  <a:srgbClr val="FF0000"/>
                </a:solidFill>
              </a:rPr>
              <a:t>AP </a:t>
            </a:r>
            <a:r>
              <a:rPr lang="ko-KR" altLang="en-US" sz="1300" b="1" dirty="0" smtClean="0">
                <a:solidFill>
                  <a:srgbClr val="FF0000"/>
                </a:solidFill>
              </a:rPr>
              <a:t>공격</a:t>
            </a:r>
            <a:endParaRPr lang="en-US" altLang="ko-KR" sz="1300" b="1" dirty="0">
              <a:solidFill>
                <a:srgbClr val="FF0000"/>
              </a:solidFill>
            </a:endParaRPr>
          </a:p>
        </p:txBody>
      </p:sp>
      <p:pic>
        <p:nvPicPr>
          <p:cNvPr id="31" name="그림 30"/>
          <p:cNvPicPr preferRelativeResize="0"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7384526" y="2883524"/>
            <a:ext cx="1457997" cy="1296000"/>
          </a:xfrm>
          <a:prstGeom prst="rect">
            <a:avLst/>
          </a:prstGeom>
        </p:spPr>
      </p:pic>
      <p:sp>
        <p:nvSpPr>
          <p:cNvPr id="32" name="TextBox 56"/>
          <p:cNvSpPr txBox="1"/>
          <p:nvPr/>
        </p:nvSpPr>
        <p:spPr>
          <a:xfrm>
            <a:off x="7386219" y="4221088"/>
            <a:ext cx="13914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b="1" dirty="0" smtClean="0">
                <a:solidFill>
                  <a:srgbClr val="C00000"/>
                </a:solidFill>
              </a:rPr>
              <a:t>Mobile</a:t>
            </a:r>
            <a:endParaRPr lang="en-US" altLang="ko-KR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487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251520" y="908720"/>
            <a:ext cx="8640960" cy="0"/>
          </a:xfrm>
          <a:prstGeom prst="line">
            <a:avLst/>
          </a:prstGeom>
          <a:ln w="3492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제목 1"/>
          <p:cNvSpPr txBox="1">
            <a:spLocks/>
          </p:cNvSpPr>
          <p:nvPr/>
        </p:nvSpPr>
        <p:spPr>
          <a:xfrm>
            <a:off x="251520" y="260649"/>
            <a:ext cx="8640960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>
                    <a:lumMod val="75000"/>
                  </a:schemeClr>
                </a:solidFill>
                <a:latin typeface="210 콤퓨타세탁 L" pitchFamily="18" charset="-127"/>
                <a:ea typeface="210 콤퓨타세탁 L" pitchFamily="18" charset="-127"/>
                <a:cs typeface="+mj-cs"/>
              </a:defRPr>
            </a:lvl1pPr>
          </a:lstStyle>
          <a:p>
            <a:pPr algn="l">
              <a:defRPr/>
            </a:pPr>
            <a:r>
              <a:rPr lang="en-US" altLang="ko-KR" sz="2600" b="1" dirty="0" smtClean="0">
                <a:solidFill>
                  <a:schemeClr val="tx1"/>
                </a:solidFill>
                <a:latin typeface="+mj-ea"/>
                <a:ea typeface="+mj-ea"/>
              </a:rPr>
              <a:t>2. </a:t>
            </a:r>
            <a:r>
              <a:rPr lang="ko-KR" altLang="en-US" sz="2600" b="1" dirty="0" smtClean="0">
                <a:solidFill>
                  <a:schemeClr val="tx1"/>
                </a:solidFill>
                <a:latin typeface="+mj-ea"/>
                <a:ea typeface="+mj-ea"/>
              </a:rPr>
              <a:t>시스템 구조</a:t>
            </a:r>
            <a:r>
              <a:rPr lang="en-US" altLang="ko-KR" sz="2600" b="1" dirty="0" smtClean="0">
                <a:solidFill>
                  <a:schemeClr val="tx1"/>
                </a:solidFill>
                <a:latin typeface="+mj-ea"/>
                <a:ea typeface="+mj-ea"/>
              </a:rPr>
              <a:t>(Smart Car)</a:t>
            </a:r>
            <a:endParaRPr lang="en-US" altLang="ko-KR" sz="26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1520" y="1052736"/>
            <a:ext cx="8640960" cy="50460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bg1"/>
                </a:solidFill>
              </a:rPr>
              <a:t>System Structure(Smart Car</a:t>
            </a:r>
            <a:r>
              <a:rPr lang="en-US" altLang="ko-KR" smtClean="0">
                <a:solidFill>
                  <a:schemeClr val="bg1"/>
                </a:solidFill>
              </a:rPr>
              <a:t>)</a:t>
            </a:r>
            <a:endParaRPr lang="en-US" altLang="ko-KR">
              <a:solidFill>
                <a:schemeClr val="bg1"/>
              </a:solidFill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251520" y="1844824"/>
            <a:ext cx="8640960" cy="4712225"/>
            <a:chOff x="251520" y="1844824"/>
            <a:chExt cx="8640960" cy="4712225"/>
          </a:xfrm>
        </p:grpSpPr>
        <p:sp>
          <p:nvSpPr>
            <p:cNvPr id="9" name="TextBox 56"/>
            <p:cNvSpPr txBox="1"/>
            <p:nvPr/>
          </p:nvSpPr>
          <p:spPr>
            <a:xfrm>
              <a:off x="3527884" y="4031659"/>
              <a:ext cx="1894714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1600" b="1" dirty="0" smtClean="0">
                  <a:solidFill>
                    <a:srgbClr val="C00000"/>
                  </a:solidFill>
                </a:rPr>
                <a:t>Main(STM32F4)</a:t>
              </a:r>
              <a:endParaRPr lang="en-US" altLang="ko-KR" sz="1600" b="1" dirty="0">
                <a:solidFill>
                  <a:srgbClr val="C00000"/>
                </a:solidFill>
              </a:endParaRPr>
            </a:p>
          </p:txBody>
        </p:sp>
        <p:sp>
          <p:nvSpPr>
            <p:cNvPr id="10" name="TextBox 56"/>
            <p:cNvSpPr txBox="1"/>
            <p:nvPr/>
          </p:nvSpPr>
          <p:spPr>
            <a:xfrm>
              <a:off x="251520" y="4031659"/>
              <a:ext cx="1894714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1600" b="1" dirty="0">
                  <a:solidFill>
                    <a:srgbClr val="C00000"/>
                  </a:solidFill>
                </a:rPr>
                <a:t>Raspberry Pi</a:t>
              </a:r>
            </a:p>
          </p:txBody>
        </p:sp>
        <p:sp>
          <p:nvSpPr>
            <p:cNvPr id="11" name="TextBox 56"/>
            <p:cNvSpPr txBox="1"/>
            <p:nvPr/>
          </p:nvSpPr>
          <p:spPr>
            <a:xfrm>
              <a:off x="6804248" y="1844824"/>
              <a:ext cx="2088232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1600" b="1" dirty="0" smtClean="0">
                  <a:solidFill>
                    <a:srgbClr val="C00000"/>
                  </a:solidFill>
                </a:rPr>
                <a:t>Front(STM32F0)</a:t>
              </a:r>
              <a:endParaRPr lang="en-US" altLang="ko-KR" sz="1600" b="1" dirty="0">
                <a:solidFill>
                  <a:srgbClr val="C00000"/>
                </a:solidFill>
              </a:endParaRPr>
            </a:p>
          </p:txBody>
        </p:sp>
        <p:sp>
          <p:nvSpPr>
            <p:cNvPr id="12" name="TextBox 56"/>
            <p:cNvSpPr txBox="1"/>
            <p:nvPr/>
          </p:nvSpPr>
          <p:spPr>
            <a:xfrm>
              <a:off x="6804248" y="6218495"/>
              <a:ext cx="2088232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1600" b="1" dirty="0" smtClean="0">
                  <a:solidFill>
                    <a:srgbClr val="C00000"/>
                  </a:solidFill>
                </a:rPr>
                <a:t>Rear(STM32F0)</a:t>
              </a:r>
              <a:endParaRPr lang="en-US" altLang="ko-KR" sz="1600" b="1" dirty="0">
                <a:solidFill>
                  <a:srgbClr val="C00000"/>
                </a:solidFill>
              </a:endParaRPr>
            </a:p>
          </p:txBody>
        </p:sp>
        <p:sp>
          <p:nvSpPr>
            <p:cNvPr id="13" name="TextBox 56"/>
            <p:cNvSpPr txBox="1"/>
            <p:nvPr/>
          </p:nvSpPr>
          <p:spPr>
            <a:xfrm>
              <a:off x="6804248" y="4031659"/>
              <a:ext cx="2088232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1600" b="1" dirty="0" smtClean="0">
                  <a:solidFill>
                    <a:srgbClr val="C00000"/>
                  </a:solidFill>
                </a:rPr>
                <a:t>Middle(STM32F0)</a:t>
              </a:r>
              <a:endParaRPr lang="en-US" altLang="ko-KR" sz="1600" b="1" dirty="0">
                <a:solidFill>
                  <a:srgbClr val="C00000"/>
                </a:solidFill>
              </a:endParaRPr>
            </a:p>
          </p:txBody>
        </p:sp>
        <p:cxnSp>
          <p:nvCxnSpPr>
            <p:cNvPr id="14" name="직선 화살표 연결선 13"/>
            <p:cNvCxnSpPr>
              <a:stCxn id="10" idx="3"/>
              <a:endCxn id="9" idx="1"/>
            </p:cNvCxnSpPr>
            <p:nvPr/>
          </p:nvCxnSpPr>
          <p:spPr>
            <a:xfrm>
              <a:off x="2146234" y="4200936"/>
              <a:ext cx="1381650" cy="0"/>
            </a:xfrm>
            <a:prstGeom prst="straightConnector1">
              <a:avLst/>
            </a:prstGeom>
            <a:ln w="25400"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화살표 연결선 14"/>
            <p:cNvCxnSpPr>
              <a:stCxn id="9" idx="3"/>
              <a:endCxn id="13" idx="1"/>
            </p:cNvCxnSpPr>
            <p:nvPr/>
          </p:nvCxnSpPr>
          <p:spPr>
            <a:xfrm>
              <a:off x="5422598" y="4200936"/>
              <a:ext cx="1381650" cy="0"/>
            </a:xfrm>
            <a:prstGeom prst="straightConnector1">
              <a:avLst/>
            </a:prstGeom>
            <a:ln w="25400"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56"/>
            <p:cNvSpPr txBox="1"/>
            <p:nvPr/>
          </p:nvSpPr>
          <p:spPr>
            <a:xfrm>
              <a:off x="2180457" y="3881075"/>
              <a:ext cx="1240258" cy="29238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1300" b="1" dirty="0" smtClean="0">
                  <a:solidFill>
                    <a:srgbClr val="FF0000"/>
                  </a:solidFill>
                </a:rPr>
                <a:t>UART </a:t>
              </a:r>
              <a:r>
                <a:rPr lang="ko-KR" altLang="en-US" sz="1300" b="1" dirty="0" smtClean="0">
                  <a:solidFill>
                    <a:srgbClr val="FF0000"/>
                  </a:solidFill>
                </a:rPr>
                <a:t>통신</a:t>
              </a:r>
              <a:endParaRPr lang="en-US" altLang="ko-KR" sz="1300" b="1" dirty="0">
                <a:solidFill>
                  <a:srgbClr val="FF0000"/>
                </a:solidFill>
              </a:endParaRPr>
            </a:p>
          </p:txBody>
        </p:sp>
        <p:sp>
          <p:nvSpPr>
            <p:cNvPr id="17" name="TextBox 56"/>
            <p:cNvSpPr txBox="1"/>
            <p:nvPr/>
          </p:nvSpPr>
          <p:spPr>
            <a:xfrm>
              <a:off x="5493294" y="3881075"/>
              <a:ext cx="1240258" cy="29238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1300" b="1" dirty="0" smtClean="0">
                  <a:solidFill>
                    <a:srgbClr val="FF0000"/>
                  </a:solidFill>
                </a:rPr>
                <a:t>CAN </a:t>
              </a:r>
              <a:r>
                <a:rPr lang="ko-KR" altLang="en-US" sz="1300" b="1" dirty="0" smtClean="0">
                  <a:solidFill>
                    <a:srgbClr val="FF0000"/>
                  </a:solidFill>
                </a:rPr>
                <a:t>통신</a:t>
              </a:r>
              <a:endParaRPr lang="en-US" altLang="ko-KR" sz="13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18" name="꺾인 연결선 17"/>
            <p:cNvCxnSpPr>
              <a:stCxn id="11" idx="1"/>
              <a:endCxn id="12" idx="1"/>
            </p:cNvCxnSpPr>
            <p:nvPr/>
          </p:nvCxnSpPr>
          <p:spPr>
            <a:xfrm rot="10800000" flipV="1">
              <a:off x="6804248" y="2014100"/>
              <a:ext cx="12700" cy="4373671"/>
            </a:xfrm>
            <a:prstGeom prst="bentConnector3">
              <a:avLst>
                <a:gd name="adj1" fmla="val 1800000"/>
              </a:avLst>
            </a:prstGeom>
            <a:ln w="25400"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3487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251520" y="908720"/>
            <a:ext cx="8640960" cy="0"/>
          </a:xfrm>
          <a:prstGeom prst="line">
            <a:avLst/>
          </a:prstGeom>
          <a:ln w="3492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제목 1"/>
          <p:cNvSpPr txBox="1">
            <a:spLocks/>
          </p:cNvSpPr>
          <p:nvPr/>
        </p:nvSpPr>
        <p:spPr>
          <a:xfrm>
            <a:off x="251520" y="260649"/>
            <a:ext cx="8640960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>
                    <a:lumMod val="75000"/>
                  </a:schemeClr>
                </a:solidFill>
                <a:latin typeface="210 콤퓨타세탁 L" pitchFamily="18" charset="-127"/>
                <a:ea typeface="210 콤퓨타세탁 L" pitchFamily="18" charset="-127"/>
                <a:cs typeface="+mj-cs"/>
              </a:defRPr>
            </a:lvl1pPr>
          </a:lstStyle>
          <a:p>
            <a:pPr algn="l">
              <a:defRPr/>
            </a:pPr>
            <a:r>
              <a:rPr lang="en-US" altLang="ko-KR" sz="2600" b="1" dirty="0" smtClean="0">
                <a:solidFill>
                  <a:schemeClr val="tx1"/>
                </a:solidFill>
                <a:latin typeface="+mj-ea"/>
                <a:ea typeface="+mj-ea"/>
              </a:rPr>
              <a:t>3.</a:t>
            </a:r>
            <a:r>
              <a:rPr lang="ko-KR" altLang="en-US" sz="2600" b="1" dirty="0" smtClean="0">
                <a:solidFill>
                  <a:schemeClr val="tx1"/>
                </a:solidFill>
                <a:latin typeface="+mj-ea"/>
                <a:ea typeface="+mj-ea"/>
              </a:rPr>
              <a:t> 개발 환경</a:t>
            </a:r>
            <a:endParaRPr lang="en-US" altLang="ko-KR" sz="26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1520" y="1052736"/>
            <a:ext cx="8640960" cy="50460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mtClean="0">
                <a:solidFill>
                  <a:schemeClr val="bg1"/>
                </a:solidFill>
              </a:rPr>
              <a:t>Development Tools</a:t>
            </a:r>
            <a:endParaRPr lang="en-US" altLang="ko-KR" dirty="0">
              <a:solidFill>
                <a:schemeClr val="bg1"/>
              </a:solidFill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8090998"/>
              </p:ext>
            </p:extLst>
          </p:nvPr>
        </p:nvGraphicFramePr>
        <p:xfrm>
          <a:off x="250825" y="1700212"/>
          <a:ext cx="4249738" cy="4897435"/>
        </p:xfrm>
        <a:graphic>
          <a:graphicData uri="http://schemas.openxmlformats.org/drawingml/2006/table">
            <a:tbl>
              <a:tblPr firstRow="1" bandRow="1"/>
              <a:tblGrid>
                <a:gridCol w="1224831"/>
                <a:gridCol w="3024907"/>
              </a:tblGrid>
              <a:tr h="979487">
                <a:tc>
                  <a:txBody>
                    <a:bodyPr/>
                    <a:lstStyle/>
                    <a:p>
                      <a:pPr marL="0" indent="0" algn="ctr" latinLnBrk="0">
                        <a:buFont typeface="Wingdings"/>
                        <a:buNone/>
                        <a:defRPr/>
                      </a:pPr>
                      <a:r>
                        <a:rPr lang="en-US" altLang="ko-KR" sz="1700" b="1" dirty="0" smtClean="0">
                          <a:solidFill>
                            <a:schemeClr val="tx1"/>
                          </a:solidFill>
                        </a:rPr>
                        <a:t>OS</a:t>
                      </a:r>
                      <a:endParaRPr lang="en-US" altLang="ko-KR" sz="17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>
                        <a:alpha val="2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buFont typeface="Wingdings"/>
                        <a:buNone/>
                        <a:defRPr/>
                      </a:pPr>
                      <a:r>
                        <a:rPr lang="en-US" altLang="ko-KR" sz="1700" b="1" dirty="0" smtClean="0">
                          <a:solidFill>
                            <a:schemeClr val="tx1"/>
                          </a:solidFill>
                        </a:rPr>
                        <a:t>Linux(Ubuntu)</a:t>
                      </a:r>
                      <a:endParaRPr lang="en-US" altLang="ko-KR" sz="1700" b="1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algn="ctr" latinLnBrk="0">
                        <a:buFont typeface="Wingdings"/>
                        <a:buNone/>
                        <a:defRPr/>
                      </a:pPr>
                      <a:r>
                        <a:rPr lang="en-US" altLang="ko-KR" sz="1700" b="1" dirty="0">
                          <a:solidFill>
                            <a:schemeClr val="tx1"/>
                          </a:solidFill>
                        </a:rPr>
                        <a:t>Linux(Kali</a:t>
                      </a:r>
                      <a:r>
                        <a:rPr lang="en-US" altLang="ko-KR" sz="1700" b="1" dirty="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marL="0" indent="0" algn="ctr" latinLnBrk="0">
                        <a:buFont typeface="Wingdings"/>
                        <a:buNone/>
                        <a:defRPr/>
                      </a:pPr>
                      <a:r>
                        <a:rPr lang="en-US" altLang="ko-KR" sz="1700" b="1" dirty="0" smtClean="0">
                          <a:solidFill>
                            <a:schemeClr val="tx1"/>
                          </a:solidFill>
                        </a:rPr>
                        <a:t>Raspberry Pi</a:t>
                      </a:r>
                      <a:endParaRPr lang="en-US" altLang="ko-KR" sz="1700" b="1" dirty="0">
                        <a:solidFill>
                          <a:schemeClr val="tx1"/>
                        </a:solidFill>
                      </a:endParaRPr>
                    </a:p>
                  </a:txBody>
                  <a:tcPr marL="46800" marR="468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>
                        <a:alpha val="28000"/>
                      </a:schemeClr>
                    </a:solidFill>
                  </a:tcPr>
                </a:tc>
              </a:tr>
              <a:tr h="979487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700" b="1" dirty="0" smtClean="0">
                          <a:solidFill>
                            <a:schemeClr val="tx1"/>
                          </a:solidFill>
                        </a:rPr>
                        <a:t>SERVER</a:t>
                      </a:r>
                      <a:endParaRPr lang="en-US" altLang="ko-KR" sz="17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>
                        <a:alpha val="2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700" b="1" dirty="0" smtClean="0">
                          <a:solidFill>
                            <a:schemeClr val="tx1"/>
                          </a:solidFill>
                        </a:rPr>
                        <a:t>Python -</a:t>
                      </a:r>
                      <a:r>
                        <a:rPr lang="en-US" altLang="ko-KR" sz="17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700" b="1" baseline="0" dirty="0" err="1" smtClean="0">
                          <a:solidFill>
                            <a:schemeClr val="tx1"/>
                          </a:solidFill>
                        </a:rPr>
                        <a:t>WebSocket</a:t>
                      </a:r>
                      <a:r>
                        <a:rPr lang="en-US" altLang="ko-KR" sz="1700" b="1" baseline="0" dirty="0" smtClean="0">
                          <a:solidFill>
                            <a:schemeClr val="tx1"/>
                          </a:solidFill>
                        </a:rPr>
                        <a:t> Server</a:t>
                      </a:r>
                    </a:p>
                    <a:p>
                      <a:pPr algn="ctr">
                        <a:defRPr/>
                      </a:pPr>
                      <a:r>
                        <a:rPr lang="en-US" altLang="ko-KR" sz="1700" b="1" dirty="0" smtClean="0">
                          <a:solidFill>
                            <a:schemeClr val="tx1"/>
                          </a:solidFill>
                        </a:rPr>
                        <a:t>Ubuntu</a:t>
                      </a:r>
                      <a:r>
                        <a:rPr lang="en-US" altLang="ko-KR" sz="1700" b="1" baseline="0" dirty="0" smtClean="0">
                          <a:solidFill>
                            <a:schemeClr val="tx1"/>
                          </a:solidFill>
                        </a:rPr>
                        <a:t> - Web Server</a:t>
                      </a:r>
                      <a:endParaRPr lang="ko-KR" altLang="en-US" sz="1700" b="1" dirty="0">
                        <a:solidFill>
                          <a:schemeClr val="tx1"/>
                        </a:solidFill>
                      </a:endParaRPr>
                    </a:p>
                  </a:txBody>
                  <a:tcPr marL="46800" marR="468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>
                        <a:alpha val="28000"/>
                      </a:schemeClr>
                    </a:solidFill>
                  </a:tcPr>
                </a:tc>
              </a:tr>
              <a:tr h="979487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700" b="1" dirty="0" err="1" smtClean="0">
                          <a:solidFill>
                            <a:schemeClr val="tx1"/>
                          </a:solidFill>
                        </a:rPr>
                        <a:t>DataBase</a:t>
                      </a:r>
                      <a:endParaRPr lang="en-US" altLang="ko-KR" sz="17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>
                        <a:alpha val="2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700" b="1" dirty="0" smtClean="0">
                          <a:solidFill>
                            <a:schemeClr val="tx1"/>
                          </a:solidFill>
                        </a:rPr>
                        <a:t>Ubuntu - MySQL</a:t>
                      </a:r>
                      <a:endParaRPr lang="en-US" altLang="ko-KR" sz="1700" b="1" dirty="0">
                        <a:solidFill>
                          <a:schemeClr val="tx1"/>
                        </a:solidFill>
                      </a:endParaRPr>
                    </a:p>
                  </a:txBody>
                  <a:tcPr marL="46800" marR="468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>
                        <a:alpha val="28000"/>
                      </a:schemeClr>
                    </a:solidFill>
                  </a:tcPr>
                </a:tc>
              </a:tr>
              <a:tr h="979487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700" b="1" dirty="0" smtClean="0">
                          <a:solidFill>
                            <a:schemeClr val="tx1"/>
                          </a:solidFill>
                        </a:rPr>
                        <a:t>Language</a:t>
                      </a:r>
                      <a:endParaRPr lang="en-US" altLang="ko-KR" sz="17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>
                        <a:alpha val="2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700" b="1" dirty="0" smtClean="0">
                          <a:solidFill>
                            <a:schemeClr val="tx1"/>
                          </a:solidFill>
                        </a:rPr>
                        <a:t>Python, </a:t>
                      </a:r>
                      <a:r>
                        <a:rPr lang="en-US" altLang="ko-KR" sz="1700" b="1" dirty="0">
                          <a:solidFill>
                            <a:schemeClr val="tx1"/>
                          </a:solidFill>
                        </a:rPr>
                        <a:t>C</a:t>
                      </a:r>
                      <a:r>
                        <a:rPr lang="en-US" altLang="ko-KR" sz="1700" b="1" dirty="0" smtClean="0">
                          <a:solidFill>
                            <a:schemeClr val="tx1"/>
                          </a:solidFill>
                        </a:rPr>
                        <a:t>++</a:t>
                      </a:r>
                    </a:p>
                    <a:p>
                      <a:pPr algn="ctr">
                        <a:defRPr/>
                      </a:pPr>
                      <a:r>
                        <a:rPr lang="en-US" altLang="ko-KR" sz="1700" b="1" dirty="0" smtClean="0">
                          <a:solidFill>
                            <a:schemeClr val="tx1"/>
                          </a:solidFill>
                        </a:rPr>
                        <a:t>HTML,</a:t>
                      </a:r>
                      <a:r>
                        <a:rPr lang="en-US" altLang="ko-KR" sz="1700" b="1" baseline="0" dirty="0" smtClean="0">
                          <a:solidFill>
                            <a:schemeClr val="tx1"/>
                          </a:solidFill>
                        </a:rPr>
                        <a:t> CSS, JS</a:t>
                      </a:r>
                    </a:p>
                    <a:p>
                      <a:pPr algn="ctr">
                        <a:defRPr/>
                      </a:pPr>
                      <a:r>
                        <a:rPr lang="en-US" altLang="ko-KR" sz="1700" b="1" baseline="0" dirty="0" smtClean="0">
                          <a:solidFill>
                            <a:schemeClr val="tx1"/>
                          </a:solidFill>
                        </a:rPr>
                        <a:t>SQL</a:t>
                      </a:r>
                      <a:endParaRPr lang="en-US" altLang="ko-KR" sz="1700" b="1" dirty="0">
                        <a:solidFill>
                          <a:schemeClr val="tx1"/>
                        </a:solidFill>
                      </a:endParaRPr>
                    </a:p>
                  </a:txBody>
                  <a:tcPr marL="46800" marR="468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>
                        <a:alpha val="28000"/>
                      </a:schemeClr>
                    </a:solidFill>
                  </a:tcPr>
                </a:tc>
              </a:tr>
              <a:tr h="979487">
                <a:tc>
                  <a:txBody>
                    <a:bodyPr/>
                    <a:lstStyle/>
                    <a:p>
                      <a:pPr marL="0" indent="0" algn="ctr" latinLnBrk="0">
                        <a:buFont typeface="Wingdings"/>
                        <a:buNone/>
                        <a:defRPr/>
                      </a:pPr>
                      <a:r>
                        <a:rPr lang="en-US" altLang="ko-KR" sz="1700" b="1" dirty="0" smtClean="0">
                          <a:solidFill>
                            <a:schemeClr val="tx1"/>
                          </a:solidFill>
                        </a:rPr>
                        <a:t>IDE</a:t>
                      </a:r>
                      <a:endParaRPr lang="en-US" altLang="ko-KR" sz="17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>
                        <a:alpha val="2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700" b="1" dirty="0" smtClean="0">
                          <a:solidFill>
                            <a:schemeClr val="tx1"/>
                          </a:solidFill>
                        </a:rPr>
                        <a:t>Python</a:t>
                      </a:r>
                      <a:r>
                        <a:rPr lang="en-US" altLang="ko-KR" sz="1700" b="1" dirty="0">
                          <a:solidFill>
                            <a:schemeClr val="tx1"/>
                          </a:solidFill>
                        </a:rPr>
                        <a:t>, Eclipse</a:t>
                      </a:r>
                    </a:p>
                  </a:txBody>
                  <a:tcPr marL="46800" marR="468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>
                        <a:alpha val="28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004048" y="2132856"/>
            <a:ext cx="1296144" cy="90487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984973" y="3573016"/>
            <a:ext cx="1819275" cy="107632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6657156" y="2276872"/>
            <a:ext cx="2019300" cy="62865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5025554" y="5389885"/>
            <a:ext cx="1490662" cy="766762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7092280" y="5157192"/>
            <a:ext cx="1584176" cy="1232148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7327527" y="3573016"/>
            <a:ext cx="1113681" cy="1113680"/>
          </a:xfrm>
          <a:prstGeom prst="rect">
            <a:avLst/>
          </a:prstGeom>
        </p:spPr>
      </p:pic>
      <p:sp>
        <p:nvSpPr>
          <p:cNvPr id="15" name="직사각형 12"/>
          <p:cNvSpPr/>
          <p:nvPr/>
        </p:nvSpPr>
        <p:spPr>
          <a:xfrm>
            <a:off x="4643438" y="1700213"/>
            <a:ext cx="4249041" cy="4897437"/>
          </a:xfrm>
          <a:prstGeom prst="rect">
            <a:avLst/>
          </a:prstGeom>
          <a:noFill/>
          <a:ln w="476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487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251520" y="908720"/>
            <a:ext cx="8640960" cy="0"/>
          </a:xfrm>
          <a:prstGeom prst="line">
            <a:avLst/>
          </a:prstGeom>
          <a:ln w="3492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제목 1"/>
          <p:cNvSpPr txBox="1">
            <a:spLocks/>
          </p:cNvSpPr>
          <p:nvPr/>
        </p:nvSpPr>
        <p:spPr>
          <a:xfrm>
            <a:off x="251520" y="260649"/>
            <a:ext cx="8640960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>
                    <a:lumMod val="75000"/>
                  </a:schemeClr>
                </a:solidFill>
                <a:latin typeface="210 콤퓨타세탁 L" pitchFamily="18" charset="-127"/>
                <a:ea typeface="210 콤퓨타세탁 L" pitchFamily="18" charset="-127"/>
                <a:cs typeface="+mj-cs"/>
              </a:defRPr>
            </a:lvl1pPr>
          </a:lstStyle>
          <a:p>
            <a:pPr algn="l">
              <a:defRPr/>
            </a:pPr>
            <a:r>
              <a:rPr lang="en-US" altLang="ko-KR" sz="2600" b="1" dirty="0" smtClean="0">
                <a:solidFill>
                  <a:schemeClr val="tx1"/>
                </a:solidFill>
                <a:latin typeface="+mj-ea"/>
                <a:ea typeface="+mj-ea"/>
              </a:rPr>
              <a:t>4.</a:t>
            </a:r>
            <a:r>
              <a:rPr lang="ko-KR" altLang="en-US" sz="2600" b="1" dirty="0" smtClean="0">
                <a:solidFill>
                  <a:schemeClr val="tx1"/>
                </a:solidFill>
                <a:latin typeface="+mj-ea"/>
                <a:ea typeface="+mj-ea"/>
              </a:rPr>
              <a:t> 개발 일정</a:t>
            </a:r>
            <a:endParaRPr lang="en-US" altLang="ko-KR" sz="26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1520" y="1052736"/>
            <a:ext cx="8640960" cy="50460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 smtClean="0"/>
              <a:t>Development Schedule</a:t>
            </a:r>
            <a:endParaRPr lang="en-US" altLang="ko-KR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6723144"/>
              </p:ext>
            </p:extLst>
          </p:nvPr>
        </p:nvGraphicFramePr>
        <p:xfrm>
          <a:off x="251518" y="1700213"/>
          <a:ext cx="8606107" cy="489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2250"/>
                <a:gridCol w="910551"/>
                <a:gridCol w="910551"/>
                <a:gridCol w="910551"/>
                <a:gridCol w="910551"/>
                <a:gridCol w="910551"/>
                <a:gridCol w="910551"/>
                <a:gridCol w="910551"/>
              </a:tblGrid>
              <a:tr h="612180"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~5/1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R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~5/10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R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~5/17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R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~5/24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R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~5/31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R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~6/7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R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~6/17</a:t>
                      </a:r>
                      <a:endParaRPr lang="ko-KR" alt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 marR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1218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1" dirty="0" smtClean="0">
                          <a:solidFill>
                            <a:schemeClr val="tx1"/>
                          </a:solidFill>
                        </a:rPr>
                        <a:t>주제 기획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1218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1" dirty="0" smtClean="0">
                          <a:solidFill>
                            <a:schemeClr val="tx1"/>
                          </a:solidFill>
                        </a:rPr>
                        <a:t>개발 환경 구축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1218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1" dirty="0" err="1" smtClean="0">
                          <a:solidFill>
                            <a:schemeClr val="tx1"/>
                          </a:solidFill>
                        </a:rPr>
                        <a:t>웹페이지</a:t>
                      </a:r>
                      <a:r>
                        <a:rPr lang="ko-KR" altLang="en-US" b="1" dirty="0" smtClean="0">
                          <a:solidFill>
                            <a:schemeClr val="tx1"/>
                          </a:solidFill>
                        </a:rPr>
                        <a:t> 구현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1218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1" dirty="0" err="1" smtClean="0">
                          <a:solidFill>
                            <a:schemeClr val="tx1"/>
                          </a:solidFill>
                        </a:rPr>
                        <a:t>스마트카</a:t>
                      </a:r>
                      <a:r>
                        <a:rPr lang="ko-KR" altLang="en-US" b="1" dirty="0" smtClean="0">
                          <a:solidFill>
                            <a:schemeClr val="tx1"/>
                          </a:solidFill>
                        </a:rPr>
                        <a:t> 기능 구현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121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1" smtClean="0">
                          <a:solidFill>
                            <a:schemeClr val="tx1"/>
                          </a:solidFill>
                        </a:rPr>
                        <a:t>취약점 분석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121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1" dirty="0" smtClean="0">
                          <a:solidFill>
                            <a:schemeClr val="tx1"/>
                          </a:solidFill>
                        </a:rPr>
                        <a:t>취약점 보안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121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1" dirty="0" smtClean="0">
                          <a:solidFill>
                            <a:schemeClr val="tx1"/>
                          </a:solidFill>
                        </a:rPr>
                        <a:t>최종 점검 및 발표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모서리가 둥근 직사각형 7"/>
          <p:cNvSpPr/>
          <p:nvPr/>
        </p:nvSpPr>
        <p:spPr>
          <a:xfrm>
            <a:off x="2555875" y="2429355"/>
            <a:ext cx="6261805" cy="360040"/>
          </a:xfrm>
          <a:prstGeom prst="roundRect">
            <a:avLst>
              <a:gd name="adj" fmla="val 16667"/>
            </a:avLst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2553407" y="3042834"/>
            <a:ext cx="6264275" cy="360040"/>
          </a:xfrm>
          <a:prstGeom prst="roundRect">
            <a:avLst>
              <a:gd name="adj" fmla="val 16667"/>
            </a:avLst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2553406" y="3656313"/>
            <a:ext cx="6264275" cy="360040"/>
          </a:xfrm>
          <a:prstGeom prst="roundRect">
            <a:avLst>
              <a:gd name="adj" fmla="val 16667"/>
            </a:avLst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2555875" y="4269792"/>
            <a:ext cx="6261804" cy="360040"/>
          </a:xfrm>
          <a:prstGeom prst="roundRect">
            <a:avLst>
              <a:gd name="adj" fmla="val 16667"/>
            </a:avLst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2553405" y="5496750"/>
            <a:ext cx="6264275" cy="360040"/>
          </a:xfrm>
          <a:prstGeom prst="roundRect">
            <a:avLst>
              <a:gd name="adj" fmla="val 16667"/>
            </a:avLst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2555776" y="6110230"/>
            <a:ext cx="6261903" cy="360040"/>
          </a:xfrm>
          <a:prstGeom prst="roundRect">
            <a:avLst>
              <a:gd name="adj" fmla="val 16667"/>
            </a:avLst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2553404" y="4883271"/>
            <a:ext cx="6264275" cy="360040"/>
          </a:xfrm>
          <a:prstGeom prst="roundRect">
            <a:avLst>
              <a:gd name="adj" fmla="val 16667"/>
            </a:avLst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2553404" y="2429355"/>
            <a:ext cx="828328" cy="360040"/>
          </a:xfrm>
          <a:prstGeom prst="roundRect">
            <a:avLst>
              <a:gd name="adj" fmla="val 16667"/>
            </a:avLst>
          </a:prstGeom>
          <a:solidFill>
            <a:srgbClr val="FF000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3381731" y="3042834"/>
            <a:ext cx="1833883" cy="360040"/>
          </a:xfrm>
          <a:prstGeom prst="roundRect">
            <a:avLst>
              <a:gd name="adj" fmla="val 16667"/>
            </a:avLst>
          </a:prstGeom>
          <a:solidFill>
            <a:srgbClr val="FF000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7029944" y="6110230"/>
            <a:ext cx="1787735" cy="360040"/>
          </a:xfrm>
          <a:prstGeom prst="roundRect">
            <a:avLst>
              <a:gd name="adj" fmla="val 16667"/>
            </a:avLst>
          </a:prstGeom>
          <a:solidFill>
            <a:srgbClr val="FF000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4304217" y="3656313"/>
            <a:ext cx="1818562" cy="360040"/>
          </a:xfrm>
          <a:prstGeom prst="roundRect">
            <a:avLst>
              <a:gd name="adj" fmla="val 16667"/>
            </a:avLst>
          </a:prstGeom>
          <a:solidFill>
            <a:srgbClr val="FF000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4304217" y="4269792"/>
            <a:ext cx="1814329" cy="360040"/>
          </a:xfrm>
          <a:prstGeom prst="roundRect">
            <a:avLst>
              <a:gd name="adj" fmla="val 16667"/>
            </a:avLst>
          </a:prstGeom>
          <a:solidFill>
            <a:srgbClr val="FF000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5215615" y="4883271"/>
            <a:ext cx="1814329" cy="360040"/>
          </a:xfrm>
          <a:prstGeom prst="roundRect">
            <a:avLst>
              <a:gd name="adj" fmla="val 16667"/>
            </a:avLst>
          </a:prstGeom>
          <a:solidFill>
            <a:srgbClr val="FF000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6122779" y="5496750"/>
            <a:ext cx="1818563" cy="360040"/>
          </a:xfrm>
          <a:prstGeom prst="roundRect">
            <a:avLst>
              <a:gd name="adj" fmla="val 16667"/>
            </a:avLst>
          </a:prstGeom>
          <a:solidFill>
            <a:srgbClr val="FF000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3529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251520" y="908720"/>
            <a:ext cx="8640960" cy="0"/>
          </a:xfrm>
          <a:prstGeom prst="line">
            <a:avLst/>
          </a:prstGeom>
          <a:ln w="3492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제목 1"/>
          <p:cNvSpPr txBox="1">
            <a:spLocks/>
          </p:cNvSpPr>
          <p:nvPr/>
        </p:nvSpPr>
        <p:spPr>
          <a:xfrm>
            <a:off x="251520" y="260649"/>
            <a:ext cx="8640960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>
                    <a:lumMod val="75000"/>
                  </a:schemeClr>
                </a:solidFill>
                <a:latin typeface="210 콤퓨타세탁 L" pitchFamily="18" charset="-127"/>
                <a:ea typeface="210 콤퓨타세탁 L" pitchFamily="18" charset="-127"/>
                <a:cs typeface="+mj-cs"/>
              </a:defRPr>
            </a:lvl1pPr>
          </a:lstStyle>
          <a:p>
            <a:pPr algn="l">
              <a:defRPr/>
            </a:pPr>
            <a:r>
              <a:rPr lang="en-US" altLang="ko-KR" sz="2600" b="1" dirty="0" smtClean="0">
                <a:solidFill>
                  <a:schemeClr val="tx1"/>
                </a:solidFill>
                <a:latin typeface="+mj-ea"/>
                <a:ea typeface="+mj-ea"/>
              </a:rPr>
              <a:t>5.</a:t>
            </a:r>
            <a:r>
              <a:rPr lang="ko-KR" altLang="en-US" sz="2600" b="1" dirty="0" smtClean="0">
                <a:solidFill>
                  <a:schemeClr val="tx1"/>
                </a:solidFill>
                <a:latin typeface="+mj-ea"/>
                <a:ea typeface="+mj-ea"/>
              </a:rPr>
              <a:t> 역할 분담</a:t>
            </a:r>
            <a:endParaRPr lang="en-US" altLang="ko-KR" sz="26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1520" y="1052736"/>
            <a:ext cx="8640960" cy="50460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 smtClean="0">
                <a:solidFill>
                  <a:schemeClr val="bg1"/>
                </a:solidFill>
              </a:rPr>
              <a:t>Division of Roles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1520" y="1700808"/>
            <a:ext cx="8640960" cy="2862322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514350" indent="-514350" algn="just">
              <a:lnSpc>
                <a:spcPct val="150000"/>
              </a:lnSpc>
              <a:buAutoNum type="arabicPeriod"/>
              <a:defRPr/>
            </a:pPr>
            <a:r>
              <a:rPr lang="ko-KR" altLang="en-US" sz="2400" b="1" dirty="0" smtClean="0">
                <a:latin typeface="+mj-lt"/>
              </a:rPr>
              <a:t>김성빈</a:t>
            </a:r>
            <a:r>
              <a:rPr lang="en-US" altLang="ko-KR" sz="2400" b="1" dirty="0" smtClean="0">
                <a:latin typeface="+mj-lt"/>
              </a:rPr>
              <a:t>(</a:t>
            </a:r>
            <a:r>
              <a:rPr lang="ko-KR" altLang="en-US" sz="2400" b="1" dirty="0" smtClean="0">
                <a:latin typeface="+mj-lt"/>
              </a:rPr>
              <a:t>팀장</a:t>
            </a:r>
            <a:r>
              <a:rPr lang="en-US" altLang="ko-KR" sz="2400" b="1" dirty="0" smtClean="0">
                <a:latin typeface="+mj-lt"/>
              </a:rPr>
              <a:t>)</a:t>
            </a:r>
            <a:r>
              <a:rPr lang="ko-KR" altLang="en-US" sz="2400" b="1" dirty="0" smtClean="0">
                <a:latin typeface="+mj-lt"/>
              </a:rPr>
              <a:t> </a:t>
            </a:r>
            <a:r>
              <a:rPr lang="en-US" altLang="ko-KR" sz="2400" b="1" dirty="0" smtClean="0">
                <a:latin typeface="+mj-lt"/>
              </a:rPr>
              <a:t>: </a:t>
            </a:r>
            <a:r>
              <a:rPr lang="ko-KR" altLang="en-US" sz="2400" b="1" dirty="0" smtClean="0">
                <a:latin typeface="+mj-lt"/>
              </a:rPr>
              <a:t>법인카드 관리</a:t>
            </a:r>
            <a:r>
              <a:rPr lang="en-US" altLang="ko-KR" sz="2400" b="1" dirty="0" smtClean="0">
                <a:latin typeface="+mj-lt"/>
              </a:rPr>
              <a:t>, </a:t>
            </a:r>
            <a:r>
              <a:rPr lang="ko-KR" altLang="en-US" sz="2400" b="1" dirty="0" err="1" smtClean="0">
                <a:latin typeface="+mj-lt"/>
              </a:rPr>
              <a:t>리그오브레전</a:t>
            </a:r>
            <a:r>
              <a:rPr lang="ko-KR" altLang="en-US" sz="2400" b="1" dirty="0" err="1">
                <a:latin typeface="+mj-lt"/>
              </a:rPr>
              <a:t>드</a:t>
            </a:r>
            <a:endParaRPr lang="en-US" altLang="ko-KR" sz="2400" b="1" dirty="0" smtClean="0">
              <a:latin typeface="+mj-lt"/>
            </a:endParaRPr>
          </a:p>
          <a:p>
            <a:pPr marL="514350" indent="-514350" algn="just">
              <a:lnSpc>
                <a:spcPct val="150000"/>
              </a:lnSpc>
              <a:buAutoNum type="arabicPeriod"/>
              <a:defRPr/>
            </a:pPr>
            <a:r>
              <a:rPr lang="ko-KR" altLang="en-US" sz="2400" b="1" dirty="0" smtClean="0">
                <a:latin typeface="+mj-lt"/>
              </a:rPr>
              <a:t>김지연</a:t>
            </a:r>
            <a:r>
              <a:rPr lang="en-US" altLang="ko-KR" sz="2400" b="1" dirty="0" smtClean="0">
                <a:latin typeface="+mj-lt"/>
              </a:rPr>
              <a:t>(</a:t>
            </a:r>
            <a:r>
              <a:rPr lang="ko-KR" altLang="en-US" sz="2400" b="1" dirty="0" smtClean="0">
                <a:latin typeface="+mj-lt"/>
              </a:rPr>
              <a:t>사장</a:t>
            </a:r>
            <a:r>
              <a:rPr lang="en-US" altLang="ko-KR" sz="2400" b="1" dirty="0" smtClean="0">
                <a:latin typeface="+mj-lt"/>
              </a:rPr>
              <a:t>)</a:t>
            </a:r>
            <a:r>
              <a:rPr lang="ko-KR" altLang="en-US" sz="2400" b="1" dirty="0" smtClean="0">
                <a:latin typeface="+mj-lt"/>
              </a:rPr>
              <a:t> </a:t>
            </a:r>
            <a:r>
              <a:rPr lang="en-US" altLang="ko-KR" sz="2400" b="1" dirty="0" smtClean="0">
                <a:latin typeface="+mj-lt"/>
              </a:rPr>
              <a:t>:</a:t>
            </a:r>
            <a:r>
              <a:rPr lang="en-US" altLang="ko-KR" sz="2400" b="1" dirty="0"/>
              <a:t> </a:t>
            </a:r>
            <a:r>
              <a:rPr lang="ko-KR" altLang="en-US" sz="2400" b="1" dirty="0" smtClean="0"/>
              <a:t>결제</a:t>
            </a:r>
            <a:r>
              <a:rPr lang="en-US" altLang="ko-KR" sz="2400" b="1" dirty="0" smtClean="0"/>
              <a:t>, </a:t>
            </a:r>
            <a:r>
              <a:rPr lang="ko-KR" altLang="en-US" sz="2400" b="1" dirty="0" err="1" smtClean="0"/>
              <a:t>카트라이더</a:t>
            </a:r>
            <a:endParaRPr lang="en-US" altLang="ko-KR" sz="2400" b="1" dirty="0" smtClean="0">
              <a:latin typeface="+mj-lt"/>
            </a:endParaRPr>
          </a:p>
          <a:p>
            <a:pPr marL="514350" indent="-514350" algn="just">
              <a:lnSpc>
                <a:spcPct val="150000"/>
              </a:lnSpc>
              <a:buAutoNum type="arabicPeriod"/>
              <a:defRPr/>
            </a:pPr>
            <a:r>
              <a:rPr lang="ko-KR" altLang="en-US" sz="2400" b="1" dirty="0" smtClean="0">
                <a:latin typeface="+mj-lt"/>
              </a:rPr>
              <a:t>황대훈</a:t>
            </a:r>
            <a:r>
              <a:rPr lang="en-US" altLang="ko-KR" sz="2400" b="1" dirty="0" smtClean="0">
                <a:latin typeface="+mj-lt"/>
              </a:rPr>
              <a:t>(</a:t>
            </a:r>
            <a:r>
              <a:rPr lang="ko-KR" altLang="en-US" sz="2400" b="1" dirty="0" smtClean="0">
                <a:latin typeface="+mj-lt"/>
              </a:rPr>
              <a:t>상무</a:t>
            </a:r>
            <a:r>
              <a:rPr lang="en-US" altLang="ko-KR" sz="2400" b="1" dirty="0" smtClean="0">
                <a:latin typeface="+mj-lt"/>
              </a:rPr>
              <a:t>)</a:t>
            </a:r>
            <a:r>
              <a:rPr lang="ko-KR" altLang="en-US" sz="2400" b="1" dirty="0" smtClean="0">
                <a:latin typeface="+mj-lt"/>
              </a:rPr>
              <a:t> </a:t>
            </a:r>
            <a:r>
              <a:rPr lang="en-US" altLang="ko-KR" sz="2400" b="1" dirty="0" smtClean="0">
                <a:latin typeface="+mj-lt"/>
              </a:rPr>
              <a:t>: </a:t>
            </a:r>
            <a:r>
              <a:rPr lang="ko-KR" altLang="en-US" sz="2400" b="1" dirty="0" smtClean="0">
                <a:latin typeface="+mj-lt"/>
              </a:rPr>
              <a:t>회식장소 섭외 및 음주가무</a:t>
            </a:r>
            <a:r>
              <a:rPr lang="en-US" altLang="ko-KR" sz="2400" b="1" dirty="0" smtClean="0">
                <a:latin typeface="+mj-lt"/>
              </a:rPr>
              <a:t>, </a:t>
            </a:r>
            <a:r>
              <a:rPr lang="ko-KR" altLang="en-US" sz="2400" b="1" dirty="0" err="1" smtClean="0">
                <a:latin typeface="+mj-lt"/>
              </a:rPr>
              <a:t>카트라이</a:t>
            </a:r>
            <a:r>
              <a:rPr lang="ko-KR" altLang="en-US" sz="2400" b="1" dirty="0" err="1">
                <a:latin typeface="+mj-lt"/>
              </a:rPr>
              <a:t>더</a:t>
            </a:r>
            <a:endParaRPr lang="en-US" altLang="ko-KR" sz="2400" b="1" dirty="0" smtClean="0">
              <a:latin typeface="+mj-lt"/>
            </a:endParaRPr>
          </a:p>
          <a:p>
            <a:pPr marL="514350" indent="-514350" algn="just">
              <a:lnSpc>
                <a:spcPct val="150000"/>
              </a:lnSpc>
              <a:buAutoNum type="arabicPeriod"/>
              <a:defRPr/>
            </a:pPr>
            <a:r>
              <a:rPr lang="ko-KR" altLang="en-US" sz="2400" b="1" dirty="0" smtClean="0">
                <a:latin typeface="+mj-lt"/>
              </a:rPr>
              <a:t>조명환</a:t>
            </a:r>
            <a:r>
              <a:rPr lang="en-US" altLang="ko-KR" sz="2400" b="1" dirty="0" smtClean="0">
                <a:latin typeface="+mj-lt"/>
              </a:rPr>
              <a:t>(</a:t>
            </a:r>
            <a:r>
              <a:rPr lang="ko-KR" altLang="en-US" sz="2400" b="1" dirty="0" smtClean="0">
                <a:latin typeface="+mj-lt"/>
              </a:rPr>
              <a:t>사원</a:t>
            </a:r>
            <a:r>
              <a:rPr lang="en-US" altLang="ko-KR" sz="2400" b="1" dirty="0" smtClean="0">
                <a:latin typeface="+mj-lt"/>
              </a:rPr>
              <a:t>)</a:t>
            </a:r>
            <a:r>
              <a:rPr lang="ko-KR" altLang="en-US" sz="2400" b="1" dirty="0" smtClean="0">
                <a:latin typeface="+mj-lt"/>
              </a:rPr>
              <a:t> </a:t>
            </a:r>
            <a:r>
              <a:rPr lang="en-US" altLang="ko-KR" sz="2400" b="1" dirty="0" smtClean="0">
                <a:latin typeface="+mj-lt"/>
              </a:rPr>
              <a:t>: </a:t>
            </a:r>
            <a:r>
              <a:rPr lang="ko-KR" altLang="en-US" sz="2400" b="1" dirty="0" smtClean="0">
                <a:latin typeface="+mj-lt"/>
              </a:rPr>
              <a:t>도망</a:t>
            </a:r>
            <a:r>
              <a:rPr lang="en-US" altLang="ko-KR" sz="2400" b="1" dirty="0" smtClean="0">
                <a:latin typeface="+mj-lt"/>
              </a:rPr>
              <a:t>, </a:t>
            </a:r>
            <a:r>
              <a:rPr lang="ko-KR" altLang="en-US" sz="2400" b="1" dirty="0" err="1" smtClean="0">
                <a:latin typeface="+mj-lt"/>
              </a:rPr>
              <a:t>카트라이</a:t>
            </a:r>
            <a:r>
              <a:rPr lang="ko-KR" altLang="en-US" sz="2400" b="1" dirty="0" err="1">
                <a:latin typeface="+mj-lt"/>
              </a:rPr>
              <a:t>더</a:t>
            </a:r>
            <a:endParaRPr lang="en-US" altLang="ko-KR" sz="2400" b="1" dirty="0" smtClean="0">
              <a:latin typeface="+mj-lt"/>
            </a:endParaRPr>
          </a:p>
          <a:p>
            <a:pPr marL="514350" indent="-514350" algn="just">
              <a:lnSpc>
                <a:spcPct val="150000"/>
              </a:lnSpc>
              <a:buAutoNum type="arabicPeriod"/>
              <a:defRPr/>
            </a:pPr>
            <a:r>
              <a:rPr lang="ko-KR" altLang="en-US" sz="2400" b="1" dirty="0" err="1" smtClean="0">
                <a:latin typeface="+mj-lt"/>
              </a:rPr>
              <a:t>구관현</a:t>
            </a:r>
            <a:r>
              <a:rPr lang="en-US" altLang="ko-KR" sz="2400" b="1" dirty="0" smtClean="0">
                <a:latin typeface="+mj-lt"/>
              </a:rPr>
              <a:t>(</a:t>
            </a:r>
            <a:r>
              <a:rPr lang="ko-KR" altLang="en-US" sz="2400" b="1" dirty="0" smtClean="0">
                <a:latin typeface="+mj-lt"/>
              </a:rPr>
              <a:t>이사</a:t>
            </a:r>
            <a:r>
              <a:rPr lang="en-US" altLang="ko-KR" sz="2400" b="1" dirty="0" smtClean="0">
                <a:latin typeface="+mj-lt"/>
              </a:rPr>
              <a:t>)</a:t>
            </a:r>
            <a:r>
              <a:rPr lang="ko-KR" altLang="en-US" sz="2400" b="1" dirty="0" smtClean="0">
                <a:latin typeface="+mj-lt"/>
              </a:rPr>
              <a:t> </a:t>
            </a:r>
            <a:r>
              <a:rPr lang="en-US" altLang="ko-KR" sz="2400" b="1" dirty="0" smtClean="0">
                <a:latin typeface="+mj-lt"/>
              </a:rPr>
              <a:t>: </a:t>
            </a:r>
            <a:r>
              <a:rPr lang="ko-KR" altLang="en-US" sz="2400" b="1" dirty="0" smtClean="0">
                <a:latin typeface="+mj-lt"/>
              </a:rPr>
              <a:t>도망 및 부분결제</a:t>
            </a:r>
            <a:r>
              <a:rPr lang="en-US" altLang="ko-KR" sz="2400" b="1" dirty="0" smtClean="0">
                <a:latin typeface="+mj-lt"/>
              </a:rPr>
              <a:t>, </a:t>
            </a:r>
            <a:r>
              <a:rPr lang="ko-KR" altLang="en-US" sz="2400" b="1" dirty="0" err="1" smtClean="0">
                <a:latin typeface="+mj-lt"/>
              </a:rPr>
              <a:t>카트라이더</a:t>
            </a:r>
            <a:endParaRPr lang="en-US" altLang="ko-KR" sz="2400" b="1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3487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251520" y="908720"/>
            <a:ext cx="8640960" cy="0"/>
          </a:xfrm>
          <a:prstGeom prst="line">
            <a:avLst/>
          </a:prstGeom>
          <a:ln w="3492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제목 1"/>
          <p:cNvSpPr txBox="1">
            <a:spLocks/>
          </p:cNvSpPr>
          <p:nvPr/>
        </p:nvSpPr>
        <p:spPr>
          <a:xfrm>
            <a:off x="251520" y="260649"/>
            <a:ext cx="8640960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>
                    <a:lumMod val="75000"/>
                  </a:schemeClr>
                </a:solidFill>
                <a:latin typeface="210 콤퓨타세탁 L" pitchFamily="18" charset="-127"/>
                <a:ea typeface="210 콤퓨타세탁 L" pitchFamily="18" charset="-127"/>
                <a:cs typeface="+mj-cs"/>
              </a:defRPr>
            </a:lvl1pPr>
          </a:lstStyle>
          <a:p>
            <a:pPr algn="l">
              <a:defRPr/>
            </a:pPr>
            <a:r>
              <a:rPr lang="en-US" altLang="ko-KR" sz="2600" b="1" dirty="0" smtClean="0">
                <a:solidFill>
                  <a:schemeClr val="tx1"/>
                </a:solidFill>
                <a:latin typeface="+mj-ea"/>
                <a:ea typeface="+mj-ea"/>
              </a:rPr>
              <a:t>5.</a:t>
            </a:r>
            <a:r>
              <a:rPr lang="ko-KR" altLang="en-US" sz="2600" b="1" dirty="0" smtClean="0">
                <a:solidFill>
                  <a:schemeClr val="tx1"/>
                </a:solidFill>
                <a:latin typeface="+mj-ea"/>
                <a:ea typeface="+mj-ea"/>
              </a:rPr>
              <a:t> 역할 분담</a:t>
            </a:r>
            <a:endParaRPr lang="en-US" altLang="ko-KR" sz="26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1520" y="1052736"/>
            <a:ext cx="8640960" cy="50460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 smtClean="0">
                <a:solidFill>
                  <a:schemeClr val="bg1"/>
                </a:solidFill>
              </a:rPr>
              <a:t>Division of Roles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1520" y="1700808"/>
            <a:ext cx="8640960" cy="341632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514350" indent="-514350" algn="just">
              <a:lnSpc>
                <a:spcPct val="150000"/>
              </a:lnSpc>
              <a:buAutoNum type="arabicPeriod"/>
              <a:defRPr/>
            </a:pPr>
            <a:r>
              <a:rPr lang="ko-KR" altLang="en-US" sz="2400" b="1" dirty="0" smtClean="0">
                <a:latin typeface="+mj-lt"/>
              </a:rPr>
              <a:t>김성빈</a:t>
            </a:r>
            <a:r>
              <a:rPr lang="en-US" altLang="ko-KR" sz="2400" b="1" dirty="0">
                <a:latin typeface="+mj-lt"/>
              </a:rPr>
              <a:t> </a:t>
            </a:r>
            <a:r>
              <a:rPr lang="en-US" altLang="ko-KR" sz="2400" b="1" dirty="0" smtClean="0">
                <a:latin typeface="+mj-lt"/>
              </a:rPr>
              <a:t>: Web Server </a:t>
            </a:r>
            <a:r>
              <a:rPr lang="ko-KR" altLang="en-US" sz="2400" b="1" dirty="0" smtClean="0">
                <a:latin typeface="+mj-lt"/>
              </a:rPr>
              <a:t>구축 및 </a:t>
            </a:r>
            <a:r>
              <a:rPr lang="en-US" altLang="ko-KR" sz="2400" b="1" dirty="0" smtClean="0">
                <a:latin typeface="+mj-lt"/>
              </a:rPr>
              <a:t>DB </a:t>
            </a:r>
            <a:r>
              <a:rPr lang="ko-KR" altLang="en-US" sz="2400" b="1" dirty="0" smtClean="0">
                <a:latin typeface="+mj-lt"/>
              </a:rPr>
              <a:t>설계</a:t>
            </a:r>
            <a:endParaRPr lang="en-US" altLang="ko-KR" sz="2400" b="1" dirty="0" smtClean="0">
              <a:latin typeface="+mj-lt"/>
            </a:endParaRPr>
          </a:p>
          <a:p>
            <a:pPr marL="514350" indent="-514350" algn="just">
              <a:lnSpc>
                <a:spcPct val="150000"/>
              </a:lnSpc>
              <a:buAutoNum type="arabicPeriod"/>
              <a:defRPr/>
            </a:pPr>
            <a:r>
              <a:rPr lang="ko-KR" altLang="en-US" sz="2400" b="1" dirty="0" smtClean="0">
                <a:latin typeface="+mj-lt"/>
              </a:rPr>
              <a:t>김지연 </a:t>
            </a:r>
            <a:r>
              <a:rPr lang="en-US" altLang="ko-KR" sz="2400" b="1" dirty="0" smtClean="0">
                <a:latin typeface="+mj-lt"/>
              </a:rPr>
              <a:t>: </a:t>
            </a:r>
            <a:r>
              <a:rPr lang="en-US" altLang="ko-KR" sz="2400" b="1" dirty="0"/>
              <a:t>Web Server </a:t>
            </a:r>
            <a:r>
              <a:rPr lang="ko-KR" altLang="en-US" sz="2400" b="1" dirty="0"/>
              <a:t>구축 및 </a:t>
            </a:r>
            <a:r>
              <a:rPr lang="en-US" altLang="ko-KR" sz="2400" b="1" dirty="0"/>
              <a:t>DB </a:t>
            </a:r>
            <a:r>
              <a:rPr lang="ko-KR" altLang="en-US" sz="2400" b="1" dirty="0"/>
              <a:t>설계</a:t>
            </a:r>
            <a:endParaRPr lang="en-US" altLang="ko-KR" sz="2400" b="1" dirty="0" smtClean="0">
              <a:latin typeface="+mj-lt"/>
            </a:endParaRPr>
          </a:p>
          <a:p>
            <a:pPr marL="514350" indent="-514350" algn="just">
              <a:lnSpc>
                <a:spcPct val="150000"/>
              </a:lnSpc>
              <a:buAutoNum type="arabicPeriod"/>
              <a:defRPr/>
            </a:pPr>
            <a:r>
              <a:rPr lang="ko-KR" altLang="en-US" sz="2400" b="1" dirty="0" smtClean="0">
                <a:latin typeface="+mj-lt"/>
              </a:rPr>
              <a:t>황대훈 </a:t>
            </a:r>
            <a:r>
              <a:rPr lang="en-US" altLang="ko-KR" sz="2400" b="1" dirty="0" smtClean="0">
                <a:latin typeface="+mj-lt"/>
              </a:rPr>
              <a:t>: Smart Car </a:t>
            </a:r>
            <a:r>
              <a:rPr lang="ko-KR" altLang="en-US" sz="2400" b="1" dirty="0" smtClean="0">
                <a:latin typeface="+mj-lt"/>
              </a:rPr>
              <a:t>제어</a:t>
            </a:r>
            <a:endParaRPr lang="en-US" altLang="ko-KR" sz="2400" b="1" dirty="0" smtClean="0">
              <a:latin typeface="+mj-lt"/>
            </a:endParaRPr>
          </a:p>
          <a:p>
            <a:pPr marL="514350" indent="-514350" algn="just">
              <a:lnSpc>
                <a:spcPct val="150000"/>
              </a:lnSpc>
              <a:buAutoNum type="arabicPeriod"/>
              <a:defRPr/>
            </a:pPr>
            <a:r>
              <a:rPr lang="ko-KR" altLang="en-US" sz="2400" b="1" dirty="0" smtClean="0">
                <a:latin typeface="+mj-lt"/>
              </a:rPr>
              <a:t>조명환 </a:t>
            </a:r>
            <a:r>
              <a:rPr lang="en-US" altLang="ko-KR" sz="2400" b="1" dirty="0" smtClean="0">
                <a:latin typeface="+mj-lt"/>
              </a:rPr>
              <a:t>: Smart Car </a:t>
            </a:r>
            <a:r>
              <a:rPr lang="ko-KR" altLang="en-US" sz="2400" b="1" dirty="0" smtClean="0">
                <a:latin typeface="+mj-lt"/>
              </a:rPr>
              <a:t>제어</a:t>
            </a:r>
            <a:endParaRPr lang="en-US" altLang="ko-KR" sz="2400" b="1" dirty="0" smtClean="0">
              <a:latin typeface="+mj-lt"/>
            </a:endParaRPr>
          </a:p>
          <a:p>
            <a:pPr marL="514350" indent="-514350" algn="just">
              <a:lnSpc>
                <a:spcPct val="150000"/>
              </a:lnSpc>
              <a:buAutoNum type="arabicPeriod"/>
              <a:defRPr/>
            </a:pPr>
            <a:r>
              <a:rPr lang="ko-KR" altLang="en-US" sz="2400" b="1" dirty="0" err="1" smtClean="0">
                <a:latin typeface="+mj-lt"/>
              </a:rPr>
              <a:t>구관현</a:t>
            </a:r>
            <a:r>
              <a:rPr lang="ko-KR" altLang="en-US" sz="2400" b="1" dirty="0" smtClean="0">
                <a:latin typeface="+mj-lt"/>
              </a:rPr>
              <a:t> </a:t>
            </a:r>
            <a:r>
              <a:rPr lang="en-US" altLang="ko-KR" sz="2400" b="1" dirty="0" smtClean="0">
                <a:latin typeface="+mj-lt"/>
              </a:rPr>
              <a:t>: </a:t>
            </a:r>
            <a:r>
              <a:rPr lang="ko-KR" altLang="en-US" sz="2400" b="1" dirty="0" smtClean="0">
                <a:latin typeface="+mj-lt"/>
              </a:rPr>
              <a:t>개발환경 구축 및 팀원 관리</a:t>
            </a:r>
            <a:endParaRPr lang="en-US" altLang="ko-KR" sz="2400" b="1" dirty="0" smtClean="0">
              <a:latin typeface="+mj-lt"/>
            </a:endParaRPr>
          </a:p>
          <a:p>
            <a:pPr marL="514350" indent="-514350" algn="just">
              <a:lnSpc>
                <a:spcPct val="150000"/>
              </a:lnSpc>
              <a:buAutoNum type="arabicPeriod"/>
              <a:defRPr/>
            </a:pPr>
            <a:endParaRPr lang="en-US" altLang="ko-KR" sz="2400" b="1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00637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1461</TotalTime>
  <Words>740</Words>
  <Application>Microsoft Office PowerPoint</Application>
  <PresentationFormat>화면 슬라이드 쇼(4:3)</PresentationFormat>
  <Paragraphs>238</Paragraphs>
  <Slides>26</Slides>
  <Notes>21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27" baseType="lpstr">
      <vt:lpstr>Office 테마</vt:lpstr>
      <vt:lpstr>PowerPoint 프레젠테이션</vt:lpstr>
      <vt:lpstr>목차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구관현</dc:creator>
  <cp:lastModifiedBy>구관현</cp:lastModifiedBy>
  <cp:revision>73</cp:revision>
  <dcterms:created xsi:type="dcterms:W3CDTF">2019-05-16T06:24:15Z</dcterms:created>
  <dcterms:modified xsi:type="dcterms:W3CDTF">2019-05-30T09:28:09Z</dcterms:modified>
</cp:coreProperties>
</file>