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83" r:id="rId3"/>
    <p:sldId id="373" r:id="rId4"/>
    <p:sldId id="378" r:id="rId5"/>
    <p:sldId id="379" r:id="rId6"/>
    <p:sldId id="359" r:id="rId7"/>
    <p:sldId id="317" r:id="rId8"/>
    <p:sldId id="382" r:id="rId9"/>
    <p:sldId id="29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D33B3B"/>
    <a:srgbClr val="050705"/>
    <a:srgbClr val="3E3E3E"/>
    <a:srgbClr val="FAFAFA"/>
    <a:srgbClr val="FFFFFF"/>
    <a:srgbClr val="2664F7"/>
    <a:srgbClr val="ECF0F3"/>
    <a:srgbClr val="EDEEE6"/>
    <a:srgbClr val="3C3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2024. 7. 6.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3C11D8-4EE6-4416-88CB-901C0CA98BCE}"/>
              </a:ext>
            </a:extLst>
          </p:cNvPr>
          <p:cNvSpPr/>
          <p:nvPr userDrawn="1"/>
        </p:nvSpPr>
        <p:spPr>
          <a:xfrm>
            <a:off x="10363200" y="0"/>
            <a:ext cx="18288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그림 개체 틀 4">
            <a:extLst>
              <a:ext uri="{FF2B5EF4-FFF2-40B4-BE49-F238E27FC236}">
                <a16:creationId xmlns:a16="http://schemas.microsoft.com/office/drawing/2014/main" id="{8F9FF617-4E6B-448B-9ABE-4E7550ECDC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55544" y="1371596"/>
            <a:ext cx="5036456" cy="411478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949762-E88F-4CEF-A1D0-E3C513C3AC22}"/>
              </a:ext>
            </a:extLst>
          </p:cNvPr>
          <p:cNvSpPr/>
          <p:nvPr userDrawn="1"/>
        </p:nvSpPr>
        <p:spPr>
          <a:xfrm>
            <a:off x="0" y="1"/>
            <a:ext cx="152400" cy="6857978"/>
          </a:xfrm>
          <a:prstGeom prst="rect">
            <a:avLst/>
          </a:prstGeom>
          <a:solidFill>
            <a:srgbClr val="05070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85247CB-8EEA-4A45-9440-9EE92AAD0790}"/>
              </a:ext>
            </a:extLst>
          </p:cNvPr>
          <p:cNvCxnSpPr/>
          <p:nvPr userDrawn="1"/>
        </p:nvCxnSpPr>
        <p:spPr>
          <a:xfrm>
            <a:off x="7155544" y="685800"/>
            <a:ext cx="5036456" cy="0"/>
          </a:xfrm>
          <a:prstGeom prst="line">
            <a:avLst/>
          </a:prstGeom>
          <a:ln>
            <a:solidFill>
              <a:srgbClr val="0507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92AE8A-A969-4EC2-A18A-5FAADB36947F}"/>
              </a:ext>
            </a:extLst>
          </p:cNvPr>
          <p:cNvSpPr/>
          <p:nvPr userDrawn="1"/>
        </p:nvSpPr>
        <p:spPr>
          <a:xfrm>
            <a:off x="8173355" y="0"/>
            <a:ext cx="4018645" cy="6858000"/>
          </a:xfrm>
          <a:prstGeom prst="rect">
            <a:avLst/>
          </a:pr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DA08A6B6-6E43-4EDE-8179-83B7D783F7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04100" y="787400"/>
            <a:ext cx="4018645" cy="528318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AF4A902-FDE6-4B9B-8A62-514F663618E2}"/>
              </a:ext>
            </a:extLst>
          </p:cNvPr>
          <p:cNvCxnSpPr/>
          <p:nvPr userDrawn="1"/>
        </p:nvCxnSpPr>
        <p:spPr>
          <a:xfrm>
            <a:off x="1041400" y="0"/>
            <a:ext cx="0" cy="6858000"/>
          </a:xfrm>
          <a:prstGeom prst="line">
            <a:avLst/>
          </a:prstGeom>
          <a:ln w="19050">
            <a:solidFill>
              <a:srgbClr val="0507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70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19264C-F057-47E5-9888-19099D33E044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56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110970-06B8-4B6A-AFA5-3E049F5D20B9}"/>
              </a:ext>
            </a:extLst>
          </p:cNvPr>
          <p:cNvSpPr/>
          <p:nvPr userDrawn="1"/>
        </p:nvSpPr>
        <p:spPr>
          <a:xfrm>
            <a:off x="0" y="0"/>
            <a:ext cx="10414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25AB55CE-3B37-4A0B-B79A-AD549B0740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7200" y="3922482"/>
            <a:ext cx="952500" cy="2581275"/>
          </a:xfrm>
          <a:prstGeom prst="rect">
            <a:avLst/>
          </a:prstGeom>
        </p:spPr>
      </p:pic>
      <p:sp>
        <p:nvSpPr>
          <p:cNvPr id="9" name="그림 개체 틀 7">
            <a:extLst>
              <a:ext uri="{FF2B5EF4-FFF2-40B4-BE49-F238E27FC236}">
                <a16:creationId xmlns:a16="http://schemas.microsoft.com/office/drawing/2014/main" id="{56FA03F6-3B5A-4094-B477-62F0E014256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07300" y="0"/>
            <a:ext cx="45847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b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581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8A750F-A173-4A8B-98DA-DFD7B2229748}"/>
              </a:ext>
            </a:extLst>
          </p:cNvPr>
          <p:cNvSpPr/>
          <p:nvPr userDrawn="1"/>
        </p:nvSpPr>
        <p:spPr>
          <a:xfrm>
            <a:off x="7569200" y="0"/>
            <a:ext cx="46228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그림 개체 틀 11">
            <a:extLst>
              <a:ext uri="{FF2B5EF4-FFF2-40B4-BE49-F238E27FC236}">
                <a16:creationId xmlns:a16="http://schemas.microsoft.com/office/drawing/2014/main" id="{DF28EE66-6612-44C0-ACBC-9EFF4E2895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989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1">
            <a:extLst>
              <a:ext uri="{FF2B5EF4-FFF2-40B4-BE49-F238E27FC236}">
                <a16:creationId xmlns:a16="http://schemas.microsoft.com/office/drawing/2014/main" id="{ACEE67B8-6983-4116-8A06-88E2D5CCE83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14458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9F1901A3-911E-4806-BA13-063D293BEAF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0631274" y="-241598"/>
            <a:ext cx="675972" cy="18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11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664E53-0D14-4E66-9302-1EDBDF1244AC}"/>
              </a:ext>
            </a:extLst>
          </p:cNvPr>
          <p:cNvSpPr/>
          <p:nvPr userDrawn="1"/>
        </p:nvSpPr>
        <p:spPr>
          <a:xfrm>
            <a:off x="7569200" y="0"/>
            <a:ext cx="46228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9C5E5E67-F90F-4029-AFEB-08DE2D74B59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0631274" y="-241598"/>
            <a:ext cx="675972" cy="1831884"/>
          </a:xfrm>
          <a:prstGeom prst="rect">
            <a:avLst/>
          </a:prstGeom>
        </p:spPr>
      </p:pic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394F2DB6-4AEE-4C18-9C08-26E47616FD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2017" y="91011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6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202309A-8DE7-4CDD-9B20-BFFC5F7ACE06}"/>
              </a:ext>
            </a:extLst>
          </p:cNvPr>
          <p:cNvSpPr/>
          <p:nvPr userDrawn="1"/>
        </p:nvSpPr>
        <p:spPr>
          <a:xfrm>
            <a:off x="7569200" y="0"/>
            <a:ext cx="46228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DC441AC4-7A6D-4AAB-9580-C6FE910B0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631274" y="-241598"/>
            <a:ext cx="675972" cy="1831884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그림 개체 틀 8">
            <a:extLst>
              <a:ext uri="{FF2B5EF4-FFF2-40B4-BE49-F238E27FC236}">
                <a16:creationId xmlns:a16="http://schemas.microsoft.com/office/drawing/2014/main" id="{47A8B811-4F82-4C9D-B0A0-08463ED597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19428" y="113822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28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08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27EEF6-7A13-454F-A152-90BD0357DE3C}"/>
              </a:ext>
            </a:extLst>
          </p:cNvPr>
          <p:cNvSpPr/>
          <p:nvPr userDrawn="1"/>
        </p:nvSpPr>
        <p:spPr>
          <a:xfrm>
            <a:off x="10363200" y="0"/>
            <a:ext cx="18288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CE22EC-E7E4-453F-B04D-9D1AEB8DC4A6}"/>
              </a:ext>
            </a:extLst>
          </p:cNvPr>
          <p:cNvSpPr/>
          <p:nvPr userDrawn="1"/>
        </p:nvSpPr>
        <p:spPr>
          <a:xfrm>
            <a:off x="0" y="1"/>
            <a:ext cx="152400" cy="6857978"/>
          </a:xfrm>
          <a:prstGeom prst="rect">
            <a:avLst/>
          </a:prstGeom>
          <a:solidFill>
            <a:srgbClr val="05070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9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A9C10A-8739-46EA-8E7C-A628FA934E80}"/>
              </a:ext>
            </a:extLst>
          </p:cNvPr>
          <p:cNvSpPr/>
          <p:nvPr userDrawn="1"/>
        </p:nvSpPr>
        <p:spPr>
          <a:xfrm>
            <a:off x="622300" y="622300"/>
            <a:ext cx="10947400" cy="561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02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686D9D-7186-4434-8994-D0A6004F84DE}"/>
              </a:ext>
            </a:extLst>
          </p:cNvPr>
          <p:cNvSpPr/>
          <p:nvPr userDrawn="1"/>
        </p:nvSpPr>
        <p:spPr>
          <a:xfrm>
            <a:off x="0" y="0"/>
            <a:ext cx="12192000" cy="1409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250CC82C-CEAE-41B6-B10C-4326BE4D547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85000" y="609600"/>
            <a:ext cx="4533900" cy="563878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808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8F364397-32B3-474C-B10F-A08379E5ADB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16400" y="0"/>
            <a:ext cx="7975600" cy="4521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66408A-29AA-4B7E-8F08-EF9B47E5AA67}"/>
              </a:ext>
            </a:extLst>
          </p:cNvPr>
          <p:cNvSpPr/>
          <p:nvPr userDrawn="1"/>
        </p:nvSpPr>
        <p:spPr>
          <a:xfrm>
            <a:off x="0" y="0"/>
            <a:ext cx="4216400" cy="4521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CEDBC2B-3D59-4C3E-BDCF-D8AD18E5B9AA}"/>
              </a:ext>
            </a:extLst>
          </p:cNvPr>
          <p:cNvCxnSpPr/>
          <p:nvPr userDrawn="1"/>
        </p:nvCxnSpPr>
        <p:spPr>
          <a:xfrm>
            <a:off x="673100" y="6210300"/>
            <a:ext cx="1080000" cy="0"/>
          </a:xfrm>
          <a:prstGeom prst="line">
            <a:avLst/>
          </a:prstGeom>
          <a:ln>
            <a:solidFill>
              <a:srgbClr val="0507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84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823FA6-7520-40F7-B087-1EB6414C3259}"/>
              </a:ext>
            </a:extLst>
          </p:cNvPr>
          <p:cNvSpPr/>
          <p:nvPr userDrawn="1"/>
        </p:nvSpPr>
        <p:spPr>
          <a:xfrm>
            <a:off x="0" y="0"/>
            <a:ext cx="10414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9C9F7C3C-CEA0-48F1-A2F2-F08D2A23DA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7200" y="3922482"/>
            <a:ext cx="952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0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3F1C3C-FC13-4B5D-98AC-B165A0FDD399}"/>
              </a:ext>
            </a:extLst>
          </p:cNvPr>
          <p:cNvSpPr/>
          <p:nvPr userDrawn="1"/>
        </p:nvSpPr>
        <p:spPr>
          <a:xfrm>
            <a:off x="0" y="2260600"/>
            <a:ext cx="1041400" cy="2336800"/>
          </a:xfrm>
          <a:prstGeom prst="rect">
            <a:avLst/>
          </a:pr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9181F8-94DA-4922-88F4-CA95964A3492}"/>
              </a:ext>
            </a:extLst>
          </p:cNvPr>
          <p:cNvSpPr/>
          <p:nvPr userDrawn="1"/>
        </p:nvSpPr>
        <p:spPr>
          <a:xfrm>
            <a:off x="2082800" y="952500"/>
            <a:ext cx="10109200" cy="4953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92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0E91518E-2B4B-4F44-B940-EAF3E6F74B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bIns="468000" anchor="b" anchorCtr="1"/>
          <a:lstStyle>
            <a:lvl1pPr marL="0" indent="0">
              <a:buNone/>
              <a:defRPr sz="1800" b="1"/>
            </a:lvl1pPr>
          </a:lstStyle>
          <a:p>
            <a:r>
              <a:rPr lang="en-US" altLang="ko-KR" dirty="0"/>
              <a:t>Right Click &gt; Click to Bring to Front &gt; Click icon to add picture &gt; Right Click &gt; Click to Send to Back</a:t>
            </a:r>
            <a:endParaRPr lang="ko-KR" altLang="en-US" dirty="0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68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030C8D-96D9-4680-BDF8-804C1712EDC4}"/>
              </a:ext>
            </a:extLst>
          </p:cNvPr>
          <p:cNvSpPr/>
          <p:nvPr userDrawn="1"/>
        </p:nvSpPr>
        <p:spPr>
          <a:xfrm>
            <a:off x="10363200" y="0"/>
            <a:ext cx="18288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F3AE7087-973A-4C88-8794-FDDCA31B862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04100" y="787400"/>
            <a:ext cx="4018645" cy="528318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264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79" r:id="rId16"/>
    <p:sldLayoutId id="2147483664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7ACFC96-5C75-CBEF-3CA4-3AEDECB79B9A}"/>
              </a:ext>
            </a:extLst>
          </p:cNvPr>
          <p:cNvSpPr/>
          <p:nvPr/>
        </p:nvSpPr>
        <p:spPr>
          <a:xfrm>
            <a:off x="10351477" y="0"/>
            <a:ext cx="1840523" cy="6858000"/>
          </a:xfrm>
          <a:prstGeom prst="rect">
            <a:avLst/>
          </a:prstGeom>
          <a:solidFill>
            <a:srgbClr val="EDEDE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B8638-05A1-4021-A034-F2A118799BD6}"/>
              </a:ext>
            </a:extLst>
          </p:cNvPr>
          <p:cNvSpPr txBox="1"/>
          <p:nvPr/>
        </p:nvSpPr>
        <p:spPr>
          <a:xfrm>
            <a:off x="983341" y="3922482"/>
            <a:ext cx="67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anose="020B0604020202020204" pitchFamily="34" charset="0"/>
              </a:rPr>
              <a:t>Streamlining Task Management with Automated Reminder</a:t>
            </a:r>
            <a:endParaRPr lang="ko-KR" altLang="en-US" b="1" dirty="0"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C0D49-15C0-4C2C-9441-5169EE3C1446}"/>
              </a:ext>
            </a:extLst>
          </p:cNvPr>
          <p:cNvSpPr txBox="1"/>
          <p:nvPr/>
        </p:nvSpPr>
        <p:spPr>
          <a:xfrm>
            <a:off x="983341" y="4477221"/>
            <a:ext cx="5379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Razel Rolan | GitHub: </a:t>
            </a:r>
            <a:r>
              <a:rPr lang="en-US" altLang="ko-KR" sz="1200" dirty="0" err="1"/>
              <a:t>rnrolan</a:t>
            </a:r>
            <a:r>
              <a:rPr lang="en-US" altLang="ko-KR" sz="1200" b="1" dirty="0"/>
              <a:t> | edX: </a:t>
            </a:r>
            <a:r>
              <a:rPr lang="en-US" altLang="ko-KR" sz="1200" dirty="0" err="1"/>
              <a:t>rolanrazel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33418-D2A9-4BCA-A822-AF3EC225BD4C}"/>
              </a:ext>
            </a:extLst>
          </p:cNvPr>
          <p:cNvSpPr txBox="1"/>
          <p:nvPr/>
        </p:nvSpPr>
        <p:spPr>
          <a:xfrm>
            <a:off x="983341" y="2168156"/>
            <a:ext cx="6461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  <a:cs typeface="Arial" panose="020B0604020202020204" pitchFamily="34" charset="0"/>
              </a:rPr>
              <a:t>Automated Task Email Reminder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45129230-6B61-41E8-9465-8421D90D9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9500" y="3922482"/>
            <a:ext cx="952500" cy="2581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9078C9-C236-C7D6-452E-F18D31CF527C}"/>
              </a:ext>
            </a:extLst>
          </p:cNvPr>
          <p:cNvSpPr txBox="1"/>
          <p:nvPr/>
        </p:nvSpPr>
        <p:spPr>
          <a:xfrm>
            <a:off x="983341" y="4687484"/>
            <a:ext cx="5379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Cebu, Philippines | 07. 06. 2024</a:t>
            </a:r>
            <a:endParaRPr lang="ko-KR" altLang="en-US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6D4723-0301-AD36-48DC-110C21C3087B}"/>
              </a:ext>
            </a:extLst>
          </p:cNvPr>
          <p:cNvSpPr/>
          <p:nvPr/>
        </p:nvSpPr>
        <p:spPr>
          <a:xfrm>
            <a:off x="0" y="0"/>
            <a:ext cx="159026" cy="6858000"/>
          </a:xfrm>
          <a:prstGeom prst="rect">
            <a:avLst/>
          </a:pr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7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2C4C41-F228-C9CB-82D1-D47C7C6086FA}"/>
              </a:ext>
            </a:extLst>
          </p:cNvPr>
          <p:cNvSpPr/>
          <p:nvPr/>
        </p:nvSpPr>
        <p:spPr>
          <a:xfrm>
            <a:off x="0" y="0"/>
            <a:ext cx="977899" cy="6858000"/>
          </a:xfrm>
          <a:prstGeom prst="rect">
            <a:avLst/>
          </a:prstGeom>
          <a:solidFill>
            <a:srgbClr val="EDEDE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06969761-3893-4235-9398-BCCCC2C2B7BE}"/>
              </a:ext>
            </a:extLst>
          </p:cNvPr>
          <p:cNvSpPr/>
          <p:nvPr/>
        </p:nvSpPr>
        <p:spPr>
          <a:xfrm>
            <a:off x="7884369" y="3219061"/>
            <a:ext cx="3480318" cy="2058039"/>
          </a:xfrm>
          <a:custGeom>
            <a:avLst/>
            <a:gdLst>
              <a:gd name="connsiteX0" fmla="*/ 0 w 3480318"/>
              <a:gd name="connsiteY0" fmla="*/ 0 h 2058039"/>
              <a:gd name="connsiteX1" fmla="*/ 3039447 w 3480318"/>
              <a:gd name="connsiteY1" fmla="*/ 0 h 2058039"/>
              <a:gd name="connsiteX2" fmla="*/ 3480318 w 3480318"/>
              <a:gd name="connsiteY2" fmla="*/ 440872 h 2058039"/>
              <a:gd name="connsiteX3" fmla="*/ 3039447 w 3480318"/>
              <a:gd name="connsiteY3" fmla="*/ 881743 h 2058039"/>
              <a:gd name="connsiteX4" fmla="*/ 1499687 w 3480318"/>
              <a:gd name="connsiteY4" fmla="*/ 881743 h 2058039"/>
              <a:gd name="connsiteX5" fmla="*/ 1499687 w 3480318"/>
              <a:gd name="connsiteY5" fmla="*/ 2058039 h 2058039"/>
              <a:gd name="connsiteX6" fmla="*/ 1463687 w 3480318"/>
              <a:gd name="connsiteY6" fmla="*/ 2058039 h 2058039"/>
              <a:gd name="connsiteX7" fmla="*/ 1463687 w 3480318"/>
              <a:gd name="connsiteY7" fmla="*/ 881743 h 2058039"/>
              <a:gd name="connsiteX8" fmla="*/ 0 w 3480318"/>
              <a:gd name="connsiteY8" fmla="*/ 881743 h 205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80318" h="2058039">
                <a:moveTo>
                  <a:pt x="0" y="0"/>
                </a:moveTo>
                <a:lnTo>
                  <a:pt x="3039447" y="0"/>
                </a:lnTo>
                <a:lnTo>
                  <a:pt x="3480318" y="440872"/>
                </a:lnTo>
                <a:lnTo>
                  <a:pt x="3039447" y="881743"/>
                </a:lnTo>
                <a:lnTo>
                  <a:pt x="1499687" y="881743"/>
                </a:lnTo>
                <a:lnTo>
                  <a:pt x="1499687" y="2058039"/>
                </a:lnTo>
                <a:lnTo>
                  <a:pt x="1463687" y="2058039"/>
                </a:lnTo>
                <a:lnTo>
                  <a:pt x="1463687" y="881743"/>
                </a:lnTo>
                <a:lnTo>
                  <a:pt x="0" y="88174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A589E6C8-54A4-4BA5-A1C5-34F4DE69CBEB}"/>
              </a:ext>
            </a:extLst>
          </p:cNvPr>
          <p:cNvSpPr/>
          <p:nvPr/>
        </p:nvSpPr>
        <p:spPr>
          <a:xfrm rot="5400000">
            <a:off x="6223427" y="1416606"/>
            <a:ext cx="1888079" cy="3480319"/>
          </a:xfrm>
          <a:custGeom>
            <a:avLst/>
            <a:gdLst>
              <a:gd name="connsiteX0" fmla="*/ 1006336 w 1888079"/>
              <a:gd name="connsiteY0" fmla="*/ 3480319 h 3480319"/>
              <a:gd name="connsiteX1" fmla="*/ 1006336 w 1888079"/>
              <a:gd name="connsiteY1" fmla="*/ 440871 h 3480319"/>
              <a:gd name="connsiteX2" fmla="*/ 1447208 w 1888079"/>
              <a:gd name="connsiteY2" fmla="*/ 0 h 3480319"/>
              <a:gd name="connsiteX3" fmla="*/ 1888079 w 1888079"/>
              <a:gd name="connsiteY3" fmla="*/ 440871 h 3480319"/>
              <a:gd name="connsiteX4" fmla="*/ 1888079 w 1888079"/>
              <a:gd name="connsiteY4" fmla="*/ 3480319 h 3480319"/>
              <a:gd name="connsiteX5" fmla="*/ 0 w 1888079"/>
              <a:gd name="connsiteY5" fmla="*/ 2002683 h 3480319"/>
              <a:gd name="connsiteX6" fmla="*/ 0 w 1888079"/>
              <a:gd name="connsiteY6" fmla="*/ 1966683 h 3480319"/>
              <a:gd name="connsiteX7" fmla="*/ 1006333 w 1888079"/>
              <a:gd name="connsiteY7" fmla="*/ 1966683 h 3480319"/>
              <a:gd name="connsiteX8" fmla="*/ 1006333 w 1888079"/>
              <a:gd name="connsiteY8" fmla="*/ 2002683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8079" h="3480319">
                <a:moveTo>
                  <a:pt x="1006336" y="3480319"/>
                </a:moveTo>
                <a:lnTo>
                  <a:pt x="1006336" y="440871"/>
                </a:lnTo>
                <a:lnTo>
                  <a:pt x="1447208" y="0"/>
                </a:lnTo>
                <a:lnTo>
                  <a:pt x="1888079" y="440871"/>
                </a:lnTo>
                <a:lnTo>
                  <a:pt x="1888079" y="3480319"/>
                </a:lnTo>
                <a:close/>
                <a:moveTo>
                  <a:pt x="0" y="2002683"/>
                </a:moveTo>
                <a:lnTo>
                  <a:pt x="0" y="1966683"/>
                </a:lnTo>
                <a:lnTo>
                  <a:pt x="1006333" y="1966683"/>
                </a:lnTo>
                <a:lnTo>
                  <a:pt x="1006333" y="200268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BB42FD38-8CF9-4FED-B5C4-AE122872185A}"/>
              </a:ext>
            </a:extLst>
          </p:cNvPr>
          <p:cNvSpPr/>
          <p:nvPr/>
        </p:nvSpPr>
        <p:spPr>
          <a:xfrm rot="5400000">
            <a:off x="3681386" y="2507921"/>
            <a:ext cx="2058039" cy="3480319"/>
          </a:xfrm>
          <a:custGeom>
            <a:avLst/>
            <a:gdLst>
              <a:gd name="connsiteX0" fmla="*/ 0 w 2058039"/>
              <a:gd name="connsiteY0" fmla="*/ 3480319 h 3480319"/>
              <a:gd name="connsiteX1" fmla="*/ 0 w 2058039"/>
              <a:gd name="connsiteY1" fmla="*/ 440871 h 3480319"/>
              <a:gd name="connsiteX2" fmla="*/ 440872 w 2058039"/>
              <a:gd name="connsiteY2" fmla="*/ 0 h 3480319"/>
              <a:gd name="connsiteX3" fmla="*/ 881744 w 2058039"/>
              <a:gd name="connsiteY3" fmla="*/ 440871 h 3480319"/>
              <a:gd name="connsiteX4" fmla="*/ 881744 w 2058039"/>
              <a:gd name="connsiteY4" fmla="*/ 1952639 h 3480319"/>
              <a:gd name="connsiteX5" fmla="*/ 2058039 w 2058039"/>
              <a:gd name="connsiteY5" fmla="*/ 1952639 h 3480319"/>
              <a:gd name="connsiteX6" fmla="*/ 2058039 w 2058039"/>
              <a:gd name="connsiteY6" fmla="*/ 1988639 h 3480319"/>
              <a:gd name="connsiteX7" fmla="*/ 881744 w 2058039"/>
              <a:gd name="connsiteY7" fmla="*/ 1988639 h 3480319"/>
              <a:gd name="connsiteX8" fmla="*/ 881743 w 2058039"/>
              <a:gd name="connsiteY8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8039" h="3480319">
                <a:moveTo>
                  <a:pt x="0" y="3480319"/>
                </a:moveTo>
                <a:lnTo>
                  <a:pt x="0" y="440871"/>
                </a:lnTo>
                <a:lnTo>
                  <a:pt x="440872" y="0"/>
                </a:lnTo>
                <a:lnTo>
                  <a:pt x="881744" y="440871"/>
                </a:lnTo>
                <a:lnTo>
                  <a:pt x="881744" y="1952639"/>
                </a:lnTo>
                <a:lnTo>
                  <a:pt x="2058039" y="1952639"/>
                </a:lnTo>
                <a:lnTo>
                  <a:pt x="2058039" y="1988639"/>
                </a:lnTo>
                <a:lnTo>
                  <a:pt x="881744" y="1988639"/>
                </a:lnTo>
                <a:lnTo>
                  <a:pt x="881743" y="34803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150E88-EAEC-435A-9E66-87F76EC9E55E}"/>
              </a:ext>
            </a:extLst>
          </p:cNvPr>
          <p:cNvSpPr txBox="1"/>
          <p:nvPr/>
        </p:nvSpPr>
        <p:spPr>
          <a:xfrm>
            <a:off x="1625599" y="566424"/>
            <a:ext cx="894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2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8C5F09-8B3A-4E23-8E1E-91E897CD4BD9}"/>
              </a:ext>
            </a:extLst>
          </p:cNvPr>
          <p:cNvSpPr/>
          <p:nvPr/>
        </p:nvSpPr>
        <p:spPr>
          <a:xfrm>
            <a:off x="4105469" y="3506043"/>
            <a:ext cx="191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Code Walkthrough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DF7937-31A2-4289-BF89-542F22006D0F}"/>
              </a:ext>
            </a:extLst>
          </p:cNvPr>
          <p:cNvSpPr/>
          <p:nvPr/>
        </p:nvSpPr>
        <p:spPr>
          <a:xfrm>
            <a:off x="6562530" y="3506043"/>
            <a:ext cx="191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978058-3AEF-4219-9474-011A8B0DF3C1}"/>
              </a:ext>
            </a:extLst>
          </p:cNvPr>
          <p:cNvSpPr/>
          <p:nvPr/>
        </p:nvSpPr>
        <p:spPr>
          <a:xfrm>
            <a:off x="9019591" y="3506043"/>
            <a:ext cx="191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35CF4C-D167-4CE6-A5E7-C149A16512AD}"/>
              </a:ext>
            </a:extLst>
          </p:cNvPr>
          <p:cNvSpPr txBox="1"/>
          <p:nvPr/>
        </p:nvSpPr>
        <p:spPr>
          <a:xfrm>
            <a:off x="2183507" y="2506798"/>
            <a:ext cx="2261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/>
            </a:lvl1pPr>
          </a:lstStyle>
          <a:p>
            <a:pPr latinLnBrk="0"/>
            <a:r>
              <a:rPr lang="en-PH" dirty="0"/>
              <a:t>Automating task reminders based on due dates and task statuses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8AC31D9-B162-4850-A8E3-E3DE995D6EC2}"/>
              </a:ext>
            </a:extLst>
          </p:cNvPr>
          <p:cNvSpPr/>
          <p:nvPr/>
        </p:nvSpPr>
        <p:spPr>
          <a:xfrm>
            <a:off x="2183505" y="2181260"/>
            <a:ext cx="22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Project Overview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3341FB-4541-42C1-9E97-7B4A8E4A1449}"/>
              </a:ext>
            </a:extLst>
          </p:cNvPr>
          <p:cNvSpPr/>
          <p:nvPr/>
        </p:nvSpPr>
        <p:spPr>
          <a:xfrm>
            <a:off x="1099169" y="2073807"/>
            <a:ext cx="108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01.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67199D-91E7-47CB-AD1E-2C233104C32E}"/>
              </a:ext>
            </a:extLst>
          </p:cNvPr>
          <p:cNvSpPr txBox="1"/>
          <p:nvPr/>
        </p:nvSpPr>
        <p:spPr>
          <a:xfrm>
            <a:off x="7090893" y="2506798"/>
            <a:ext cx="2261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atinLnBrk="0"/>
            <a:r>
              <a:rPr lang="en-US" altLang="ko-KR" dirty="0">
                <a:solidFill>
                  <a:schemeClr val="tx1"/>
                </a:solidFill>
              </a:rPr>
              <a:t>Showcasing the functionality of automated email reminders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005185-34F4-4884-9363-FBF6F81A812B}"/>
              </a:ext>
            </a:extLst>
          </p:cNvPr>
          <p:cNvSpPr/>
          <p:nvPr/>
        </p:nvSpPr>
        <p:spPr>
          <a:xfrm>
            <a:off x="7090891" y="2181260"/>
            <a:ext cx="22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Demonstration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C5E549-2DE1-459C-B345-A3FEF6A8EA00}"/>
              </a:ext>
            </a:extLst>
          </p:cNvPr>
          <p:cNvSpPr/>
          <p:nvPr/>
        </p:nvSpPr>
        <p:spPr>
          <a:xfrm>
            <a:off x="6006555" y="2073807"/>
            <a:ext cx="108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03.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8F1467-3541-4BBC-9538-D60DF1C67B94}"/>
              </a:ext>
            </a:extLst>
          </p:cNvPr>
          <p:cNvSpPr txBox="1"/>
          <p:nvPr/>
        </p:nvSpPr>
        <p:spPr>
          <a:xfrm>
            <a:off x="4647876" y="4815171"/>
            <a:ext cx="22613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ct val="100000"/>
              </a:lnSpc>
              <a:defRPr sz="1100"/>
            </a:lvl1pPr>
          </a:lstStyle>
          <a:p>
            <a:r>
              <a:rPr lang="en-PH" dirty="0"/>
              <a:t>Technical details of data loading, querying, and SMTP email sending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AD708E-C4B7-4967-8205-1498B58F1270}"/>
              </a:ext>
            </a:extLst>
          </p:cNvPr>
          <p:cNvSpPr/>
          <p:nvPr/>
        </p:nvSpPr>
        <p:spPr>
          <a:xfrm>
            <a:off x="4647874" y="4489633"/>
            <a:ext cx="22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Code Walkthrough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4DD3AFF-B9FE-4B5E-A183-346F5D7E61AE}"/>
              </a:ext>
            </a:extLst>
          </p:cNvPr>
          <p:cNvSpPr/>
          <p:nvPr/>
        </p:nvSpPr>
        <p:spPr>
          <a:xfrm>
            <a:off x="3563538" y="4382180"/>
            <a:ext cx="108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02.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2B5D7A-A83F-41C9-ABFC-A04A3FEAF6C2}"/>
              </a:ext>
            </a:extLst>
          </p:cNvPr>
          <p:cNvSpPr txBox="1"/>
          <p:nvPr/>
        </p:nvSpPr>
        <p:spPr>
          <a:xfrm>
            <a:off x="9534006" y="4815171"/>
            <a:ext cx="2261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ct val="100000"/>
              </a:lnSpc>
              <a:defRPr sz="1100"/>
            </a:lvl1pPr>
          </a:lstStyle>
          <a:p>
            <a:r>
              <a:rPr lang="en-US" altLang="ko-KR" dirty="0"/>
              <a:t>Efficiency and productivity improvements from automated task reminders with Google Sheets integration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9E8500-4CDF-4BD7-835B-0E0185310A9B}"/>
              </a:ext>
            </a:extLst>
          </p:cNvPr>
          <p:cNvSpPr/>
          <p:nvPr/>
        </p:nvSpPr>
        <p:spPr>
          <a:xfrm>
            <a:off x="9534004" y="4489633"/>
            <a:ext cx="22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Conclusion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679E3C2-9CC3-42BF-A8CE-E725DD911D6A}"/>
              </a:ext>
            </a:extLst>
          </p:cNvPr>
          <p:cNvSpPr/>
          <p:nvPr/>
        </p:nvSpPr>
        <p:spPr>
          <a:xfrm>
            <a:off x="8449668" y="4382180"/>
            <a:ext cx="108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04.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BFB6387B-C730-4CCE-BC66-163E54B99601}"/>
              </a:ext>
            </a:extLst>
          </p:cNvPr>
          <p:cNvSpPr/>
          <p:nvPr/>
        </p:nvSpPr>
        <p:spPr>
          <a:xfrm rot="5400000">
            <a:off x="1052713" y="1160014"/>
            <a:ext cx="1888079" cy="3993503"/>
          </a:xfrm>
          <a:custGeom>
            <a:avLst/>
            <a:gdLst>
              <a:gd name="connsiteX0" fmla="*/ 1006336 w 1888079"/>
              <a:gd name="connsiteY0" fmla="*/ 3993503 h 3993503"/>
              <a:gd name="connsiteX1" fmla="*/ 1006336 w 1888079"/>
              <a:gd name="connsiteY1" fmla="*/ 440871 h 3993503"/>
              <a:gd name="connsiteX2" fmla="*/ 1447208 w 1888079"/>
              <a:gd name="connsiteY2" fmla="*/ 0 h 3993503"/>
              <a:gd name="connsiteX3" fmla="*/ 1888079 w 1888079"/>
              <a:gd name="connsiteY3" fmla="*/ 440872 h 3993503"/>
              <a:gd name="connsiteX4" fmla="*/ 1888079 w 1888079"/>
              <a:gd name="connsiteY4" fmla="*/ 3993503 h 3993503"/>
              <a:gd name="connsiteX5" fmla="*/ 0 w 1888079"/>
              <a:gd name="connsiteY5" fmla="*/ 1995947 h 3993503"/>
              <a:gd name="connsiteX6" fmla="*/ 0 w 1888079"/>
              <a:gd name="connsiteY6" fmla="*/ 1959947 h 3993503"/>
              <a:gd name="connsiteX7" fmla="*/ 1006333 w 1888079"/>
              <a:gd name="connsiteY7" fmla="*/ 1959947 h 3993503"/>
              <a:gd name="connsiteX8" fmla="*/ 1006333 w 1888079"/>
              <a:gd name="connsiteY8" fmla="*/ 1995947 h 3993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8079" h="3993503">
                <a:moveTo>
                  <a:pt x="1006336" y="3993503"/>
                </a:moveTo>
                <a:lnTo>
                  <a:pt x="1006336" y="440871"/>
                </a:lnTo>
                <a:lnTo>
                  <a:pt x="1447208" y="0"/>
                </a:lnTo>
                <a:lnTo>
                  <a:pt x="1888079" y="440872"/>
                </a:lnTo>
                <a:lnTo>
                  <a:pt x="1888079" y="3993503"/>
                </a:lnTo>
                <a:close/>
                <a:moveTo>
                  <a:pt x="0" y="1995947"/>
                </a:moveTo>
                <a:lnTo>
                  <a:pt x="0" y="1959947"/>
                </a:lnTo>
                <a:lnTo>
                  <a:pt x="1006333" y="1959947"/>
                </a:lnTo>
                <a:lnTo>
                  <a:pt x="1006333" y="199594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B01F74E-2B3C-464A-A358-6BCCC3297B32}"/>
              </a:ext>
            </a:extLst>
          </p:cNvPr>
          <p:cNvSpPr/>
          <p:nvPr/>
        </p:nvSpPr>
        <p:spPr>
          <a:xfrm>
            <a:off x="1648407" y="3506043"/>
            <a:ext cx="191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Project Overview</a:t>
            </a:r>
          </a:p>
        </p:txBody>
      </p:sp>
      <p:pic>
        <p:nvPicPr>
          <p:cNvPr id="3" name="그래픽 13">
            <a:extLst>
              <a:ext uri="{FF2B5EF4-FFF2-40B4-BE49-F238E27FC236}">
                <a16:creationId xmlns:a16="http://schemas.microsoft.com/office/drawing/2014/main" id="{FC1D33BC-15EF-32D1-4B7E-B255A5D2A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9852" y="3922568"/>
            <a:ext cx="952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0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82ED9829-8F94-419A-8A96-C94877FBB2CF}"/>
              </a:ext>
            </a:extLst>
          </p:cNvPr>
          <p:cNvSpPr txBox="1"/>
          <p:nvPr/>
        </p:nvSpPr>
        <p:spPr>
          <a:xfrm>
            <a:off x="1566256" y="1388983"/>
            <a:ext cx="3066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lt"/>
                <a:cs typeface="Arial" panose="020B0604020202020204" pitchFamily="34" charset="0"/>
              </a:rPr>
              <a:t>PROJECT</a:t>
            </a:r>
          </a:p>
          <a:p>
            <a:r>
              <a:rPr lang="en-US" altLang="ko-KR" sz="3200" b="1" dirty="0">
                <a:latin typeface="+mj-lt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F048C2-416D-4056-AA74-E4C24999AC5F}"/>
              </a:ext>
            </a:extLst>
          </p:cNvPr>
          <p:cNvSpPr txBox="1"/>
          <p:nvPr/>
        </p:nvSpPr>
        <p:spPr>
          <a:xfrm>
            <a:off x="7096968" y="1778541"/>
            <a:ext cx="4559120" cy="2769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PH" dirty="0"/>
              <a:t>Automate task management through scheduled email reminders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AF4E138-DFE1-4579-9C57-588501412930}"/>
              </a:ext>
            </a:extLst>
          </p:cNvPr>
          <p:cNvSpPr/>
          <p:nvPr/>
        </p:nvSpPr>
        <p:spPr>
          <a:xfrm>
            <a:off x="7096967" y="1380376"/>
            <a:ext cx="4117133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b="1" dirty="0"/>
              <a:t>Objective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5DEE056-AF9A-4E9A-9649-424546EDF1CE}"/>
              </a:ext>
            </a:extLst>
          </p:cNvPr>
          <p:cNvGrpSpPr/>
          <p:nvPr/>
        </p:nvGrpSpPr>
        <p:grpSpPr>
          <a:xfrm>
            <a:off x="6617540" y="4951911"/>
            <a:ext cx="390525" cy="390525"/>
            <a:chOff x="2801293" y="892968"/>
            <a:chExt cx="390525" cy="390525"/>
          </a:xfrm>
          <a:solidFill>
            <a:schemeClr val="tx1"/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8F87DCDA-3D44-4B79-9AE5-2A28D94EE423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973476FD-8319-439F-861E-3FB9684611C6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EE8E9966-AEA6-4E67-9093-EDDFC11FF392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4D7A5231-602B-4F34-A18C-8A0A55CBB9B2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50893D1-26E1-49A3-9CBC-26D5642FF335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7482065-2B7C-4493-8C92-B5B25CF61B9F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0821E75-2A96-4D88-B95E-8499164BD624}"/>
              </a:ext>
            </a:extLst>
          </p:cNvPr>
          <p:cNvSpPr txBox="1"/>
          <p:nvPr/>
        </p:nvSpPr>
        <p:spPr>
          <a:xfrm>
            <a:off x="7096968" y="2933040"/>
            <a:ext cx="4293275" cy="2769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PH" dirty="0"/>
              <a:t>Send reminders based on task due dates and status updates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238CA2C-8916-411F-A39F-B2567D2E3B92}"/>
              </a:ext>
            </a:extLst>
          </p:cNvPr>
          <p:cNvSpPr/>
          <p:nvPr/>
        </p:nvSpPr>
        <p:spPr>
          <a:xfrm>
            <a:off x="7096967" y="2534875"/>
            <a:ext cx="4117133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b="1"/>
              <a:t>Functionality</a:t>
            </a:r>
            <a:endParaRPr lang="en-US" altLang="ko-KR" b="1" dirty="0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C22ACA18-636D-4638-A16A-958CE74A328A}"/>
              </a:ext>
            </a:extLst>
          </p:cNvPr>
          <p:cNvSpPr/>
          <p:nvPr/>
        </p:nvSpPr>
        <p:spPr>
          <a:xfrm>
            <a:off x="6600971" y="1515564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2B2286-E426-4572-AC45-2E40474478B0}"/>
              </a:ext>
            </a:extLst>
          </p:cNvPr>
          <p:cNvSpPr txBox="1"/>
          <p:nvPr/>
        </p:nvSpPr>
        <p:spPr>
          <a:xfrm>
            <a:off x="7096968" y="4087539"/>
            <a:ext cx="4117133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PH" dirty="0"/>
              <a:t>Utilize Google Sheets for data management and SMTP for email delivery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E4CCAE7-5D2B-4A8C-B771-FBD3A662FB22}"/>
              </a:ext>
            </a:extLst>
          </p:cNvPr>
          <p:cNvSpPr/>
          <p:nvPr/>
        </p:nvSpPr>
        <p:spPr>
          <a:xfrm>
            <a:off x="7096967" y="3689374"/>
            <a:ext cx="4117133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b="1" dirty="0"/>
              <a:t>Integration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D91CB76-0BDE-43F5-B0BE-59E33E9F2682}"/>
              </a:ext>
            </a:extLst>
          </p:cNvPr>
          <p:cNvGrpSpPr/>
          <p:nvPr/>
        </p:nvGrpSpPr>
        <p:grpSpPr>
          <a:xfrm>
            <a:off x="6617541" y="3811700"/>
            <a:ext cx="390525" cy="390525"/>
            <a:chOff x="4144033" y="2229040"/>
            <a:chExt cx="390525" cy="390525"/>
          </a:xfrm>
          <a:solidFill>
            <a:schemeClr val="tx1"/>
          </a:solidFill>
        </p:grpSpPr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399FC01-3DAE-41F4-AD35-6C18FD98ED5B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CB95D56D-99F6-455C-96AD-3BB23C128144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38E9E05B-B369-4310-9154-42EF1A6C3318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34BE9C6D-77B0-4DDC-9344-28AB2F805676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FD5B3FF-BEFD-49A7-9832-93119A8163A4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E31AF36-9369-4228-9BF3-A385F265C6A2}"/>
              </a:ext>
            </a:extLst>
          </p:cNvPr>
          <p:cNvSpPr txBox="1"/>
          <p:nvPr/>
        </p:nvSpPr>
        <p:spPr>
          <a:xfrm>
            <a:off x="7096968" y="5242039"/>
            <a:ext cx="4117133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PH" dirty="0"/>
              <a:t>Reduce manual effort, ensure timely task completion, and enhance overall efficiency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AC8EA66-5F10-487B-A96F-BFA613EF4595}"/>
              </a:ext>
            </a:extLst>
          </p:cNvPr>
          <p:cNvSpPr/>
          <p:nvPr/>
        </p:nvSpPr>
        <p:spPr>
          <a:xfrm>
            <a:off x="7096967" y="4843874"/>
            <a:ext cx="4117133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b="1" dirty="0"/>
              <a:t>Benefits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90974F-E5DD-072A-B39F-11D9DD02B602}"/>
              </a:ext>
            </a:extLst>
          </p:cNvPr>
          <p:cNvSpPr/>
          <p:nvPr/>
        </p:nvSpPr>
        <p:spPr>
          <a:xfrm>
            <a:off x="0" y="53616"/>
            <a:ext cx="977899" cy="6858000"/>
          </a:xfrm>
          <a:prstGeom prst="rect">
            <a:avLst/>
          </a:prstGeom>
          <a:solidFill>
            <a:srgbClr val="EDEDE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" name="그래픽 13">
            <a:extLst>
              <a:ext uri="{FF2B5EF4-FFF2-40B4-BE49-F238E27FC236}">
                <a16:creationId xmlns:a16="http://schemas.microsoft.com/office/drawing/2014/main" id="{E605194A-27B3-252C-EC77-511F0D4B4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9852" y="3922568"/>
            <a:ext cx="952500" cy="2581275"/>
          </a:xfrm>
          <a:prstGeom prst="rect">
            <a:avLst/>
          </a:prstGeom>
        </p:spPr>
      </p:pic>
      <p:grpSp>
        <p:nvGrpSpPr>
          <p:cNvPr id="2" name="그룹 192">
            <a:extLst>
              <a:ext uri="{FF2B5EF4-FFF2-40B4-BE49-F238E27FC236}">
                <a16:creationId xmlns:a16="http://schemas.microsoft.com/office/drawing/2014/main" id="{3097E832-FEDD-D9A2-8F13-94C3053E6AD6}"/>
              </a:ext>
            </a:extLst>
          </p:cNvPr>
          <p:cNvGrpSpPr/>
          <p:nvPr/>
        </p:nvGrpSpPr>
        <p:grpSpPr>
          <a:xfrm>
            <a:off x="6632876" y="2624865"/>
            <a:ext cx="342900" cy="390525"/>
            <a:chOff x="6855705" y="2233803"/>
            <a:chExt cx="342900" cy="390525"/>
          </a:xfrm>
          <a:solidFill>
            <a:schemeClr val="tx1"/>
          </a:solidFill>
        </p:grpSpPr>
        <p:sp>
          <p:nvSpPr>
            <p:cNvPr id="5" name="자유형: 도형 193">
              <a:extLst>
                <a:ext uri="{FF2B5EF4-FFF2-40B4-BE49-F238E27FC236}">
                  <a16:creationId xmlns:a16="http://schemas.microsoft.com/office/drawing/2014/main" id="{DF79D3A3-257A-1DA7-6022-D50E079AF7F2}"/>
                </a:ext>
              </a:extLst>
            </p:cNvPr>
            <p:cNvSpPr/>
            <p:nvPr/>
          </p:nvSpPr>
          <p:spPr>
            <a:xfrm>
              <a:off x="6944192" y="2278475"/>
              <a:ext cx="161925" cy="161925"/>
            </a:xfrm>
            <a:custGeom>
              <a:avLst/>
              <a:gdLst>
                <a:gd name="connsiteX0" fmla="*/ 84868 w 161925"/>
                <a:gd name="connsiteY0" fmla="*/ 7144 h 161925"/>
                <a:gd name="connsiteX1" fmla="*/ 7144 w 161925"/>
                <a:gd name="connsiteY1" fmla="*/ 84868 h 161925"/>
                <a:gd name="connsiteX2" fmla="*/ 43053 w 161925"/>
                <a:gd name="connsiteY2" fmla="*/ 150304 h 161925"/>
                <a:gd name="connsiteX3" fmla="*/ 120301 w 161925"/>
                <a:gd name="connsiteY3" fmla="*/ 154495 h 161925"/>
                <a:gd name="connsiteX4" fmla="*/ 125730 w 161925"/>
                <a:gd name="connsiteY4" fmla="*/ 139732 h 161925"/>
                <a:gd name="connsiteX5" fmla="*/ 110966 w 161925"/>
                <a:gd name="connsiteY5" fmla="*/ 134302 h 161925"/>
                <a:gd name="connsiteX6" fmla="*/ 54959 w 161925"/>
                <a:gd name="connsiteY6" fmla="*/ 131540 h 161925"/>
                <a:gd name="connsiteX7" fmla="*/ 29337 w 161925"/>
                <a:gd name="connsiteY7" fmla="*/ 84772 h 161925"/>
                <a:gd name="connsiteX8" fmla="*/ 84868 w 161925"/>
                <a:gd name="connsiteY8" fmla="*/ 29242 h 161925"/>
                <a:gd name="connsiteX9" fmla="*/ 140398 w 161925"/>
                <a:gd name="connsiteY9" fmla="*/ 84772 h 161925"/>
                <a:gd name="connsiteX10" fmla="*/ 129254 w 161925"/>
                <a:gd name="connsiteY10" fmla="*/ 95917 h 161925"/>
                <a:gd name="connsiteX11" fmla="*/ 118110 w 161925"/>
                <a:gd name="connsiteY11" fmla="*/ 84963 h 161925"/>
                <a:gd name="connsiteX12" fmla="*/ 118110 w 161925"/>
                <a:gd name="connsiteY12" fmla="*/ 84772 h 161925"/>
                <a:gd name="connsiteX13" fmla="*/ 84773 w 161925"/>
                <a:gd name="connsiteY13" fmla="*/ 51435 h 161925"/>
                <a:gd name="connsiteX14" fmla="*/ 51435 w 161925"/>
                <a:gd name="connsiteY14" fmla="*/ 84772 h 161925"/>
                <a:gd name="connsiteX15" fmla="*/ 84773 w 161925"/>
                <a:gd name="connsiteY15" fmla="*/ 118110 h 161925"/>
                <a:gd name="connsiteX16" fmla="*/ 106966 w 161925"/>
                <a:gd name="connsiteY16" fmla="*/ 109633 h 161925"/>
                <a:gd name="connsiteX17" fmla="*/ 129159 w 161925"/>
                <a:gd name="connsiteY17" fmla="*/ 118110 h 161925"/>
                <a:gd name="connsiteX18" fmla="*/ 162496 w 161925"/>
                <a:gd name="connsiteY18" fmla="*/ 84772 h 161925"/>
                <a:gd name="connsiteX19" fmla="*/ 84868 w 161925"/>
                <a:gd name="connsiteY19" fmla="*/ 7144 h 161925"/>
                <a:gd name="connsiteX20" fmla="*/ 95821 w 161925"/>
                <a:gd name="connsiteY20" fmla="*/ 86677 h 161925"/>
                <a:gd name="connsiteX21" fmla="*/ 84868 w 161925"/>
                <a:gd name="connsiteY21" fmla="*/ 96012 h 161925"/>
                <a:gd name="connsiteX22" fmla="*/ 73723 w 161925"/>
                <a:gd name="connsiteY22" fmla="*/ 84868 h 161925"/>
                <a:gd name="connsiteX23" fmla="*/ 84868 w 161925"/>
                <a:gd name="connsiteY23" fmla="*/ 73723 h 161925"/>
                <a:gd name="connsiteX24" fmla="*/ 95917 w 161925"/>
                <a:gd name="connsiteY24" fmla="*/ 83534 h 161925"/>
                <a:gd name="connsiteX25" fmla="*/ 95821 w 161925"/>
                <a:gd name="connsiteY25" fmla="*/ 8667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161925">
                  <a:moveTo>
                    <a:pt x="84868" y="7144"/>
                  </a:moveTo>
                  <a:cubicBezTo>
                    <a:pt x="42006" y="7144"/>
                    <a:pt x="7144" y="42005"/>
                    <a:pt x="7144" y="84868"/>
                  </a:cubicBezTo>
                  <a:cubicBezTo>
                    <a:pt x="7144" y="111442"/>
                    <a:pt x="20574" y="135922"/>
                    <a:pt x="43053" y="150304"/>
                  </a:cubicBezTo>
                  <a:cubicBezTo>
                    <a:pt x="66008" y="164973"/>
                    <a:pt x="94202" y="166592"/>
                    <a:pt x="120301" y="154495"/>
                  </a:cubicBezTo>
                  <a:cubicBezTo>
                    <a:pt x="125825" y="151924"/>
                    <a:pt x="128302" y="145351"/>
                    <a:pt x="125730" y="139732"/>
                  </a:cubicBezTo>
                  <a:cubicBezTo>
                    <a:pt x="123158" y="134207"/>
                    <a:pt x="116586" y="131731"/>
                    <a:pt x="110966" y="134302"/>
                  </a:cubicBezTo>
                  <a:cubicBezTo>
                    <a:pt x="91821" y="143065"/>
                    <a:pt x="71438" y="142113"/>
                    <a:pt x="54959" y="131540"/>
                  </a:cubicBezTo>
                  <a:cubicBezTo>
                    <a:pt x="38862" y="121253"/>
                    <a:pt x="29337" y="103727"/>
                    <a:pt x="29337" y="84772"/>
                  </a:cubicBezTo>
                  <a:cubicBezTo>
                    <a:pt x="29337" y="54197"/>
                    <a:pt x="54197" y="29242"/>
                    <a:pt x="84868" y="29242"/>
                  </a:cubicBezTo>
                  <a:cubicBezTo>
                    <a:pt x="115443" y="29242"/>
                    <a:pt x="140398" y="54102"/>
                    <a:pt x="140398" y="84772"/>
                  </a:cubicBezTo>
                  <a:cubicBezTo>
                    <a:pt x="140398" y="90868"/>
                    <a:pt x="135446" y="95917"/>
                    <a:pt x="129254" y="95917"/>
                  </a:cubicBezTo>
                  <a:cubicBezTo>
                    <a:pt x="123634" y="95917"/>
                    <a:pt x="118396" y="91630"/>
                    <a:pt x="118110" y="84963"/>
                  </a:cubicBezTo>
                  <a:cubicBezTo>
                    <a:pt x="118110" y="84868"/>
                    <a:pt x="118110" y="84868"/>
                    <a:pt x="118110" y="84772"/>
                  </a:cubicBezTo>
                  <a:cubicBezTo>
                    <a:pt x="118110" y="66389"/>
                    <a:pt x="103156" y="51435"/>
                    <a:pt x="84773" y="51435"/>
                  </a:cubicBezTo>
                  <a:cubicBezTo>
                    <a:pt x="66390" y="51435"/>
                    <a:pt x="51435" y="66389"/>
                    <a:pt x="51435" y="84772"/>
                  </a:cubicBezTo>
                  <a:cubicBezTo>
                    <a:pt x="51435" y="103156"/>
                    <a:pt x="66390" y="118110"/>
                    <a:pt x="84773" y="118110"/>
                  </a:cubicBezTo>
                  <a:cubicBezTo>
                    <a:pt x="93250" y="118110"/>
                    <a:pt x="101060" y="114871"/>
                    <a:pt x="106966" y="109633"/>
                  </a:cubicBezTo>
                  <a:cubicBezTo>
                    <a:pt x="112872" y="114871"/>
                    <a:pt x="120682" y="118110"/>
                    <a:pt x="129159" y="118110"/>
                  </a:cubicBezTo>
                  <a:cubicBezTo>
                    <a:pt x="147542" y="118110"/>
                    <a:pt x="162496" y="103156"/>
                    <a:pt x="162496" y="84772"/>
                  </a:cubicBezTo>
                  <a:cubicBezTo>
                    <a:pt x="162592" y="42005"/>
                    <a:pt x="127731" y="7144"/>
                    <a:pt x="84868" y="7144"/>
                  </a:cubicBezTo>
                  <a:close/>
                  <a:moveTo>
                    <a:pt x="95821" y="86677"/>
                  </a:moveTo>
                  <a:cubicBezTo>
                    <a:pt x="94965" y="91916"/>
                    <a:pt x="90392" y="96012"/>
                    <a:pt x="84868" y="96012"/>
                  </a:cubicBezTo>
                  <a:cubicBezTo>
                    <a:pt x="78772" y="96012"/>
                    <a:pt x="73723" y="91059"/>
                    <a:pt x="73723" y="84868"/>
                  </a:cubicBezTo>
                  <a:cubicBezTo>
                    <a:pt x="73723" y="78676"/>
                    <a:pt x="78677" y="73723"/>
                    <a:pt x="84868" y="73723"/>
                  </a:cubicBezTo>
                  <a:cubicBezTo>
                    <a:pt x="90583" y="73723"/>
                    <a:pt x="95250" y="78010"/>
                    <a:pt x="95917" y="83534"/>
                  </a:cubicBezTo>
                  <a:cubicBezTo>
                    <a:pt x="95726" y="84582"/>
                    <a:pt x="95631" y="85630"/>
                    <a:pt x="95821" y="86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자유형: 도형 194">
              <a:extLst>
                <a:ext uri="{FF2B5EF4-FFF2-40B4-BE49-F238E27FC236}">
                  <a16:creationId xmlns:a16="http://schemas.microsoft.com/office/drawing/2014/main" id="{B2B926AF-E20A-01F5-C3D8-E654F10F0AB4}"/>
                </a:ext>
              </a:extLst>
            </p:cNvPr>
            <p:cNvSpPr/>
            <p:nvPr/>
          </p:nvSpPr>
          <p:spPr>
            <a:xfrm>
              <a:off x="6855705" y="2233803"/>
              <a:ext cx="342900" cy="390525"/>
            </a:xfrm>
            <a:custGeom>
              <a:avLst/>
              <a:gdLst>
                <a:gd name="connsiteX0" fmla="*/ 340233 w 342900"/>
                <a:gd name="connsiteY0" fmla="*/ 152971 h 390525"/>
                <a:gd name="connsiteX1" fmla="*/ 336995 w 342900"/>
                <a:gd name="connsiteY1" fmla="*/ 145161 h 390525"/>
                <a:gd name="connsiteX2" fmla="*/ 295846 w 342900"/>
                <a:gd name="connsiteY2" fmla="*/ 104013 h 390525"/>
                <a:gd name="connsiteX3" fmla="*/ 295846 w 342900"/>
                <a:gd name="connsiteY3" fmla="*/ 18288 h 390525"/>
                <a:gd name="connsiteX4" fmla="*/ 284702 w 342900"/>
                <a:gd name="connsiteY4" fmla="*/ 7144 h 390525"/>
                <a:gd name="connsiteX5" fmla="*/ 62674 w 342900"/>
                <a:gd name="connsiteY5" fmla="*/ 7144 h 390525"/>
                <a:gd name="connsiteX6" fmla="*/ 51530 w 342900"/>
                <a:gd name="connsiteY6" fmla="*/ 18288 h 390525"/>
                <a:gd name="connsiteX7" fmla="*/ 51530 w 342900"/>
                <a:gd name="connsiteY7" fmla="*/ 104013 h 390525"/>
                <a:gd name="connsiteX8" fmla="*/ 10382 w 342900"/>
                <a:gd name="connsiteY8" fmla="*/ 145161 h 390525"/>
                <a:gd name="connsiteX9" fmla="*/ 10287 w 342900"/>
                <a:gd name="connsiteY9" fmla="*/ 145256 h 390525"/>
                <a:gd name="connsiteX10" fmla="*/ 7144 w 342900"/>
                <a:gd name="connsiteY10" fmla="*/ 152971 h 390525"/>
                <a:gd name="connsiteX11" fmla="*/ 7144 w 342900"/>
                <a:gd name="connsiteY11" fmla="*/ 152971 h 390525"/>
                <a:gd name="connsiteX12" fmla="*/ 7144 w 342900"/>
                <a:gd name="connsiteY12" fmla="*/ 352806 h 390525"/>
                <a:gd name="connsiteX13" fmla="*/ 40481 w 342900"/>
                <a:gd name="connsiteY13" fmla="*/ 386143 h 390525"/>
                <a:gd name="connsiteX14" fmla="*/ 306895 w 342900"/>
                <a:gd name="connsiteY14" fmla="*/ 386143 h 390525"/>
                <a:gd name="connsiteX15" fmla="*/ 340233 w 342900"/>
                <a:gd name="connsiteY15" fmla="*/ 352806 h 390525"/>
                <a:gd name="connsiteX16" fmla="*/ 340233 w 342900"/>
                <a:gd name="connsiteY16" fmla="*/ 152971 h 390525"/>
                <a:gd name="connsiteX17" fmla="*/ 340233 w 342900"/>
                <a:gd name="connsiteY17" fmla="*/ 152971 h 390525"/>
                <a:gd name="connsiteX18" fmla="*/ 295846 w 342900"/>
                <a:gd name="connsiteY18" fmla="*/ 135636 h 390525"/>
                <a:gd name="connsiteX19" fmla="*/ 313468 w 342900"/>
                <a:gd name="connsiteY19" fmla="*/ 153257 h 390525"/>
                <a:gd name="connsiteX20" fmla="*/ 295846 w 342900"/>
                <a:gd name="connsiteY20" fmla="*/ 170879 h 390525"/>
                <a:gd name="connsiteX21" fmla="*/ 295846 w 342900"/>
                <a:gd name="connsiteY21" fmla="*/ 135636 h 390525"/>
                <a:gd name="connsiteX22" fmla="*/ 73819 w 342900"/>
                <a:gd name="connsiteY22" fmla="*/ 108585 h 390525"/>
                <a:gd name="connsiteX23" fmla="*/ 73819 w 342900"/>
                <a:gd name="connsiteY23" fmla="*/ 108585 h 390525"/>
                <a:gd name="connsiteX24" fmla="*/ 73819 w 342900"/>
                <a:gd name="connsiteY24" fmla="*/ 29432 h 390525"/>
                <a:gd name="connsiteX25" fmla="*/ 273653 w 342900"/>
                <a:gd name="connsiteY25" fmla="*/ 29432 h 390525"/>
                <a:gd name="connsiteX26" fmla="*/ 273653 w 342900"/>
                <a:gd name="connsiteY26" fmla="*/ 108585 h 390525"/>
                <a:gd name="connsiteX27" fmla="*/ 273653 w 342900"/>
                <a:gd name="connsiteY27" fmla="*/ 108585 h 390525"/>
                <a:gd name="connsiteX28" fmla="*/ 273653 w 342900"/>
                <a:gd name="connsiteY28" fmla="*/ 192786 h 390525"/>
                <a:gd name="connsiteX29" fmla="*/ 213550 w 342900"/>
                <a:gd name="connsiteY29" fmla="*/ 252889 h 390525"/>
                <a:gd name="connsiteX30" fmla="*/ 133921 w 342900"/>
                <a:gd name="connsiteY30" fmla="*/ 252889 h 390525"/>
                <a:gd name="connsiteX31" fmla="*/ 73819 w 342900"/>
                <a:gd name="connsiteY31" fmla="*/ 192786 h 390525"/>
                <a:gd name="connsiteX32" fmla="*/ 73819 w 342900"/>
                <a:gd name="connsiteY32" fmla="*/ 108585 h 390525"/>
                <a:gd name="connsiteX33" fmla="*/ 51530 w 342900"/>
                <a:gd name="connsiteY33" fmla="*/ 135636 h 390525"/>
                <a:gd name="connsiteX34" fmla="*/ 51530 w 342900"/>
                <a:gd name="connsiteY34" fmla="*/ 170879 h 390525"/>
                <a:gd name="connsiteX35" fmla="*/ 33909 w 342900"/>
                <a:gd name="connsiteY35" fmla="*/ 153257 h 390525"/>
                <a:gd name="connsiteX36" fmla="*/ 51530 w 342900"/>
                <a:gd name="connsiteY36" fmla="*/ 135636 h 390525"/>
                <a:gd name="connsiteX37" fmla="*/ 29337 w 342900"/>
                <a:gd name="connsiteY37" fmla="*/ 348520 h 390525"/>
                <a:gd name="connsiteX38" fmla="*/ 29337 w 342900"/>
                <a:gd name="connsiteY38" fmla="*/ 180118 h 390525"/>
                <a:gd name="connsiteX39" fmla="*/ 113538 w 342900"/>
                <a:gd name="connsiteY39" fmla="*/ 264319 h 390525"/>
                <a:gd name="connsiteX40" fmla="*/ 29337 w 342900"/>
                <a:gd name="connsiteY40" fmla="*/ 348520 h 390525"/>
                <a:gd name="connsiteX41" fmla="*/ 44672 w 342900"/>
                <a:gd name="connsiteY41" fmla="*/ 363950 h 390525"/>
                <a:gd name="connsiteX42" fmla="*/ 133445 w 342900"/>
                <a:gd name="connsiteY42" fmla="*/ 275177 h 390525"/>
                <a:gd name="connsiteX43" fmla="*/ 213074 w 342900"/>
                <a:gd name="connsiteY43" fmla="*/ 275177 h 390525"/>
                <a:gd name="connsiteX44" fmla="*/ 301847 w 342900"/>
                <a:gd name="connsiteY44" fmla="*/ 363950 h 390525"/>
                <a:gd name="connsiteX45" fmla="*/ 44672 w 342900"/>
                <a:gd name="connsiteY45" fmla="*/ 363950 h 390525"/>
                <a:gd name="connsiteX46" fmla="*/ 318040 w 342900"/>
                <a:gd name="connsiteY46" fmla="*/ 348520 h 390525"/>
                <a:gd name="connsiteX47" fmla="*/ 233839 w 342900"/>
                <a:gd name="connsiteY47" fmla="*/ 264319 h 390525"/>
                <a:gd name="connsiteX48" fmla="*/ 318040 w 342900"/>
                <a:gd name="connsiteY48" fmla="*/ 180118 h 390525"/>
                <a:gd name="connsiteX49" fmla="*/ 318040 w 342900"/>
                <a:gd name="connsiteY49" fmla="*/ 3485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2900" h="390525">
                  <a:moveTo>
                    <a:pt x="340233" y="152971"/>
                  </a:moveTo>
                  <a:cubicBezTo>
                    <a:pt x="340233" y="150114"/>
                    <a:pt x="339090" y="147256"/>
                    <a:pt x="336995" y="145161"/>
                  </a:cubicBezTo>
                  <a:lnTo>
                    <a:pt x="295846" y="104013"/>
                  </a:lnTo>
                  <a:lnTo>
                    <a:pt x="295846" y="18288"/>
                  </a:lnTo>
                  <a:cubicBezTo>
                    <a:pt x="295846" y="12192"/>
                    <a:pt x="290893" y="7144"/>
                    <a:pt x="284702" y="7144"/>
                  </a:cubicBezTo>
                  <a:lnTo>
                    <a:pt x="62674" y="7144"/>
                  </a:lnTo>
                  <a:cubicBezTo>
                    <a:pt x="56579" y="7144"/>
                    <a:pt x="51530" y="12097"/>
                    <a:pt x="51530" y="18288"/>
                  </a:cubicBezTo>
                  <a:lnTo>
                    <a:pt x="51530" y="104013"/>
                  </a:lnTo>
                  <a:lnTo>
                    <a:pt x="10382" y="145161"/>
                  </a:lnTo>
                  <a:cubicBezTo>
                    <a:pt x="10382" y="145161"/>
                    <a:pt x="10287" y="145256"/>
                    <a:pt x="10287" y="145256"/>
                  </a:cubicBezTo>
                  <a:cubicBezTo>
                    <a:pt x="8191" y="147447"/>
                    <a:pt x="7144" y="150209"/>
                    <a:pt x="7144" y="152971"/>
                  </a:cubicBezTo>
                  <a:cubicBezTo>
                    <a:pt x="7144" y="152971"/>
                    <a:pt x="7144" y="152971"/>
                    <a:pt x="7144" y="15297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06895" y="386143"/>
                  </a:lnTo>
                  <a:cubicBezTo>
                    <a:pt x="325278" y="386143"/>
                    <a:pt x="340233" y="371189"/>
                    <a:pt x="340233" y="352806"/>
                  </a:cubicBezTo>
                  <a:lnTo>
                    <a:pt x="340233" y="152971"/>
                  </a:lnTo>
                  <a:cubicBezTo>
                    <a:pt x="340233" y="152971"/>
                    <a:pt x="340233" y="152971"/>
                    <a:pt x="340233" y="152971"/>
                  </a:cubicBezTo>
                  <a:close/>
                  <a:moveTo>
                    <a:pt x="295846" y="135636"/>
                  </a:moveTo>
                  <a:lnTo>
                    <a:pt x="313468" y="153257"/>
                  </a:lnTo>
                  <a:lnTo>
                    <a:pt x="295846" y="170879"/>
                  </a:lnTo>
                  <a:lnTo>
                    <a:pt x="295846" y="135636"/>
                  </a:lnTo>
                  <a:close/>
                  <a:moveTo>
                    <a:pt x="73819" y="108585"/>
                  </a:moveTo>
                  <a:cubicBezTo>
                    <a:pt x="73819" y="108585"/>
                    <a:pt x="73819" y="108585"/>
                    <a:pt x="73819" y="108585"/>
                  </a:cubicBezTo>
                  <a:lnTo>
                    <a:pt x="73819" y="29432"/>
                  </a:lnTo>
                  <a:lnTo>
                    <a:pt x="273653" y="29432"/>
                  </a:lnTo>
                  <a:lnTo>
                    <a:pt x="273653" y="108585"/>
                  </a:lnTo>
                  <a:cubicBezTo>
                    <a:pt x="273653" y="108585"/>
                    <a:pt x="273653" y="108585"/>
                    <a:pt x="273653" y="108585"/>
                  </a:cubicBezTo>
                  <a:lnTo>
                    <a:pt x="273653" y="192786"/>
                  </a:lnTo>
                  <a:lnTo>
                    <a:pt x="213550" y="252889"/>
                  </a:lnTo>
                  <a:lnTo>
                    <a:pt x="133921" y="252889"/>
                  </a:lnTo>
                  <a:lnTo>
                    <a:pt x="73819" y="192786"/>
                  </a:lnTo>
                  <a:lnTo>
                    <a:pt x="73819" y="108585"/>
                  </a:lnTo>
                  <a:close/>
                  <a:moveTo>
                    <a:pt x="51530" y="135636"/>
                  </a:moveTo>
                  <a:lnTo>
                    <a:pt x="51530" y="170879"/>
                  </a:lnTo>
                  <a:lnTo>
                    <a:pt x="33909" y="153257"/>
                  </a:lnTo>
                  <a:lnTo>
                    <a:pt x="51530" y="135636"/>
                  </a:lnTo>
                  <a:close/>
                  <a:moveTo>
                    <a:pt x="29337" y="348520"/>
                  </a:moveTo>
                  <a:lnTo>
                    <a:pt x="29337" y="180118"/>
                  </a:lnTo>
                  <a:lnTo>
                    <a:pt x="113538" y="264319"/>
                  </a:lnTo>
                  <a:lnTo>
                    <a:pt x="29337" y="348520"/>
                  </a:lnTo>
                  <a:close/>
                  <a:moveTo>
                    <a:pt x="44672" y="363950"/>
                  </a:moveTo>
                  <a:lnTo>
                    <a:pt x="133445" y="275177"/>
                  </a:lnTo>
                  <a:lnTo>
                    <a:pt x="213074" y="275177"/>
                  </a:lnTo>
                  <a:lnTo>
                    <a:pt x="301847" y="363950"/>
                  </a:lnTo>
                  <a:lnTo>
                    <a:pt x="44672" y="363950"/>
                  </a:lnTo>
                  <a:close/>
                  <a:moveTo>
                    <a:pt x="318040" y="348520"/>
                  </a:moveTo>
                  <a:lnTo>
                    <a:pt x="233839" y="264319"/>
                  </a:lnTo>
                  <a:lnTo>
                    <a:pt x="318040" y="180118"/>
                  </a:lnTo>
                  <a:lnTo>
                    <a:pt x="318040" y="3485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22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38556-2C0E-4527-88F7-0ADAC14FC564}"/>
              </a:ext>
            </a:extLst>
          </p:cNvPr>
          <p:cNvSpPr txBox="1"/>
          <p:nvPr/>
        </p:nvSpPr>
        <p:spPr>
          <a:xfrm>
            <a:off x="1287691" y="429701"/>
            <a:ext cx="500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  <a:cs typeface="Arial" panose="020B0604020202020204" pitchFamily="34" charset="0"/>
              </a:rPr>
              <a:t>CODE WALKTHROUGH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9E2903-7CB4-481D-AC33-8E4E84F20DB3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7094376" y="1598156"/>
            <a:ext cx="0" cy="5259844"/>
          </a:xfrm>
          <a:prstGeom prst="line">
            <a:avLst/>
          </a:prstGeom>
          <a:ln w="38100">
            <a:solidFill>
              <a:srgbClr val="0507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1FA3B-6AC2-40D1-9809-54E1841CDCEE}"/>
              </a:ext>
            </a:extLst>
          </p:cNvPr>
          <p:cNvSpPr/>
          <p:nvPr/>
        </p:nvSpPr>
        <p:spPr>
          <a:xfrm>
            <a:off x="7608655" y="1667891"/>
            <a:ext cx="38909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script imports </a:t>
            </a:r>
            <a:r>
              <a:rPr lang="en-PH" sz="1200" dirty="0">
                <a:solidFill>
                  <a:srgbClr val="7030A0"/>
                </a:solidFill>
              </a:rPr>
              <a:t>`</a:t>
            </a:r>
            <a:r>
              <a:rPr lang="en-PH" sz="1200" dirty="0" err="1">
                <a:solidFill>
                  <a:srgbClr val="7030A0"/>
                </a:solidFill>
              </a:rPr>
              <a:t>os`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environment variables and </a:t>
            </a:r>
            <a:r>
              <a:rPr lang="en-PH" sz="1200" dirty="0">
                <a:solidFill>
                  <a:srgbClr val="7030A0"/>
                </a:solidFill>
              </a:rPr>
              <a:t>`</a:t>
            </a:r>
            <a:r>
              <a:rPr lang="en-PH" sz="1200" dirty="0" err="1">
                <a:solidFill>
                  <a:srgbClr val="7030A0"/>
                </a:solidFill>
              </a:rPr>
              <a:t>smtplib</a:t>
            </a:r>
            <a:r>
              <a:rPr lang="en-PH" sz="1200" dirty="0">
                <a:solidFill>
                  <a:srgbClr val="7030A0"/>
                </a:solidFill>
              </a:rPr>
              <a:t>` 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sending emails. </a:t>
            </a:r>
            <a:r>
              <a:rPr lang="en-PH" sz="1200" dirty="0">
                <a:solidFill>
                  <a:srgbClr val="7030A0"/>
                </a:solidFill>
              </a:rPr>
              <a:t>`</a:t>
            </a:r>
            <a:r>
              <a:rPr lang="en-PH" sz="1200" dirty="0" err="1">
                <a:solidFill>
                  <a:srgbClr val="7030A0"/>
                </a:solidFill>
              </a:rPr>
              <a:t>EmailMessage</a:t>
            </a:r>
            <a:r>
              <a:rPr lang="en-PH" sz="1200" dirty="0">
                <a:solidFill>
                  <a:srgbClr val="7030A0"/>
                </a:solidFill>
              </a:rPr>
              <a:t>` 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PH" sz="1200" dirty="0">
                <a:solidFill>
                  <a:srgbClr val="7030A0"/>
                </a:solidFill>
              </a:rPr>
              <a:t>`</a:t>
            </a:r>
            <a:r>
              <a:rPr lang="en-PH" sz="1200" dirty="0" err="1">
                <a:solidFill>
                  <a:srgbClr val="7030A0"/>
                </a:solidFill>
              </a:rPr>
              <a:t>formataddr</a:t>
            </a:r>
            <a:r>
              <a:rPr lang="en-PH" sz="1200" dirty="0">
                <a:solidFill>
                  <a:srgbClr val="7030A0"/>
                </a:solidFill>
              </a:rPr>
              <a:t>` 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help format emails. </a:t>
            </a:r>
            <a:r>
              <a:rPr lang="en-PH" sz="1200" dirty="0">
                <a:solidFill>
                  <a:srgbClr val="7030A0"/>
                </a:solidFill>
              </a:rPr>
              <a:t>`date` 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PH" sz="1200" dirty="0">
                <a:solidFill>
                  <a:srgbClr val="7030A0"/>
                </a:solidFill>
              </a:rPr>
              <a:t>`datetime` 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used for date comparisons, and </a:t>
            </a:r>
            <a:r>
              <a:rPr lang="en-PH" sz="1200" dirty="0">
                <a:solidFill>
                  <a:srgbClr val="7030A0"/>
                </a:solidFill>
              </a:rPr>
              <a:t>`pandas` 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handles Google Sheets data. Key constants like </a:t>
            </a:r>
            <a:r>
              <a:rPr lang="en-PH" sz="1200" dirty="0">
                <a:solidFill>
                  <a:srgbClr val="7030A0"/>
                </a:solidFill>
              </a:rPr>
              <a:t>`SHEET_ID`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PH" sz="1200" dirty="0">
                <a:solidFill>
                  <a:srgbClr val="7030A0"/>
                </a:solidFill>
              </a:rPr>
              <a:t>`SHEET_NAME`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PH" sz="1200" dirty="0">
                <a:solidFill>
                  <a:srgbClr val="7030A0"/>
                </a:solidFill>
              </a:rPr>
              <a:t>`URL`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PH" sz="1200" dirty="0">
                <a:solidFill>
                  <a:srgbClr val="7030A0"/>
                </a:solidFill>
              </a:rPr>
              <a:t>EMAIL_ADDRESS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</a:t>
            </a:r>
            <a:r>
              <a:rPr lang="en-PH" sz="1200" dirty="0">
                <a:solidFill>
                  <a:srgbClr val="7030A0"/>
                </a:solidFill>
              </a:rPr>
              <a:t>EMAIL_PASSWORD 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defined.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CFFDBA-7C6F-4011-B836-BD3DC89C4457}"/>
              </a:ext>
            </a:extLst>
          </p:cNvPr>
          <p:cNvSpPr/>
          <p:nvPr/>
        </p:nvSpPr>
        <p:spPr>
          <a:xfrm>
            <a:off x="7004181" y="1417766"/>
            <a:ext cx="180390" cy="180390"/>
          </a:xfrm>
          <a:prstGeom prst="ellipse">
            <a:avLst/>
          </a:prstGeom>
          <a:solidFill>
            <a:schemeClr val="bg1"/>
          </a:solidFill>
          <a:ln w="76200" cap="flat">
            <a:solidFill>
              <a:srgbClr val="050705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C5D649-FEDD-4D73-BB2A-FED6E51094F8}"/>
              </a:ext>
            </a:extLst>
          </p:cNvPr>
          <p:cNvSpPr/>
          <p:nvPr/>
        </p:nvSpPr>
        <p:spPr>
          <a:xfrm>
            <a:off x="7379772" y="3396355"/>
            <a:ext cx="4119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MAIN FUNCTION</a:t>
            </a:r>
            <a:endParaRPr lang="ko-KR" altLang="en-US" dirty="0"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3D16A1-117E-4DA3-9FB7-95838C3D1CBC}"/>
              </a:ext>
            </a:extLst>
          </p:cNvPr>
          <p:cNvSpPr/>
          <p:nvPr/>
        </p:nvSpPr>
        <p:spPr>
          <a:xfrm>
            <a:off x="7608655" y="3765687"/>
            <a:ext cx="38909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PH" sz="1200" dirty="0">
                <a:solidFill>
                  <a:srgbClr val="7030A0"/>
                </a:solidFill>
              </a:rPr>
              <a:t>`main()` 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loads the data frame using </a:t>
            </a:r>
            <a:r>
              <a:rPr lang="en-PH" sz="1200" dirty="0">
                <a:solidFill>
                  <a:srgbClr val="7030A0"/>
                </a:solidFill>
              </a:rPr>
              <a:t>`</a:t>
            </a:r>
            <a:r>
              <a:rPr lang="en-PH" sz="1200" dirty="0" err="1">
                <a:solidFill>
                  <a:srgbClr val="7030A0"/>
                </a:solidFill>
              </a:rPr>
              <a:t>load_df</a:t>
            </a:r>
            <a:r>
              <a:rPr lang="en-PH" sz="1200" dirty="0">
                <a:solidFill>
                  <a:srgbClr val="7030A0"/>
                </a:solidFill>
              </a:rPr>
              <a:t>()`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If data is present, it processes and sends emails via </a:t>
            </a:r>
            <a:r>
              <a:rPr lang="en-PH" sz="1200" dirty="0">
                <a:solidFill>
                  <a:srgbClr val="7030A0"/>
                </a:solidFill>
              </a:rPr>
              <a:t>`</a:t>
            </a:r>
            <a:r>
              <a:rPr lang="en-PH" sz="1200" dirty="0" err="1">
                <a:solidFill>
                  <a:srgbClr val="7030A0"/>
                </a:solidFill>
              </a:rPr>
              <a:t>query_data_and_send_emails</a:t>
            </a:r>
            <a:r>
              <a:rPr lang="en-PH" sz="1200" dirty="0">
                <a:solidFill>
                  <a:srgbClr val="7030A0"/>
                </a:solidFill>
              </a:rPr>
              <a:t>()`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This function manages the workflow and error handling.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26C6CAB-450B-4485-A050-2CB4CA6104E6}"/>
              </a:ext>
            </a:extLst>
          </p:cNvPr>
          <p:cNvSpPr/>
          <p:nvPr/>
        </p:nvSpPr>
        <p:spPr>
          <a:xfrm>
            <a:off x="7004181" y="3497126"/>
            <a:ext cx="180390" cy="180390"/>
          </a:xfrm>
          <a:prstGeom prst="ellipse">
            <a:avLst/>
          </a:prstGeom>
          <a:solidFill>
            <a:schemeClr val="bg1"/>
          </a:solidFill>
          <a:ln w="76200" cap="flat">
            <a:solidFill>
              <a:srgbClr val="050705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69E649-4DEE-486F-ABDE-22E337417B8B}"/>
              </a:ext>
            </a:extLst>
          </p:cNvPr>
          <p:cNvSpPr/>
          <p:nvPr/>
        </p:nvSpPr>
        <p:spPr>
          <a:xfrm>
            <a:off x="7608655" y="5277033"/>
            <a:ext cx="38908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PH" sz="1200" dirty="0" err="1">
                <a:solidFill>
                  <a:srgbClr val="7030A0"/>
                </a:solidFill>
              </a:rPr>
              <a:t>load_df</a:t>
            </a:r>
            <a:r>
              <a:rPr lang="en-PH" sz="1200" dirty="0">
                <a:solidFill>
                  <a:srgbClr val="7030A0"/>
                </a:solidFill>
              </a:rPr>
              <a:t>(</a:t>
            </a:r>
            <a:r>
              <a:rPr lang="en-PH" sz="1200" dirty="0" err="1">
                <a:solidFill>
                  <a:srgbClr val="7030A0"/>
                </a:solidFill>
              </a:rPr>
              <a:t>url</a:t>
            </a:r>
            <a:r>
              <a:rPr lang="en-PH" sz="1200" dirty="0">
                <a:solidFill>
                  <a:srgbClr val="7030A0"/>
                </a:solidFill>
              </a:rPr>
              <a:t>) 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reads data from the </a:t>
            </a:r>
            <a:r>
              <a:rPr lang="en-PH" sz="1200" dirty="0">
                <a:solidFill>
                  <a:srgbClr val="7030A0"/>
                </a:solidFill>
              </a:rPr>
              <a:t>URL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parsing </a:t>
            </a:r>
            <a:r>
              <a:rPr lang="en-PH" sz="1200" dirty="0" err="1">
                <a:solidFill>
                  <a:srgbClr val="7030A0"/>
                </a:solidFill>
              </a:rPr>
              <a:t>due_date</a:t>
            </a:r>
            <a:r>
              <a:rPr lang="en-PH" sz="1200" dirty="0">
                <a:solidFill>
                  <a:srgbClr val="7030A0"/>
                </a:solidFill>
              </a:rPr>
              <a:t> 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PH" sz="1200" dirty="0" err="1">
                <a:solidFill>
                  <a:srgbClr val="7030A0"/>
                </a:solidFill>
              </a:rPr>
              <a:t>reminder_date</a:t>
            </a:r>
            <a:r>
              <a:rPr lang="en-PH" sz="1200" dirty="0">
                <a:solidFill>
                  <a:srgbClr val="7030A0"/>
                </a:solidFill>
              </a:rPr>
              <a:t> 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dates. If reading fails, it returns an empty </a:t>
            </a:r>
            <a:r>
              <a:rPr lang="en-PH" sz="1200" dirty="0" err="1">
                <a:solidFill>
                  <a:srgbClr val="7030A0"/>
                </a:solidFill>
              </a:rPr>
              <a:t>DataFrame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prints an error message.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6AAB8A4-3885-4C46-B2FF-9405B888BA29}"/>
              </a:ext>
            </a:extLst>
          </p:cNvPr>
          <p:cNvSpPr/>
          <p:nvPr/>
        </p:nvSpPr>
        <p:spPr>
          <a:xfrm>
            <a:off x="7004181" y="5039780"/>
            <a:ext cx="180390" cy="180390"/>
          </a:xfrm>
          <a:prstGeom prst="ellipse">
            <a:avLst/>
          </a:prstGeom>
          <a:solidFill>
            <a:schemeClr val="bg1"/>
          </a:solidFill>
          <a:ln w="76200" cap="flat">
            <a:solidFill>
              <a:srgbClr val="050705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B87FB1-84CD-74CA-CFC9-40A991C78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51"/>
          <a:stretch/>
        </p:blipFill>
        <p:spPr>
          <a:xfrm>
            <a:off x="288419" y="1345857"/>
            <a:ext cx="6380986" cy="4720348"/>
          </a:xfrm>
          <a:prstGeom prst="rect">
            <a:avLst/>
          </a:prstGeom>
        </p:spPr>
      </p:pic>
      <p:sp>
        <p:nvSpPr>
          <p:cNvPr id="12" name="직사각형 8">
            <a:extLst>
              <a:ext uri="{FF2B5EF4-FFF2-40B4-BE49-F238E27FC236}">
                <a16:creationId xmlns:a16="http://schemas.microsoft.com/office/drawing/2014/main" id="{FE444F1E-D304-4E08-0E58-5734C1BAC30F}"/>
              </a:ext>
            </a:extLst>
          </p:cNvPr>
          <p:cNvSpPr/>
          <p:nvPr/>
        </p:nvSpPr>
        <p:spPr>
          <a:xfrm>
            <a:off x="7379772" y="1298559"/>
            <a:ext cx="4119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IMPORTS AND CONSTANTS</a:t>
            </a:r>
            <a:endParaRPr lang="ko-KR" altLang="en-US" dirty="0">
              <a:latin typeface="+mj-lt"/>
            </a:endParaRPr>
          </a:p>
        </p:txBody>
      </p:sp>
      <p:sp>
        <p:nvSpPr>
          <p:cNvPr id="13" name="직사각형 8">
            <a:extLst>
              <a:ext uri="{FF2B5EF4-FFF2-40B4-BE49-F238E27FC236}">
                <a16:creationId xmlns:a16="http://schemas.microsoft.com/office/drawing/2014/main" id="{D23F4B60-7144-FA3E-F5CA-102EECCCAC50}"/>
              </a:ext>
            </a:extLst>
          </p:cNvPr>
          <p:cNvSpPr/>
          <p:nvPr/>
        </p:nvSpPr>
        <p:spPr>
          <a:xfrm>
            <a:off x="7379772" y="4950517"/>
            <a:ext cx="4119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LOADING DATAFRAME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460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BFBB936-93AE-4711-A140-A2C45A1E7988}"/>
              </a:ext>
            </a:extLst>
          </p:cNvPr>
          <p:cNvCxnSpPr>
            <a:cxnSpLocks/>
            <a:endCxn id="12" idx="4"/>
          </p:cNvCxnSpPr>
          <p:nvPr/>
        </p:nvCxnSpPr>
        <p:spPr>
          <a:xfrm>
            <a:off x="7094376" y="33690"/>
            <a:ext cx="0" cy="2380963"/>
          </a:xfrm>
          <a:prstGeom prst="line">
            <a:avLst/>
          </a:prstGeom>
          <a:ln w="38100">
            <a:solidFill>
              <a:srgbClr val="0507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AA9266-41A6-4669-8425-5F3D994F4D11}"/>
              </a:ext>
            </a:extLst>
          </p:cNvPr>
          <p:cNvSpPr/>
          <p:nvPr/>
        </p:nvSpPr>
        <p:spPr>
          <a:xfrm>
            <a:off x="7608656" y="528849"/>
            <a:ext cx="36620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PH" sz="1200" dirty="0" err="1">
                <a:solidFill>
                  <a:srgbClr val="7030A0"/>
                </a:solidFill>
              </a:rPr>
              <a:t>query_data_and_send_emails</a:t>
            </a:r>
            <a:r>
              <a:rPr lang="en-PH" sz="1200" dirty="0">
                <a:solidFill>
                  <a:srgbClr val="7030A0"/>
                </a:solidFill>
              </a:rPr>
              <a:t>(</a:t>
            </a:r>
            <a:r>
              <a:rPr lang="en-PH" sz="1200" dirty="0" err="1">
                <a:solidFill>
                  <a:srgbClr val="7030A0"/>
                </a:solidFill>
              </a:rPr>
              <a:t>df</a:t>
            </a:r>
            <a:r>
              <a:rPr lang="en-PH" sz="1200" dirty="0">
                <a:solidFill>
                  <a:srgbClr val="7030A0"/>
                </a:solidFill>
              </a:rPr>
              <a:t>) 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filters tasks needing reminders by checking </a:t>
            </a:r>
            <a:r>
              <a:rPr lang="en-PH" sz="1200" dirty="0" err="1">
                <a:solidFill>
                  <a:srgbClr val="7030A0"/>
                </a:solidFill>
              </a:rPr>
              <a:t>reminder_date</a:t>
            </a:r>
            <a:r>
              <a:rPr lang="en-PH" sz="1200" dirty="0">
                <a:solidFill>
                  <a:srgbClr val="7030A0"/>
                </a:solidFill>
              </a:rPr>
              <a:t> 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PH" sz="1200" dirty="0" err="1">
                <a:solidFill>
                  <a:srgbClr val="7030A0"/>
                </a:solidFill>
              </a:rPr>
              <a:t>task_status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It calls </a:t>
            </a:r>
            <a:r>
              <a:rPr lang="en-PH" sz="1200" dirty="0" err="1">
                <a:solidFill>
                  <a:srgbClr val="7030A0"/>
                </a:solidFill>
              </a:rPr>
              <a:t>send_email</a:t>
            </a:r>
            <a:r>
              <a:rPr lang="en-PH" sz="1200" dirty="0">
                <a:solidFill>
                  <a:srgbClr val="7030A0"/>
                </a:solidFill>
              </a:rPr>
              <a:t>() 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each relevant task and returns the email count.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0B1BFD-D3AD-4FC1-827E-B3581E2BF5AE}"/>
              </a:ext>
            </a:extLst>
          </p:cNvPr>
          <p:cNvSpPr/>
          <p:nvPr/>
        </p:nvSpPr>
        <p:spPr>
          <a:xfrm>
            <a:off x="7004181" y="283509"/>
            <a:ext cx="180390" cy="180390"/>
          </a:xfrm>
          <a:prstGeom prst="ellipse">
            <a:avLst/>
          </a:prstGeom>
          <a:solidFill>
            <a:schemeClr val="bg1"/>
          </a:solidFill>
          <a:ln w="76200" cap="flat">
            <a:solidFill>
              <a:srgbClr val="050705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4DC735-140B-4628-A15E-3A91DEA48A05}"/>
              </a:ext>
            </a:extLst>
          </p:cNvPr>
          <p:cNvSpPr/>
          <p:nvPr/>
        </p:nvSpPr>
        <p:spPr>
          <a:xfrm>
            <a:off x="7004181" y="2234263"/>
            <a:ext cx="180390" cy="180390"/>
          </a:xfrm>
          <a:prstGeom prst="ellipse">
            <a:avLst/>
          </a:prstGeom>
          <a:solidFill>
            <a:schemeClr val="bg1"/>
          </a:solidFill>
          <a:ln w="76200" cap="flat">
            <a:solidFill>
              <a:srgbClr val="050705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AEA0E2-72F4-4B18-C346-B0C29D0A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4" y="33690"/>
            <a:ext cx="5610051" cy="20634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472B66-23B4-C9FA-3C02-83E5EF041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54" y="2104184"/>
            <a:ext cx="4888941" cy="4703387"/>
          </a:xfrm>
          <a:prstGeom prst="rect">
            <a:avLst/>
          </a:prstGeom>
        </p:spPr>
      </p:pic>
      <p:sp>
        <p:nvSpPr>
          <p:cNvPr id="20" name="직사각형 8">
            <a:extLst>
              <a:ext uri="{FF2B5EF4-FFF2-40B4-BE49-F238E27FC236}">
                <a16:creationId xmlns:a16="http://schemas.microsoft.com/office/drawing/2014/main" id="{56CD23D1-A375-8BA4-67A9-960A8384E4CF}"/>
              </a:ext>
            </a:extLst>
          </p:cNvPr>
          <p:cNvSpPr/>
          <p:nvPr/>
        </p:nvSpPr>
        <p:spPr>
          <a:xfrm>
            <a:off x="7379772" y="189038"/>
            <a:ext cx="4119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QUERY AND SEND EMAILS</a:t>
            </a:r>
            <a:endParaRPr lang="ko-KR" altLang="en-US" dirty="0">
              <a:latin typeface="+mj-lt"/>
            </a:endParaRPr>
          </a:p>
        </p:txBody>
      </p:sp>
      <p:sp>
        <p:nvSpPr>
          <p:cNvPr id="23" name="직사각형 8">
            <a:extLst>
              <a:ext uri="{FF2B5EF4-FFF2-40B4-BE49-F238E27FC236}">
                <a16:creationId xmlns:a16="http://schemas.microsoft.com/office/drawing/2014/main" id="{5090165C-8535-3032-7762-060BE69AD4FB}"/>
              </a:ext>
            </a:extLst>
          </p:cNvPr>
          <p:cNvSpPr/>
          <p:nvPr/>
        </p:nvSpPr>
        <p:spPr>
          <a:xfrm>
            <a:off x="7379772" y="2139792"/>
            <a:ext cx="4119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SENDING EMAIL</a:t>
            </a:r>
            <a:endParaRPr lang="ko-KR" altLang="en-US" dirty="0">
              <a:latin typeface="+mj-lt"/>
            </a:endParaRPr>
          </a:p>
        </p:txBody>
      </p:sp>
      <p:sp>
        <p:nvSpPr>
          <p:cNvPr id="24" name="직사각형 6">
            <a:extLst>
              <a:ext uri="{FF2B5EF4-FFF2-40B4-BE49-F238E27FC236}">
                <a16:creationId xmlns:a16="http://schemas.microsoft.com/office/drawing/2014/main" id="{46883A2E-7687-4842-E5B0-EA5264E12579}"/>
              </a:ext>
            </a:extLst>
          </p:cNvPr>
          <p:cNvSpPr/>
          <p:nvPr/>
        </p:nvSpPr>
        <p:spPr>
          <a:xfrm>
            <a:off x="7608656" y="2483094"/>
            <a:ext cx="36620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PH" sz="1200" dirty="0" err="1">
                <a:solidFill>
                  <a:srgbClr val="7030A0"/>
                </a:solidFill>
              </a:rPr>
              <a:t>send_email</a:t>
            </a:r>
            <a:r>
              <a:rPr lang="en-PH" sz="1200" dirty="0">
                <a:solidFill>
                  <a:srgbClr val="7030A0"/>
                </a:solidFill>
              </a:rPr>
              <a:t>(subject, </a:t>
            </a:r>
            <a:r>
              <a:rPr lang="en-PH" sz="1200" dirty="0" err="1">
                <a:solidFill>
                  <a:srgbClr val="7030A0"/>
                </a:solidFill>
              </a:rPr>
              <a:t>receiver_email</a:t>
            </a:r>
            <a:r>
              <a:rPr lang="en-PH" sz="1200" dirty="0">
                <a:solidFill>
                  <a:srgbClr val="7030A0"/>
                </a:solidFill>
              </a:rPr>
              <a:t>, name, </a:t>
            </a:r>
            <a:r>
              <a:rPr lang="en-PH" sz="1200" dirty="0" err="1">
                <a:solidFill>
                  <a:srgbClr val="7030A0"/>
                </a:solidFill>
              </a:rPr>
              <a:t>due_date</a:t>
            </a:r>
            <a:r>
              <a:rPr lang="en-PH" sz="1200" dirty="0">
                <a:solidFill>
                  <a:srgbClr val="7030A0"/>
                </a:solidFill>
              </a:rPr>
              <a:t>, </a:t>
            </a:r>
            <a:r>
              <a:rPr lang="en-PH" sz="1200" dirty="0" err="1">
                <a:solidFill>
                  <a:srgbClr val="7030A0"/>
                </a:solidFill>
              </a:rPr>
              <a:t>project_title</a:t>
            </a:r>
            <a:r>
              <a:rPr lang="en-PH" sz="1200" dirty="0">
                <a:solidFill>
                  <a:srgbClr val="7030A0"/>
                </a:solidFill>
              </a:rPr>
              <a:t>) </a:t>
            </a:r>
            <a:r>
              <a:rPr lang="en-P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sets up and sends the email. It formats the subject, sender, receiver, BCC, and email body using HTML, and sends the email via SMTP.</a:t>
            </a:r>
          </a:p>
        </p:txBody>
      </p:sp>
    </p:spTree>
    <p:extLst>
      <p:ext uri="{BB962C8B-B14F-4D97-AF65-F5344CB8AC3E}">
        <p14:creationId xmlns:p14="http://schemas.microsoft.com/office/powerpoint/2010/main" val="30123776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560256F-9A9D-408D-B398-DE49D0D3CCD9}"/>
              </a:ext>
            </a:extLst>
          </p:cNvPr>
          <p:cNvSpPr txBox="1"/>
          <p:nvPr/>
        </p:nvSpPr>
        <p:spPr>
          <a:xfrm>
            <a:off x="677256" y="325270"/>
            <a:ext cx="3673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latin typeface="+mj-lt"/>
              </a:rPr>
              <a:t>Automated Task Reminder System Flowchart</a:t>
            </a:r>
            <a:endParaRPr lang="en-US" altLang="ko-KR" sz="28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946E37-EF26-8B59-BED2-B8A023F3C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5"/>
          <a:stretch/>
        </p:blipFill>
        <p:spPr bwMode="auto">
          <a:xfrm>
            <a:off x="5522572" y="0"/>
            <a:ext cx="4505683" cy="68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06087D-9865-AC1B-DE85-C4D70B4B19B6}"/>
              </a:ext>
            </a:extLst>
          </p:cNvPr>
          <p:cNvSpPr txBox="1"/>
          <p:nvPr/>
        </p:nvSpPr>
        <p:spPr>
          <a:xfrm>
            <a:off x="677256" y="1710265"/>
            <a:ext cx="4505683" cy="6463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0"/>
            <a:r>
              <a:rPr lang="en-P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flowchart represents the overall structure and flow of the code, from starting the script to loading data, checking conditions, sending emails, and printing the result.</a:t>
            </a:r>
          </a:p>
        </p:txBody>
      </p:sp>
    </p:spTree>
    <p:extLst>
      <p:ext uri="{BB962C8B-B14F-4D97-AF65-F5344CB8AC3E}">
        <p14:creationId xmlns:p14="http://schemas.microsoft.com/office/powerpoint/2010/main" val="5604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3A95C-2C17-E06F-130D-3E40E8863096}"/>
              </a:ext>
            </a:extLst>
          </p:cNvPr>
          <p:cNvSpPr/>
          <p:nvPr/>
        </p:nvSpPr>
        <p:spPr>
          <a:xfrm>
            <a:off x="615387" y="633714"/>
            <a:ext cx="10961224" cy="5590572"/>
          </a:xfrm>
          <a:prstGeom prst="rect">
            <a:avLst/>
          </a:prstGeom>
          <a:solidFill>
            <a:srgbClr val="EDEDED"/>
          </a:solidFill>
          <a:ln w="9525" cap="flat">
            <a:noFill/>
            <a:prstDash val="solid"/>
            <a:miter/>
          </a:ln>
        </p:spPr>
        <p:txBody>
          <a:bodyPr lIns="90000" rtlCol="0" anchor="ctr"/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D9F56-099B-4C3C-BEAF-93D4BD841EBF}"/>
              </a:ext>
            </a:extLst>
          </p:cNvPr>
          <p:cNvSpPr txBox="1"/>
          <p:nvPr/>
        </p:nvSpPr>
        <p:spPr>
          <a:xfrm>
            <a:off x="4005942" y="2696896"/>
            <a:ext cx="418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  <a:cs typeface="Arial" panose="020B0604020202020204" pitchFamily="34" charset="0"/>
              </a:rPr>
              <a:t>DEMONSTRATION</a:t>
            </a:r>
            <a:endParaRPr lang="ko-KR" altLang="en-US" sz="2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885FE-3002-450A-AD7F-734DE462B4FE}"/>
              </a:ext>
            </a:extLst>
          </p:cNvPr>
          <p:cNvSpPr txBox="1"/>
          <p:nvPr/>
        </p:nvSpPr>
        <p:spPr>
          <a:xfrm>
            <a:off x="4005942" y="3261725"/>
            <a:ext cx="4180114" cy="954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latinLnBrk="0"/>
            <a:r>
              <a:rPr lang="en-PH" sz="1200" dirty="0"/>
              <a:t>This demonstration showcases an automated task reminder system in Python, designed to send timely email reminders based on data from Google Sheets.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798557-0741-4A6D-8217-A5ACD78F4407}"/>
              </a:ext>
            </a:extLst>
          </p:cNvPr>
          <p:cNvSpPr/>
          <p:nvPr/>
        </p:nvSpPr>
        <p:spPr>
          <a:xfrm>
            <a:off x="5647690" y="1987550"/>
            <a:ext cx="896620" cy="165100"/>
          </a:xfrm>
          <a:prstGeom prst="rect">
            <a:avLst/>
          </a:pr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9C97E7-2A75-4188-85DB-F5334BFD304B}"/>
              </a:ext>
            </a:extLst>
          </p:cNvPr>
          <p:cNvSpPr/>
          <p:nvPr/>
        </p:nvSpPr>
        <p:spPr>
          <a:xfrm>
            <a:off x="5647690" y="4705350"/>
            <a:ext cx="896620" cy="165100"/>
          </a:xfrm>
          <a:prstGeom prst="rect">
            <a:avLst/>
          </a:pr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1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A08764-0762-FD0D-3397-E9020B47D8DB}"/>
              </a:ext>
            </a:extLst>
          </p:cNvPr>
          <p:cNvSpPr/>
          <p:nvPr/>
        </p:nvSpPr>
        <p:spPr>
          <a:xfrm>
            <a:off x="10106" y="-7255"/>
            <a:ext cx="1024874" cy="6858000"/>
          </a:xfrm>
          <a:prstGeom prst="rect">
            <a:avLst/>
          </a:prstGeom>
          <a:solidFill>
            <a:srgbClr val="EDEDE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887BC911-5AE1-4D66-B37D-53D26270D860}"/>
              </a:ext>
            </a:extLst>
          </p:cNvPr>
          <p:cNvSpPr/>
          <p:nvPr/>
        </p:nvSpPr>
        <p:spPr>
          <a:xfrm>
            <a:off x="4584701" y="2530919"/>
            <a:ext cx="4584700" cy="1796160"/>
          </a:xfrm>
          <a:prstGeom prst="roundRect">
            <a:avLst>
              <a:gd name="adj" fmla="val 10882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r="5400000" algn="t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1224000" tIns="432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PH" sz="1400" b="1" dirty="0"/>
              <a:t>Learning Outcomes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Practical Python automation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handling with pandas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 sending with </a:t>
            </a:r>
            <a:r>
              <a:rPr lang="en-PH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smtplib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4B1B777F-507B-40FC-8165-F744BAF6340E}"/>
              </a:ext>
            </a:extLst>
          </p:cNvPr>
          <p:cNvSpPr/>
          <p:nvPr/>
        </p:nvSpPr>
        <p:spPr>
          <a:xfrm>
            <a:off x="4584701" y="454707"/>
            <a:ext cx="4584700" cy="1796160"/>
          </a:xfrm>
          <a:prstGeom prst="roundRect">
            <a:avLst>
              <a:gd name="adj" fmla="val 10882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r="5400000" algn="t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1224000" tIns="432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PH" sz="1400" b="1" dirty="0"/>
              <a:t>Summary of Accomplishments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Automated task reminder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Integration with Google Sheets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Timely email reminders sent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6FAB446-F179-4FE2-9730-139E5FAA7185}"/>
              </a:ext>
            </a:extLst>
          </p:cNvPr>
          <p:cNvSpPr/>
          <p:nvPr/>
        </p:nvSpPr>
        <p:spPr>
          <a:xfrm>
            <a:off x="4584701" y="4607132"/>
            <a:ext cx="4584700" cy="1796160"/>
          </a:xfrm>
          <a:prstGeom prst="roundRect">
            <a:avLst>
              <a:gd name="adj" fmla="val 10882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r="5400000" algn="t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1224000" tIns="432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PH" sz="1400" b="1" dirty="0"/>
              <a:t>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Streamlined task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Reduced manual follow-ups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Improved efficiency and organization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DD51F4F-B873-4A8B-9496-B9B7B8B1369F}"/>
              </a:ext>
            </a:extLst>
          </p:cNvPr>
          <p:cNvGrpSpPr/>
          <p:nvPr/>
        </p:nvGrpSpPr>
        <p:grpSpPr>
          <a:xfrm>
            <a:off x="5042867" y="3233308"/>
            <a:ext cx="386334" cy="391382"/>
            <a:chOff x="2767384" y="4895564"/>
            <a:chExt cx="386334" cy="391382"/>
          </a:xfrm>
          <a:solidFill>
            <a:schemeClr val="tx1"/>
          </a:solidFill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81D8F867-B260-4560-9E2C-AE752BFBC365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56C54040-085D-4B70-9DA0-A084783E43EC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11F2FC70-C7B5-46C1-B3B2-BE712DCEE96C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C141DEA5-2EFA-4556-BDA9-6DF316F1820A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8EE92865-DC3E-4848-BE74-069A4B3B8C9B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EFB8B961-3A66-4F0F-9A56-72225C16E982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AFE0A68B-A5E7-4E35-86EE-C17A6AAC776F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FEE2DF1F-BB68-46EF-88CF-1CF390B0C01A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FC30554C-E1AC-435B-B35B-77AC4AAA56D8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439BA02-9411-4748-B57A-91BAA307A19C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5CB7B8E3-BF6D-494B-975C-361A090CA9AB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93E4536-3132-404A-BC99-18435A4588E8}"/>
              </a:ext>
            </a:extLst>
          </p:cNvPr>
          <p:cNvGrpSpPr/>
          <p:nvPr/>
        </p:nvGrpSpPr>
        <p:grpSpPr>
          <a:xfrm>
            <a:off x="5041772" y="1158667"/>
            <a:ext cx="388524" cy="388239"/>
            <a:chOff x="4111648" y="901350"/>
            <a:chExt cx="388524" cy="388239"/>
          </a:xfrm>
          <a:solidFill>
            <a:schemeClr val="tx1"/>
          </a:solidFill>
        </p:grpSpPr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0108690D-4DBC-4F32-8A46-79BB7525E274}"/>
                </a:ext>
              </a:extLst>
            </p:cNvPr>
            <p:cNvSpPr/>
            <p:nvPr/>
          </p:nvSpPr>
          <p:spPr>
            <a:xfrm>
              <a:off x="4357297" y="1035462"/>
              <a:ext cx="142875" cy="161925"/>
            </a:xfrm>
            <a:custGeom>
              <a:avLst/>
              <a:gdLst>
                <a:gd name="connsiteX0" fmla="*/ 139351 w 142875"/>
                <a:gd name="connsiteY0" fmla="*/ 145352 h 161925"/>
                <a:gd name="connsiteX1" fmla="*/ 104394 w 142875"/>
                <a:gd name="connsiteY1" fmla="*/ 99632 h 161925"/>
                <a:gd name="connsiteX2" fmla="*/ 118586 w 142875"/>
                <a:gd name="connsiteY2" fmla="*/ 62865 h 161925"/>
                <a:gd name="connsiteX3" fmla="*/ 62865 w 142875"/>
                <a:gd name="connsiteY3" fmla="*/ 7144 h 161925"/>
                <a:gd name="connsiteX4" fmla="*/ 7144 w 142875"/>
                <a:gd name="connsiteY4" fmla="*/ 62865 h 161925"/>
                <a:gd name="connsiteX5" fmla="*/ 62865 w 142875"/>
                <a:gd name="connsiteY5" fmla="*/ 118586 h 161925"/>
                <a:gd name="connsiteX6" fmla="*/ 86582 w 142875"/>
                <a:gd name="connsiteY6" fmla="*/ 113062 h 161925"/>
                <a:gd name="connsiteX7" fmla="*/ 121539 w 142875"/>
                <a:gd name="connsiteY7" fmla="*/ 158687 h 161925"/>
                <a:gd name="connsiteX8" fmla="*/ 130493 w 142875"/>
                <a:gd name="connsiteY8" fmla="*/ 163163 h 161925"/>
                <a:gd name="connsiteX9" fmla="*/ 137160 w 142875"/>
                <a:gd name="connsiteY9" fmla="*/ 160973 h 161925"/>
                <a:gd name="connsiteX10" fmla="*/ 139351 w 142875"/>
                <a:gd name="connsiteY10" fmla="*/ 145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D2E64E70-72CC-40FF-97F1-F7B96E9ADD5C}"/>
                </a:ext>
              </a:extLst>
            </p:cNvPr>
            <p:cNvSpPr/>
            <p:nvPr/>
          </p:nvSpPr>
          <p:spPr>
            <a:xfrm>
              <a:off x="4111648" y="946689"/>
              <a:ext cx="257175" cy="342900"/>
            </a:xfrm>
            <a:custGeom>
              <a:avLst/>
              <a:gdLst>
                <a:gd name="connsiteX0" fmla="*/ 29433 w 257175"/>
                <a:gd name="connsiteY0" fmla="*/ 308801 h 342900"/>
                <a:gd name="connsiteX1" fmla="*/ 29433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3 w 257175"/>
                <a:gd name="connsiteY10" fmla="*/ 30880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CC375C45-7055-4FE2-A171-3048E4BC73ED}"/>
                </a:ext>
              </a:extLst>
            </p:cNvPr>
            <p:cNvSpPr/>
            <p:nvPr/>
          </p:nvSpPr>
          <p:spPr>
            <a:xfrm>
              <a:off x="4245760" y="968692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86C0CE22-D1DE-46C8-A829-259AC768EB7A}"/>
                </a:ext>
              </a:extLst>
            </p:cNvPr>
            <p:cNvSpPr/>
            <p:nvPr/>
          </p:nvSpPr>
          <p:spPr>
            <a:xfrm>
              <a:off x="4223757" y="1035888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51676 h 57150"/>
                <a:gd name="connsiteX2" fmla="*/ 74009 w 76200"/>
                <a:gd name="connsiteY2" fmla="*/ 51676 h 57150"/>
                <a:gd name="connsiteX3" fmla="*/ 74009 w 76200"/>
                <a:gd name="connsiteY3" fmla="*/ 40532 h 57150"/>
                <a:gd name="connsiteX4" fmla="*/ 38767 w 76200"/>
                <a:gd name="connsiteY4" fmla="*/ 7194 h 57150"/>
                <a:gd name="connsiteX5" fmla="*/ 7144 w 76200"/>
                <a:gd name="connsiteY5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147BB38D-FB5E-4654-9FC6-A7888AD179A0}"/>
                </a:ext>
              </a:extLst>
            </p:cNvPr>
            <p:cNvSpPr/>
            <p:nvPr/>
          </p:nvSpPr>
          <p:spPr>
            <a:xfrm>
              <a:off x="4156225" y="901350"/>
              <a:ext cx="257175" cy="342900"/>
            </a:xfrm>
            <a:custGeom>
              <a:avLst/>
              <a:gdLst>
                <a:gd name="connsiteX0" fmla="*/ 186214 w 257175"/>
                <a:gd name="connsiteY0" fmla="*/ 197358 h 342900"/>
                <a:gd name="connsiteX1" fmla="*/ 253079 w 257175"/>
                <a:gd name="connsiteY1" fmla="*/ 120491 h 342900"/>
                <a:gd name="connsiteX2" fmla="*/ 253079 w 257175"/>
                <a:gd name="connsiteY2" fmla="*/ 97060 h 342900"/>
                <a:gd name="connsiteX3" fmla="*/ 175069 w 257175"/>
                <a:gd name="connsiteY3" fmla="*/ 97060 h 342900"/>
                <a:gd name="connsiteX4" fmla="*/ 163925 w 257175"/>
                <a:gd name="connsiteY4" fmla="*/ 85916 h 342900"/>
                <a:gd name="connsiteX5" fmla="*/ 163925 w 257175"/>
                <a:gd name="connsiteY5" fmla="*/ 7144 h 342900"/>
                <a:gd name="connsiteX6" fmla="*/ 18288 w 257175"/>
                <a:gd name="connsiteY6" fmla="*/ 7144 h 342900"/>
                <a:gd name="connsiteX7" fmla="*/ 7144 w 257175"/>
                <a:gd name="connsiteY7" fmla="*/ 18288 h 342900"/>
                <a:gd name="connsiteX8" fmla="*/ 7144 w 257175"/>
                <a:gd name="connsiteY8" fmla="*/ 331851 h 342900"/>
                <a:gd name="connsiteX9" fmla="*/ 18288 w 257175"/>
                <a:gd name="connsiteY9" fmla="*/ 342995 h 342900"/>
                <a:gd name="connsiteX10" fmla="*/ 241935 w 257175"/>
                <a:gd name="connsiteY10" fmla="*/ 342995 h 342900"/>
                <a:gd name="connsiteX11" fmla="*/ 253079 w 257175"/>
                <a:gd name="connsiteY11" fmla="*/ 331851 h 342900"/>
                <a:gd name="connsiteX12" fmla="*/ 253079 w 257175"/>
                <a:gd name="connsiteY12" fmla="*/ 274225 h 342900"/>
                <a:gd name="connsiteX13" fmla="*/ 186214 w 257175"/>
                <a:gd name="connsiteY13" fmla="*/ 197358 h 342900"/>
                <a:gd name="connsiteX14" fmla="*/ 152400 w 257175"/>
                <a:gd name="connsiteY14" fmla="*/ 297656 h 342900"/>
                <a:gd name="connsiteX15" fmla="*/ 63532 w 257175"/>
                <a:gd name="connsiteY15" fmla="*/ 297656 h 342900"/>
                <a:gd name="connsiteX16" fmla="*/ 52197 w 257175"/>
                <a:gd name="connsiteY16" fmla="*/ 287750 h 342900"/>
                <a:gd name="connsiteX17" fmla="*/ 63246 w 257175"/>
                <a:gd name="connsiteY17" fmla="*/ 275368 h 342900"/>
                <a:gd name="connsiteX18" fmla="*/ 152114 w 257175"/>
                <a:gd name="connsiteY18" fmla="*/ 275368 h 342900"/>
                <a:gd name="connsiteX19" fmla="*/ 163449 w 257175"/>
                <a:gd name="connsiteY19" fmla="*/ 285274 h 342900"/>
                <a:gd name="connsiteX20" fmla="*/ 152400 w 257175"/>
                <a:gd name="connsiteY20" fmla="*/ 297656 h 342900"/>
                <a:gd name="connsiteX21" fmla="*/ 152400 w 257175"/>
                <a:gd name="connsiteY21" fmla="*/ 253079 h 342900"/>
                <a:gd name="connsiteX22" fmla="*/ 63532 w 257175"/>
                <a:gd name="connsiteY22" fmla="*/ 253079 h 342900"/>
                <a:gd name="connsiteX23" fmla="*/ 52197 w 257175"/>
                <a:gd name="connsiteY23" fmla="*/ 243173 h 342900"/>
                <a:gd name="connsiteX24" fmla="*/ 63246 w 257175"/>
                <a:gd name="connsiteY24" fmla="*/ 230791 h 342900"/>
                <a:gd name="connsiteX25" fmla="*/ 152114 w 257175"/>
                <a:gd name="connsiteY25" fmla="*/ 230791 h 342900"/>
                <a:gd name="connsiteX26" fmla="*/ 163449 w 257175"/>
                <a:gd name="connsiteY26" fmla="*/ 240697 h 342900"/>
                <a:gd name="connsiteX27" fmla="*/ 152400 w 257175"/>
                <a:gd name="connsiteY27" fmla="*/ 253079 h 342900"/>
                <a:gd name="connsiteX28" fmla="*/ 152686 w 257175"/>
                <a:gd name="connsiteY28" fmla="*/ 208502 h 342900"/>
                <a:gd name="connsiteX29" fmla="*/ 63532 w 257175"/>
                <a:gd name="connsiteY29" fmla="*/ 208502 h 342900"/>
                <a:gd name="connsiteX30" fmla="*/ 52388 w 257175"/>
                <a:gd name="connsiteY30" fmla="*/ 197358 h 342900"/>
                <a:gd name="connsiteX31" fmla="*/ 52388 w 257175"/>
                <a:gd name="connsiteY31" fmla="*/ 175070 h 342900"/>
                <a:gd name="connsiteX32" fmla="*/ 108109 w 257175"/>
                <a:gd name="connsiteY32" fmla="*/ 119348 h 342900"/>
                <a:gd name="connsiteX33" fmla="*/ 74771 w 257175"/>
                <a:gd name="connsiteY33" fmla="*/ 83344 h 342900"/>
                <a:gd name="connsiteX34" fmla="*/ 105537 w 257175"/>
                <a:gd name="connsiteY34" fmla="*/ 52578 h 342900"/>
                <a:gd name="connsiteX35" fmla="*/ 141541 w 257175"/>
                <a:gd name="connsiteY35" fmla="*/ 85916 h 342900"/>
                <a:gd name="connsiteX36" fmla="*/ 108109 w 257175"/>
                <a:gd name="connsiteY36" fmla="*/ 119348 h 342900"/>
                <a:gd name="connsiteX37" fmla="*/ 163830 w 257175"/>
                <a:gd name="connsiteY37" fmla="*/ 175070 h 342900"/>
                <a:gd name="connsiteX38" fmla="*/ 163830 w 257175"/>
                <a:gd name="connsiteY38" fmla="*/ 197358 h 342900"/>
                <a:gd name="connsiteX39" fmla="*/ 152686 w 257175"/>
                <a:gd name="connsiteY39" fmla="*/ 208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7175" h="342900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85B273C6-8855-4B51-9578-3A925344BFA7}"/>
                </a:ext>
              </a:extLst>
            </p:cNvPr>
            <p:cNvSpPr/>
            <p:nvPr/>
          </p:nvSpPr>
          <p:spPr>
            <a:xfrm>
              <a:off x="4335295" y="901350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0E7E74C-ED3E-4095-8478-9A0EB5FB6A32}"/>
              </a:ext>
            </a:extLst>
          </p:cNvPr>
          <p:cNvGrpSpPr/>
          <p:nvPr/>
        </p:nvGrpSpPr>
        <p:grpSpPr>
          <a:xfrm>
            <a:off x="5038968" y="5311986"/>
            <a:ext cx="394132" cy="389001"/>
            <a:chOff x="4107647" y="4896992"/>
            <a:chExt cx="394132" cy="389001"/>
          </a:xfrm>
          <a:solidFill>
            <a:schemeClr val="tx1"/>
          </a:solidFill>
        </p:grpSpPr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E6552B01-740A-4FEF-911C-33F159EE3AAE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1A7BD7A-2073-41CE-893C-43E74C7B1622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9C893F32-8288-49C4-82E1-1436A36ED8FA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3E8A09D-FC1D-4E38-A523-D8EE1253526D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2C740362-A360-4927-9FBD-8596891FDA6D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5517D59D-8D6A-4152-B5B7-D2656CF5BCB3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0D6A8D5F-24D8-4BA4-849B-CB9CDD8231E1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4D8DDFD3-1E76-43B1-85E4-86C168DB1D98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AE5517FA-8C8F-451A-9838-B995A5C13DB2}"/>
              </a:ext>
            </a:extLst>
          </p:cNvPr>
          <p:cNvSpPr txBox="1"/>
          <p:nvPr/>
        </p:nvSpPr>
        <p:spPr>
          <a:xfrm>
            <a:off x="641547" y="562335"/>
            <a:ext cx="338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ko-KR" dirty="0"/>
              <a:t>CONCLUSION</a:t>
            </a:r>
            <a:endParaRPr lang="ko-KR" altLang="en-US" dirty="0"/>
          </a:p>
        </p:txBody>
      </p:sp>
      <p:pic>
        <p:nvPicPr>
          <p:cNvPr id="3" name="그래픽 13">
            <a:extLst>
              <a:ext uri="{FF2B5EF4-FFF2-40B4-BE49-F238E27FC236}">
                <a16:creationId xmlns:a16="http://schemas.microsoft.com/office/drawing/2014/main" id="{AEC76C5C-6AB9-B90D-A2EE-3404D2360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9852" y="3920628"/>
            <a:ext cx="952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2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6C59BC-E541-47D5-B28E-0638A99140BF}"/>
              </a:ext>
            </a:extLst>
          </p:cNvPr>
          <p:cNvSpPr txBox="1"/>
          <p:nvPr/>
        </p:nvSpPr>
        <p:spPr>
          <a:xfrm>
            <a:off x="4194628" y="2998113"/>
            <a:ext cx="3802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000" dirty="0">
                <a:solidFill>
                  <a:schemeClr val="bg1"/>
                </a:solidFill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Arial">
      <a:majorFont>
        <a:latin typeface="Arial Black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33B3B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2952</TotalTime>
  <Words>516</Words>
  <Application>Microsoft Macintosh PowerPoint</Application>
  <PresentationFormat>Widescreen</PresentationFormat>
  <Paragraphs>60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Razel Rolan</cp:lastModifiedBy>
  <cp:revision>185</cp:revision>
  <cp:lastPrinted>2024-07-01T13:47:53Z</cp:lastPrinted>
  <dcterms:created xsi:type="dcterms:W3CDTF">2019-04-06T05:20:47Z</dcterms:created>
  <dcterms:modified xsi:type="dcterms:W3CDTF">2024-07-06T05:48:50Z</dcterms:modified>
</cp:coreProperties>
</file>