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c0a6080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c0a6080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c0a6080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c0a6080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c0a6080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c0a6080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c0a6080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c0a6080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6140f7a7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6140f7a7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cc0a6080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cc0a6080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Participation in Oregon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look into stagnant college preparedness and potential fixes</a:t>
            </a:r>
            <a:endParaRPr/>
          </a:p>
        </p:txBody>
      </p:sp>
      <p:sp>
        <p:nvSpPr>
          <p:cNvPr id="130" name="Google Shape;130;p13"/>
          <p:cNvSpPr txBox="1"/>
          <p:nvPr/>
        </p:nvSpPr>
        <p:spPr>
          <a:xfrm>
            <a:off x="192725" y="154975"/>
            <a:ext cx="135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Dimitri Kisten, DSI1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Project1</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6" name="Google Shape;136;p14"/>
          <p:cNvSpPr txBox="1"/>
          <p:nvPr>
            <p:ph idx="1" type="body"/>
          </p:nvPr>
        </p:nvSpPr>
        <p:spPr>
          <a:xfrm>
            <a:off x="819150" y="17470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College Board’s primary revenue stream is from the participation of students taking the SAT. Since 2007 College Board has made $800 million while administering over 5 million exams in 2018, double what it administered in 2007. (Publica Audit)</a:t>
            </a:r>
            <a:endParaRPr/>
          </a:p>
          <a:p>
            <a:pPr indent="0" lvl="0" marL="0" rtl="0" algn="l">
              <a:spcBef>
                <a:spcPts val="1600"/>
              </a:spcBef>
              <a:spcAft>
                <a:spcPts val="0"/>
              </a:spcAft>
              <a:buNone/>
            </a:pPr>
            <a:r>
              <a:rPr lang="en"/>
              <a:t>Despite these facts there still exists some problems that could affect future profit/revenue:</a:t>
            </a:r>
            <a:endParaRPr/>
          </a:p>
          <a:p>
            <a:pPr indent="-311150" lvl="0" marL="457200" rtl="0" algn="l">
              <a:spcBef>
                <a:spcPts val="1600"/>
              </a:spcBef>
              <a:spcAft>
                <a:spcPts val="0"/>
              </a:spcAft>
              <a:buSzPts val="1300"/>
              <a:buChar char="●"/>
            </a:pPr>
            <a:r>
              <a:rPr lang="en"/>
              <a:t>Nearly 40 percent of accredited colleges have dropped the SAT requirement (Washington Post)</a:t>
            </a:r>
            <a:endParaRPr/>
          </a:p>
          <a:p>
            <a:pPr indent="-311150" lvl="0" marL="457200" rtl="0" algn="l">
              <a:spcBef>
                <a:spcPts val="0"/>
              </a:spcBef>
              <a:spcAft>
                <a:spcPts val="0"/>
              </a:spcAft>
              <a:buSzPts val="1300"/>
              <a:buChar char="●"/>
            </a:pPr>
            <a:r>
              <a:rPr lang="en"/>
              <a:t>Only in 2018 did the SAT surpass the ACT in terms of # of tests taken since 2012 (Washington Post)</a:t>
            </a:r>
            <a:endParaRPr/>
          </a:p>
          <a:p>
            <a:pPr indent="-311150" lvl="0" marL="457200" rtl="0" algn="l">
              <a:spcBef>
                <a:spcPts val="0"/>
              </a:spcBef>
              <a:spcAft>
                <a:spcPts val="0"/>
              </a:spcAft>
              <a:buSzPts val="1300"/>
              <a:buChar char="●"/>
            </a:pPr>
            <a:r>
              <a:rPr lang="en"/>
              <a:t>Underemployment is at 40% for new college grads which might lead students to reconsider even going to college (WSJ).</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730950" y="266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2" name="Google Shape;142;p15"/>
          <p:cNvSpPr txBox="1"/>
          <p:nvPr>
            <p:ph idx="1" type="body"/>
          </p:nvPr>
        </p:nvSpPr>
        <p:spPr>
          <a:xfrm>
            <a:off x="398425" y="761775"/>
            <a:ext cx="7682100" cy="298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Aimed to find where would be the best hub for investment to get students to participate in exams.</a:t>
            </a:r>
            <a:endParaRPr/>
          </a:p>
          <a:p>
            <a:pPr indent="-311150" lvl="0" marL="457200" rtl="0" algn="l">
              <a:spcBef>
                <a:spcPts val="0"/>
              </a:spcBef>
              <a:spcAft>
                <a:spcPts val="0"/>
              </a:spcAft>
              <a:buSzPts val="1300"/>
              <a:buChar char="-"/>
            </a:pPr>
            <a:r>
              <a:rPr lang="en"/>
              <a:t>Ignored states with very high SAT participation, limited room for growth.</a:t>
            </a:r>
            <a:endParaRPr/>
          </a:p>
          <a:p>
            <a:pPr indent="-311150" lvl="0" marL="457200" rtl="0" algn="l">
              <a:spcBef>
                <a:spcPts val="0"/>
              </a:spcBef>
              <a:spcAft>
                <a:spcPts val="0"/>
              </a:spcAft>
              <a:buSzPts val="1300"/>
              <a:buChar char="-"/>
            </a:pPr>
            <a:r>
              <a:rPr lang="en"/>
              <a:t>Ignored states where the ACT was mandated such as Hawaii, Alabama, Kentucky, </a:t>
            </a:r>
            <a:r>
              <a:rPr lang="en"/>
              <a:t>Louisiana</a:t>
            </a:r>
            <a:r>
              <a:rPr lang="en"/>
              <a:t>, etc.</a:t>
            </a:r>
            <a:endParaRPr/>
          </a:p>
          <a:p>
            <a:pPr indent="-311150" lvl="0" marL="457200" rtl="0" algn="l">
              <a:spcBef>
                <a:spcPts val="0"/>
              </a:spcBef>
              <a:spcAft>
                <a:spcPts val="0"/>
              </a:spcAft>
              <a:buSzPts val="1300"/>
              <a:buChar char="-"/>
            </a:pPr>
            <a:r>
              <a:rPr lang="en"/>
              <a:t>Decided to focus on states that had a low participation for SAT and ACT, most room for growth.</a:t>
            </a:r>
            <a:endParaRPr/>
          </a:p>
          <a:p>
            <a:pPr indent="-311150" lvl="0" marL="457200" rtl="0" algn="l">
              <a:spcBef>
                <a:spcPts val="0"/>
              </a:spcBef>
              <a:spcAft>
                <a:spcPts val="0"/>
              </a:spcAft>
              <a:buSzPts val="1300"/>
              <a:buChar char="-"/>
            </a:pPr>
            <a:r>
              <a:rPr lang="en"/>
              <a:t>This state was: </a:t>
            </a:r>
            <a:r>
              <a:rPr b="1" lang="en"/>
              <a:t>Oregon</a:t>
            </a:r>
            <a:r>
              <a:rPr lang="en"/>
              <a:t> with an avg. of  40% participation for both tests for both 2017 and 2018. </a:t>
            </a:r>
            <a:endParaRPr/>
          </a:p>
          <a:p>
            <a:pPr indent="-311150" lvl="0" marL="457200" rtl="0" algn="l">
              <a:spcBef>
                <a:spcPts val="0"/>
              </a:spcBef>
              <a:spcAft>
                <a:spcPts val="0"/>
              </a:spcAft>
              <a:buSzPts val="1300"/>
              <a:buChar char="-"/>
            </a:pPr>
            <a:r>
              <a:rPr lang="en"/>
              <a:t>The next step was to research potential reasons for Oregon’s lapse in college preparedness.</a:t>
            </a:r>
            <a:endParaRPr/>
          </a:p>
          <a:p>
            <a:pPr indent="0" lvl="0" marL="457200" rtl="0" algn="l">
              <a:spcBef>
                <a:spcPts val="1600"/>
              </a:spcBef>
              <a:spcAft>
                <a:spcPts val="1600"/>
              </a:spcAft>
              <a:buNone/>
            </a:pPr>
            <a:r>
              <a:t/>
            </a:r>
            <a:endParaRPr/>
          </a:p>
        </p:txBody>
      </p:sp>
      <p:pic>
        <p:nvPicPr>
          <p:cNvPr id="143" name="Google Shape;143;p15"/>
          <p:cNvPicPr preferRelativeResize="0"/>
          <p:nvPr/>
        </p:nvPicPr>
        <p:blipFill>
          <a:blip r:embed="rId3">
            <a:alphaModFix/>
          </a:blip>
          <a:stretch>
            <a:fillRect/>
          </a:stretch>
        </p:blipFill>
        <p:spPr>
          <a:xfrm>
            <a:off x="4725550" y="2771750"/>
            <a:ext cx="3887050" cy="1335350"/>
          </a:xfrm>
          <a:prstGeom prst="rect">
            <a:avLst/>
          </a:prstGeom>
          <a:noFill/>
          <a:ln>
            <a:noFill/>
          </a:ln>
        </p:spPr>
      </p:pic>
      <p:pic>
        <p:nvPicPr>
          <p:cNvPr id="144" name="Google Shape;144;p15"/>
          <p:cNvPicPr preferRelativeResize="0"/>
          <p:nvPr/>
        </p:nvPicPr>
        <p:blipFill>
          <a:blip r:embed="rId4">
            <a:alphaModFix/>
          </a:blip>
          <a:stretch>
            <a:fillRect/>
          </a:stretch>
        </p:blipFill>
        <p:spPr>
          <a:xfrm>
            <a:off x="623250" y="2318900"/>
            <a:ext cx="3723300" cy="261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2535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Findings</a:t>
            </a:r>
            <a:endParaRPr/>
          </a:p>
        </p:txBody>
      </p:sp>
      <p:sp>
        <p:nvSpPr>
          <p:cNvPr id="150" name="Google Shape;150;p16"/>
          <p:cNvSpPr txBox="1"/>
          <p:nvPr>
            <p:ph idx="1" type="body"/>
          </p:nvPr>
        </p:nvSpPr>
        <p:spPr>
          <a:xfrm>
            <a:off x="5309075" y="1137650"/>
            <a:ext cx="3486300" cy="32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Oregon Relative to Other States:</a:t>
            </a:r>
            <a:endParaRPr b="1" sz="1800"/>
          </a:p>
          <a:p>
            <a:pPr indent="-317500" lvl="0" marL="457200" rtl="0" algn="l">
              <a:spcBef>
                <a:spcPts val="1600"/>
              </a:spcBef>
              <a:spcAft>
                <a:spcPts val="0"/>
              </a:spcAft>
              <a:buSzPts val="1400"/>
              <a:buChar char="●"/>
            </a:pPr>
            <a:r>
              <a:rPr b="1" lang="en" sz="1400"/>
              <a:t>48th lowest high school graduation rate in the US (77%).</a:t>
            </a:r>
            <a:endParaRPr b="1" sz="1400"/>
          </a:p>
          <a:p>
            <a:pPr indent="-317500" lvl="0" marL="457200" rtl="0" algn="l">
              <a:spcBef>
                <a:spcPts val="0"/>
              </a:spcBef>
              <a:spcAft>
                <a:spcPts val="0"/>
              </a:spcAft>
              <a:buSzPts val="1400"/>
              <a:buChar char="●"/>
            </a:pPr>
            <a:r>
              <a:rPr b="1" lang="en" sz="1400"/>
              <a:t>Ranks 2nd to last in terms of gap between low and high income students.</a:t>
            </a:r>
            <a:endParaRPr b="1" sz="1400"/>
          </a:p>
          <a:p>
            <a:pPr indent="-317500" lvl="0" marL="457200" rtl="0" algn="l">
              <a:spcBef>
                <a:spcPts val="0"/>
              </a:spcBef>
              <a:spcAft>
                <a:spcPts val="0"/>
              </a:spcAft>
              <a:buSzPts val="1400"/>
              <a:buChar char="●"/>
            </a:pPr>
            <a:r>
              <a:rPr b="1" lang="en" sz="1400"/>
              <a:t>Only 13% of schools had funding at or above the national average for individual students.</a:t>
            </a:r>
            <a:endParaRPr b="1" sz="1400"/>
          </a:p>
        </p:txBody>
      </p:sp>
      <p:pic>
        <p:nvPicPr>
          <p:cNvPr id="151" name="Google Shape;151;p16"/>
          <p:cNvPicPr preferRelativeResize="0"/>
          <p:nvPr/>
        </p:nvPicPr>
        <p:blipFill>
          <a:blip r:embed="rId3">
            <a:alphaModFix/>
          </a:blip>
          <a:stretch>
            <a:fillRect/>
          </a:stretch>
        </p:blipFill>
        <p:spPr>
          <a:xfrm>
            <a:off x="371325" y="986639"/>
            <a:ext cx="4937749" cy="3583410"/>
          </a:xfrm>
          <a:prstGeom prst="rect">
            <a:avLst/>
          </a:prstGeom>
          <a:noFill/>
          <a:ln>
            <a:noFill/>
          </a:ln>
        </p:spPr>
      </p:pic>
      <p:sp>
        <p:nvSpPr>
          <p:cNvPr id="152" name="Google Shape;152;p16"/>
          <p:cNvSpPr txBox="1"/>
          <p:nvPr/>
        </p:nvSpPr>
        <p:spPr>
          <a:xfrm>
            <a:off x="2960550" y="4496200"/>
            <a:ext cx="7334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(Figure via nces.ed.gov)</a:t>
            </a:r>
            <a:endParaRPr>
              <a:latin typeface="Calibri"/>
              <a:ea typeface="Calibri"/>
              <a:cs typeface="Calibri"/>
              <a:sym typeface="Calibri"/>
            </a:endParaRPr>
          </a:p>
        </p:txBody>
      </p:sp>
      <p:sp>
        <p:nvSpPr>
          <p:cNvPr id="153" name="Google Shape;153;p16"/>
          <p:cNvSpPr txBox="1"/>
          <p:nvPr/>
        </p:nvSpPr>
        <p:spPr>
          <a:xfrm>
            <a:off x="990150" y="4496200"/>
            <a:ext cx="73347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Graduation Rates by State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3582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cont.</a:t>
            </a:r>
            <a:endParaRPr/>
          </a:p>
        </p:txBody>
      </p:sp>
      <p:sp>
        <p:nvSpPr>
          <p:cNvPr id="159" name="Google Shape;159;p17"/>
          <p:cNvSpPr txBox="1"/>
          <p:nvPr>
            <p:ph idx="1" type="body"/>
          </p:nvPr>
        </p:nvSpPr>
        <p:spPr>
          <a:xfrm>
            <a:off x="5027625" y="1732400"/>
            <a:ext cx="3515100" cy="25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342900" lvl="0" marL="457200" rtl="0" algn="l">
              <a:spcBef>
                <a:spcPts val="1600"/>
              </a:spcBef>
              <a:spcAft>
                <a:spcPts val="0"/>
              </a:spcAft>
              <a:buSzPts val="1800"/>
              <a:buChar char="●"/>
            </a:pPr>
            <a:r>
              <a:rPr b="1" lang="en" sz="1800"/>
              <a:t>In state enrollment has been declining since 2008.</a:t>
            </a:r>
            <a:endParaRPr b="1" sz="1800"/>
          </a:p>
        </p:txBody>
      </p:sp>
      <p:pic>
        <p:nvPicPr>
          <p:cNvPr id="160" name="Google Shape;160;p17"/>
          <p:cNvPicPr preferRelativeResize="0"/>
          <p:nvPr/>
        </p:nvPicPr>
        <p:blipFill>
          <a:blip r:embed="rId3">
            <a:alphaModFix/>
          </a:blip>
          <a:stretch>
            <a:fillRect/>
          </a:stretch>
        </p:blipFill>
        <p:spPr>
          <a:xfrm>
            <a:off x="360427" y="1312850"/>
            <a:ext cx="4771850" cy="2651026"/>
          </a:xfrm>
          <a:prstGeom prst="rect">
            <a:avLst/>
          </a:prstGeom>
          <a:noFill/>
          <a:ln>
            <a:noFill/>
          </a:ln>
        </p:spPr>
      </p:pic>
      <p:sp>
        <p:nvSpPr>
          <p:cNvPr id="161" name="Google Shape;161;p17"/>
          <p:cNvSpPr txBox="1"/>
          <p:nvPr/>
        </p:nvSpPr>
        <p:spPr>
          <a:xfrm>
            <a:off x="819150" y="3834525"/>
            <a:ext cx="45639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Figure 3 (Oregon.gov)</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Further Research</a:t>
            </a:r>
            <a:endParaRPr/>
          </a:p>
        </p:txBody>
      </p:sp>
      <p:sp>
        <p:nvSpPr>
          <p:cNvPr id="167" name="Google Shape;167;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Oregon is severely lacking in resources to prepare students for college.</a:t>
            </a:r>
            <a:endParaRPr b="1" sz="1800"/>
          </a:p>
          <a:p>
            <a:pPr indent="-342900" lvl="0" marL="457200" rtl="0" algn="l">
              <a:spcBef>
                <a:spcPts val="0"/>
              </a:spcBef>
              <a:spcAft>
                <a:spcPts val="0"/>
              </a:spcAft>
              <a:buSzPts val="1800"/>
              <a:buChar char="●"/>
            </a:pPr>
            <a:r>
              <a:rPr b="1" lang="en" sz="1800"/>
              <a:t>Decreasing college enrollment  → Rise in unemployment → Crime rates? → Hindered economy?</a:t>
            </a:r>
            <a:endParaRPr b="1" sz="1800"/>
          </a:p>
          <a:p>
            <a:pPr indent="-342900" lvl="0" marL="457200" rtl="0" algn="l">
              <a:spcBef>
                <a:spcPts val="0"/>
              </a:spcBef>
              <a:spcAft>
                <a:spcPts val="0"/>
              </a:spcAft>
              <a:buSzPts val="1800"/>
              <a:buChar char="●"/>
            </a:pPr>
            <a:r>
              <a:rPr b="1" lang="en" sz="1800"/>
              <a:t>Where does gov’t pour money?</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922025" y="562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73" name="Google Shape;173;p19"/>
          <p:cNvSpPr txBox="1"/>
          <p:nvPr>
            <p:ph idx="1" type="body"/>
          </p:nvPr>
        </p:nvSpPr>
        <p:spPr>
          <a:xfrm>
            <a:off x="1140625" y="7570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342900" lvl="0" marL="457200" rtl="0" algn="l">
              <a:spcBef>
                <a:spcPts val="1600"/>
              </a:spcBef>
              <a:spcAft>
                <a:spcPts val="0"/>
              </a:spcAft>
              <a:buSzPts val="1800"/>
              <a:buChar char="●"/>
            </a:pPr>
            <a:r>
              <a:rPr lang="en" sz="1800"/>
              <a:t>Start a small campaign in select underperforming schools to show that funding college readiness (tutoring, test prep materials, practice tests, scoring well on the SAT) leads to higher graduation rates and eventual college admission.</a:t>
            </a:r>
            <a:endParaRPr sz="1800"/>
          </a:p>
          <a:p>
            <a:pPr indent="-342900" lvl="0" marL="457200" rtl="0" algn="l">
              <a:spcBef>
                <a:spcPts val="0"/>
              </a:spcBef>
              <a:spcAft>
                <a:spcPts val="0"/>
              </a:spcAft>
              <a:buSzPts val="1800"/>
              <a:buChar char="●"/>
            </a:pPr>
            <a:r>
              <a:rPr lang="en" sz="1800"/>
              <a:t>No majority test = no pushback from state to favor one test over the other.</a:t>
            </a:r>
            <a:endParaRPr sz="1800"/>
          </a:p>
          <a:p>
            <a:pPr indent="-342900" lvl="0" marL="457200" rtl="0" algn="l">
              <a:spcBef>
                <a:spcPts val="0"/>
              </a:spcBef>
              <a:spcAft>
                <a:spcPts val="0"/>
              </a:spcAft>
              <a:buSzPts val="1800"/>
              <a:buChar char="●"/>
            </a:pPr>
            <a:r>
              <a:rPr lang="en" sz="1800"/>
              <a:t>Gov’t would be more likely to mandate SAT and pour money into prep for it in order to avoid the risks stated before.</a:t>
            </a:r>
            <a:endParaRPr sz="1800"/>
          </a:p>
          <a:p>
            <a:pPr indent="-342900" lvl="0" marL="457200" rtl="0" algn="l">
              <a:spcBef>
                <a:spcPts val="0"/>
              </a:spcBef>
              <a:spcAft>
                <a:spcPts val="0"/>
              </a:spcAft>
              <a:buSzPts val="1800"/>
              <a:buChar char="●"/>
            </a:pPr>
            <a:r>
              <a:rPr lang="en" sz="1800"/>
              <a:t>Low risk on College Board, high return through becoming eventual vendor for Oregon.</a:t>
            </a:r>
            <a:endParaRPr sz="1800"/>
          </a:p>
          <a:p>
            <a:pPr indent="0" lvl="0" marL="457200" rtl="0" algn="l">
              <a:spcBef>
                <a:spcPts val="1600"/>
              </a:spcBef>
              <a:spcAft>
                <a:spcPts val="1600"/>
              </a:spcAft>
              <a:buNone/>
            </a:pPr>
            <a:br>
              <a:rPr lang="en" sz="1400"/>
            </a:b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