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9" r:id="rId8"/>
    <p:sldId id="266" r:id="rId9"/>
    <p:sldId id="268" r:id="rId10"/>
    <p:sldId id="262" r:id="rId11"/>
    <p:sldId id="263" r:id="rId12"/>
    <p:sldId id="264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78" y="4414000"/>
            <a:ext cx="7528883" cy="1185521"/>
          </a:xfrm>
        </p:spPr>
        <p:txBody>
          <a:bodyPr anchor="b">
            <a:norm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79" y="5684363"/>
            <a:ext cx="7528882" cy="928771"/>
          </a:xfrm>
        </p:spPr>
        <p:txBody>
          <a:bodyPr>
            <a:normAutofit/>
          </a:bodyPr>
          <a:lstStyle>
            <a:lvl1pPr marL="0" indent="0" algn="l">
              <a:buNone/>
              <a:defRPr sz="16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40" y="1848174"/>
            <a:ext cx="1260000" cy="1260000"/>
          </a:xfrm>
          <a:prstGeom prst="rect">
            <a:avLst/>
          </a:prstGeom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50" y="525307"/>
            <a:ext cx="1260000" cy="1260000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40" y="3373134"/>
            <a:ext cx="3240000" cy="3240000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440" y="1065307"/>
            <a:ext cx="720000" cy="720000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30" y="2388174"/>
            <a:ext cx="720000" cy="720000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650" y="1848174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51"/>
          <a:stretch/>
        </p:blipFill>
        <p:spPr>
          <a:xfrm>
            <a:off x="370779" y="525307"/>
            <a:ext cx="3600000" cy="360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9" b="22058"/>
          <a:stretch/>
        </p:blipFill>
        <p:spPr>
          <a:xfrm>
            <a:off x="4297690" y="525307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77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45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8514" y="1760765"/>
            <a:ext cx="527203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8514" y="2710416"/>
            <a:ext cx="5272039" cy="358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23962" y="1771650"/>
            <a:ext cx="5272039" cy="776971"/>
          </a:xfrm>
          <a:solidFill>
            <a:srgbClr val="003C69"/>
          </a:solidFill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quarter" idx="16"/>
          </p:nvPr>
        </p:nvSpPr>
        <p:spPr>
          <a:xfrm>
            <a:off x="818518" y="2718021"/>
            <a:ext cx="5282924" cy="3584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3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3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FFB500"/>
          </a:solidFill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6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1825626"/>
            <a:ext cx="9096021" cy="41749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24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564335"/>
          </a:xfrm>
          <a:solidFill>
            <a:srgbClr val="FFB500"/>
          </a:solidFill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5643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2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9" name="Rectangle 8"/>
          <p:cNvSpPr/>
          <p:nvPr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2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4220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9060775" y="3117986"/>
            <a:ext cx="4220662" cy="1440000"/>
          </a:xfrm>
          <a:prstGeom prst="rect">
            <a:avLst/>
          </a:prstGeom>
          <a:solidFill>
            <a:srgbClr val="EFEF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2" name="Rectangle 11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15339" y="1727200"/>
            <a:ext cx="3451775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60496" y="1727651"/>
            <a:ext cx="3406619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8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2"/>
            <a:ext cx="7315200" cy="4215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2362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415339" y="1727200"/>
            <a:ext cx="3451775" cy="42164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651"/>
            <a:ext cx="7315200" cy="41996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1338943" cy="365125"/>
          </a:xfrm>
        </p:spPr>
        <p:txBody>
          <a:bodyPr/>
          <a:lstStyle/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67" y="1727650"/>
            <a:ext cx="3589447" cy="419962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1" y="212726"/>
            <a:ext cx="9096023" cy="1440000"/>
          </a:xfrm>
          <a:solidFill>
            <a:srgbClr val="EFEFF0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0447987" y="212726"/>
            <a:ext cx="1440000" cy="144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988" y="6041608"/>
            <a:ext cx="1440000" cy="6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2610"/>
            <a:ext cx="8126507" cy="3475187"/>
          </a:xfrm>
          <a:solidFill>
            <a:srgbClr val="FFB500"/>
          </a:solidFill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29986"/>
            <a:ext cx="8126507" cy="109901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19" y="3947797"/>
            <a:ext cx="2761488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956854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9568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F278-C456-403B-9715-7A82943FFE80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3F64-EB1A-44F8-958F-DF100A0D2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Implementation of </a:t>
            </a:r>
            <a:r>
              <a:rPr lang="en-GB" dirty="0" err="1"/>
              <a:t>Micram</a:t>
            </a:r>
            <a:r>
              <a:rPr lang="en-GB" dirty="0"/>
              <a:t> DAC4 AWG for Twin Pulse 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Dr. Robert Sheehan, Chief Technical Officer, School of Physics</a:t>
            </a:r>
          </a:p>
          <a:p>
            <a:r>
              <a:rPr lang="en-GB" dirty="0"/>
              <a:t>27 – 6 – 2025 </a:t>
            </a:r>
          </a:p>
        </p:txBody>
      </p:sp>
    </p:spTree>
    <p:extLst>
      <p:ext uri="{BB962C8B-B14F-4D97-AF65-F5344CB8AC3E}">
        <p14:creationId xmlns:p14="http://schemas.microsoft.com/office/powerpoint/2010/main" val="186409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ED6D6-45DD-0B01-E1BC-F00D7E227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03EA-35B0-198A-2FF4-21937A1C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Square Pulse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29B1-6E16-451C-5976-8FE61655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2223245"/>
          </a:xfrm>
        </p:spPr>
        <p:txBody>
          <a:bodyPr>
            <a:normAutofit lnSpcReduction="10000"/>
          </a:bodyPr>
          <a:lstStyle/>
          <a:p>
            <a:r>
              <a:rPr lang="en-IE" dirty="0"/>
              <a:t>I implemented a square wave pulse output to examine the instability observed between 25 (GHz) and 29 (GHz)</a:t>
            </a:r>
          </a:p>
          <a:p>
            <a:r>
              <a:rPr lang="en-IE" dirty="0"/>
              <a:t>The instability persisted in the same frequency range</a:t>
            </a:r>
          </a:p>
          <a:p>
            <a:r>
              <a:rPr lang="en-IE" dirty="0"/>
              <a:t>I was able to show that it is possible to obtain pulses with </a:t>
            </a:r>
            <a:br>
              <a:rPr lang="en-IE" dirty="0"/>
            </a:br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&lt; 100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  <a:p>
            <a:r>
              <a:rPr lang="en-IE" dirty="0"/>
              <a:t>Measurements show that square wave pulse widths are equal to the twin pulse widths, which is what you’d expect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438DBC-7C15-9731-08F1-21814E4B18E3}"/>
              </a:ext>
            </a:extLst>
          </p:cNvPr>
          <p:cNvCxnSpPr>
            <a:cxnSpLocks/>
          </p:cNvCxnSpPr>
          <p:nvPr/>
        </p:nvCxnSpPr>
        <p:spPr>
          <a:xfrm>
            <a:off x="300487" y="6320286"/>
            <a:ext cx="734683" cy="28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79714C-3A40-3F10-CCBD-6F95A38F9002}"/>
              </a:ext>
            </a:extLst>
          </p:cNvPr>
          <p:cNvCxnSpPr>
            <a:cxnSpLocks/>
          </p:cNvCxnSpPr>
          <p:nvPr/>
        </p:nvCxnSpPr>
        <p:spPr>
          <a:xfrm>
            <a:off x="1035170" y="4185249"/>
            <a:ext cx="1492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F24DE5-A13F-7575-8CEE-4E0CFC1D22EF}"/>
              </a:ext>
            </a:extLst>
          </p:cNvPr>
          <p:cNvCxnSpPr>
            <a:cxnSpLocks/>
          </p:cNvCxnSpPr>
          <p:nvPr/>
        </p:nvCxnSpPr>
        <p:spPr>
          <a:xfrm>
            <a:off x="2524664" y="6331788"/>
            <a:ext cx="13629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B0142E-E0A1-E879-EBE4-1330A2317A87}"/>
              </a:ext>
            </a:extLst>
          </p:cNvPr>
          <p:cNvCxnSpPr>
            <a:cxnSpLocks/>
          </p:cNvCxnSpPr>
          <p:nvPr/>
        </p:nvCxnSpPr>
        <p:spPr>
          <a:xfrm>
            <a:off x="1035170" y="4179498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A0CE5C-9B5D-FA8B-386C-B9360CEE96B0}"/>
              </a:ext>
            </a:extLst>
          </p:cNvPr>
          <p:cNvCxnSpPr>
            <a:cxnSpLocks/>
          </p:cNvCxnSpPr>
          <p:nvPr/>
        </p:nvCxnSpPr>
        <p:spPr>
          <a:xfrm>
            <a:off x="2524664" y="4179498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271C79-A368-7D82-FB88-24F508E92973}"/>
              </a:ext>
            </a:extLst>
          </p:cNvPr>
          <p:cNvCxnSpPr>
            <a:cxnSpLocks/>
          </p:cNvCxnSpPr>
          <p:nvPr/>
        </p:nvCxnSpPr>
        <p:spPr>
          <a:xfrm>
            <a:off x="3896264" y="4193875"/>
            <a:ext cx="1492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E280F-F2C0-1DEB-419D-F2E57351B34B}"/>
              </a:ext>
            </a:extLst>
          </p:cNvPr>
          <p:cNvCxnSpPr>
            <a:cxnSpLocks/>
          </p:cNvCxnSpPr>
          <p:nvPr/>
        </p:nvCxnSpPr>
        <p:spPr>
          <a:xfrm>
            <a:off x="3896264" y="4188124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4C1C4D-C870-D2A7-B5C5-61DEE8CB04D5}"/>
              </a:ext>
            </a:extLst>
          </p:cNvPr>
          <p:cNvCxnSpPr>
            <a:cxnSpLocks/>
          </p:cNvCxnSpPr>
          <p:nvPr/>
        </p:nvCxnSpPr>
        <p:spPr>
          <a:xfrm>
            <a:off x="5385758" y="4188124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B13BE4-02E5-9FDF-CC9B-C49E0A76915B}"/>
              </a:ext>
            </a:extLst>
          </p:cNvPr>
          <p:cNvCxnSpPr>
            <a:cxnSpLocks/>
          </p:cNvCxnSpPr>
          <p:nvPr/>
        </p:nvCxnSpPr>
        <p:spPr>
          <a:xfrm>
            <a:off x="1035170" y="4940779"/>
            <a:ext cx="14923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BE92CA-F203-962B-81F0-2AE68AA22732}"/>
              </a:ext>
            </a:extLst>
          </p:cNvPr>
          <p:cNvCxnSpPr>
            <a:cxnSpLocks/>
          </p:cNvCxnSpPr>
          <p:nvPr/>
        </p:nvCxnSpPr>
        <p:spPr>
          <a:xfrm>
            <a:off x="2527801" y="5610764"/>
            <a:ext cx="135669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9F11FD-F265-A32D-01F1-25545C71745A}"/>
              </a:ext>
            </a:extLst>
          </p:cNvPr>
          <p:cNvCxnSpPr>
            <a:cxnSpLocks/>
          </p:cNvCxnSpPr>
          <p:nvPr/>
        </p:nvCxnSpPr>
        <p:spPr>
          <a:xfrm>
            <a:off x="3884500" y="4940779"/>
            <a:ext cx="14923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A632F9-1386-A560-4F47-C5EB76D127B5}"/>
              </a:ext>
            </a:extLst>
          </p:cNvPr>
          <p:cNvSpPr txBox="1"/>
          <p:nvPr/>
        </p:nvSpPr>
        <p:spPr>
          <a:xfrm>
            <a:off x="1529580" y="4528675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EA9285-6A8B-25F1-3463-0ACF9B5A2A08}"/>
              </a:ext>
            </a:extLst>
          </p:cNvPr>
          <p:cNvSpPr txBox="1"/>
          <p:nvPr/>
        </p:nvSpPr>
        <p:spPr>
          <a:xfrm>
            <a:off x="4426749" y="4520048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24ED8C-E224-88AE-BFC2-EC74D2E6BE15}"/>
              </a:ext>
            </a:extLst>
          </p:cNvPr>
          <p:cNvSpPr txBox="1"/>
          <p:nvPr/>
        </p:nvSpPr>
        <p:spPr>
          <a:xfrm>
            <a:off x="2962150" y="5137556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A64A76-15AC-BE2D-2488-7E05F2928055}"/>
              </a:ext>
            </a:extLst>
          </p:cNvPr>
          <p:cNvCxnSpPr>
            <a:cxnSpLocks/>
          </p:cNvCxnSpPr>
          <p:nvPr/>
        </p:nvCxnSpPr>
        <p:spPr>
          <a:xfrm>
            <a:off x="5385758" y="6320286"/>
            <a:ext cx="13629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60E58-501E-4662-04C8-DEB606994DB8}"/>
              </a:ext>
            </a:extLst>
          </p:cNvPr>
          <p:cNvCxnSpPr>
            <a:cxnSpLocks/>
          </p:cNvCxnSpPr>
          <p:nvPr/>
        </p:nvCxnSpPr>
        <p:spPr>
          <a:xfrm>
            <a:off x="6742982" y="4193876"/>
            <a:ext cx="1492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8E7DC5-080D-FF1B-67EA-6482C996BFD7}"/>
              </a:ext>
            </a:extLst>
          </p:cNvPr>
          <p:cNvCxnSpPr>
            <a:cxnSpLocks/>
          </p:cNvCxnSpPr>
          <p:nvPr/>
        </p:nvCxnSpPr>
        <p:spPr>
          <a:xfrm>
            <a:off x="8232476" y="6340415"/>
            <a:ext cx="136297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A18CC8-A29B-90DE-693B-7191B1C28DE9}"/>
              </a:ext>
            </a:extLst>
          </p:cNvPr>
          <p:cNvCxnSpPr>
            <a:cxnSpLocks/>
          </p:cNvCxnSpPr>
          <p:nvPr/>
        </p:nvCxnSpPr>
        <p:spPr>
          <a:xfrm>
            <a:off x="6742982" y="4188125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FAAB3C-D8C3-9290-2313-15A9CB4584AC}"/>
              </a:ext>
            </a:extLst>
          </p:cNvPr>
          <p:cNvCxnSpPr>
            <a:cxnSpLocks/>
          </p:cNvCxnSpPr>
          <p:nvPr/>
        </p:nvCxnSpPr>
        <p:spPr>
          <a:xfrm>
            <a:off x="8232476" y="4188125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DCEB0E-DAD7-907A-92D9-93BB4FF1594D}"/>
              </a:ext>
            </a:extLst>
          </p:cNvPr>
          <p:cNvCxnSpPr>
            <a:cxnSpLocks/>
          </p:cNvCxnSpPr>
          <p:nvPr/>
        </p:nvCxnSpPr>
        <p:spPr>
          <a:xfrm>
            <a:off x="9604076" y="4202502"/>
            <a:ext cx="149237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84E963-0DA9-D633-6F37-8B6970FAFBDA}"/>
              </a:ext>
            </a:extLst>
          </p:cNvPr>
          <p:cNvCxnSpPr>
            <a:cxnSpLocks/>
          </p:cNvCxnSpPr>
          <p:nvPr/>
        </p:nvCxnSpPr>
        <p:spPr>
          <a:xfrm>
            <a:off x="9604076" y="4196751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2D0B9B-1073-24B3-DB80-6761E4FA15A6}"/>
              </a:ext>
            </a:extLst>
          </p:cNvPr>
          <p:cNvCxnSpPr>
            <a:cxnSpLocks/>
          </p:cNvCxnSpPr>
          <p:nvPr/>
        </p:nvCxnSpPr>
        <p:spPr>
          <a:xfrm>
            <a:off x="11093570" y="4196751"/>
            <a:ext cx="0" cy="21436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45392F-79FF-4BBF-3F55-34CE2DDA0761}"/>
              </a:ext>
            </a:extLst>
          </p:cNvPr>
          <p:cNvCxnSpPr>
            <a:cxnSpLocks/>
          </p:cNvCxnSpPr>
          <p:nvPr/>
        </p:nvCxnSpPr>
        <p:spPr>
          <a:xfrm>
            <a:off x="6742982" y="4949406"/>
            <a:ext cx="14923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6B7DB5-EFEE-C1BA-EA97-BC3841E96463}"/>
              </a:ext>
            </a:extLst>
          </p:cNvPr>
          <p:cNvCxnSpPr>
            <a:cxnSpLocks/>
          </p:cNvCxnSpPr>
          <p:nvPr/>
        </p:nvCxnSpPr>
        <p:spPr>
          <a:xfrm>
            <a:off x="8235613" y="5619391"/>
            <a:ext cx="135669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32B1A2-089D-4259-D193-098DC37BE9EE}"/>
              </a:ext>
            </a:extLst>
          </p:cNvPr>
          <p:cNvCxnSpPr>
            <a:cxnSpLocks/>
          </p:cNvCxnSpPr>
          <p:nvPr/>
        </p:nvCxnSpPr>
        <p:spPr>
          <a:xfrm>
            <a:off x="9592312" y="4949406"/>
            <a:ext cx="149236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9E670E-4D88-B444-69BD-B1415E769A44}"/>
              </a:ext>
            </a:extLst>
          </p:cNvPr>
          <p:cNvSpPr txBox="1"/>
          <p:nvPr/>
        </p:nvSpPr>
        <p:spPr>
          <a:xfrm>
            <a:off x="7237392" y="4537302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64E2B-CD73-A793-5219-3CD7DD88558A}"/>
              </a:ext>
            </a:extLst>
          </p:cNvPr>
          <p:cNvSpPr txBox="1"/>
          <p:nvPr/>
        </p:nvSpPr>
        <p:spPr>
          <a:xfrm>
            <a:off x="10134561" y="4528675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95788B-C400-6866-333C-E451F8A4DA77}"/>
              </a:ext>
            </a:extLst>
          </p:cNvPr>
          <p:cNvSpPr txBox="1"/>
          <p:nvPr/>
        </p:nvSpPr>
        <p:spPr>
          <a:xfrm>
            <a:off x="8669962" y="5146183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19E8C-C5CD-DF2E-0915-0D1D028993E7}"/>
              </a:ext>
            </a:extLst>
          </p:cNvPr>
          <p:cNvCxnSpPr>
            <a:cxnSpLocks/>
          </p:cNvCxnSpPr>
          <p:nvPr/>
        </p:nvCxnSpPr>
        <p:spPr>
          <a:xfrm>
            <a:off x="11093570" y="6340415"/>
            <a:ext cx="734683" cy="287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067C59-F0B3-F552-13D5-13632844034A}"/>
              </a:ext>
            </a:extLst>
          </p:cNvPr>
          <p:cNvCxnSpPr>
            <a:cxnSpLocks/>
          </p:cNvCxnSpPr>
          <p:nvPr/>
        </p:nvCxnSpPr>
        <p:spPr>
          <a:xfrm>
            <a:off x="5380009" y="5610764"/>
            <a:ext cx="1356699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FC004BD-722B-5B5A-BB18-3D23FE5A41BC}"/>
              </a:ext>
            </a:extLst>
          </p:cNvPr>
          <p:cNvSpPr txBox="1"/>
          <p:nvPr/>
        </p:nvSpPr>
        <p:spPr>
          <a:xfrm>
            <a:off x="5814358" y="5137556"/>
            <a:ext cx="4314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0070C0"/>
                </a:solidFill>
              </a:rPr>
              <a:t>T</a:t>
            </a:r>
            <a:r>
              <a:rPr lang="en-IE" baseline="-2500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25445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175D-6578-A4E8-5FF0-DE969A7FC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487D-0EAC-0064-8D35-B7B785FF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Square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928BDB-E5E5-C3C0-1312-D5ABAF5A3D9B}"/>
              </a:ext>
            </a:extLst>
          </p:cNvPr>
          <p:cNvCxnSpPr>
            <a:cxnSpLocks/>
          </p:cNvCxnSpPr>
          <p:nvPr/>
        </p:nvCxnSpPr>
        <p:spPr>
          <a:xfrm flipV="1">
            <a:off x="7013277" y="1417572"/>
            <a:ext cx="327300" cy="70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C630C6-6098-906F-A8A6-0DBB557E3057}"/>
              </a:ext>
            </a:extLst>
          </p:cNvPr>
          <p:cNvCxnSpPr>
            <a:cxnSpLocks/>
          </p:cNvCxnSpPr>
          <p:nvPr/>
        </p:nvCxnSpPr>
        <p:spPr>
          <a:xfrm>
            <a:off x="7340577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B0AF6-9E83-7AE6-A957-4AABCF3EFA65}"/>
              </a:ext>
            </a:extLst>
          </p:cNvPr>
          <p:cNvCxnSpPr>
            <a:cxnSpLocks/>
          </p:cNvCxnSpPr>
          <p:nvPr/>
        </p:nvCxnSpPr>
        <p:spPr>
          <a:xfrm>
            <a:off x="7779114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6CA869-7FF9-D072-C8AF-5204B4465DF0}"/>
              </a:ext>
            </a:extLst>
          </p:cNvPr>
          <p:cNvCxnSpPr>
            <a:cxnSpLocks/>
          </p:cNvCxnSpPr>
          <p:nvPr/>
        </p:nvCxnSpPr>
        <p:spPr>
          <a:xfrm>
            <a:off x="7340577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4EF5B-1451-510D-FBAB-DE2965D51794}"/>
              </a:ext>
            </a:extLst>
          </p:cNvPr>
          <p:cNvCxnSpPr>
            <a:cxnSpLocks/>
          </p:cNvCxnSpPr>
          <p:nvPr/>
        </p:nvCxnSpPr>
        <p:spPr>
          <a:xfrm>
            <a:off x="777911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DE397-D253-AC56-7DE0-776DEC985C7D}"/>
              </a:ext>
            </a:extLst>
          </p:cNvPr>
          <p:cNvCxnSpPr>
            <a:cxnSpLocks/>
          </p:cNvCxnSpPr>
          <p:nvPr/>
        </p:nvCxnSpPr>
        <p:spPr>
          <a:xfrm>
            <a:off x="8182942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D7CD8C-FA06-45F7-E3A6-E6E2C22CD1E3}"/>
              </a:ext>
            </a:extLst>
          </p:cNvPr>
          <p:cNvCxnSpPr>
            <a:cxnSpLocks/>
          </p:cNvCxnSpPr>
          <p:nvPr/>
        </p:nvCxnSpPr>
        <p:spPr>
          <a:xfrm>
            <a:off x="8182942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DC7002-FAE4-3D9B-003E-9563B14BEE72}"/>
              </a:ext>
            </a:extLst>
          </p:cNvPr>
          <p:cNvCxnSpPr>
            <a:cxnSpLocks/>
          </p:cNvCxnSpPr>
          <p:nvPr/>
        </p:nvCxnSpPr>
        <p:spPr>
          <a:xfrm>
            <a:off x="862148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CD0486-4DD6-B92D-A015-FC6F8E190424}"/>
              </a:ext>
            </a:extLst>
          </p:cNvPr>
          <p:cNvCxnSpPr>
            <a:cxnSpLocks/>
          </p:cNvCxnSpPr>
          <p:nvPr/>
        </p:nvCxnSpPr>
        <p:spPr>
          <a:xfrm>
            <a:off x="7340577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115697-7BCD-966E-FAEE-711B79AB75AB}"/>
              </a:ext>
            </a:extLst>
          </p:cNvPr>
          <p:cNvCxnSpPr>
            <a:cxnSpLocks/>
          </p:cNvCxnSpPr>
          <p:nvPr/>
        </p:nvCxnSpPr>
        <p:spPr>
          <a:xfrm>
            <a:off x="7780038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C83BB9-425B-95FE-B45F-88E90AB629A5}"/>
              </a:ext>
            </a:extLst>
          </p:cNvPr>
          <p:cNvCxnSpPr>
            <a:cxnSpLocks/>
          </p:cNvCxnSpPr>
          <p:nvPr/>
        </p:nvCxnSpPr>
        <p:spPr>
          <a:xfrm>
            <a:off x="8179478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17D30-891C-180C-1D1A-AA582616635B}"/>
              </a:ext>
            </a:extLst>
          </p:cNvPr>
          <p:cNvSpPr txBox="1"/>
          <p:nvPr/>
        </p:nvSpPr>
        <p:spPr>
          <a:xfrm>
            <a:off x="7382626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9FD10-98B9-142B-4064-666502327351}"/>
              </a:ext>
            </a:extLst>
          </p:cNvPr>
          <p:cNvSpPr txBox="1"/>
          <p:nvPr/>
        </p:nvSpPr>
        <p:spPr>
          <a:xfrm>
            <a:off x="8235612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2BC1A-7E1F-AE34-5459-254284313B68}"/>
              </a:ext>
            </a:extLst>
          </p:cNvPr>
          <p:cNvSpPr txBox="1"/>
          <p:nvPr/>
        </p:nvSpPr>
        <p:spPr>
          <a:xfrm>
            <a:off x="7804404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19E4D52-AB24-66BC-7EA2-CC8A3A5B2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8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5DB2A13-49ED-DDB9-DE68-18734F46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8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21CB5-7EB5-06F7-E636-995AC5CB88F4}"/>
              </a:ext>
            </a:extLst>
          </p:cNvPr>
          <p:cNvSpPr txBox="1"/>
          <p:nvPr/>
        </p:nvSpPr>
        <p:spPr>
          <a:xfrm>
            <a:off x="9053263" y="5052117"/>
            <a:ext cx="20978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F</a:t>
            </a:r>
            <a:r>
              <a:rPr lang="en-IE" baseline="-25000" dirty="0"/>
              <a:t>out</a:t>
            </a:r>
            <a:r>
              <a:rPr lang="en-IE" dirty="0"/>
              <a:t> = 0.133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E4EDC-1B1B-0E30-B039-9FDE505161AB}"/>
              </a:ext>
            </a:extLst>
          </p:cNvPr>
          <p:cNvSpPr txBox="1"/>
          <p:nvPr/>
        </p:nvSpPr>
        <p:spPr>
          <a:xfrm>
            <a:off x="2502217" y="3059668"/>
            <a:ext cx="28839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/>
              <a:t>T</a:t>
            </a:r>
            <a:r>
              <a:rPr lang="en-IE" baseline="-25000" dirty="0" err="1"/>
              <a:t>w</a:t>
            </a:r>
            <a:r>
              <a:rPr lang="en-IE" baseline="30000" dirty="0" err="1"/>
              <a:t>min</a:t>
            </a:r>
            <a:r>
              <a:rPr lang="en-IE" dirty="0"/>
              <a:t> ≥ 71.3 ± 4.2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E2CE16-F7ED-1061-37E5-252018457EC7}"/>
              </a:ext>
            </a:extLst>
          </p:cNvPr>
          <p:cNvCxnSpPr>
            <a:cxnSpLocks/>
          </p:cNvCxnSpPr>
          <p:nvPr/>
        </p:nvCxnSpPr>
        <p:spPr>
          <a:xfrm>
            <a:off x="9033051" y="697774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0B3C92-F8BC-7E1F-7B24-C868850C12ED}"/>
              </a:ext>
            </a:extLst>
          </p:cNvPr>
          <p:cNvCxnSpPr>
            <a:cxnSpLocks/>
          </p:cNvCxnSpPr>
          <p:nvPr/>
        </p:nvCxnSpPr>
        <p:spPr>
          <a:xfrm>
            <a:off x="9471588" y="1417571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52775E-6F6B-B142-BFCD-3B2499AFF410}"/>
              </a:ext>
            </a:extLst>
          </p:cNvPr>
          <p:cNvCxnSpPr>
            <a:cxnSpLocks/>
          </p:cNvCxnSpPr>
          <p:nvPr/>
        </p:nvCxnSpPr>
        <p:spPr>
          <a:xfrm>
            <a:off x="9033051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E3F870-96EA-06F5-D482-FF794FD40A46}"/>
              </a:ext>
            </a:extLst>
          </p:cNvPr>
          <p:cNvCxnSpPr>
            <a:cxnSpLocks/>
          </p:cNvCxnSpPr>
          <p:nvPr/>
        </p:nvCxnSpPr>
        <p:spPr>
          <a:xfrm>
            <a:off x="9471588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943961-BD94-E895-464A-5C958B974F32}"/>
              </a:ext>
            </a:extLst>
          </p:cNvPr>
          <p:cNvCxnSpPr>
            <a:cxnSpLocks/>
          </p:cNvCxnSpPr>
          <p:nvPr/>
        </p:nvCxnSpPr>
        <p:spPr>
          <a:xfrm>
            <a:off x="9875416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69AFD8-76D4-8958-F46C-4FA87E8D8D1A}"/>
              </a:ext>
            </a:extLst>
          </p:cNvPr>
          <p:cNvCxnSpPr>
            <a:cxnSpLocks/>
          </p:cNvCxnSpPr>
          <p:nvPr/>
        </p:nvCxnSpPr>
        <p:spPr>
          <a:xfrm>
            <a:off x="9875416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24D64D-804A-1F09-F3DC-36CD9EE61069}"/>
              </a:ext>
            </a:extLst>
          </p:cNvPr>
          <p:cNvCxnSpPr>
            <a:cxnSpLocks/>
          </p:cNvCxnSpPr>
          <p:nvPr/>
        </p:nvCxnSpPr>
        <p:spPr>
          <a:xfrm>
            <a:off x="1031395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B4A74D-8ED2-96FC-E77A-4443773D33B1}"/>
              </a:ext>
            </a:extLst>
          </p:cNvPr>
          <p:cNvCxnSpPr>
            <a:cxnSpLocks/>
          </p:cNvCxnSpPr>
          <p:nvPr/>
        </p:nvCxnSpPr>
        <p:spPr>
          <a:xfrm>
            <a:off x="9033051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B508AB-82CC-24F0-91A4-2B2211956EA4}"/>
              </a:ext>
            </a:extLst>
          </p:cNvPr>
          <p:cNvCxnSpPr>
            <a:cxnSpLocks/>
          </p:cNvCxnSpPr>
          <p:nvPr/>
        </p:nvCxnSpPr>
        <p:spPr>
          <a:xfrm>
            <a:off x="9472512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96C55B-4691-9D1A-0FC5-8EB92A962F07}"/>
              </a:ext>
            </a:extLst>
          </p:cNvPr>
          <p:cNvCxnSpPr>
            <a:cxnSpLocks/>
          </p:cNvCxnSpPr>
          <p:nvPr/>
        </p:nvCxnSpPr>
        <p:spPr>
          <a:xfrm>
            <a:off x="9871952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9F767A-F11B-03E8-F3C5-25983F6D9816}"/>
              </a:ext>
            </a:extLst>
          </p:cNvPr>
          <p:cNvSpPr txBox="1"/>
          <p:nvPr/>
        </p:nvSpPr>
        <p:spPr>
          <a:xfrm>
            <a:off x="907510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089850-25BD-5DD5-5931-4829FA21B8EC}"/>
              </a:ext>
            </a:extLst>
          </p:cNvPr>
          <p:cNvSpPr txBox="1"/>
          <p:nvPr/>
        </p:nvSpPr>
        <p:spPr>
          <a:xfrm>
            <a:off x="9928086" y="706526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A1D718-4C70-D94C-D4EB-891CE33FBE55}"/>
              </a:ext>
            </a:extLst>
          </p:cNvPr>
          <p:cNvSpPr txBox="1"/>
          <p:nvPr/>
        </p:nvSpPr>
        <p:spPr>
          <a:xfrm>
            <a:off x="9496878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CC5C4F-0060-708B-1E97-F6675182B7B7}"/>
              </a:ext>
            </a:extLst>
          </p:cNvPr>
          <p:cNvCxnSpPr>
            <a:cxnSpLocks/>
          </p:cNvCxnSpPr>
          <p:nvPr/>
        </p:nvCxnSpPr>
        <p:spPr>
          <a:xfrm>
            <a:off x="8618862" y="1414679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A8A47C-B773-BEEA-2449-DD5AC776892D}"/>
              </a:ext>
            </a:extLst>
          </p:cNvPr>
          <p:cNvCxnSpPr>
            <a:cxnSpLocks/>
          </p:cNvCxnSpPr>
          <p:nvPr/>
        </p:nvCxnSpPr>
        <p:spPr>
          <a:xfrm>
            <a:off x="8616268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86A7C1-69A6-80BF-E9F1-2EC5C065B473}"/>
              </a:ext>
            </a:extLst>
          </p:cNvPr>
          <p:cNvSpPr txBox="1"/>
          <p:nvPr/>
        </p:nvSpPr>
        <p:spPr>
          <a:xfrm>
            <a:off x="8640634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76A643-E253-939D-4E69-B5B2AC086D06}"/>
              </a:ext>
            </a:extLst>
          </p:cNvPr>
          <p:cNvSpPr txBox="1"/>
          <p:nvPr/>
        </p:nvSpPr>
        <p:spPr>
          <a:xfrm>
            <a:off x="1182131" y="1703272"/>
            <a:ext cx="385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</a:t>
            </a:r>
            <a:r>
              <a:rPr lang="en-IE" dirty="0" err="1"/>
              <a:t>Sq</a:t>
            </a:r>
            <a:r>
              <a:rPr lang="en-IE" dirty="0"/>
              <a:t> Wave Pulse Times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320BA-7099-BCF6-A384-6E8776AC07C4}"/>
              </a:ext>
            </a:extLst>
          </p:cNvPr>
          <p:cNvSpPr txBox="1"/>
          <p:nvPr/>
        </p:nvSpPr>
        <p:spPr>
          <a:xfrm>
            <a:off x="6116726" y="1703704"/>
            <a:ext cx="626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Relationship between </a:t>
            </a:r>
            <a:r>
              <a:rPr lang="en-IE" dirty="0" err="1"/>
              <a:t>Sq</a:t>
            </a:r>
            <a:r>
              <a:rPr lang="en-IE" dirty="0"/>
              <a:t> Wave Freq and Clock Input</a:t>
            </a:r>
          </a:p>
        </p:txBody>
      </p:sp>
    </p:spTree>
    <p:extLst>
      <p:ext uri="{BB962C8B-B14F-4D97-AF65-F5344CB8AC3E}">
        <p14:creationId xmlns:p14="http://schemas.microsoft.com/office/powerpoint/2010/main" val="60153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A85FF-37D5-87EB-63C7-51D45436E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77D-2DE1-A948-0A1B-439C649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Square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4428FF-DA83-DB62-7779-624205BF09C4}"/>
              </a:ext>
            </a:extLst>
          </p:cNvPr>
          <p:cNvCxnSpPr>
            <a:cxnSpLocks/>
          </p:cNvCxnSpPr>
          <p:nvPr/>
        </p:nvCxnSpPr>
        <p:spPr>
          <a:xfrm flipV="1">
            <a:off x="7013277" y="1417572"/>
            <a:ext cx="327300" cy="70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55C1A-170F-4B8F-B48C-350F4A07D0E4}"/>
              </a:ext>
            </a:extLst>
          </p:cNvPr>
          <p:cNvCxnSpPr>
            <a:cxnSpLocks/>
          </p:cNvCxnSpPr>
          <p:nvPr/>
        </p:nvCxnSpPr>
        <p:spPr>
          <a:xfrm>
            <a:off x="7340577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685A8A-6D6A-F2D4-6BB0-B2CD5DDB2A53}"/>
              </a:ext>
            </a:extLst>
          </p:cNvPr>
          <p:cNvCxnSpPr>
            <a:cxnSpLocks/>
          </p:cNvCxnSpPr>
          <p:nvPr/>
        </p:nvCxnSpPr>
        <p:spPr>
          <a:xfrm>
            <a:off x="7779114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243243-43E7-8CAE-00ED-2733C93C0680}"/>
              </a:ext>
            </a:extLst>
          </p:cNvPr>
          <p:cNvCxnSpPr>
            <a:cxnSpLocks/>
          </p:cNvCxnSpPr>
          <p:nvPr/>
        </p:nvCxnSpPr>
        <p:spPr>
          <a:xfrm>
            <a:off x="7340577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9C29F5-888C-08D6-5AA4-DEDED0825690}"/>
              </a:ext>
            </a:extLst>
          </p:cNvPr>
          <p:cNvCxnSpPr>
            <a:cxnSpLocks/>
          </p:cNvCxnSpPr>
          <p:nvPr/>
        </p:nvCxnSpPr>
        <p:spPr>
          <a:xfrm>
            <a:off x="777911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9169-C20A-CF27-99B2-2F5745B640EF}"/>
              </a:ext>
            </a:extLst>
          </p:cNvPr>
          <p:cNvCxnSpPr>
            <a:cxnSpLocks/>
          </p:cNvCxnSpPr>
          <p:nvPr/>
        </p:nvCxnSpPr>
        <p:spPr>
          <a:xfrm>
            <a:off x="8182942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B34FAD-A5B6-1331-8BA3-302AE057073F}"/>
              </a:ext>
            </a:extLst>
          </p:cNvPr>
          <p:cNvCxnSpPr>
            <a:cxnSpLocks/>
          </p:cNvCxnSpPr>
          <p:nvPr/>
        </p:nvCxnSpPr>
        <p:spPr>
          <a:xfrm>
            <a:off x="8182942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7E9135-4205-E09B-DE07-F62D5AC61C31}"/>
              </a:ext>
            </a:extLst>
          </p:cNvPr>
          <p:cNvCxnSpPr>
            <a:cxnSpLocks/>
          </p:cNvCxnSpPr>
          <p:nvPr/>
        </p:nvCxnSpPr>
        <p:spPr>
          <a:xfrm>
            <a:off x="862148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104BBE-DB5E-9CB8-02D9-B28A607B9BFD}"/>
              </a:ext>
            </a:extLst>
          </p:cNvPr>
          <p:cNvCxnSpPr>
            <a:cxnSpLocks/>
          </p:cNvCxnSpPr>
          <p:nvPr/>
        </p:nvCxnSpPr>
        <p:spPr>
          <a:xfrm>
            <a:off x="7340577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C7539-4CC9-962B-5552-FFADEC1FBBAE}"/>
              </a:ext>
            </a:extLst>
          </p:cNvPr>
          <p:cNvCxnSpPr>
            <a:cxnSpLocks/>
          </p:cNvCxnSpPr>
          <p:nvPr/>
        </p:nvCxnSpPr>
        <p:spPr>
          <a:xfrm>
            <a:off x="7780038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BCFB6-B1EE-0B46-0C9F-C19F555FF66B}"/>
              </a:ext>
            </a:extLst>
          </p:cNvPr>
          <p:cNvCxnSpPr>
            <a:cxnSpLocks/>
          </p:cNvCxnSpPr>
          <p:nvPr/>
        </p:nvCxnSpPr>
        <p:spPr>
          <a:xfrm>
            <a:off x="8179478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B8BEB0-884B-8C68-3336-D43F69FCF5FE}"/>
              </a:ext>
            </a:extLst>
          </p:cNvPr>
          <p:cNvSpPr txBox="1"/>
          <p:nvPr/>
        </p:nvSpPr>
        <p:spPr>
          <a:xfrm>
            <a:off x="7382626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3EE1C-52F2-1365-6597-4B4FE70ED8FA}"/>
              </a:ext>
            </a:extLst>
          </p:cNvPr>
          <p:cNvSpPr txBox="1"/>
          <p:nvPr/>
        </p:nvSpPr>
        <p:spPr>
          <a:xfrm>
            <a:off x="8235612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90831A-836B-31AC-1587-6A1915A29C47}"/>
              </a:ext>
            </a:extLst>
          </p:cNvPr>
          <p:cNvSpPr txBox="1"/>
          <p:nvPr/>
        </p:nvSpPr>
        <p:spPr>
          <a:xfrm>
            <a:off x="7804404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13D637-3BF7-017F-3BEE-95588D0A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8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5FDA5F-1613-EF12-2C50-0535AD3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8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9C5DE7-72DA-FEFF-7229-4436AC96BBB3}"/>
              </a:ext>
            </a:extLst>
          </p:cNvPr>
          <p:cNvSpPr txBox="1"/>
          <p:nvPr/>
        </p:nvSpPr>
        <p:spPr>
          <a:xfrm>
            <a:off x="7922265" y="3244334"/>
            <a:ext cx="35668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d</a:t>
            </a:r>
            <a:r>
              <a:rPr lang="en-IE" dirty="0"/>
              <a:t> / T</a:t>
            </a:r>
            <a:r>
              <a:rPr lang="en-IE" baseline="-25000" dirty="0"/>
              <a:t>w</a:t>
            </a:r>
            <a:r>
              <a:rPr lang="en-IE" dirty="0"/>
              <a:t> = 1.992 – 0.004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C6268-0BAC-7926-5B8D-F99AF6D07456}"/>
              </a:ext>
            </a:extLst>
          </p:cNvPr>
          <p:cNvSpPr txBox="1"/>
          <p:nvPr/>
        </p:nvSpPr>
        <p:spPr>
          <a:xfrm>
            <a:off x="2502217" y="3059668"/>
            <a:ext cx="28839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/>
              <a:t>T</a:t>
            </a:r>
            <a:r>
              <a:rPr lang="en-IE" baseline="-25000" dirty="0" err="1"/>
              <a:t>w</a:t>
            </a:r>
            <a:r>
              <a:rPr lang="en-IE" baseline="30000" dirty="0" err="1"/>
              <a:t>min</a:t>
            </a:r>
            <a:r>
              <a:rPr lang="en-IE" dirty="0"/>
              <a:t> ≥ 71.3 ± 4.2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E8877E-880D-CD4C-DA38-D8721986766F}"/>
              </a:ext>
            </a:extLst>
          </p:cNvPr>
          <p:cNvCxnSpPr>
            <a:cxnSpLocks/>
          </p:cNvCxnSpPr>
          <p:nvPr/>
        </p:nvCxnSpPr>
        <p:spPr>
          <a:xfrm>
            <a:off x="9033051" y="697774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68D5F3-B65A-D9BB-4891-C5BE87C79EFB}"/>
              </a:ext>
            </a:extLst>
          </p:cNvPr>
          <p:cNvCxnSpPr>
            <a:cxnSpLocks/>
          </p:cNvCxnSpPr>
          <p:nvPr/>
        </p:nvCxnSpPr>
        <p:spPr>
          <a:xfrm>
            <a:off x="9471588" y="1417571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2EDB06-0C21-0BB0-9AA6-9954173A1396}"/>
              </a:ext>
            </a:extLst>
          </p:cNvPr>
          <p:cNvCxnSpPr>
            <a:cxnSpLocks/>
          </p:cNvCxnSpPr>
          <p:nvPr/>
        </p:nvCxnSpPr>
        <p:spPr>
          <a:xfrm>
            <a:off x="9033051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D24B1C-BEA1-93CF-1182-DA41829C0A1A}"/>
              </a:ext>
            </a:extLst>
          </p:cNvPr>
          <p:cNvCxnSpPr>
            <a:cxnSpLocks/>
          </p:cNvCxnSpPr>
          <p:nvPr/>
        </p:nvCxnSpPr>
        <p:spPr>
          <a:xfrm>
            <a:off x="9471588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62BED7-7017-DCD5-4B3E-77E969FDA175}"/>
              </a:ext>
            </a:extLst>
          </p:cNvPr>
          <p:cNvCxnSpPr>
            <a:cxnSpLocks/>
          </p:cNvCxnSpPr>
          <p:nvPr/>
        </p:nvCxnSpPr>
        <p:spPr>
          <a:xfrm>
            <a:off x="9875416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8AA6BE-4B9F-09F6-FFFD-9E4CC82F7079}"/>
              </a:ext>
            </a:extLst>
          </p:cNvPr>
          <p:cNvCxnSpPr>
            <a:cxnSpLocks/>
          </p:cNvCxnSpPr>
          <p:nvPr/>
        </p:nvCxnSpPr>
        <p:spPr>
          <a:xfrm>
            <a:off x="9875416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E46F5A-D234-EF25-1466-DE24A86FAA90}"/>
              </a:ext>
            </a:extLst>
          </p:cNvPr>
          <p:cNvCxnSpPr>
            <a:cxnSpLocks/>
          </p:cNvCxnSpPr>
          <p:nvPr/>
        </p:nvCxnSpPr>
        <p:spPr>
          <a:xfrm>
            <a:off x="1031395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0E38FB-361F-8BF7-6DBE-73DBA42ADC8D}"/>
              </a:ext>
            </a:extLst>
          </p:cNvPr>
          <p:cNvCxnSpPr>
            <a:cxnSpLocks/>
          </p:cNvCxnSpPr>
          <p:nvPr/>
        </p:nvCxnSpPr>
        <p:spPr>
          <a:xfrm>
            <a:off x="9033051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1C5EBC-FCDB-E0F7-EF56-DFB13CF01D31}"/>
              </a:ext>
            </a:extLst>
          </p:cNvPr>
          <p:cNvCxnSpPr>
            <a:cxnSpLocks/>
          </p:cNvCxnSpPr>
          <p:nvPr/>
        </p:nvCxnSpPr>
        <p:spPr>
          <a:xfrm>
            <a:off x="9472512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FAA599-5985-30A2-D89F-9A31C285F4E8}"/>
              </a:ext>
            </a:extLst>
          </p:cNvPr>
          <p:cNvCxnSpPr>
            <a:cxnSpLocks/>
          </p:cNvCxnSpPr>
          <p:nvPr/>
        </p:nvCxnSpPr>
        <p:spPr>
          <a:xfrm>
            <a:off x="9871952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ECFCA3-59F8-B3D4-9229-29174ED2C839}"/>
              </a:ext>
            </a:extLst>
          </p:cNvPr>
          <p:cNvSpPr txBox="1"/>
          <p:nvPr/>
        </p:nvSpPr>
        <p:spPr>
          <a:xfrm>
            <a:off x="907510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BA7BD5-A8DD-08C6-8AF2-96588BB3ECB0}"/>
              </a:ext>
            </a:extLst>
          </p:cNvPr>
          <p:cNvSpPr txBox="1"/>
          <p:nvPr/>
        </p:nvSpPr>
        <p:spPr>
          <a:xfrm>
            <a:off x="9928086" y="706526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0C3B80-EA7B-36F0-AB04-82D56DCD9A16}"/>
              </a:ext>
            </a:extLst>
          </p:cNvPr>
          <p:cNvSpPr txBox="1"/>
          <p:nvPr/>
        </p:nvSpPr>
        <p:spPr>
          <a:xfrm>
            <a:off x="9496878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4C4294-B3B7-0EE7-8FDA-A8C5FB2AF4CC}"/>
              </a:ext>
            </a:extLst>
          </p:cNvPr>
          <p:cNvCxnSpPr>
            <a:cxnSpLocks/>
          </p:cNvCxnSpPr>
          <p:nvPr/>
        </p:nvCxnSpPr>
        <p:spPr>
          <a:xfrm>
            <a:off x="8618862" y="1414679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60FA76-0F53-DBA5-F630-5E43478EF687}"/>
              </a:ext>
            </a:extLst>
          </p:cNvPr>
          <p:cNvCxnSpPr>
            <a:cxnSpLocks/>
          </p:cNvCxnSpPr>
          <p:nvPr/>
        </p:nvCxnSpPr>
        <p:spPr>
          <a:xfrm>
            <a:off x="8616268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13081B-1F1E-22A3-3A5C-154B6C2BD44A}"/>
              </a:ext>
            </a:extLst>
          </p:cNvPr>
          <p:cNvSpPr txBox="1"/>
          <p:nvPr/>
        </p:nvSpPr>
        <p:spPr>
          <a:xfrm>
            <a:off x="8640634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278DE-9810-44E4-6615-6D4E19A01577}"/>
              </a:ext>
            </a:extLst>
          </p:cNvPr>
          <p:cNvSpPr txBox="1"/>
          <p:nvPr/>
        </p:nvSpPr>
        <p:spPr>
          <a:xfrm>
            <a:off x="1182131" y="1703272"/>
            <a:ext cx="385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</a:t>
            </a:r>
            <a:r>
              <a:rPr lang="en-IE" dirty="0" err="1"/>
              <a:t>Sq</a:t>
            </a:r>
            <a:r>
              <a:rPr lang="en-IE" dirty="0"/>
              <a:t> Wave Pulse Times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6B317-BA20-BDCB-CE5F-ADB31CDEBF59}"/>
              </a:ext>
            </a:extLst>
          </p:cNvPr>
          <p:cNvSpPr txBox="1"/>
          <p:nvPr/>
        </p:nvSpPr>
        <p:spPr>
          <a:xfrm>
            <a:off x="6755080" y="1710395"/>
            <a:ext cx="49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 showing that T</a:t>
            </a:r>
            <a:r>
              <a:rPr lang="en-IE" baseline="-25000" dirty="0"/>
              <a:t>d</a:t>
            </a:r>
            <a:r>
              <a:rPr lang="en-IE" dirty="0"/>
              <a:t> = 2 T</a:t>
            </a:r>
            <a:r>
              <a:rPr lang="en-IE" baseline="-25000" dirty="0"/>
              <a:t>w</a:t>
            </a:r>
            <a:r>
              <a:rPr lang="en-IE" dirty="0"/>
              <a:t> as required</a:t>
            </a:r>
          </a:p>
        </p:txBody>
      </p:sp>
    </p:spTree>
    <p:extLst>
      <p:ext uri="{BB962C8B-B14F-4D97-AF65-F5344CB8AC3E}">
        <p14:creationId xmlns:p14="http://schemas.microsoft.com/office/powerpoint/2010/main" val="1247688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A21C-182F-DFD9-9D56-603DEC29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817-DEEB-5FD9-8759-FFC27233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Square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2F6F90-53E1-CB98-5195-E1C0948F8626}"/>
              </a:ext>
            </a:extLst>
          </p:cNvPr>
          <p:cNvCxnSpPr>
            <a:cxnSpLocks/>
          </p:cNvCxnSpPr>
          <p:nvPr/>
        </p:nvCxnSpPr>
        <p:spPr>
          <a:xfrm flipV="1">
            <a:off x="7013277" y="1417572"/>
            <a:ext cx="327300" cy="70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A0AC35-9198-B7C4-5174-1BDFC6942139}"/>
              </a:ext>
            </a:extLst>
          </p:cNvPr>
          <p:cNvCxnSpPr>
            <a:cxnSpLocks/>
          </p:cNvCxnSpPr>
          <p:nvPr/>
        </p:nvCxnSpPr>
        <p:spPr>
          <a:xfrm>
            <a:off x="7340577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DFC0EB-8612-C933-22E1-9E853B84B51D}"/>
              </a:ext>
            </a:extLst>
          </p:cNvPr>
          <p:cNvCxnSpPr>
            <a:cxnSpLocks/>
          </p:cNvCxnSpPr>
          <p:nvPr/>
        </p:nvCxnSpPr>
        <p:spPr>
          <a:xfrm>
            <a:off x="7779114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BF42F9-0CF6-9938-E027-667D7A39A2A9}"/>
              </a:ext>
            </a:extLst>
          </p:cNvPr>
          <p:cNvCxnSpPr>
            <a:cxnSpLocks/>
          </p:cNvCxnSpPr>
          <p:nvPr/>
        </p:nvCxnSpPr>
        <p:spPr>
          <a:xfrm>
            <a:off x="7340577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24DFC6-B831-B23D-737F-15426986DDDF}"/>
              </a:ext>
            </a:extLst>
          </p:cNvPr>
          <p:cNvCxnSpPr>
            <a:cxnSpLocks/>
          </p:cNvCxnSpPr>
          <p:nvPr/>
        </p:nvCxnSpPr>
        <p:spPr>
          <a:xfrm>
            <a:off x="777911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AC0B69-BFA1-A2D1-E453-A52A560A2DB0}"/>
              </a:ext>
            </a:extLst>
          </p:cNvPr>
          <p:cNvCxnSpPr>
            <a:cxnSpLocks/>
          </p:cNvCxnSpPr>
          <p:nvPr/>
        </p:nvCxnSpPr>
        <p:spPr>
          <a:xfrm>
            <a:off x="8182942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87E1C4-5E99-E3A3-6133-7A1C4ABCFA38}"/>
              </a:ext>
            </a:extLst>
          </p:cNvPr>
          <p:cNvCxnSpPr>
            <a:cxnSpLocks/>
          </p:cNvCxnSpPr>
          <p:nvPr/>
        </p:nvCxnSpPr>
        <p:spPr>
          <a:xfrm>
            <a:off x="8182942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A598DB-5679-8B73-FFCF-E980F9D50BAA}"/>
              </a:ext>
            </a:extLst>
          </p:cNvPr>
          <p:cNvCxnSpPr>
            <a:cxnSpLocks/>
          </p:cNvCxnSpPr>
          <p:nvPr/>
        </p:nvCxnSpPr>
        <p:spPr>
          <a:xfrm>
            <a:off x="862148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3DC773-0390-7340-0D42-47A02CA6C266}"/>
              </a:ext>
            </a:extLst>
          </p:cNvPr>
          <p:cNvCxnSpPr>
            <a:cxnSpLocks/>
          </p:cNvCxnSpPr>
          <p:nvPr/>
        </p:nvCxnSpPr>
        <p:spPr>
          <a:xfrm>
            <a:off x="7340577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488AA9-2994-3DF8-5F01-0197B583904B}"/>
              </a:ext>
            </a:extLst>
          </p:cNvPr>
          <p:cNvCxnSpPr>
            <a:cxnSpLocks/>
          </p:cNvCxnSpPr>
          <p:nvPr/>
        </p:nvCxnSpPr>
        <p:spPr>
          <a:xfrm>
            <a:off x="7780038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810A27-F712-55C9-E9AB-5BE010C704A9}"/>
              </a:ext>
            </a:extLst>
          </p:cNvPr>
          <p:cNvCxnSpPr>
            <a:cxnSpLocks/>
          </p:cNvCxnSpPr>
          <p:nvPr/>
        </p:nvCxnSpPr>
        <p:spPr>
          <a:xfrm>
            <a:off x="8179478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94B336-FA7C-3AD4-8807-04582F5BF083}"/>
              </a:ext>
            </a:extLst>
          </p:cNvPr>
          <p:cNvSpPr txBox="1"/>
          <p:nvPr/>
        </p:nvSpPr>
        <p:spPr>
          <a:xfrm>
            <a:off x="7382626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084DE-7E2F-09CA-714A-EB1B5D7E8D9C}"/>
              </a:ext>
            </a:extLst>
          </p:cNvPr>
          <p:cNvSpPr txBox="1"/>
          <p:nvPr/>
        </p:nvSpPr>
        <p:spPr>
          <a:xfrm>
            <a:off x="8235612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1C5E4-5630-A9BC-3D0C-03BAEA0843E1}"/>
              </a:ext>
            </a:extLst>
          </p:cNvPr>
          <p:cNvSpPr txBox="1"/>
          <p:nvPr/>
        </p:nvSpPr>
        <p:spPr>
          <a:xfrm>
            <a:off x="7804404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485562-864D-BA4A-E867-48307D65F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8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4D4109-770E-2163-F5C6-9D0A19DEB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8" cy="4828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08DA98-0C99-4B0A-EFDD-53031BF512F7}"/>
              </a:ext>
            </a:extLst>
          </p:cNvPr>
          <p:cNvSpPr txBox="1"/>
          <p:nvPr/>
        </p:nvSpPr>
        <p:spPr>
          <a:xfrm>
            <a:off x="2502217" y="3059668"/>
            <a:ext cx="288399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/>
              <a:t>T</a:t>
            </a:r>
            <a:r>
              <a:rPr lang="en-IE" baseline="-25000" dirty="0" err="1"/>
              <a:t>w</a:t>
            </a:r>
            <a:r>
              <a:rPr lang="en-IE" baseline="30000" dirty="0" err="1"/>
              <a:t>min</a:t>
            </a:r>
            <a:r>
              <a:rPr lang="en-IE" dirty="0"/>
              <a:t> ≥ 71.3 ± 4.2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229C6D-02BD-F4A3-E8E1-FCB5221B1E82}"/>
              </a:ext>
            </a:extLst>
          </p:cNvPr>
          <p:cNvCxnSpPr>
            <a:cxnSpLocks/>
          </p:cNvCxnSpPr>
          <p:nvPr/>
        </p:nvCxnSpPr>
        <p:spPr>
          <a:xfrm>
            <a:off x="9033051" y="697774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AB8DFF-46AA-9351-45E8-CC361A3A7217}"/>
              </a:ext>
            </a:extLst>
          </p:cNvPr>
          <p:cNvCxnSpPr>
            <a:cxnSpLocks/>
          </p:cNvCxnSpPr>
          <p:nvPr/>
        </p:nvCxnSpPr>
        <p:spPr>
          <a:xfrm>
            <a:off x="9471588" y="1417571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88F957-0602-9CEA-B4F1-2E7745A64177}"/>
              </a:ext>
            </a:extLst>
          </p:cNvPr>
          <p:cNvCxnSpPr>
            <a:cxnSpLocks/>
          </p:cNvCxnSpPr>
          <p:nvPr/>
        </p:nvCxnSpPr>
        <p:spPr>
          <a:xfrm>
            <a:off x="9033051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16348C-E48C-0B4B-7590-7E3A98965D15}"/>
              </a:ext>
            </a:extLst>
          </p:cNvPr>
          <p:cNvCxnSpPr>
            <a:cxnSpLocks/>
          </p:cNvCxnSpPr>
          <p:nvPr/>
        </p:nvCxnSpPr>
        <p:spPr>
          <a:xfrm>
            <a:off x="9471588" y="695846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1E3CDA-5003-A453-7B15-2D1C575EF47D}"/>
              </a:ext>
            </a:extLst>
          </p:cNvPr>
          <p:cNvCxnSpPr>
            <a:cxnSpLocks/>
          </p:cNvCxnSpPr>
          <p:nvPr/>
        </p:nvCxnSpPr>
        <p:spPr>
          <a:xfrm>
            <a:off x="9875416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C2AEFB-10DC-BD69-8106-4877851B5680}"/>
              </a:ext>
            </a:extLst>
          </p:cNvPr>
          <p:cNvCxnSpPr>
            <a:cxnSpLocks/>
          </p:cNvCxnSpPr>
          <p:nvPr/>
        </p:nvCxnSpPr>
        <p:spPr>
          <a:xfrm>
            <a:off x="9875416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909315-8AAA-AA17-82E9-24F92CA4825D}"/>
              </a:ext>
            </a:extLst>
          </p:cNvPr>
          <p:cNvCxnSpPr>
            <a:cxnSpLocks/>
          </p:cNvCxnSpPr>
          <p:nvPr/>
        </p:nvCxnSpPr>
        <p:spPr>
          <a:xfrm>
            <a:off x="10313954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50E03E-9505-577A-3C34-27A2304A8AF5}"/>
              </a:ext>
            </a:extLst>
          </p:cNvPr>
          <p:cNvCxnSpPr>
            <a:cxnSpLocks/>
          </p:cNvCxnSpPr>
          <p:nvPr/>
        </p:nvCxnSpPr>
        <p:spPr>
          <a:xfrm>
            <a:off x="9033051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54965-F021-394B-D4A7-19C6CC2B4D66}"/>
              </a:ext>
            </a:extLst>
          </p:cNvPr>
          <p:cNvCxnSpPr>
            <a:cxnSpLocks/>
          </p:cNvCxnSpPr>
          <p:nvPr/>
        </p:nvCxnSpPr>
        <p:spPr>
          <a:xfrm>
            <a:off x="9472512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D97987-DE4A-F5F7-E531-82760CCE4E51}"/>
              </a:ext>
            </a:extLst>
          </p:cNvPr>
          <p:cNvCxnSpPr>
            <a:cxnSpLocks/>
          </p:cNvCxnSpPr>
          <p:nvPr/>
        </p:nvCxnSpPr>
        <p:spPr>
          <a:xfrm>
            <a:off x="9871952" y="951126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AFC27FA-539C-8CB3-70A4-0AAB46FFAB8E}"/>
              </a:ext>
            </a:extLst>
          </p:cNvPr>
          <p:cNvSpPr txBox="1"/>
          <p:nvPr/>
        </p:nvSpPr>
        <p:spPr>
          <a:xfrm>
            <a:off x="907510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745CD5-DE1D-F148-4C8B-206B260F9608}"/>
              </a:ext>
            </a:extLst>
          </p:cNvPr>
          <p:cNvSpPr txBox="1"/>
          <p:nvPr/>
        </p:nvSpPr>
        <p:spPr>
          <a:xfrm>
            <a:off x="9928086" y="706526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883CC-1138-F914-1A98-3813B27AA05D}"/>
              </a:ext>
            </a:extLst>
          </p:cNvPr>
          <p:cNvSpPr txBox="1"/>
          <p:nvPr/>
        </p:nvSpPr>
        <p:spPr>
          <a:xfrm>
            <a:off x="9496878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EF861C-F423-F9B3-0A51-6F5A78ED23A9}"/>
              </a:ext>
            </a:extLst>
          </p:cNvPr>
          <p:cNvCxnSpPr>
            <a:cxnSpLocks/>
          </p:cNvCxnSpPr>
          <p:nvPr/>
        </p:nvCxnSpPr>
        <p:spPr>
          <a:xfrm>
            <a:off x="8618862" y="1414679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552CC4-5994-B1CA-F7A4-7C6D02DC25A0}"/>
              </a:ext>
            </a:extLst>
          </p:cNvPr>
          <p:cNvCxnSpPr>
            <a:cxnSpLocks/>
          </p:cNvCxnSpPr>
          <p:nvPr/>
        </p:nvCxnSpPr>
        <p:spPr>
          <a:xfrm>
            <a:off x="8616268" y="1175791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3E50810-C49C-4494-F069-B17E6B12A7FF}"/>
              </a:ext>
            </a:extLst>
          </p:cNvPr>
          <p:cNvSpPr txBox="1"/>
          <p:nvPr/>
        </p:nvSpPr>
        <p:spPr>
          <a:xfrm>
            <a:off x="8640634" y="913595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D2063-445B-7034-4B2D-E6ADACB46D75}"/>
              </a:ext>
            </a:extLst>
          </p:cNvPr>
          <p:cNvSpPr txBox="1"/>
          <p:nvPr/>
        </p:nvSpPr>
        <p:spPr>
          <a:xfrm>
            <a:off x="1182131" y="1703272"/>
            <a:ext cx="385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</a:t>
            </a:r>
            <a:r>
              <a:rPr lang="en-IE" dirty="0" err="1"/>
              <a:t>Sq</a:t>
            </a:r>
            <a:r>
              <a:rPr lang="en-IE" dirty="0"/>
              <a:t> Wave Pulse Times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A7EBE3-A2CF-695F-0DDF-E36CC28A8E0C}"/>
              </a:ext>
            </a:extLst>
          </p:cNvPr>
          <p:cNvSpPr txBox="1"/>
          <p:nvPr/>
        </p:nvSpPr>
        <p:spPr>
          <a:xfrm>
            <a:off x="7382626" y="1453867"/>
            <a:ext cx="423064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E" dirty="0"/>
              <a:t>Linear relationship exists between </a:t>
            </a:r>
            <a:br>
              <a:rPr lang="en-IE" dirty="0"/>
            </a:br>
            <a:r>
              <a:rPr lang="en-IE" dirty="0"/>
              <a:t>T</a:t>
            </a:r>
            <a:r>
              <a:rPr lang="en-IE" sz="2000" baseline="-25000" dirty="0"/>
              <a:t>w</a:t>
            </a:r>
            <a:r>
              <a:rPr lang="en-IE" dirty="0"/>
              <a:t>[GHz] and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[GHz]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6D5DCE-417D-7317-D596-994FBFDC3374}"/>
              </a:ext>
            </a:extLst>
          </p:cNvPr>
          <p:cNvSpPr txBox="1"/>
          <p:nvPr/>
        </p:nvSpPr>
        <p:spPr>
          <a:xfrm>
            <a:off x="6961064" y="2797788"/>
            <a:ext cx="349954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[GHz] = (2/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)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[GHz]</a:t>
            </a:r>
          </a:p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[</a:t>
            </a:r>
            <a:r>
              <a:rPr lang="en-IE" dirty="0" err="1"/>
              <a:t>ps</a:t>
            </a:r>
            <a:r>
              <a:rPr lang="en-IE" dirty="0"/>
              <a:t>] = 1000/T</a:t>
            </a:r>
            <a:r>
              <a:rPr lang="en-IE" baseline="-25000" dirty="0"/>
              <a:t>w</a:t>
            </a:r>
            <a:r>
              <a:rPr lang="en-IE" dirty="0"/>
              <a:t>[GHz]</a:t>
            </a:r>
          </a:p>
        </p:txBody>
      </p:sp>
    </p:spTree>
    <p:extLst>
      <p:ext uri="{BB962C8B-B14F-4D97-AF65-F5344CB8AC3E}">
        <p14:creationId xmlns:p14="http://schemas.microsoft.com/office/powerpoint/2010/main" val="255116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39A0-2D59-71AE-7FA7-86D595FF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8126-F4B4-5A6B-2BB4-C3CC48C6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Using </a:t>
            </a:r>
            <a:r>
              <a:rPr lang="en-IE" dirty="0" err="1"/>
              <a:t>Micram</a:t>
            </a:r>
            <a:r>
              <a:rPr lang="en-IE" dirty="0"/>
              <a:t> DAC4 AWG it’s possible to obtain the desired twin-pulse output</a:t>
            </a:r>
          </a:p>
          <a:p>
            <a:r>
              <a:rPr lang="en-IE" dirty="0"/>
              <a:t>It’s possible to control the pulse width and the pulse separation</a:t>
            </a:r>
          </a:p>
          <a:p>
            <a:r>
              <a:rPr lang="en-IE" dirty="0"/>
              <a:t>Pulse width is controlled by the input clock</a:t>
            </a:r>
          </a:p>
          <a:p>
            <a:r>
              <a:rPr lang="en-IE" dirty="0"/>
              <a:t>Output is stable for all frequencies </a:t>
            </a:r>
            <a:r>
              <a:rPr lang="en-IE" b="1" i="1" u="sng" dirty="0"/>
              <a:t>outside</a:t>
            </a:r>
            <a:r>
              <a:rPr lang="en-IE" dirty="0"/>
              <a:t> the range 25 (GHz) to 29 (GHz)</a:t>
            </a:r>
          </a:p>
          <a:p>
            <a:r>
              <a:rPr lang="en-IE" dirty="0"/>
              <a:t>Pulse widths down to 110 (</a:t>
            </a:r>
            <a:r>
              <a:rPr lang="en-IE" dirty="0" err="1"/>
              <a:t>ps</a:t>
            </a:r>
            <a:r>
              <a:rPr lang="en-IE" dirty="0"/>
              <a:t>) and less than 100 (</a:t>
            </a:r>
            <a:r>
              <a:rPr lang="en-IE" dirty="0" err="1"/>
              <a:t>ps</a:t>
            </a:r>
            <a:r>
              <a:rPr lang="en-IE" dirty="0"/>
              <a:t>) possible. </a:t>
            </a:r>
          </a:p>
          <a:p>
            <a:r>
              <a:rPr lang="en-IE" dirty="0"/>
              <a:t>Timing measurements are limited by the resolution of the real-time scope ≈ 10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202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3758-4AAC-D380-2E4A-8E3F2CF6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7702-7175-8C80-BE79-D8509D89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2223245"/>
          </a:xfrm>
        </p:spPr>
        <p:txBody>
          <a:bodyPr>
            <a:normAutofit/>
          </a:bodyPr>
          <a:lstStyle/>
          <a:p>
            <a:r>
              <a:rPr lang="en-IE" dirty="0"/>
              <a:t>I was asked to configure the </a:t>
            </a:r>
            <a:r>
              <a:rPr lang="en-IE" dirty="0" err="1"/>
              <a:t>Micram</a:t>
            </a:r>
            <a:r>
              <a:rPr lang="en-IE" dirty="0"/>
              <a:t> DAC4 AWG to output the following pulse pattern in which T</a:t>
            </a:r>
            <a:r>
              <a:rPr lang="en-IE" baseline="-25000" dirty="0"/>
              <a:t>w</a:t>
            </a:r>
            <a:r>
              <a:rPr lang="en-IE" dirty="0"/>
              <a:t> ≈ 100 (</a:t>
            </a:r>
            <a:r>
              <a:rPr lang="en-IE" dirty="0" err="1"/>
              <a:t>ps</a:t>
            </a:r>
            <a:r>
              <a:rPr lang="en-IE" dirty="0"/>
              <a:t>) and T</a:t>
            </a:r>
            <a:r>
              <a:rPr lang="en-IE" baseline="-25000" dirty="0"/>
              <a:t>d</a:t>
            </a:r>
            <a:r>
              <a:rPr lang="en-IE" dirty="0"/>
              <a:t> ≥ 100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  <a:p>
            <a:r>
              <a:rPr lang="en-IE" dirty="0"/>
              <a:t>Pulse height V ≈ 400 mV, but this can always be amplified</a:t>
            </a:r>
          </a:p>
          <a:p>
            <a:r>
              <a:rPr lang="en-IE" dirty="0"/>
              <a:t>Possible to obtain pattern with T</a:t>
            </a:r>
            <a:r>
              <a:rPr lang="en-IE" baseline="-25000" dirty="0"/>
              <a:t>w</a:t>
            </a:r>
            <a:r>
              <a:rPr lang="en-IE" dirty="0"/>
              <a:t> ≈ 110 (</a:t>
            </a:r>
            <a:r>
              <a:rPr lang="en-IE" dirty="0" err="1"/>
              <a:t>ps</a:t>
            </a:r>
            <a:r>
              <a:rPr lang="en-IE" dirty="0"/>
              <a:t>) and Td ≥ 110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B3F7BE-34E1-818A-5149-E09572F38EF3}"/>
              </a:ext>
            </a:extLst>
          </p:cNvPr>
          <p:cNvGrpSpPr/>
          <p:nvPr/>
        </p:nvGrpSpPr>
        <p:grpSpPr>
          <a:xfrm>
            <a:off x="379562" y="4136366"/>
            <a:ext cx="10049774" cy="2160916"/>
            <a:chOff x="379562" y="4136366"/>
            <a:chExt cx="10049774" cy="21609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3D9190F-3BF3-F4A3-40D3-371ED627D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62" y="6280030"/>
              <a:ext cx="2881223" cy="172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46E434-DE28-4BC8-217B-E20249B1429E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142117"/>
              <a:ext cx="14923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AC471E-1319-7882-59FF-7953735B323A}"/>
                </a:ext>
              </a:extLst>
            </p:cNvPr>
            <p:cNvCxnSpPr>
              <a:cxnSpLocks/>
            </p:cNvCxnSpPr>
            <p:nvPr/>
          </p:nvCxnSpPr>
          <p:spPr>
            <a:xfrm>
              <a:off x="4750279" y="6288656"/>
              <a:ext cx="13629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AA26D0-00AC-B1FF-C086-79258A10656D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136366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9E3F14-2885-9ABD-3056-EC2034B1D56D}"/>
                </a:ext>
              </a:extLst>
            </p:cNvPr>
            <p:cNvCxnSpPr>
              <a:cxnSpLocks/>
            </p:cNvCxnSpPr>
            <p:nvPr/>
          </p:nvCxnSpPr>
          <p:spPr>
            <a:xfrm>
              <a:off x="4750279" y="4136366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3DE8FC4-CB33-FDD2-BBE3-18990F5AD7F3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79" y="4150743"/>
              <a:ext cx="14923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A38D95-53F8-1FC7-889C-340812FE7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73" y="6288656"/>
              <a:ext cx="2817963" cy="862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38D68A-C28F-67EE-4E68-F0DBA8FD67AC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79" y="4144992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D8AD4-BB53-8610-62A5-7DF7FB9AC468}"/>
                </a:ext>
              </a:extLst>
            </p:cNvPr>
            <p:cNvCxnSpPr>
              <a:cxnSpLocks/>
            </p:cNvCxnSpPr>
            <p:nvPr/>
          </p:nvCxnSpPr>
          <p:spPr>
            <a:xfrm>
              <a:off x="7611373" y="4144992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67B5A5-79B2-9CDB-8224-21219C036228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897647"/>
              <a:ext cx="149236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D79271-CFFB-DA1A-064A-5F396F072678}"/>
                </a:ext>
              </a:extLst>
            </p:cNvPr>
            <p:cNvCxnSpPr>
              <a:cxnSpLocks/>
            </p:cNvCxnSpPr>
            <p:nvPr/>
          </p:nvCxnSpPr>
          <p:spPr>
            <a:xfrm>
              <a:off x="4753416" y="5567632"/>
              <a:ext cx="135669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3E7F0A9-C9EA-F6A5-B459-C7B0217D82C0}"/>
                </a:ext>
              </a:extLst>
            </p:cNvPr>
            <p:cNvCxnSpPr>
              <a:cxnSpLocks/>
            </p:cNvCxnSpPr>
            <p:nvPr/>
          </p:nvCxnSpPr>
          <p:spPr>
            <a:xfrm>
              <a:off x="6110115" y="4897647"/>
              <a:ext cx="149236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DA1A61-F188-93BF-B605-4B2AD46A430B}"/>
                </a:ext>
              </a:extLst>
            </p:cNvPr>
            <p:cNvSpPr txBox="1"/>
            <p:nvPr/>
          </p:nvSpPr>
          <p:spPr>
            <a:xfrm>
              <a:off x="3755195" y="4485543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D50783-A870-37F1-486E-29DA3D242FAC}"/>
                </a:ext>
              </a:extLst>
            </p:cNvPr>
            <p:cNvSpPr txBox="1"/>
            <p:nvPr/>
          </p:nvSpPr>
          <p:spPr>
            <a:xfrm>
              <a:off x="6652364" y="4476916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FC85F4-94B0-BF09-D124-1D07314F7A0A}"/>
                </a:ext>
              </a:extLst>
            </p:cNvPr>
            <p:cNvSpPr txBox="1"/>
            <p:nvPr/>
          </p:nvSpPr>
          <p:spPr>
            <a:xfrm>
              <a:off x="5187765" y="5094424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44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E3FD-C8EB-82F4-F88B-97729009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8A22-7859-C78C-CBB9-C5B3E981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9689-970A-DD33-1808-943D06D9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27652"/>
            <a:ext cx="9096023" cy="2223245"/>
          </a:xfrm>
        </p:spPr>
        <p:txBody>
          <a:bodyPr>
            <a:normAutofit/>
          </a:bodyPr>
          <a:lstStyle/>
          <a:p>
            <a:r>
              <a:rPr lang="en-IE" dirty="0"/>
              <a:t>An instability in the AWG output arises for clock input between 25 (GHz) and 29 (GHz)</a:t>
            </a:r>
          </a:p>
          <a:p>
            <a:r>
              <a:rPr lang="en-IE" dirty="0"/>
              <a:t>Very high jitter observed in the output for clock input between 25 (GHz) and 29 (GHz), only one single pulse output visible also</a:t>
            </a:r>
          </a:p>
          <a:p>
            <a:r>
              <a:rPr lang="en-IE" dirty="0"/>
              <a:t>I don’t know the cause, and don’t have time to investigate</a:t>
            </a:r>
          </a:p>
          <a:p>
            <a:r>
              <a:rPr lang="en-IE" dirty="0"/>
              <a:t>System seems to re-stabilise for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≥ 29 (GHz)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27E90C-4E55-ADC1-D796-808DEE2896B9}"/>
              </a:ext>
            </a:extLst>
          </p:cNvPr>
          <p:cNvGrpSpPr/>
          <p:nvPr/>
        </p:nvGrpSpPr>
        <p:grpSpPr>
          <a:xfrm>
            <a:off x="379562" y="4136366"/>
            <a:ext cx="10049774" cy="2160916"/>
            <a:chOff x="379562" y="4136366"/>
            <a:chExt cx="10049774" cy="216091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1AB60F2-1210-ED3E-65A6-716B7478A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62" y="6280030"/>
              <a:ext cx="2881223" cy="17252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D2BC2A-68B3-CEB7-9530-45163CF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142117"/>
              <a:ext cx="14923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C99A61-1E12-74C7-DE44-4762DA7E5318}"/>
                </a:ext>
              </a:extLst>
            </p:cNvPr>
            <p:cNvCxnSpPr>
              <a:cxnSpLocks/>
            </p:cNvCxnSpPr>
            <p:nvPr/>
          </p:nvCxnSpPr>
          <p:spPr>
            <a:xfrm>
              <a:off x="4750279" y="6288656"/>
              <a:ext cx="1362974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8FDE4A-99D0-0B17-9D9C-7DB0B6762D8F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136366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0D70F3-7016-BF46-C985-DFB414A9DB2F}"/>
                </a:ext>
              </a:extLst>
            </p:cNvPr>
            <p:cNvCxnSpPr>
              <a:cxnSpLocks/>
            </p:cNvCxnSpPr>
            <p:nvPr/>
          </p:nvCxnSpPr>
          <p:spPr>
            <a:xfrm>
              <a:off x="4750279" y="4136366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C9B8E54-ECBC-4B30-FCBF-6602827F0F36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79" y="4150743"/>
              <a:ext cx="14923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20853D-F891-4FDE-F135-C3634CF27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373" y="6288656"/>
              <a:ext cx="2817963" cy="862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C61F0-B5B7-C4C6-812C-3934BA2AB79E}"/>
                </a:ext>
              </a:extLst>
            </p:cNvPr>
            <p:cNvCxnSpPr>
              <a:cxnSpLocks/>
            </p:cNvCxnSpPr>
            <p:nvPr/>
          </p:nvCxnSpPr>
          <p:spPr>
            <a:xfrm>
              <a:off x="6121879" y="4144992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08BE22-5EFE-C389-673A-30D441C74367}"/>
                </a:ext>
              </a:extLst>
            </p:cNvPr>
            <p:cNvCxnSpPr>
              <a:cxnSpLocks/>
            </p:cNvCxnSpPr>
            <p:nvPr/>
          </p:nvCxnSpPr>
          <p:spPr>
            <a:xfrm>
              <a:off x="7611373" y="4144992"/>
              <a:ext cx="0" cy="214366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66A702-60AC-A761-094F-3198AD84559F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85" y="4897647"/>
              <a:ext cx="149236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A2D732-A469-3DD8-F770-BF85A727A6EE}"/>
                </a:ext>
              </a:extLst>
            </p:cNvPr>
            <p:cNvCxnSpPr>
              <a:cxnSpLocks/>
            </p:cNvCxnSpPr>
            <p:nvPr/>
          </p:nvCxnSpPr>
          <p:spPr>
            <a:xfrm>
              <a:off x="4753416" y="5567632"/>
              <a:ext cx="135669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6635F2-846E-B4DD-219C-4CC4F99080CF}"/>
                </a:ext>
              </a:extLst>
            </p:cNvPr>
            <p:cNvCxnSpPr>
              <a:cxnSpLocks/>
            </p:cNvCxnSpPr>
            <p:nvPr/>
          </p:nvCxnSpPr>
          <p:spPr>
            <a:xfrm>
              <a:off x="6110115" y="4897647"/>
              <a:ext cx="1492369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8B802-FA43-6919-2991-02A00E8B13E1}"/>
                </a:ext>
              </a:extLst>
            </p:cNvPr>
            <p:cNvSpPr txBox="1"/>
            <p:nvPr/>
          </p:nvSpPr>
          <p:spPr>
            <a:xfrm>
              <a:off x="3755195" y="4485543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67E076-95BC-7F33-85C9-ACAD6A4B8AA5}"/>
                </a:ext>
              </a:extLst>
            </p:cNvPr>
            <p:cNvSpPr txBox="1"/>
            <p:nvPr/>
          </p:nvSpPr>
          <p:spPr>
            <a:xfrm>
              <a:off x="6652364" y="4476916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B52F54-306B-16E6-E73C-A5153FA3C3CC}"/>
                </a:ext>
              </a:extLst>
            </p:cNvPr>
            <p:cNvSpPr txBox="1"/>
            <p:nvPr/>
          </p:nvSpPr>
          <p:spPr>
            <a:xfrm>
              <a:off x="5187765" y="5094424"/>
              <a:ext cx="431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E" dirty="0">
                  <a:solidFill>
                    <a:srgbClr val="0070C0"/>
                  </a:solidFill>
                </a:rPr>
                <a:t>T</a:t>
              </a:r>
              <a:r>
                <a:rPr lang="en-IE" baseline="-25000" dirty="0">
                  <a:solidFill>
                    <a:srgbClr val="0070C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367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45D0-427C-B32A-80B8-CD562D15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4D58-A8FD-D62A-B2A6-41A8F8BB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Twin pulse can be implemented using </a:t>
            </a:r>
            <a:r>
              <a:rPr lang="en-IE" dirty="0" err="1"/>
              <a:t>Micram</a:t>
            </a:r>
            <a:r>
              <a:rPr lang="en-IE" dirty="0"/>
              <a:t> MATLAB code</a:t>
            </a:r>
          </a:p>
          <a:p>
            <a:r>
              <a:rPr lang="en-IE" dirty="0"/>
              <a:t>Idea is that you specify the number of symbols in the pulse </a:t>
            </a:r>
            <a:br>
              <a:rPr lang="en-IE" dirty="0"/>
            </a:b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≥ 5</a:t>
            </a:r>
          </a:p>
          <a:p>
            <a:r>
              <a:rPr lang="en-IE" dirty="0"/>
              <a:t>Specify that number of symbols that make the delay N</a:t>
            </a:r>
            <a:r>
              <a:rPr lang="en-IE" baseline="-25000" dirty="0"/>
              <a:t>d</a:t>
            </a:r>
            <a:r>
              <a:rPr lang="en-IE" dirty="0"/>
              <a:t>≥ 5</a:t>
            </a:r>
          </a:p>
          <a:p>
            <a:r>
              <a:rPr lang="en-IE" dirty="0"/>
              <a:t>No output possible for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 &lt; 5</a:t>
            </a:r>
          </a:p>
          <a:p>
            <a:r>
              <a:rPr lang="en-IE" dirty="0"/>
              <a:t>Use MATLAB to compute the number of symbols in the buffer </a:t>
            </a:r>
            <a:br>
              <a:rPr lang="en-IE" dirty="0"/>
            </a:br>
            <a:r>
              <a:rPr lang="en-IE" dirty="0"/>
              <a:t>N</a:t>
            </a:r>
            <a:r>
              <a:rPr lang="en-IE" baseline="-25000" dirty="0"/>
              <a:t>b</a:t>
            </a:r>
            <a:r>
              <a:rPr lang="en-IE" dirty="0"/>
              <a:t> = 256 – 2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 – N</a:t>
            </a:r>
            <a:r>
              <a:rPr lang="en-IE" baseline="-25000" dirty="0"/>
              <a:t>d</a:t>
            </a:r>
            <a:endParaRPr lang="en-IE" dirty="0"/>
          </a:p>
          <a:p>
            <a:r>
              <a:rPr lang="en-IE" dirty="0"/>
              <a:t>Signal Generator Input (Clock) specifies the actual output frequency</a:t>
            </a:r>
          </a:p>
          <a:p>
            <a:r>
              <a:rPr lang="en-IE" dirty="0"/>
              <a:t>There’s an odd relationship between Clock Input and Operating output, something like F</a:t>
            </a:r>
            <a:r>
              <a:rPr lang="en-IE" baseline="-25000" dirty="0"/>
              <a:t>out</a:t>
            </a:r>
            <a:r>
              <a:rPr lang="en-IE" dirty="0"/>
              <a:t> ≈ 0.133 </a:t>
            </a:r>
            <a:r>
              <a:rPr lang="en-IE" dirty="0" err="1"/>
              <a:t>F</a:t>
            </a:r>
            <a:r>
              <a:rPr lang="en-IE" baseline="-25000" dirty="0" err="1"/>
              <a:t>clock</a:t>
            </a:r>
            <a:endParaRPr lang="en-IE" baseline="-25000" dirty="0"/>
          </a:p>
        </p:txBody>
      </p:sp>
    </p:spTree>
    <p:extLst>
      <p:ext uri="{BB962C8B-B14F-4D97-AF65-F5344CB8AC3E}">
        <p14:creationId xmlns:p14="http://schemas.microsoft.com/office/powerpoint/2010/main" val="279404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0E40-5E5C-42BC-0291-19C4A7DB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2D5F7A-ACC5-C9E7-CF4E-17741278880E}"/>
              </a:ext>
            </a:extLst>
          </p:cNvPr>
          <p:cNvCxnSpPr>
            <a:cxnSpLocks/>
          </p:cNvCxnSpPr>
          <p:nvPr/>
        </p:nvCxnSpPr>
        <p:spPr>
          <a:xfrm flipV="1">
            <a:off x="6975363" y="1417572"/>
            <a:ext cx="848292" cy="57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ACE688-CF70-1476-271D-B432F15E55B8}"/>
              </a:ext>
            </a:extLst>
          </p:cNvPr>
          <p:cNvCxnSpPr>
            <a:cxnSpLocks/>
          </p:cNvCxnSpPr>
          <p:nvPr/>
        </p:nvCxnSpPr>
        <p:spPr>
          <a:xfrm>
            <a:off x="7823655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12025F-A87D-DE09-00CC-79E82F3FC619}"/>
              </a:ext>
            </a:extLst>
          </p:cNvPr>
          <p:cNvCxnSpPr>
            <a:cxnSpLocks/>
          </p:cNvCxnSpPr>
          <p:nvPr/>
        </p:nvCxnSpPr>
        <p:spPr>
          <a:xfrm>
            <a:off x="8262192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9EB7ED-0F50-B393-D529-9EB82BA65348}"/>
              </a:ext>
            </a:extLst>
          </p:cNvPr>
          <p:cNvCxnSpPr>
            <a:cxnSpLocks/>
          </p:cNvCxnSpPr>
          <p:nvPr/>
        </p:nvCxnSpPr>
        <p:spPr>
          <a:xfrm>
            <a:off x="7823655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F7E53-07FA-E736-127D-A10D9DAD31DB}"/>
              </a:ext>
            </a:extLst>
          </p:cNvPr>
          <p:cNvCxnSpPr>
            <a:cxnSpLocks/>
          </p:cNvCxnSpPr>
          <p:nvPr/>
        </p:nvCxnSpPr>
        <p:spPr>
          <a:xfrm>
            <a:off x="8262192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EF0769-30CE-8566-BF3C-92A2568306A1}"/>
              </a:ext>
            </a:extLst>
          </p:cNvPr>
          <p:cNvCxnSpPr>
            <a:cxnSpLocks/>
          </p:cNvCxnSpPr>
          <p:nvPr/>
        </p:nvCxnSpPr>
        <p:spPr>
          <a:xfrm>
            <a:off x="8666020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E8B1E5-6BDA-8C18-F9E0-55077ED68420}"/>
              </a:ext>
            </a:extLst>
          </p:cNvPr>
          <p:cNvCxnSpPr>
            <a:cxnSpLocks/>
          </p:cNvCxnSpPr>
          <p:nvPr/>
        </p:nvCxnSpPr>
        <p:spPr>
          <a:xfrm flipV="1">
            <a:off x="9104558" y="1420464"/>
            <a:ext cx="829666" cy="2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4E2C4-CEF6-3C67-7798-624C42F99919}"/>
              </a:ext>
            </a:extLst>
          </p:cNvPr>
          <p:cNvCxnSpPr>
            <a:cxnSpLocks/>
          </p:cNvCxnSpPr>
          <p:nvPr/>
        </p:nvCxnSpPr>
        <p:spPr>
          <a:xfrm>
            <a:off x="866602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A4456-A97B-45C4-D1AB-981902402AEE}"/>
              </a:ext>
            </a:extLst>
          </p:cNvPr>
          <p:cNvCxnSpPr>
            <a:cxnSpLocks/>
          </p:cNvCxnSpPr>
          <p:nvPr/>
        </p:nvCxnSpPr>
        <p:spPr>
          <a:xfrm>
            <a:off x="9104558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FEFE5A-6061-1FA0-F9DC-59031759C0A8}"/>
              </a:ext>
            </a:extLst>
          </p:cNvPr>
          <p:cNvCxnSpPr>
            <a:cxnSpLocks/>
          </p:cNvCxnSpPr>
          <p:nvPr/>
        </p:nvCxnSpPr>
        <p:spPr>
          <a:xfrm>
            <a:off x="7823655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28BC43-C55A-121F-8E64-F4F6563B3EE3}"/>
              </a:ext>
            </a:extLst>
          </p:cNvPr>
          <p:cNvCxnSpPr>
            <a:cxnSpLocks/>
          </p:cNvCxnSpPr>
          <p:nvPr/>
        </p:nvCxnSpPr>
        <p:spPr>
          <a:xfrm>
            <a:off x="8263116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87C1F-C0A3-483A-506B-B3AC7994C8DB}"/>
              </a:ext>
            </a:extLst>
          </p:cNvPr>
          <p:cNvCxnSpPr>
            <a:cxnSpLocks/>
          </p:cNvCxnSpPr>
          <p:nvPr/>
        </p:nvCxnSpPr>
        <p:spPr>
          <a:xfrm>
            <a:off x="8662556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9DBB97-2B28-A95E-AAD4-9719C47BDDD7}"/>
              </a:ext>
            </a:extLst>
          </p:cNvPr>
          <p:cNvSpPr txBox="1"/>
          <p:nvPr/>
        </p:nvSpPr>
        <p:spPr>
          <a:xfrm>
            <a:off x="7865704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339E7-5153-CAA2-42E5-E7F2FB55322C}"/>
              </a:ext>
            </a:extLst>
          </p:cNvPr>
          <p:cNvSpPr txBox="1"/>
          <p:nvPr/>
        </p:nvSpPr>
        <p:spPr>
          <a:xfrm>
            <a:off x="871869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930DA-2EF5-2AED-BC10-33F7A835AD1D}"/>
              </a:ext>
            </a:extLst>
          </p:cNvPr>
          <p:cNvSpPr txBox="1"/>
          <p:nvPr/>
        </p:nvSpPr>
        <p:spPr>
          <a:xfrm>
            <a:off x="8287482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562ECD-A854-8835-5CEA-122ADFEB4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9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691C48-A15D-898E-B695-21565EEF1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9" cy="48280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DB314C-3F95-BB78-DE36-68E6F848DFD3}"/>
              </a:ext>
            </a:extLst>
          </p:cNvPr>
          <p:cNvSpPr txBox="1"/>
          <p:nvPr/>
        </p:nvSpPr>
        <p:spPr>
          <a:xfrm>
            <a:off x="2009069" y="3710636"/>
            <a:ext cx="348133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controlled by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and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endParaRPr lang="en-IE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E192D-1746-8DD0-08BF-F3F4B0C919F2}"/>
              </a:ext>
            </a:extLst>
          </p:cNvPr>
          <p:cNvSpPr txBox="1"/>
          <p:nvPr/>
        </p:nvSpPr>
        <p:spPr>
          <a:xfrm>
            <a:off x="8809099" y="3624372"/>
            <a:ext cx="33933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d</a:t>
            </a:r>
            <a:r>
              <a:rPr lang="en-IE" dirty="0"/>
              <a:t> specified by choice of N</a:t>
            </a:r>
            <a:r>
              <a:rPr lang="en-IE" baseline="-25000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F8FDE-4355-B125-2EE0-E182019BCAE3}"/>
              </a:ext>
            </a:extLst>
          </p:cNvPr>
          <p:cNvSpPr txBox="1"/>
          <p:nvPr/>
        </p:nvSpPr>
        <p:spPr>
          <a:xfrm>
            <a:off x="1846363" y="186717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8EFCB3-FAB6-EB5F-921A-3FACD9849D79}"/>
              </a:ext>
            </a:extLst>
          </p:cNvPr>
          <p:cNvSpPr txBox="1"/>
          <p:nvPr/>
        </p:nvSpPr>
        <p:spPr>
          <a:xfrm>
            <a:off x="7468127" y="1877390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Separation</a:t>
            </a:r>
          </a:p>
        </p:txBody>
      </p:sp>
    </p:spTree>
    <p:extLst>
      <p:ext uri="{BB962C8B-B14F-4D97-AF65-F5344CB8AC3E}">
        <p14:creationId xmlns:p14="http://schemas.microsoft.com/office/powerpoint/2010/main" val="283480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0C35-4046-C4A5-5EE1-BA2BF52D0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7E52-A450-5F56-21E9-7A4401E8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BD426D-7B10-9994-BED8-95FD40B3FB7A}"/>
              </a:ext>
            </a:extLst>
          </p:cNvPr>
          <p:cNvCxnSpPr>
            <a:cxnSpLocks/>
          </p:cNvCxnSpPr>
          <p:nvPr/>
        </p:nvCxnSpPr>
        <p:spPr>
          <a:xfrm flipV="1">
            <a:off x="6975363" y="1417572"/>
            <a:ext cx="848292" cy="57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4F467F-5B9B-C44E-8E98-EAEDCC3BFAC9}"/>
              </a:ext>
            </a:extLst>
          </p:cNvPr>
          <p:cNvCxnSpPr>
            <a:cxnSpLocks/>
          </p:cNvCxnSpPr>
          <p:nvPr/>
        </p:nvCxnSpPr>
        <p:spPr>
          <a:xfrm>
            <a:off x="7823655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9EE61B-9DA2-869E-9864-EA3F8B99A76F}"/>
              </a:ext>
            </a:extLst>
          </p:cNvPr>
          <p:cNvCxnSpPr>
            <a:cxnSpLocks/>
          </p:cNvCxnSpPr>
          <p:nvPr/>
        </p:nvCxnSpPr>
        <p:spPr>
          <a:xfrm>
            <a:off x="8262192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D3FF65-8AEA-994F-DA8D-09306EFA60BD}"/>
              </a:ext>
            </a:extLst>
          </p:cNvPr>
          <p:cNvCxnSpPr>
            <a:cxnSpLocks/>
          </p:cNvCxnSpPr>
          <p:nvPr/>
        </p:nvCxnSpPr>
        <p:spPr>
          <a:xfrm>
            <a:off x="7823655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38EEDF-66E2-A777-94AA-C4E73D80A8FA}"/>
              </a:ext>
            </a:extLst>
          </p:cNvPr>
          <p:cNvCxnSpPr>
            <a:cxnSpLocks/>
          </p:cNvCxnSpPr>
          <p:nvPr/>
        </p:nvCxnSpPr>
        <p:spPr>
          <a:xfrm>
            <a:off x="8262192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6725D-09E4-32A4-24AC-8BDC3F55B867}"/>
              </a:ext>
            </a:extLst>
          </p:cNvPr>
          <p:cNvCxnSpPr>
            <a:cxnSpLocks/>
          </p:cNvCxnSpPr>
          <p:nvPr/>
        </p:nvCxnSpPr>
        <p:spPr>
          <a:xfrm>
            <a:off x="8666020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4FD079-7B8B-1EAF-1C58-1D6F5D138876}"/>
              </a:ext>
            </a:extLst>
          </p:cNvPr>
          <p:cNvCxnSpPr>
            <a:cxnSpLocks/>
          </p:cNvCxnSpPr>
          <p:nvPr/>
        </p:nvCxnSpPr>
        <p:spPr>
          <a:xfrm flipV="1">
            <a:off x="9104558" y="1420464"/>
            <a:ext cx="829666" cy="2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3FDF3C-94B3-D483-F55E-EDEE9F8F930C}"/>
              </a:ext>
            </a:extLst>
          </p:cNvPr>
          <p:cNvCxnSpPr>
            <a:cxnSpLocks/>
          </p:cNvCxnSpPr>
          <p:nvPr/>
        </p:nvCxnSpPr>
        <p:spPr>
          <a:xfrm>
            <a:off x="866602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478CF4-3DF2-753C-DE36-656D31237B8C}"/>
              </a:ext>
            </a:extLst>
          </p:cNvPr>
          <p:cNvCxnSpPr>
            <a:cxnSpLocks/>
          </p:cNvCxnSpPr>
          <p:nvPr/>
        </p:nvCxnSpPr>
        <p:spPr>
          <a:xfrm>
            <a:off x="9104558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1D6C81-9BD6-D4B2-9392-D21203B36590}"/>
              </a:ext>
            </a:extLst>
          </p:cNvPr>
          <p:cNvCxnSpPr>
            <a:cxnSpLocks/>
          </p:cNvCxnSpPr>
          <p:nvPr/>
        </p:nvCxnSpPr>
        <p:spPr>
          <a:xfrm>
            <a:off x="7823655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167005-8ACA-5587-73F1-831F9F642809}"/>
              </a:ext>
            </a:extLst>
          </p:cNvPr>
          <p:cNvCxnSpPr>
            <a:cxnSpLocks/>
          </p:cNvCxnSpPr>
          <p:nvPr/>
        </p:nvCxnSpPr>
        <p:spPr>
          <a:xfrm>
            <a:off x="8263116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4EF721-B9B4-17BA-0446-6581D431D633}"/>
              </a:ext>
            </a:extLst>
          </p:cNvPr>
          <p:cNvCxnSpPr>
            <a:cxnSpLocks/>
          </p:cNvCxnSpPr>
          <p:nvPr/>
        </p:nvCxnSpPr>
        <p:spPr>
          <a:xfrm>
            <a:off x="8662556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BA2D68-8EEF-0393-3444-565C553866C8}"/>
              </a:ext>
            </a:extLst>
          </p:cNvPr>
          <p:cNvSpPr txBox="1"/>
          <p:nvPr/>
        </p:nvSpPr>
        <p:spPr>
          <a:xfrm>
            <a:off x="7865704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265FA-3A28-15EE-30A8-720EB0825D80}"/>
              </a:ext>
            </a:extLst>
          </p:cNvPr>
          <p:cNvSpPr txBox="1"/>
          <p:nvPr/>
        </p:nvSpPr>
        <p:spPr>
          <a:xfrm>
            <a:off x="871869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23F78D-007E-54AE-C496-A8C8D906B9DA}"/>
              </a:ext>
            </a:extLst>
          </p:cNvPr>
          <p:cNvSpPr txBox="1"/>
          <p:nvPr/>
        </p:nvSpPr>
        <p:spPr>
          <a:xfrm>
            <a:off x="8287482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258B7C-EE79-3506-8378-35AAC4D70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9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B3D4B3-9BA0-148C-304C-3D267200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9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A4B7B-9AE6-986C-3EA6-304329AC94C2}"/>
              </a:ext>
            </a:extLst>
          </p:cNvPr>
          <p:cNvSpPr txBox="1"/>
          <p:nvPr/>
        </p:nvSpPr>
        <p:spPr>
          <a:xfrm>
            <a:off x="2009069" y="3710636"/>
            <a:ext cx="348133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controlled by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and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BA21B-6DF8-2667-1583-BF0911F20465}"/>
              </a:ext>
            </a:extLst>
          </p:cNvPr>
          <p:cNvSpPr txBox="1"/>
          <p:nvPr/>
        </p:nvSpPr>
        <p:spPr>
          <a:xfrm>
            <a:off x="8446458" y="3632998"/>
            <a:ext cx="303147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 err="1"/>
              <a:t>T</a:t>
            </a:r>
            <a:r>
              <a:rPr lang="en-IE" baseline="-25000" dirty="0" err="1"/>
              <a:t>w</a:t>
            </a:r>
            <a:r>
              <a:rPr lang="en-IE" baseline="30000" dirty="0" err="1"/>
              <a:t>min</a:t>
            </a:r>
            <a:r>
              <a:rPr lang="en-IE" dirty="0"/>
              <a:t> ≥ 109.3 ± 8.3 (</a:t>
            </a:r>
            <a:r>
              <a:rPr lang="en-IE" dirty="0" err="1"/>
              <a:t>ps</a:t>
            </a:r>
            <a:r>
              <a:rPr lang="en-IE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A70863-13FE-70C8-60AA-8F2D1C3D689F}"/>
              </a:ext>
            </a:extLst>
          </p:cNvPr>
          <p:cNvSpPr txBox="1"/>
          <p:nvPr/>
        </p:nvSpPr>
        <p:spPr>
          <a:xfrm>
            <a:off x="1846363" y="186717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346A5-9925-82CF-7799-D44FB60B6855}"/>
              </a:ext>
            </a:extLst>
          </p:cNvPr>
          <p:cNvSpPr txBox="1"/>
          <p:nvPr/>
        </p:nvSpPr>
        <p:spPr>
          <a:xfrm>
            <a:off x="7071315" y="1877390"/>
            <a:ext cx="429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 (Zoomed In)</a:t>
            </a:r>
          </a:p>
        </p:txBody>
      </p:sp>
    </p:spTree>
    <p:extLst>
      <p:ext uri="{BB962C8B-B14F-4D97-AF65-F5344CB8AC3E}">
        <p14:creationId xmlns:p14="http://schemas.microsoft.com/office/powerpoint/2010/main" val="363134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1D4C-7A7C-1A4A-2F3E-7CF2311A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EF17-F449-5B42-31B0-E00C8FBA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E036B-E046-B9FC-B703-3457E8A01E1A}"/>
              </a:ext>
            </a:extLst>
          </p:cNvPr>
          <p:cNvCxnSpPr>
            <a:cxnSpLocks/>
          </p:cNvCxnSpPr>
          <p:nvPr/>
        </p:nvCxnSpPr>
        <p:spPr>
          <a:xfrm flipV="1">
            <a:off x="6975363" y="1417572"/>
            <a:ext cx="848292" cy="57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2EDB82-0641-A144-AC2E-E0627EDEF3D8}"/>
              </a:ext>
            </a:extLst>
          </p:cNvPr>
          <p:cNvCxnSpPr>
            <a:cxnSpLocks/>
          </p:cNvCxnSpPr>
          <p:nvPr/>
        </p:nvCxnSpPr>
        <p:spPr>
          <a:xfrm>
            <a:off x="7823655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52E113-AB61-6556-6154-ECD133978B95}"/>
              </a:ext>
            </a:extLst>
          </p:cNvPr>
          <p:cNvCxnSpPr>
            <a:cxnSpLocks/>
          </p:cNvCxnSpPr>
          <p:nvPr/>
        </p:nvCxnSpPr>
        <p:spPr>
          <a:xfrm>
            <a:off x="8262192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459B1F-1962-0B72-84B9-2C787BB4D8AF}"/>
              </a:ext>
            </a:extLst>
          </p:cNvPr>
          <p:cNvCxnSpPr>
            <a:cxnSpLocks/>
          </p:cNvCxnSpPr>
          <p:nvPr/>
        </p:nvCxnSpPr>
        <p:spPr>
          <a:xfrm>
            <a:off x="7823655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AE162F-C5C7-D022-185E-E8EF65BB4ECD}"/>
              </a:ext>
            </a:extLst>
          </p:cNvPr>
          <p:cNvCxnSpPr>
            <a:cxnSpLocks/>
          </p:cNvCxnSpPr>
          <p:nvPr/>
        </p:nvCxnSpPr>
        <p:spPr>
          <a:xfrm>
            <a:off x="8262192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486EA9-100B-7CA3-BBCB-319455343ED2}"/>
              </a:ext>
            </a:extLst>
          </p:cNvPr>
          <p:cNvCxnSpPr>
            <a:cxnSpLocks/>
          </p:cNvCxnSpPr>
          <p:nvPr/>
        </p:nvCxnSpPr>
        <p:spPr>
          <a:xfrm>
            <a:off x="8666020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5FE715-15CA-2AF3-3725-E864A4E883FB}"/>
              </a:ext>
            </a:extLst>
          </p:cNvPr>
          <p:cNvCxnSpPr>
            <a:cxnSpLocks/>
          </p:cNvCxnSpPr>
          <p:nvPr/>
        </p:nvCxnSpPr>
        <p:spPr>
          <a:xfrm flipV="1">
            <a:off x="9104558" y="1420464"/>
            <a:ext cx="829666" cy="2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C7BBE3-948D-FE27-A919-68953D32F426}"/>
              </a:ext>
            </a:extLst>
          </p:cNvPr>
          <p:cNvCxnSpPr>
            <a:cxnSpLocks/>
          </p:cNvCxnSpPr>
          <p:nvPr/>
        </p:nvCxnSpPr>
        <p:spPr>
          <a:xfrm>
            <a:off x="866602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73F62F-6551-D953-20F5-6D2FF0167A35}"/>
              </a:ext>
            </a:extLst>
          </p:cNvPr>
          <p:cNvCxnSpPr>
            <a:cxnSpLocks/>
          </p:cNvCxnSpPr>
          <p:nvPr/>
        </p:nvCxnSpPr>
        <p:spPr>
          <a:xfrm>
            <a:off x="9104558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B67AA7-A524-9A2E-605C-5771CF207720}"/>
              </a:ext>
            </a:extLst>
          </p:cNvPr>
          <p:cNvCxnSpPr>
            <a:cxnSpLocks/>
          </p:cNvCxnSpPr>
          <p:nvPr/>
        </p:nvCxnSpPr>
        <p:spPr>
          <a:xfrm>
            <a:off x="7823655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A17AE5-2945-18C0-DAA5-0DCCCEF92AE9}"/>
              </a:ext>
            </a:extLst>
          </p:cNvPr>
          <p:cNvCxnSpPr>
            <a:cxnSpLocks/>
          </p:cNvCxnSpPr>
          <p:nvPr/>
        </p:nvCxnSpPr>
        <p:spPr>
          <a:xfrm>
            <a:off x="8263116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FA5DFE-60B6-9066-4D50-15DCA9D741FD}"/>
              </a:ext>
            </a:extLst>
          </p:cNvPr>
          <p:cNvCxnSpPr>
            <a:cxnSpLocks/>
          </p:cNvCxnSpPr>
          <p:nvPr/>
        </p:nvCxnSpPr>
        <p:spPr>
          <a:xfrm>
            <a:off x="8662556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6E5EE6-1C4A-F485-1452-7A2DADF4A314}"/>
              </a:ext>
            </a:extLst>
          </p:cNvPr>
          <p:cNvSpPr txBox="1"/>
          <p:nvPr/>
        </p:nvSpPr>
        <p:spPr>
          <a:xfrm>
            <a:off x="7865704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18213-9031-10E7-1458-27E3FBF88299}"/>
              </a:ext>
            </a:extLst>
          </p:cNvPr>
          <p:cNvSpPr txBox="1"/>
          <p:nvPr/>
        </p:nvSpPr>
        <p:spPr>
          <a:xfrm>
            <a:off x="871869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AF3AB-E488-8D2F-B045-2DFBB8E77FF1}"/>
              </a:ext>
            </a:extLst>
          </p:cNvPr>
          <p:cNvSpPr txBox="1"/>
          <p:nvPr/>
        </p:nvSpPr>
        <p:spPr>
          <a:xfrm>
            <a:off x="8287482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801205-4699-7BE6-4897-4E88B61A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9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FA92C8-CF35-C721-E2A4-788BFA9B2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8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2327A1-C8AF-1E8E-9CAA-9AE257970FCB}"/>
              </a:ext>
            </a:extLst>
          </p:cNvPr>
          <p:cNvSpPr txBox="1"/>
          <p:nvPr/>
        </p:nvSpPr>
        <p:spPr>
          <a:xfrm>
            <a:off x="2009069" y="3710636"/>
            <a:ext cx="348133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controlled by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and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62CBA-84E3-11AE-34EA-ACC153D6723C}"/>
              </a:ext>
            </a:extLst>
          </p:cNvPr>
          <p:cNvSpPr txBox="1"/>
          <p:nvPr/>
        </p:nvSpPr>
        <p:spPr>
          <a:xfrm>
            <a:off x="8039790" y="5295181"/>
            <a:ext cx="366305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[GHz] = (2 /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)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[GHz]</a:t>
            </a:r>
          </a:p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[</a:t>
            </a:r>
            <a:r>
              <a:rPr lang="en-IE" dirty="0" err="1"/>
              <a:t>ps</a:t>
            </a:r>
            <a:r>
              <a:rPr lang="en-IE" dirty="0"/>
              <a:t>] = 1000/T</a:t>
            </a:r>
            <a:r>
              <a:rPr lang="en-IE" baseline="-25000" dirty="0"/>
              <a:t>w</a:t>
            </a:r>
            <a:r>
              <a:rPr lang="en-IE" dirty="0"/>
              <a:t>[GHz]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BBC757-A4DD-63BE-EA05-C57AF4380124}"/>
              </a:ext>
            </a:extLst>
          </p:cNvPr>
          <p:cNvSpPr txBox="1"/>
          <p:nvPr/>
        </p:nvSpPr>
        <p:spPr>
          <a:xfrm>
            <a:off x="1846363" y="186717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39B22-CB2C-2186-6D20-674546810719}"/>
              </a:ext>
            </a:extLst>
          </p:cNvPr>
          <p:cNvSpPr txBox="1"/>
          <p:nvPr/>
        </p:nvSpPr>
        <p:spPr>
          <a:xfrm>
            <a:off x="7377173" y="1689457"/>
            <a:ext cx="4230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Linear relationship exists between </a:t>
            </a:r>
            <a:br>
              <a:rPr lang="en-IE" dirty="0"/>
            </a:br>
            <a:r>
              <a:rPr lang="en-IE" dirty="0"/>
              <a:t>T</a:t>
            </a:r>
            <a:r>
              <a:rPr lang="en-IE" sz="2000" baseline="-25000" dirty="0"/>
              <a:t>w</a:t>
            </a:r>
            <a:r>
              <a:rPr lang="en-IE" dirty="0"/>
              <a:t>[GHz] and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[GHz]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2013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E899D-DD56-CAD4-92E7-DF4A5DC3B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6823-7D84-5F02-2984-2FB34363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54F591-9888-F0ED-FD61-12296367C7E1}"/>
              </a:ext>
            </a:extLst>
          </p:cNvPr>
          <p:cNvCxnSpPr>
            <a:cxnSpLocks/>
          </p:cNvCxnSpPr>
          <p:nvPr/>
        </p:nvCxnSpPr>
        <p:spPr>
          <a:xfrm flipV="1">
            <a:off x="6975363" y="1417572"/>
            <a:ext cx="848292" cy="57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4C660C-BB7D-6EC8-6D62-1EFAA9384D86}"/>
              </a:ext>
            </a:extLst>
          </p:cNvPr>
          <p:cNvCxnSpPr>
            <a:cxnSpLocks/>
          </p:cNvCxnSpPr>
          <p:nvPr/>
        </p:nvCxnSpPr>
        <p:spPr>
          <a:xfrm>
            <a:off x="7823655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7B0716-62AD-0F23-A741-7D4AA8601AAB}"/>
              </a:ext>
            </a:extLst>
          </p:cNvPr>
          <p:cNvCxnSpPr>
            <a:cxnSpLocks/>
          </p:cNvCxnSpPr>
          <p:nvPr/>
        </p:nvCxnSpPr>
        <p:spPr>
          <a:xfrm>
            <a:off x="8262192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8AC935-3302-6D56-A916-DDD577556F05}"/>
              </a:ext>
            </a:extLst>
          </p:cNvPr>
          <p:cNvCxnSpPr>
            <a:cxnSpLocks/>
          </p:cNvCxnSpPr>
          <p:nvPr/>
        </p:nvCxnSpPr>
        <p:spPr>
          <a:xfrm>
            <a:off x="7823655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C0B678-D338-EFC2-B978-8D59D0DB26CD}"/>
              </a:ext>
            </a:extLst>
          </p:cNvPr>
          <p:cNvCxnSpPr>
            <a:cxnSpLocks/>
          </p:cNvCxnSpPr>
          <p:nvPr/>
        </p:nvCxnSpPr>
        <p:spPr>
          <a:xfrm>
            <a:off x="8262192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4C4720-AB2C-221E-E64C-E0F77010A593}"/>
              </a:ext>
            </a:extLst>
          </p:cNvPr>
          <p:cNvCxnSpPr>
            <a:cxnSpLocks/>
          </p:cNvCxnSpPr>
          <p:nvPr/>
        </p:nvCxnSpPr>
        <p:spPr>
          <a:xfrm>
            <a:off x="8666020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19FD9-AD82-8B82-3E04-EF8F79EC6612}"/>
              </a:ext>
            </a:extLst>
          </p:cNvPr>
          <p:cNvCxnSpPr>
            <a:cxnSpLocks/>
          </p:cNvCxnSpPr>
          <p:nvPr/>
        </p:nvCxnSpPr>
        <p:spPr>
          <a:xfrm flipV="1">
            <a:off x="9104558" y="1420464"/>
            <a:ext cx="829666" cy="2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28D69F-4B10-DEE2-6CEF-27CA30671B37}"/>
              </a:ext>
            </a:extLst>
          </p:cNvPr>
          <p:cNvCxnSpPr>
            <a:cxnSpLocks/>
          </p:cNvCxnSpPr>
          <p:nvPr/>
        </p:nvCxnSpPr>
        <p:spPr>
          <a:xfrm>
            <a:off x="866602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6D4C39-CD8F-48F0-9166-68A0881C4D23}"/>
              </a:ext>
            </a:extLst>
          </p:cNvPr>
          <p:cNvCxnSpPr>
            <a:cxnSpLocks/>
          </p:cNvCxnSpPr>
          <p:nvPr/>
        </p:nvCxnSpPr>
        <p:spPr>
          <a:xfrm>
            <a:off x="9104558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58A77B-AC9F-A959-554A-6BA5EDCE0A9A}"/>
              </a:ext>
            </a:extLst>
          </p:cNvPr>
          <p:cNvCxnSpPr>
            <a:cxnSpLocks/>
          </p:cNvCxnSpPr>
          <p:nvPr/>
        </p:nvCxnSpPr>
        <p:spPr>
          <a:xfrm>
            <a:off x="7823655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D9E7C-D4A7-DDC8-9982-03AF58047D90}"/>
              </a:ext>
            </a:extLst>
          </p:cNvPr>
          <p:cNvCxnSpPr>
            <a:cxnSpLocks/>
          </p:cNvCxnSpPr>
          <p:nvPr/>
        </p:nvCxnSpPr>
        <p:spPr>
          <a:xfrm>
            <a:off x="8263116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1AA7E7-BCC0-3B2D-CA10-7FEA194B0143}"/>
              </a:ext>
            </a:extLst>
          </p:cNvPr>
          <p:cNvCxnSpPr>
            <a:cxnSpLocks/>
          </p:cNvCxnSpPr>
          <p:nvPr/>
        </p:nvCxnSpPr>
        <p:spPr>
          <a:xfrm>
            <a:off x="8662556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B90B7-F9B9-97A8-8FDE-B5605E710F1D}"/>
              </a:ext>
            </a:extLst>
          </p:cNvPr>
          <p:cNvSpPr txBox="1"/>
          <p:nvPr/>
        </p:nvSpPr>
        <p:spPr>
          <a:xfrm>
            <a:off x="7865704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38E981-C845-FFF4-09FA-5FA6B869AA7C}"/>
              </a:ext>
            </a:extLst>
          </p:cNvPr>
          <p:cNvSpPr txBox="1"/>
          <p:nvPr/>
        </p:nvSpPr>
        <p:spPr>
          <a:xfrm>
            <a:off x="871869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4D0B6-85A9-D434-45E2-308E90ABA1E9}"/>
              </a:ext>
            </a:extLst>
          </p:cNvPr>
          <p:cNvSpPr txBox="1"/>
          <p:nvPr/>
        </p:nvSpPr>
        <p:spPr>
          <a:xfrm>
            <a:off x="8287482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78E90BA-BE40-B244-0312-B96AA549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9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DF716A-F7D2-479E-1890-B51747A63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8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2BED95-0133-9E46-F2FD-A38226237B4A}"/>
              </a:ext>
            </a:extLst>
          </p:cNvPr>
          <p:cNvSpPr txBox="1"/>
          <p:nvPr/>
        </p:nvSpPr>
        <p:spPr>
          <a:xfrm>
            <a:off x="2009069" y="3710636"/>
            <a:ext cx="348133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controlled by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and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4CE06-5BA3-C3E9-7F8A-A811AA69CDCC}"/>
              </a:ext>
            </a:extLst>
          </p:cNvPr>
          <p:cNvSpPr txBox="1"/>
          <p:nvPr/>
        </p:nvSpPr>
        <p:spPr>
          <a:xfrm>
            <a:off x="8039790" y="5295181"/>
            <a:ext cx="366305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[GHz] = (2 /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)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[GHz]</a:t>
            </a:r>
          </a:p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[</a:t>
            </a:r>
            <a:r>
              <a:rPr lang="en-IE" dirty="0" err="1"/>
              <a:t>ps</a:t>
            </a:r>
            <a:r>
              <a:rPr lang="en-IE" dirty="0"/>
              <a:t>] = 1000/T</a:t>
            </a:r>
            <a:r>
              <a:rPr lang="en-IE" baseline="-25000" dirty="0"/>
              <a:t>w</a:t>
            </a:r>
            <a:r>
              <a:rPr lang="en-IE" dirty="0"/>
              <a:t>[GHz]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DC41A-84EC-434F-B25C-22FB59533194}"/>
              </a:ext>
            </a:extLst>
          </p:cNvPr>
          <p:cNvSpPr txBox="1"/>
          <p:nvPr/>
        </p:nvSpPr>
        <p:spPr>
          <a:xfrm>
            <a:off x="1846363" y="186717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1265ED-FA39-B30C-534B-8B480FFC1F89}"/>
              </a:ext>
            </a:extLst>
          </p:cNvPr>
          <p:cNvSpPr txBox="1"/>
          <p:nvPr/>
        </p:nvSpPr>
        <p:spPr>
          <a:xfrm>
            <a:off x="7377173" y="1689457"/>
            <a:ext cx="4230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Linear relationship exists between </a:t>
            </a:r>
            <a:br>
              <a:rPr lang="en-IE" dirty="0"/>
            </a:br>
            <a:r>
              <a:rPr lang="en-IE" dirty="0"/>
              <a:t>T</a:t>
            </a:r>
            <a:r>
              <a:rPr lang="en-IE" sz="2000" baseline="-25000" dirty="0"/>
              <a:t>w</a:t>
            </a:r>
            <a:r>
              <a:rPr lang="en-IE" dirty="0"/>
              <a:t>[GHz] and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[GHz]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5839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9B0C6-191D-D2B3-20AD-6761B99E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79D0-B540-AF6D-0F3F-08A15A56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Twin Pulse Implementation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2D784-B979-4F49-3896-22841F5E7BE1}"/>
              </a:ext>
            </a:extLst>
          </p:cNvPr>
          <p:cNvCxnSpPr>
            <a:cxnSpLocks/>
          </p:cNvCxnSpPr>
          <p:nvPr/>
        </p:nvCxnSpPr>
        <p:spPr>
          <a:xfrm flipV="1">
            <a:off x="6975363" y="1417572"/>
            <a:ext cx="848292" cy="57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882E8A-1F82-77B6-278D-6063DD5B0718}"/>
              </a:ext>
            </a:extLst>
          </p:cNvPr>
          <p:cNvCxnSpPr>
            <a:cxnSpLocks/>
          </p:cNvCxnSpPr>
          <p:nvPr/>
        </p:nvCxnSpPr>
        <p:spPr>
          <a:xfrm>
            <a:off x="7823655" y="700667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BB7F68-DF3C-B9D1-BC3F-67982F76330C}"/>
              </a:ext>
            </a:extLst>
          </p:cNvPr>
          <p:cNvCxnSpPr>
            <a:cxnSpLocks/>
          </p:cNvCxnSpPr>
          <p:nvPr/>
        </p:nvCxnSpPr>
        <p:spPr>
          <a:xfrm>
            <a:off x="8262192" y="1420464"/>
            <a:ext cx="40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E6EC5-7D66-B6F3-AA04-A1AAEEF34AAA}"/>
              </a:ext>
            </a:extLst>
          </p:cNvPr>
          <p:cNvCxnSpPr>
            <a:cxnSpLocks/>
          </p:cNvCxnSpPr>
          <p:nvPr/>
        </p:nvCxnSpPr>
        <p:spPr>
          <a:xfrm>
            <a:off x="7823655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E54CA-A614-F031-C34A-EE958CAD01ED}"/>
              </a:ext>
            </a:extLst>
          </p:cNvPr>
          <p:cNvCxnSpPr>
            <a:cxnSpLocks/>
          </p:cNvCxnSpPr>
          <p:nvPr/>
        </p:nvCxnSpPr>
        <p:spPr>
          <a:xfrm>
            <a:off x="8262192" y="698739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21171-FDBA-66AF-CCF3-6883E4BE398B}"/>
              </a:ext>
            </a:extLst>
          </p:cNvPr>
          <p:cNvCxnSpPr>
            <a:cxnSpLocks/>
          </p:cNvCxnSpPr>
          <p:nvPr/>
        </p:nvCxnSpPr>
        <p:spPr>
          <a:xfrm>
            <a:off x="8666020" y="703560"/>
            <a:ext cx="43938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19A6EC-4A4D-EC16-F69D-1BD5EB1F56FF}"/>
              </a:ext>
            </a:extLst>
          </p:cNvPr>
          <p:cNvCxnSpPr>
            <a:cxnSpLocks/>
          </p:cNvCxnSpPr>
          <p:nvPr/>
        </p:nvCxnSpPr>
        <p:spPr>
          <a:xfrm flipV="1">
            <a:off x="9104558" y="1420464"/>
            <a:ext cx="829666" cy="2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8CC5AA-D7CB-7464-3096-36AA70CCDB07}"/>
              </a:ext>
            </a:extLst>
          </p:cNvPr>
          <p:cNvCxnSpPr>
            <a:cxnSpLocks/>
          </p:cNvCxnSpPr>
          <p:nvPr/>
        </p:nvCxnSpPr>
        <p:spPr>
          <a:xfrm>
            <a:off x="8666020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5B6271-44B2-9AB9-D480-A1E60CE1F1A0}"/>
              </a:ext>
            </a:extLst>
          </p:cNvPr>
          <p:cNvCxnSpPr>
            <a:cxnSpLocks/>
          </p:cNvCxnSpPr>
          <p:nvPr/>
        </p:nvCxnSpPr>
        <p:spPr>
          <a:xfrm>
            <a:off x="9104558" y="701632"/>
            <a:ext cx="0" cy="71883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DA6951-7A19-C545-4239-8B1A13498A3D}"/>
              </a:ext>
            </a:extLst>
          </p:cNvPr>
          <p:cNvCxnSpPr>
            <a:cxnSpLocks/>
          </p:cNvCxnSpPr>
          <p:nvPr/>
        </p:nvCxnSpPr>
        <p:spPr>
          <a:xfrm>
            <a:off x="7823655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FDE4E-0CFE-BD94-627D-5034D41D19A6}"/>
              </a:ext>
            </a:extLst>
          </p:cNvPr>
          <p:cNvCxnSpPr>
            <a:cxnSpLocks/>
          </p:cNvCxnSpPr>
          <p:nvPr/>
        </p:nvCxnSpPr>
        <p:spPr>
          <a:xfrm>
            <a:off x="8263116" y="1178684"/>
            <a:ext cx="399440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470E9B-0271-107B-B728-CABFB80AF418}"/>
              </a:ext>
            </a:extLst>
          </p:cNvPr>
          <p:cNvCxnSpPr>
            <a:cxnSpLocks/>
          </p:cNvCxnSpPr>
          <p:nvPr/>
        </p:nvCxnSpPr>
        <p:spPr>
          <a:xfrm>
            <a:off x="8662556" y="954019"/>
            <a:ext cx="439384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3D07CE-45FA-45DE-CC99-DF1EC3B4D9EA}"/>
              </a:ext>
            </a:extLst>
          </p:cNvPr>
          <p:cNvSpPr txBox="1"/>
          <p:nvPr/>
        </p:nvSpPr>
        <p:spPr>
          <a:xfrm>
            <a:off x="7865704" y="712312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A5AD35-F21C-36F5-4269-E8AAC09C40E4}"/>
              </a:ext>
            </a:extLst>
          </p:cNvPr>
          <p:cNvSpPr txBox="1"/>
          <p:nvPr/>
        </p:nvSpPr>
        <p:spPr>
          <a:xfrm>
            <a:off x="8718690" y="709419"/>
            <a:ext cx="34817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53155-64F2-A968-19E6-5451ABBA17D2}"/>
              </a:ext>
            </a:extLst>
          </p:cNvPr>
          <p:cNvSpPr txBox="1"/>
          <p:nvPr/>
        </p:nvSpPr>
        <p:spPr>
          <a:xfrm>
            <a:off x="8287482" y="916488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1050" dirty="0">
                <a:solidFill>
                  <a:srgbClr val="0070C0"/>
                </a:solidFill>
              </a:rPr>
              <a:t>T</a:t>
            </a:r>
            <a:r>
              <a:rPr lang="en-IE" sz="1050" baseline="-25000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44B780-84E6-8286-EE1C-B76DC8E4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57804"/>
            <a:ext cx="6437389" cy="48280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E6DAED-0535-0066-B444-C1514749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888" y="1757803"/>
            <a:ext cx="6437388" cy="4828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2B8B0E-4368-3241-B4D3-F6BD927D2E63}"/>
              </a:ext>
            </a:extLst>
          </p:cNvPr>
          <p:cNvSpPr txBox="1"/>
          <p:nvPr/>
        </p:nvSpPr>
        <p:spPr>
          <a:xfrm>
            <a:off x="2009069" y="3710636"/>
            <a:ext cx="348133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 controlled by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and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endParaRPr lang="en-IE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9EAB8-CF7B-55F0-EA91-C259FB27B315}"/>
              </a:ext>
            </a:extLst>
          </p:cNvPr>
          <p:cNvSpPr txBox="1"/>
          <p:nvPr/>
        </p:nvSpPr>
        <p:spPr>
          <a:xfrm>
            <a:off x="8039790" y="5295181"/>
            <a:ext cx="366305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[GHz] = (2 / </a:t>
            </a:r>
            <a:r>
              <a:rPr lang="en-IE" dirty="0" err="1"/>
              <a:t>N</a:t>
            </a:r>
            <a:r>
              <a:rPr lang="en-IE" baseline="-25000" dirty="0" err="1"/>
              <a:t>w</a:t>
            </a:r>
            <a:r>
              <a:rPr lang="en-IE" dirty="0"/>
              <a:t>)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 [GHz]</a:t>
            </a:r>
          </a:p>
          <a:p>
            <a:r>
              <a:rPr lang="en-IE" dirty="0"/>
              <a:t>T</a:t>
            </a:r>
            <a:r>
              <a:rPr lang="en-IE" baseline="-25000" dirty="0"/>
              <a:t>w</a:t>
            </a:r>
            <a:r>
              <a:rPr lang="en-IE" dirty="0"/>
              <a:t>[</a:t>
            </a:r>
            <a:r>
              <a:rPr lang="en-IE" dirty="0" err="1"/>
              <a:t>ps</a:t>
            </a:r>
            <a:r>
              <a:rPr lang="en-IE" dirty="0"/>
              <a:t>] = 1000/T</a:t>
            </a:r>
            <a:r>
              <a:rPr lang="en-IE" baseline="-25000" dirty="0"/>
              <a:t>w</a:t>
            </a:r>
            <a:r>
              <a:rPr lang="en-IE" dirty="0"/>
              <a:t>[GHz]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0E058-BCFB-16B5-3605-14DD9A4C14D1}"/>
              </a:ext>
            </a:extLst>
          </p:cNvPr>
          <p:cNvSpPr txBox="1"/>
          <p:nvPr/>
        </p:nvSpPr>
        <p:spPr>
          <a:xfrm>
            <a:off x="1846363" y="186717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Measured Pulse Width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CD35C-3FE7-23EC-5058-13D10C780E94}"/>
              </a:ext>
            </a:extLst>
          </p:cNvPr>
          <p:cNvSpPr txBox="1"/>
          <p:nvPr/>
        </p:nvSpPr>
        <p:spPr>
          <a:xfrm>
            <a:off x="7377173" y="1689457"/>
            <a:ext cx="4230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Linear relationship exists between </a:t>
            </a:r>
            <a:br>
              <a:rPr lang="en-IE" dirty="0"/>
            </a:br>
            <a:r>
              <a:rPr lang="en-IE" dirty="0"/>
              <a:t>T</a:t>
            </a:r>
            <a:r>
              <a:rPr lang="en-IE" sz="2000" baseline="-25000" dirty="0"/>
              <a:t>w</a:t>
            </a:r>
            <a:r>
              <a:rPr lang="en-IE" dirty="0"/>
              <a:t>[GHz] and </a:t>
            </a:r>
            <a:r>
              <a:rPr lang="en-IE" dirty="0" err="1"/>
              <a:t>F</a:t>
            </a:r>
            <a:r>
              <a:rPr lang="en-IE" baseline="-25000" dirty="0" err="1"/>
              <a:t>clck</a:t>
            </a:r>
            <a:r>
              <a:rPr lang="en-IE" dirty="0"/>
              <a:t>[GHz]</a:t>
            </a:r>
            <a:br>
              <a:rPr lang="en-IE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7854070"/>
      </p:ext>
    </p:extLst>
  </p:cSld>
  <p:clrMapOvr>
    <a:masterClrMapping/>
  </p:clrMapOvr>
</p:sld>
</file>

<file path=ppt/theme/theme1.xml><?xml version="1.0" encoding="utf-8"?>
<a:theme xmlns:a="http://schemas.openxmlformats.org/drawingml/2006/main" name="UCC Branded Template Traditional Ratio">
  <a:themeElements>
    <a:clrScheme name="UC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C69"/>
      </a:accent1>
      <a:accent2>
        <a:srgbClr val="CE222C"/>
      </a:accent2>
      <a:accent3>
        <a:srgbClr val="BBBCBC"/>
      </a:accent3>
      <a:accent4>
        <a:srgbClr val="FFB500"/>
      </a:accent4>
      <a:accent5>
        <a:srgbClr val="69B3E7"/>
      </a:accent5>
      <a:accent6>
        <a:srgbClr val="74AA50"/>
      </a:accent6>
      <a:hlink>
        <a:srgbClr val="C6893F"/>
      </a:hlink>
      <a:folHlink>
        <a:srgbClr val="7566DC"/>
      </a:folHlink>
    </a:clrScheme>
    <a:fontScheme name="UCC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D1016B-A062-47D3-A514-FD961C1035A9}" vid="{FB26B872-2414-4D25-9954-2464554314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UCC Branded Template WideScreen2013</Template>
  <TotalTime>159</TotalTime>
  <Words>784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Verdana</vt:lpstr>
      <vt:lpstr>UCC Branded Template Traditional Ratio</vt:lpstr>
      <vt:lpstr>Implementation of Micram DAC4 AWG for Twin Pulse Output</vt:lpstr>
      <vt:lpstr>Twin Pulse Implementation</vt:lpstr>
      <vt:lpstr>Twin Pulse Implementation</vt:lpstr>
      <vt:lpstr>Twin Pulse Implementation</vt:lpstr>
      <vt:lpstr>Twin Pulse Implementation</vt:lpstr>
      <vt:lpstr>Twin Pulse Implementation</vt:lpstr>
      <vt:lpstr>Twin Pulse Implementation</vt:lpstr>
      <vt:lpstr>Twin Pulse Implementation</vt:lpstr>
      <vt:lpstr>Twin Pulse Implementation</vt:lpstr>
      <vt:lpstr>Square Pulse Implementation</vt:lpstr>
      <vt:lpstr>Square Pulse Implementation</vt:lpstr>
      <vt:lpstr>Square Pulse Implementation</vt:lpstr>
      <vt:lpstr>Square Pulse Implementation</vt:lpstr>
      <vt:lpstr>Conclusions </vt:lpstr>
    </vt:vector>
  </TitlesOfParts>
  <Company>University College Cork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Sheehan</dc:creator>
  <cp:lastModifiedBy>Robert Sheehan</cp:lastModifiedBy>
  <cp:revision>84</cp:revision>
  <dcterms:created xsi:type="dcterms:W3CDTF">2025-06-27T14:25:04Z</dcterms:created>
  <dcterms:modified xsi:type="dcterms:W3CDTF">2025-06-30T11:08:47Z</dcterms:modified>
</cp:coreProperties>
</file>