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78" y="4414000"/>
            <a:ext cx="7528883" cy="1185521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79" y="5684363"/>
            <a:ext cx="7528882" cy="928771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848174"/>
            <a:ext cx="1260000" cy="126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50" y="525307"/>
            <a:ext cx="1260000" cy="1260000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40" y="3373134"/>
            <a:ext cx="3240000" cy="324000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065307"/>
            <a:ext cx="7200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30" y="2388174"/>
            <a:ext cx="720000" cy="720000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50" y="1848174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370779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297690" y="52530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7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5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8514" y="1760765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8514" y="2710416"/>
            <a:ext cx="5272039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23962" y="1771650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818518" y="2718021"/>
            <a:ext cx="5282924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825626"/>
            <a:ext cx="9096021" cy="41749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2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564335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5643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60496" y="1727651"/>
            <a:ext cx="3406619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1"/>
            <a:ext cx="7315200" cy="41996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3894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67" y="1727650"/>
            <a:ext cx="3589447" cy="419962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610"/>
            <a:ext cx="8126507" cy="3475187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29986"/>
            <a:ext cx="8126507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19" y="3947797"/>
            <a:ext cx="2761488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956854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9568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F278-C456-403B-9715-7A82943FFE8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of </a:t>
            </a:r>
            <a:r>
              <a:rPr lang="en-GB" dirty="0" err="1"/>
              <a:t>Micram</a:t>
            </a:r>
            <a:r>
              <a:rPr lang="en-GB" dirty="0"/>
              <a:t> DAC4 AWG for Twin Pulse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Dr. Robert Sheehan, Chief Technical Officer, School of Physics</a:t>
            </a:r>
          </a:p>
          <a:p>
            <a:r>
              <a:rPr lang="en-GB" dirty="0"/>
              <a:t>27 – 6 – 2025 </a:t>
            </a:r>
          </a:p>
        </p:txBody>
      </p:sp>
    </p:spTree>
    <p:extLst>
      <p:ext uri="{BB962C8B-B14F-4D97-AF65-F5344CB8AC3E}">
        <p14:creationId xmlns:p14="http://schemas.microsoft.com/office/powerpoint/2010/main" val="186409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39A0-2D59-71AE-7FA7-86D595F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8126-F4B4-5A6B-2BB4-C3CC48C6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Micram</a:t>
            </a:r>
            <a:r>
              <a:rPr lang="en-IE" dirty="0"/>
              <a:t> DAC4 AWG it’s possible to obtain the desired twin-pulse output</a:t>
            </a:r>
          </a:p>
          <a:p>
            <a:r>
              <a:rPr lang="en-IE" dirty="0"/>
              <a:t>It’s possible to control the pulse width and the pulse separation</a:t>
            </a:r>
          </a:p>
          <a:p>
            <a:r>
              <a:rPr lang="en-IE" dirty="0"/>
              <a:t>Pulse width is controlled by the input clock</a:t>
            </a:r>
          </a:p>
          <a:p>
            <a:r>
              <a:rPr lang="en-IE" dirty="0"/>
              <a:t>Output is stable for all frequencies </a:t>
            </a:r>
            <a:r>
              <a:rPr lang="en-IE" b="1" i="1" u="sng" dirty="0"/>
              <a:t>outside</a:t>
            </a:r>
            <a:r>
              <a:rPr lang="en-IE" dirty="0"/>
              <a:t> the range 25 (GHz) to 29 (GHz)</a:t>
            </a:r>
          </a:p>
          <a:p>
            <a:r>
              <a:rPr lang="en-IE" dirty="0"/>
              <a:t>Pulse widths down to 110 (</a:t>
            </a:r>
            <a:r>
              <a:rPr lang="en-IE" dirty="0" err="1"/>
              <a:t>ps</a:t>
            </a:r>
            <a:r>
              <a:rPr lang="en-IE" dirty="0"/>
              <a:t>) and less than 100 (</a:t>
            </a:r>
            <a:r>
              <a:rPr lang="en-IE" dirty="0" err="1"/>
              <a:t>ps</a:t>
            </a:r>
            <a:r>
              <a:rPr lang="en-IE" dirty="0"/>
              <a:t>) possible. </a:t>
            </a:r>
          </a:p>
          <a:p>
            <a:r>
              <a:rPr lang="en-IE" dirty="0"/>
              <a:t>Timing measurements are limited by the resolution of the real-time scope ≈ 10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0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3758-4AAC-D380-2E4A-8E3F2CF6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7702-7175-8C80-BE79-D8509D89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/>
          </a:bodyPr>
          <a:lstStyle/>
          <a:p>
            <a:r>
              <a:rPr lang="en-IE" dirty="0"/>
              <a:t>I was asked to configure the </a:t>
            </a:r>
            <a:r>
              <a:rPr lang="en-IE" dirty="0" err="1"/>
              <a:t>Micram</a:t>
            </a:r>
            <a:r>
              <a:rPr lang="en-IE" dirty="0"/>
              <a:t> DAC4 AWG to output the following pulse pattern in which T</a:t>
            </a:r>
            <a:r>
              <a:rPr lang="en-IE" baseline="-25000" dirty="0"/>
              <a:t>w</a:t>
            </a:r>
            <a:r>
              <a:rPr lang="en-IE" dirty="0"/>
              <a:t> ≈ 100 (</a:t>
            </a:r>
            <a:r>
              <a:rPr lang="en-IE" dirty="0" err="1"/>
              <a:t>ps</a:t>
            </a:r>
            <a:r>
              <a:rPr lang="en-IE" dirty="0"/>
              <a:t>) and T</a:t>
            </a:r>
            <a:r>
              <a:rPr lang="en-IE" baseline="-25000" dirty="0"/>
              <a:t>d</a:t>
            </a:r>
            <a:r>
              <a:rPr lang="en-IE" dirty="0"/>
              <a:t> ≥ 100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  <a:p>
            <a:r>
              <a:rPr lang="en-IE" dirty="0"/>
              <a:t>Pulse height V ≈ 400 mV, but this can always be amplified</a:t>
            </a:r>
          </a:p>
          <a:p>
            <a:r>
              <a:rPr lang="en-IE" dirty="0"/>
              <a:t>Possible to obtain pattern with T</a:t>
            </a:r>
            <a:r>
              <a:rPr lang="en-IE" baseline="-25000" dirty="0"/>
              <a:t>w</a:t>
            </a:r>
            <a:r>
              <a:rPr lang="en-IE" dirty="0"/>
              <a:t> ≈ 110 (</a:t>
            </a:r>
            <a:r>
              <a:rPr lang="en-IE" dirty="0" err="1"/>
              <a:t>ps</a:t>
            </a:r>
            <a:r>
              <a:rPr lang="en-IE" dirty="0"/>
              <a:t>) and Td ≥ 110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B3F7BE-34E1-818A-5149-E09572F38EF3}"/>
              </a:ext>
            </a:extLst>
          </p:cNvPr>
          <p:cNvGrpSpPr/>
          <p:nvPr/>
        </p:nvGrpSpPr>
        <p:grpSpPr>
          <a:xfrm>
            <a:off x="379562" y="4136366"/>
            <a:ext cx="10049774" cy="2160916"/>
            <a:chOff x="379562" y="4136366"/>
            <a:chExt cx="10049774" cy="21609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D9190F-3BF3-F4A3-40D3-371ED627D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" y="6280030"/>
              <a:ext cx="2881223" cy="172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46E434-DE28-4BC8-217B-E20249B1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42117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AC471E-1319-7882-59FF-7953735B323A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6288656"/>
              <a:ext cx="13629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AA26D0-00AC-B1FF-C086-79258A10656D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9E3F14-2885-9ABD-3056-EC2034B1D56D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E8FC4-CB33-FDD2-BBE3-18990F5AD7F3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50743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A38D95-53F8-1FC7-889C-340812FE7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73" y="6288656"/>
              <a:ext cx="2817963" cy="862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38D68A-C28F-67EE-4E68-F0DBA8FD67AC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D8AD4-BB53-8610-62A5-7DF7FB9AC468}"/>
                </a:ext>
              </a:extLst>
            </p:cNvPr>
            <p:cNvCxnSpPr>
              <a:cxnSpLocks/>
            </p:cNvCxnSpPr>
            <p:nvPr/>
          </p:nvCxnSpPr>
          <p:spPr>
            <a:xfrm>
              <a:off x="7611373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67B5A5-79B2-9CDB-8224-21219C036228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D79271-CFFB-DA1A-064A-5F396F072678}"/>
                </a:ext>
              </a:extLst>
            </p:cNvPr>
            <p:cNvCxnSpPr>
              <a:cxnSpLocks/>
            </p:cNvCxnSpPr>
            <p:nvPr/>
          </p:nvCxnSpPr>
          <p:spPr>
            <a:xfrm>
              <a:off x="4753416" y="5567632"/>
              <a:ext cx="135669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7F0A9-C9EA-F6A5-B459-C7B0217D82C0}"/>
                </a:ext>
              </a:extLst>
            </p:cNvPr>
            <p:cNvCxnSpPr>
              <a:cxnSpLocks/>
            </p:cNvCxnSpPr>
            <p:nvPr/>
          </p:nvCxnSpPr>
          <p:spPr>
            <a:xfrm>
              <a:off x="611011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DA1A61-F188-93BF-B605-4B2AD46A430B}"/>
                </a:ext>
              </a:extLst>
            </p:cNvPr>
            <p:cNvSpPr txBox="1"/>
            <p:nvPr/>
          </p:nvSpPr>
          <p:spPr>
            <a:xfrm>
              <a:off x="3755195" y="4485543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D50783-A870-37F1-486E-29DA3D242FAC}"/>
                </a:ext>
              </a:extLst>
            </p:cNvPr>
            <p:cNvSpPr txBox="1"/>
            <p:nvPr/>
          </p:nvSpPr>
          <p:spPr>
            <a:xfrm>
              <a:off x="6652364" y="4476916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FC85F4-94B0-BF09-D124-1D07314F7A0A}"/>
                </a:ext>
              </a:extLst>
            </p:cNvPr>
            <p:cNvSpPr txBox="1"/>
            <p:nvPr/>
          </p:nvSpPr>
          <p:spPr>
            <a:xfrm>
              <a:off x="5187765" y="5094424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4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E3FD-C8EB-82F4-F88B-97729009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8A22-7859-C78C-CBB9-C5B3E981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9689-970A-DD33-1808-943D06D9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/>
          </a:bodyPr>
          <a:lstStyle/>
          <a:p>
            <a:r>
              <a:rPr lang="en-IE" dirty="0"/>
              <a:t>An instability in the AWG output arises for clock input between 25 (GHz) and 29 (GHz)</a:t>
            </a:r>
          </a:p>
          <a:p>
            <a:r>
              <a:rPr lang="en-IE" dirty="0"/>
              <a:t>Very high jitter observed in the output for clock input between 25 (GHz) and 29 (GHz), only one single pulse output visible also</a:t>
            </a:r>
          </a:p>
          <a:p>
            <a:r>
              <a:rPr lang="en-IE" dirty="0"/>
              <a:t>I don’t know the cause, and don’t have time to investigate</a:t>
            </a:r>
          </a:p>
          <a:p>
            <a:r>
              <a:rPr lang="en-IE" dirty="0"/>
              <a:t>System seems to re-stabilise for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≥ 29 (GHz)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27E90C-4E55-ADC1-D796-808DEE2896B9}"/>
              </a:ext>
            </a:extLst>
          </p:cNvPr>
          <p:cNvGrpSpPr/>
          <p:nvPr/>
        </p:nvGrpSpPr>
        <p:grpSpPr>
          <a:xfrm>
            <a:off x="379562" y="4136366"/>
            <a:ext cx="10049774" cy="2160916"/>
            <a:chOff x="379562" y="4136366"/>
            <a:chExt cx="10049774" cy="21609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1AB60F2-1210-ED3E-65A6-716B7478A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" y="6280030"/>
              <a:ext cx="2881223" cy="172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D2BC2A-68B3-CEB7-9530-45163CF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42117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C99A61-1E12-74C7-DE44-4762DA7E531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6288656"/>
              <a:ext cx="13629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8FDE4A-99D0-0B17-9D9C-7DB0B6762D8F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0D70F3-7016-BF46-C985-DFB414A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9B8E54-ECBC-4B30-FCBF-6602827F0F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50743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20853D-F891-4FDE-F135-C3634CF27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73" y="6288656"/>
              <a:ext cx="2817963" cy="862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C61F0-B5B7-C4C6-812C-3934BA2AB79E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08BE22-5EFE-C389-673A-30D441C74367}"/>
                </a:ext>
              </a:extLst>
            </p:cNvPr>
            <p:cNvCxnSpPr>
              <a:cxnSpLocks/>
            </p:cNvCxnSpPr>
            <p:nvPr/>
          </p:nvCxnSpPr>
          <p:spPr>
            <a:xfrm>
              <a:off x="7611373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66A702-60AC-A761-094F-3198AD84559F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A2D732-A469-3DD8-F770-BF85A727A6EE}"/>
                </a:ext>
              </a:extLst>
            </p:cNvPr>
            <p:cNvCxnSpPr>
              <a:cxnSpLocks/>
            </p:cNvCxnSpPr>
            <p:nvPr/>
          </p:nvCxnSpPr>
          <p:spPr>
            <a:xfrm>
              <a:off x="4753416" y="5567632"/>
              <a:ext cx="135669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6635F2-846E-B4DD-219C-4CC4F99080CF}"/>
                </a:ext>
              </a:extLst>
            </p:cNvPr>
            <p:cNvCxnSpPr>
              <a:cxnSpLocks/>
            </p:cNvCxnSpPr>
            <p:nvPr/>
          </p:nvCxnSpPr>
          <p:spPr>
            <a:xfrm>
              <a:off x="611011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8B802-FA43-6919-2991-02A00E8B13E1}"/>
                </a:ext>
              </a:extLst>
            </p:cNvPr>
            <p:cNvSpPr txBox="1"/>
            <p:nvPr/>
          </p:nvSpPr>
          <p:spPr>
            <a:xfrm>
              <a:off x="3755195" y="4485543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67E076-95BC-7F33-85C9-ACAD6A4B8AA5}"/>
                </a:ext>
              </a:extLst>
            </p:cNvPr>
            <p:cNvSpPr txBox="1"/>
            <p:nvPr/>
          </p:nvSpPr>
          <p:spPr>
            <a:xfrm>
              <a:off x="6652364" y="4476916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B52F54-306B-16E6-E73C-A5153FA3C3CC}"/>
                </a:ext>
              </a:extLst>
            </p:cNvPr>
            <p:cNvSpPr txBox="1"/>
            <p:nvPr/>
          </p:nvSpPr>
          <p:spPr>
            <a:xfrm>
              <a:off x="5187765" y="5094424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6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45D0-427C-B32A-80B8-CD562D15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4D58-A8FD-D62A-B2A6-41A8F8BB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Twin pulse can be implemented using </a:t>
            </a:r>
            <a:r>
              <a:rPr lang="en-IE" dirty="0" err="1"/>
              <a:t>Micram</a:t>
            </a:r>
            <a:r>
              <a:rPr lang="en-IE" dirty="0"/>
              <a:t> MATLAB code</a:t>
            </a:r>
          </a:p>
          <a:p>
            <a:r>
              <a:rPr lang="en-IE" dirty="0"/>
              <a:t>Idea is that you specify the number of symbols in the pulse </a:t>
            </a:r>
            <a:br>
              <a:rPr lang="en-IE" dirty="0"/>
            </a:b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≥ 5</a:t>
            </a:r>
          </a:p>
          <a:p>
            <a:r>
              <a:rPr lang="en-IE" dirty="0"/>
              <a:t>Specify that number of symbols that make the delay N</a:t>
            </a:r>
            <a:r>
              <a:rPr lang="en-IE" baseline="-25000" dirty="0"/>
              <a:t>d</a:t>
            </a:r>
            <a:r>
              <a:rPr lang="en-IE" dirty="0"/>
              <a:t>≥ 5</a:t>
            </a:r>
          </a:p>
          <a:p>
            <a:r>
              <a:rPr lang="en-IE" dirty="0"/>
              <a:t>No output possible for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 &lt; 5</a:t>
            </a:r>
          </a:p>
          <a:p>
            <a:r>
              <a:rPr lang="en-IE" dirty="0"/>
              <a:t>Use MATLAB to compute the number of symbols in the buffer </a:t>
            </a:r>
            <a:br>
              <a:rPr lang="en-IE" dirty="0"/>
            </a:br>
            <a:r>
              <a:rPr lang="en-IE" dirty="0"/>
              <a:t>N</a:t>
            </a:r>
            <a:r>
              <a:rPr lang="en-IE" baseline="-25000" dirty="0"/>
              <a:t>b</a:t>
            </a:r>
            <a:r>
              <a:rPr lang="en-IE" dirty="0"/>
              <a:t> = 256 – 2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 – N</a:t>
            </a:r>
            <a:r>
              <a:rPr lang="en-IE" baseline="-25000" dirty="0"/>
              <a:t>d</a:t>
            </a:r>
            <a:endParaRPr lang="en-IE" dirty="0"/>
          </a:p>
          <a:p>
            <a:r>
              <a:rPr lang="en-IE" dirty="0"/>
              <a:t>Signal Generator Input (Clock) specifies the actual output frequency</a:t>
            </a:r>
          </a:p>
          <a:p>
            <a:r>
              <a:rPr lang="en-IE" dirty="0"/>
              <a:t>There’s an odd relationship between Clock Input and Operating output, something like F</a:t>
            </a:r>
            <a:r>
              <a:rPr lang="en-IE" baseline="-25000" dirty="0"/>
              <a:t>out</a:t>
            </a:r>
            <a:r>
              <a:rPr lang="en-IE" dirty="0"/>
              <a:t> ≈ 0.133 </a:t>
            </a:r>
            <a:r>
              <a:rPr lang="en-IE" dirty="0" err="1"/>
              <a:t>F</a:t>
            </a:r>
            <a:r>
              <a:rPr lang="en-IE" baseline="-25000" dirty="0" err="1"/>
              <a:t>clock</a:t>
            </a:r>
            <a:endParaRPr lang="en-IE" baseline="-25000" dirty="0"/>
          </a:p>
        </p:txBody>
      </p:sp>
    </p:spTree>
    <p:extLst>
      <p:ext uri="{BB962C8B-B14F-4D97-AF65-F5344CB8AC3E}">
        <p14:creationId xmlns:p14="http://schemas.microsoft.com/office/powerpoint/2010/main" val="279404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0E40-5E5C-42BC-0291-19C4A7DB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2D5F7A-ACC5-C9E7-CF4E-17741278880E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ACE688-CF70-1476-271D-B432F15E55B8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2025F-A87D-DE09-00CC-79E82F3FC619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9EB7ED-0F50-B393-D529-9EB82BA65348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F7E53-07FA-E736-127D-A10D9DAD31DB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EF0769-30CE-8566-BF3C-92A2568306A1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8B1E5-6BDA-8C18-F9E0-55077ED68420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4E2C4-CEF6-3C67-7798-624C42F99919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A4456-A97B-45C4-D1AB-981902402AEE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EFE5A-6061-1FA0-F9DC-59031759C0A8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28BC43-C55A-121F-8E64-F4F6563B3EE3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87C1F-C0A3-483A-506B-B3AC7994C8DB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9DBB97-2B28-A95E-AAD4-9719C47BDDD7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339E7-5153-CAA2-42E5-E7F2FB55322C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30DA-2EF5-2AED-BC10-33F7A835AD1D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562ECD-A854-8835-5CEA-122ADFEB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691C48-A15D-898E-B695-21565EEF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9" cy="48280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DB314C-3F95-BB78-DE36-68E6F848DFD3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E192D-1746-8DD0-08BF-F3F4B0C919F2}"/>
              </a:ext>
            </a:extLst>
          </p:cNvPr>
          <p:cNvSpPr txBox="1"/>
          <p:nvPr/>
        </p:nvSpPr>
        <p:spPr>
          <a:xfrm>
            <a:off x="8809099" y="3624372"/>
            <a:ext cx="33933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d</a:t>
            </a:r>
            <a:r>
              <a:rPr lang="en-IE" dirty="0"/>
              <a:t> specified by choice of N</a:t>
            </a:r>
            <a:r>
              <a:rPr lang="en-IE" baseline="-25000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F8FDE-4355-B125-2EE0-E182019BCAE3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8EFCB3-FAB6-EB5F-921A-3FACD9849D79}"/>
              </a:ext>
            </a:extLst>
          </p:cNvPr>
          <p:cNvSpPr txBox="1"/>
          <p:nvPr/>
        </p:nvSpPr>
        <p:spPr>
          <a:xfrm>
            <a:off x="7468127" y="1877390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Separation</a:t>
            </a:r>
          </a:p>
        </p:txBody>
      </p:sp>
    </p:spTree>
    <p:extLst>
      <p:ext uri="{BB962C8B-B14F-4D97-AF65-F5344CB8AC3E}">
        <p14:creationId xmlns:p14="http://schemas.microsoft.com/office/powerpoint/2010/main" val="283480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0C35-4046-C4A5-5EE1-BA2BF52D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E52-A450-5F56-21E9-7A4401E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D426D-7B10-9994-BED8-95FD40B3FB7A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4F467F-5B9B-C44E-8E98-EAEDCC3BFAC9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9EE61B-9DA2-869E-9864-EA3F8B99A76F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3FF65-8AEA-994F-DA8D-09306EFA60BD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8EEDF-66E2-A777-94AA-C4E73D80A8FA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6725D-09E4-32A4-24AC-8BDC3F55B867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FD079-7B8B-1EAF-1C58-1D6F5D138876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FDF3C-94B3-D483-F55E-EDEE9F8F930C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478CF4-3DF2-753C-DE36-656D31237B8C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D6C81-9BD6-D4B2-9392-D21203B36590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67005-8ACA-5587-73F1-831F9F642809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4EF721-B9B4-17BA-0446-6581D431D633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BA2D68-8EEF-0393-3444-565C553866C8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265FA-3A28-15EE-30A8-720EB0825D80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23F78D-007E-54AE-C496-A8C8D906B9DA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258B7C-EE79-3506-8378-35AAC4D7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3D4B3-9BA0-148C-304C-3D267200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9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A4B7B-9AE6-986C-3EA6-304329AC94C2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BA21B-6DF8-2667-1583-BF0911F20465}"/>
              </a:ext>
            </a:extLst>
          </p:cNvPr>
          <p:cNvSpPr txBox="1"/>
          <p:nvPr/>
        </p:nvSpPr>
        <p:spPr>
          <a:xfrm>
            <a:off x="8446458" y="3632998"/>
            <a:ext cx="303147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109.3 ± 8.3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70863-13FE-70C8-60AA-8F2D1C3D689F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346A5-9925-82CF-7799-D44FB60B6855}"/>
              </a:ext>
            </a:extLst>
          </p:cNvPr>
          <p:cNvSpPr txBox="1"/>
          <p:nvPr/>
        </p:nvSpPr>
        <p:spPr>
          <a:xfrm>
            <a:off x="7071315" y="1877390"/>
            <a:ext cx="429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 (Zoomed In)</a:t>
            </a:r>
          </a:p>
        </p:txBody>
      </p:sp>
    </p:spTree>
    <p:extLst>
      <p:ext uri="{BB962C8B-B14F-4D97-AF65-F5344CB8AC3E}">
        <p14:creationId xmlns:p14="http://schemas.microsoft.com/office/powerpoint/2010/main" val="363134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ED6D6-45DD-0B01-E1BC-F00D7E22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03EA-35B0-198A-2FF4-21937A1C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29B1-6E16-451C-5976-8FE61655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 lnSpcReduction="10000"/>
          </a:bodyPr>
          <a:lstStyle/>
          <a:p>
            <a:r>
              <a:rPr lang="en-IE" dirty="0"/>
              <a:t>I implemented a square wave pulse output to examine the instability observed between 25 (GHz) and 29 (GHz)</a:t>
            </a:r>
          </a:p>
          <a:p>
            <a:r>
              <a:rPr lang="en-IE" dirty="0"/>
              <a:t>The instability persisted in the same frequency range</a:t>
            </a:r>
          </a:p>
          <a:p>
            <a:r>
              <a:rPr lang="en-IE" dirty="0"/>
              <a:t>I was able to show that it is possible to obtain pulses with </a:t>
            </a:r>
            <a:br>
              <a:rPr lang="en-IE" dirty="0"/>
            </a:br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&lt; 100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  <a:p>
            <a:r>
              <a:rPr lang="en-IE" dirty="0"/>
              <a:t>Measurements show that square wave pulse widths are equal to the twin pulse widths, which is what you’d expect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438DBC-7C15-9731-08F1-21814E4B18E3}"/>
              </a:ext>
            </a:extLst>
          </p:cNvPr>
          <p:cNvCxnSpPr>
            <a:cxnSpLocks/>
          </p:cNvCxnSpPr>
          <p:nvPr/>
        </p:nvCxnSpPr>
        <p:spPr>
          <a:xfrm>
            <a:off x="300487" y="6320286"/>
            <a:ext cx="734683" cy="2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79714C-3A40-3F10-CCBD-6F95A38F9002}"/>
              </a:ext>
            </a:extLst>
          </p:cNvPr>
          <p:cNvCxnSpPr>
            <a:cxnSpLocks/>
          </p:cNvCxnSpPr>
          <p:nvPr/>
        </p:nvCxnSpPr>
        <p:spPr>
          <a:xfrm>
            <a:off x="1035170" y="4185249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F24DE5-A13F-7575-8CEE-4E0CFC1D22EF}"/>
              </a:ext>
            </a:extLst>
          </p:cNvPr>
          <p:cNvCxnSpPr>
            <a:cxnSpLocks/>
          </p:cNvCxnSpPr>
          <p:nvPr/>
        </p:nvCxnSpPr>
        <p:spPr>
          <a:xfrm>
            <a:off x="2524664" y="6331788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0142E-E0A1-E879-EBE4-1330A2317A87}"/>
              </a:ext>
            </a:extLst>
          </p:cNvPr>
          <p:cNvCxnSpPr>
            <a:cxnSpLocks/>
          </p:cNvCxnSpPr>
          <p:nvPr/>
        </p:nvCxnSpPr>
        <p:spPr>
          <a:xfrm>
            <a:off x="1035170" y="4179498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A0CE5C-9B5D-FA8B-386C-B9360CEE96B0}"/>
              </a:ext>
            </a:extLst>
          </p:cNvPr>
          <p:cNvCxnSpPr>
            <a:cxnSpLocks/>
          </p:cNvCxnSpPr>
          <p:nvPr/>
        </p:nvCxnSpPr>
        <p:spPr>
          <a:xfrm>
            <a:off x="2524664" y="4179498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271C79-A368-7D82-FB88-24F508E92973}"/>
              </a:ext>
            </a:extLst>
          </p:cNvPr>
          <p:cNvCxnSpPr>
            <a:cxnSpLocks/>
          </p:cNvCxnSpPr>
          <p:nvPr/>
        </p:nvCxnSpPr>
        <p:spPr>
          <a:xfrm>
            <a:off x="3896264" y="4193875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E280F-F2C0-1DEB-419D-F2E57351B34B}"/>
              </a:ext>
            </a:extLst>
          </p:cNvPr>
          <p:cNvCxnSpPr>
            <a:cxnSpLocks/>
          </p:cNvCxnSpPr>
          <p:nvPr/>
        </p:nvCxnSpPr>
        <p:spPr>
          <a:xfrm>
            <a:off x="3896264" y="4188124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4C1C4D-C870-D2A7-B5C5-61DEE8CB04D5}"/>
              </a:ext>
            </a:extLst>
          </p:cNvPr>
          <p:cNvCxnSpPr>
            <a:cxnSpLocks/>
          </p:cNvCxnSpPr>
          <p:nvPr/>
        </p:nvCxnSpPr>
        <p:spPr>
          <a:xfrm>
            <a:off x="5385758" y="4188124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B13BE4-02E5-9FDF-CC9B-C49E0A76915B}"/>
              </a:ext>
            </a:extLst>
          </p:cNvPr>
          <p:cNvCxnSpPr>
            <a:cxnSpLocks/>
          </p:cNvCxnSpPr>
          <p:nvPr/>
        </p:nvCxnSpPr>
        <p:spPr>
          <a:xfrm>
            <a:off x="1035170" y="4940779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BE92CA-F203-962B-81F0-2AE68AA22732}"/>
              </a:ext>
            </a:extLst>
          </p:cNvPr>
          <p:cNvCxnSpPr>
            <a:cxnSpLocks/>
          </p:cNvCxnSpPr>
          <p:nvPr/>
        </p:nvCxnSpPr>
        <p:spPr>
          <a:xfrm>
            <a:off x="2527801" y="5610764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9F11FD-F265-A32D-01F1-25545C71745A}"/>
              </a:ext>
            </a:extLst>
          </p:cNvPr>
          <p:cNvCxnSpPr>
            <a:cxnSpLocks/>
          </p:cNvCxnSpPr>
          <p:nvPr/>
        </p:nvCxnSpPr>
        <p:spPr>
          <a:xfrm>
            <a:off x="3884500" y="4940779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A632F9-1386-A560-4F47-C5EB76D127B5}"/>
              </a:ext>
            </a:extLst>
          </p:cNvPr>
          <p:cNvSpPr txBox="1"/>
          <p:nvPr/>
        </p:nvSpPr>
        <p:spPr>
          <a:xfrm>
            <a:off x="1529580" y="4528675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A9285-6A8B-25F1-3463-0ACF9B5A2A08}"/>
              </a:ext>
            </a:extLst>
          </p:cNvPr>
          <p:cNvSpPr txBox="1"/>
          <p:nvPr/>
        </p:nvSpPr>
        <p:spPr>
          <a:xfrm>
            <a:off x="4426749" y="4520048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4ED8C-E224-88AE-BFC2-EC74D2E6BE15}"/>
              </a:ext>
            </a:extLst>
          </p:cNvPr>
          <p:cNvSpPr txBox="1"/>
          <p:nvPr/>
        </p:nvSpPr>
        <p:spPr>
          <a:xfrm>
            <a:off x="2962150" y="5137556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A64A76-15AC-BE2D-2488-7E05F2928055}"/>
              </a:ext>
            </a:extLst>
          </p:cNvPr>
          <p:cNvCxnSpPr>
            <a:cxnSpLocks/>
          </p:cNvCxnSpPr>
          <p:nvPr/>
        </p:nvCxnSpPr>
        <p:spPr>
          <a:xfrm>
            <a:off x="5385758" y="6320286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60E58-501E-4662-04C8-DEB606994DB8}"/>
              </a:ext>
            </a:extLst>
          </p:cNvPr>
          <p:cNvCxnSpPr>
            <a:cxnSpLocks/>
          </p:cNvCxnSpPr>
          <p:nvPr/>
        </p:nvCxnSpPr>
        <p:spPr>
          <a:xfrm>
            <a:off x="6742982" y="4193876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8E7DC5-080D-FF1B-67EA-6482C996BFD7}"/>
              </a:ext>
            </a:extLst>
          </p:cNvPr>
          <p:cNvCxnSpPr>
            <a:cxnSpLocks/>
          </p:cNvCxnSpPr>
          <p:nvPr/>
        </p:nvCxnSpPr>
        <p:spPr>
          <a:xfrm>
            <a:off x="8232476" y="6340415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18CC8-A29B-90DE-693B-7191B1C28DE9}"/>
              </a:ext>
            </a:extLst>
          </p:cNvPr>
          <p:cNvCxnSpPr>
            <a:cxnSpLocks/>
          </p:cNvCxnSpPr>
          <p:nvPr/>
        </p:nvCxnSpPr>
        <p:spPr>
          <a:xfrm>
            <a:off x="6742982" y="4188125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FAAB3C-D8C3-9290-2313-15A9CB4584AC}"/>
              </a:ext>
            </a:extLst>
          </p:cNvPr>
          <p:cNvCxnSpPr>
            <a:cxnSpLocks/>
          </p:cNvCxnSpPr>
          <p:nvPr/>
        </p:nvCxnSpPr>
        <p:spPr>
          <a:xfrm>
            <a:off x="8232476" y="4188125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DCEB0E-DAD7-907A-92D9-93BB4FF1594D}"/>
              </a:ext>
            </a:extLst>
          </p:cNvPr>
          <p:cNvCxnSpPr>
            <a:cxnSpLocks/>
          </p:cNvCxnSpPr>
          <p:nvPr/>
        </p:nvCxnSpPr>
        <p:spPr>
          <a:xfrm>
            <a:off x="9604076" y="4202502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84E963-0DA9-D633-6F37-8B6970FAFBDA}"/>
              </a:ext>
            </a:extLst>
          </p:cNvPr>
          <p:cNvCxnSpPr>
            <a:cxnSpLocks/>
          </p:cNvCxnSpPr>
          <p:nvPr/>
        </p:nvCxnSpPr>
        <p:spPr>
          <a:xfrm>
            <a:off x="9604076" y="4196751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2D0B9B-1073-24B3-DB80-6761E4FA15A6}"/>
              </a:ext>
            </a:extLst>
          </p:cNvPr>
          <p:cNvCxnSpPr>
            <a:cxnSpLocks/>
          </p:cNvCxnSpPr>
          <p:nvPr/>
        </p:nvCxnSpPr>
        <p:spPr>
          <a:xfrm>
            <a:off x="11093570" y="4196751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45392F-79FF-4BBF-3F55-34CE2DDA0761}"/>
              </a:ext>
            </a:extLst>
          </p:cNvPr>
          <p:cNvCxnSpPr>
            <a:cxnSpLocks/>
          </p:cNvCxnSpPr>
          <p:nvPr/>
        </p:nvCxnSpPr>
        <p:spPr>
          <a:xfrm>
            <a:off x="6742982" y="4949406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6B7DB5-EFEE-C1BA-EA97-BC3841E96463}"/>
              </a:ext>
            </a:extLst>
          </p:cNvPr>
          <p:cNvCxnSpPr>
            <a:cxnSpLocks/>
          </p:cNvCxnSpPr>
          <p:nvPr/>
        </p:nvCxnSpPr>
        <p:spPr>
          <a:xfrm>
            <a:off x="8235613" y="5619391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32B1A2-089D-4259-D193-098DC37BE9EE}"/>
              </a:ext>
            </a:extLst>
          </p:cNvPr>
          <p:cNvCxnSpPr>
            <a:cxnSpLocks/>
          </p:cNvCxnSpPr>
          <p:nvPr/>
        </p:nvCxnSpPr>
        <p:spPr>
          <a:xfrm>
            <a:off x="9592312" y="4949406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E670E-4D88-B444-69BD-B1415E769A44}"/>
              </a:ext>
            </a:extLst>
          </p:cNvPr>
          <p:cNvSpPr txBox="1"/>
          <p:nvPr/>
        </p:nvSpPr>
        <p:spPr>
          <a:xfrm>
            <a:off x="7237392" y="4537302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64E2B-CD73-A793-5219-3CD7DD88558A}"/>
              </a:ext>
            </a:extLst>
          </p:cNvPr>
          <p:cNvSpPr txBox="1"/>
          <p:nvPr/>
        </p:nvSpPr>
        <p:spPr>
          <a:xfrm>
            <a:off x="10134561" y="4528675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5788B-C400-6866-333C-E451F8A4DA77}"/>
              </a:ext>
            </a:extLst>
          </p:cNvPr>
          <p:cNvSpPr txBox="1"/>
          <p:nvPr/>
        </p:nvSpPr>
        <p:spPr>
          <a:xfrm>
            <a:off x="8669962" y="5146183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19E8C-C5CD-DF2E-0915-0D1D028993E7}"/>
              </a:ext>
            </a:extLst>
          </p:cNvPr>
          <p:cNvCxnSpPr>
            <a:cxnSpLocks/>
          </p:cNvCxnSpPr>
          <p:nvPr/>
        </p:nvCxnSpPr>
        <p:spPr>
          <a:xfrm>
            <a:off x="11093570" y="6340415"/>
            <a:ext cx="734683" cy="2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067C59-F0B3-F552-13D5-13632844034A}"/>
              </a:ext>
            </a:extLst>
          </p:cNvPr>
          <p:cNvCxnSpPr>
            <a:cxnSpLocks/>
          </p:cNvCxnSpPr>
          <p:nvPr/>
        </p:nvCxnSpPr>
        <p:spPr>
          <a:xfrm>
            <a:off x="5380009" y="5610764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C004BD-722B-5B5A-BB18-3D23FE5A41BC}"/>
              </a:ext>
            </a:extLst>
          </p:cNvPr>
          <p:cNvSpPr txBox="1"/>
          <p:nvPr/>
        </p:nvSpPr>
        <p:spPr>
          <a:xfrm>
            <a:off x="5814358" y="5137556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254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175D-6578-A4E8-5FF0-DE969A7F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87D-0EAC-0064-8D35-B7B785FF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928BDB-E5E5-C3C0-1312-D5ABAF5A3D9B}"/>
              </a:ext>
            </a:extLst>
          </p:cNvPr>
          <p:cNvCxnSpPr>
            <a:cxnSpLocks/>
          </p:cNvCxnSpPr>
          <p:nvPr/>
        </p:nvCxnSpPr>
        <p:spPr>
          <a:xfrm flipV="1">
            <a:off x="7013277" y="1417572"/>
            <a:ext cx="327300" cy="70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C630C6-6098-906F-A8A6-0DBB557E3057}"/>
              </a:ext>
            </a:extLst>
          </p:cNvPr>
          <p:cNvCxnSpPr>
            <a:cxnSpLocks/>
          </p:cNvCxnSpPr>
          <p:nvPr/>
        </p:nvCxnSpPr>
        <p:spPr>
          <a:xfrm>
            <a:off x="7340577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B0AF6-9E83-7AE6-A957-4AABCF3EFA65}"/>
              </a:ext>
            </a:extLst>
          </p:cNvPr>
          <p:cNvCxnSpPr>
            <a:cxnSpLocks/>
          </p:cNvCxnSpPr>
          <p:nvPr/>
        </p:nvCxnSpPr>
        <p:spPr>
          <a:xfrm>
            <a:off x="7779114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6CA869-7FF9-D072-C8AF-5204B4465DF0}"/>
              </a:ext>
            </a:extLst>
          </p:cNvPr>
          <p:cNvCxnSpPr>
            <a:cxnSpLocks/>
          </p:cNvCxnSpPr>
          <p:nvPr/>
        </p:nvCxnSpPr>
        <p:spPr>
          <a:xfrm>
            <a:off x="7340577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4EF5B-1451-510D-FBAB-DE2965D51794}"/>
              </a:ext>
            </a:extLst>
          </p:cNvPr>
          <p:cNvCxnSpPr>
            <a:cxnSpLocks/>
          </p:cNvCxnSpPr>
          <p:nvPr/>
        </p:nvCxnSpPr>
        <p:spPr>
          <a:xfrm>
            <a:off x="777911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DE397-D253-AC56-7DE0-776DEC985C7D}"/>
              </a:ext>
            </a:extLst>
          </p:cNvPr>
          <p:cNvCxnSpPr>
            <a:cxnSpLocks/>
          </p:cNvCxnSpPr>
          <p:nvPr/>
        </p:nvCxnSpPr>
        <p:spPr>
          <a:xfrm>
            <a:off x="8182942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D7CD8C-FA06-45F7-E3A6-E6E2C22CD1E3}"/>
              </a:ext>
            </a:extLst>
          </p:cNvPr>
          <p:cNvCxnSpPr>
            <a:cxnSpLocks/>
          </p:cNvCxnSpPr>
          <p:nvPr/>
        </p:nvCxnSpPr>
        <p:spPr>
          <a:xfrm>
            <a:off x="8182942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C7002-FAE4-3D9B-003E-9563B14BEE72}"/>
              </a:ext>
            </a:extLst>
          </p:cNvPr>
          <p:cNvCxnSpPr>
            <a:cxnSpLocks/>
          </p:cNvCxnSpPr>
          <p:nvPr/>
        </p:nvCxnSpPr>
        <p:spPr>
          <a:xfrm>
            <a:off x="862148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D0486-4DD6-B92D-A015-FC6F8E190424}"/>
              </a:ext>
            </a:extLst>
          </p:cNvPr>
          <p:cNvCxnSpPr>
            <a:cxnSpLocks/>
          </p:cNvCxnSpPr>
          <p:nvPr/>
        </p:nvCxnSpPr>
        <p:spPr>
          <a:xfrm>
            <a:off x="7340577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115697-7BCD-966E-FAEE-711B79AB75AB}"/>
              </a:ext>
            </a:extLst>
          </p:cNvPr>
          <p:cNvCxnSpPr>
            <a:cxnSpLocks/>
          </p:cNvCxnSpPr>
          <p:nvPr/>
        </p:nvCxnSpPr>
        <p:spPr>
          <a:xfrm>
            <a:off x="7780038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C83BB9-425B-95FE-B45F-88E90AB629A5}"/>
              </a:ext>
            </a:extLst>
          </p:cNvPr>
          <p:cNvCxnSpPr>
            <a:cxnSpLocks/>
          </p:cNvCxnSpPr>
          <p:nvPr/>
        </p:nvCxnSpPr>
        <p:spPr>
          <a:xfrm>
            <a:off x="8179478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17D30-891C-180C-1D1A-AA582616635B}"/>
              </a:ext>
            </a:extLst>
          </p:cNvPr>
          <p:cNvSpPr txBox="1"/>
          <p:nvPr/>
        </p:nvSpPr>
        <p:spPr>
          <a:xfrm>
            <a:off x="7382626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9FD10-98B9-142B-4064-666502327351}"/>
              </a:ext>
            </a:extLst>
          </p:cNvPr>
          <p:cNvSpPr txBox="1"/>
          <p:nvPr/>
        </p:nvSpPr>
        <p:spPr>
          <a:xfrm>
            <a:off x="8235612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2BC1A-7E1F-AE34-5459-254284313B68}"/>
              </a:ext>
            </a:extLst>
          </p:cNvPr>
          <p:cNvSpPr txBox="1"/>
          <p:nvPr/>
        </p:nvSpPr>
        <p:spPr>
          <a:xfrm>
            <a:off x="7804404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9E4D52-AB24-66BC-7EA2-CC8A3A5B2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8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DB2A13-49ED-DDB9-DE68-18734F46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21CB5-7EB5-06F7-E636-995AC5CB88F4}"/>
              </a:ext>
            </a:extLst>
          </p:cNvPr>
          <p:cNvSpPr txBox="1"/>
          <p:nvPr/>
        </p:nvSpPr>
        <p:spPr>
          <a:xfrm>
            <a:off x="9053263" y="5052117"/>
            <a:ext cx="20978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F</a:t>
            </a:r>
            <a:r>
              <a:rPr lang="en-IE" baseline="-25000" dirty="0"/>
              <a:t>out</a:t>
            </a:r>
            <a:r>
              <a:rPr lang="en-IE" dirty="0"/>
              <a:t> = 0.133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4EDC-1B1B-0E30-B039-9FDE505161AB}"/>
              </a:ext>
            </a:extLst>
          </p:cNvPr>
          <p:cNvSpPr txBox="1"/>
          <p:nvPr/>
        </p:nvSpPr>
        <p:spPr>
          <a:xfrm>
            <a:off x="2502217" y="3059668"/>
            <a:ext cx="28839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71.3 ± 4.2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E2CE16-F7ED-1061-37E5-252018457EC7}"/>
              </a:ext>
            </a:extLst>
          </p:cNvPr>
          <p:cNvCxnSpPr>
            <a:cxnSpLocks/>
          </p:cNvCxnSpPr>
          <p:nvPr/>
        </p:nvCxnSpPr>
        <p:spPr>
          <a:xfrm>
            <a:off x="9033051" y="697774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B3C92-F8BC-7E1F-7B24-C868850C12ED}"/>
              </a:ext>
            </a:extLst>
          </p:cNvPr>
          <p:cNvCxnSpPr>
            <a:cxnSpLocks/>
          </p:cNvCxnSpPr>
          <p:nvPr/>
        </p:nvCxnSpPr>
        <p:spPr>
          <a:xfrm>
            <a:off x="9471588" y="1417571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52775E-6F6B-B142-BFCD-3B2499AFF410}"/>
              </a:ext>
            </a:extLst>
          </p:cNvPr>
          <p:cNvCxnSpPr>
            <a:cxnSpLocks/>
          </p:cNvCxnSpPr>
          <p:nvPr/>
        </p:nvCxnSpPr>
        <p:spPr>
          <a:xfrm>
            <a:off x="9033051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3F870-96EA-06F5-D482-FF794FD40A46}"/>
              </a:ext>
            </a:extLst>
          </p:cNvPr>
          <p:cNvCxnSpPr>
            <a:cxnSpLocks/>
          </p:cNvCxnSpPr>
          <p:nvPr/>
        </p:nvCxnSpPr>
        <p:spPr>
          <a:xfrm>
            <a:off x="9471588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943961-BD94-E895-464A-5C958B974F32}"/>
              </a:ext>
            </a:extLst>
          </p:cNvPr>
          <p:cNvCxnSpPr>
            <a:cxnSpLocks/>
          </p:cNvCxnSpPr>
          <p:nvPr/>
        </p:nvCxnSpPr>
        <p:spPr>
          <a:xfrm>
            <a:off x="9875416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69AFD8-76D4-8958-F46C-4FA87E8D8D1A}"/>
              </a:ext>
            </a:extLst>
          </p:cNvPr>
          <p:cNvCxnSpPr>
            <a:cxnSpLocks/>
          </p:cNvCxnSpPr>
          <p:nvPr/>
        </p:nvCxnSpPr>
        <p:spPr>
          <a:xfrm>
            <a:off x="9875416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24D64D-804A-1F09-F3DC-36CD9EE61069}"/>
              </a:ext>
            </a:extLst>
          </p:cNvPr>
          <p:cNvCxnSpPr>
            <a:cxnSpLocks/>
          </p:cNvCxnSpPr>
          <p:nvPr/>
        </p:nvCxnSpPr>
        <p:spPr>
          <a:xfrm>
            <a:off x="1031395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B4A74D-8ED2-96FC-E77A-4443773D33B1}"/>
              </a:ext>
            </a:extLst>
          </p:cNvPr>
          <p:cNvCxnSpPr>
            <a:cxnSpLocks/>
          </p:cNvCxnSpPr>
          <p:nvPr/>
        </p:nvCxnSpPr>
        <p:spPr>
          <a:xfrm>
            <a:off x="9033051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B508AB-82CC-24F0-91A4-2B2211956EA4}"/>
              </a:ext>
            </a:extLst>
          </p:cNvPr>
          <p:cNvCxnSpPr>
            <a:cxnSpLocks/>
          </p:cNvCxnSpPr>
          <p:nvPr/>
        </p:nvCxnSpPr>
        <p:spPr>
          <a:xfrm>
            <a:off x="9472512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96C55B-4691-9D1A-0FC5-8EB92A962F07}"/>
              </a:ext>
            </a:extLst>
          </p:cNvPr>
          <p:cNvCxnSpPr>
            <a:cxnSpLocks/>
          </p:cNvCxnSpPr>
          <p:nvPr/>
        </p:nvCxnSpPr>
        <p:spPr>
          <a:xfrm>
            <a:off x="9871952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9F767A-F11B-03E8-F3C5-25983F6D9816}"/>
              </a:ext>
            </a:extLst>
          </p:cNvPr>
          <p:cNvSpPr txBox="1"/>
          <p:nvPr/>
        </p:nvSpPr>
        <p:spPr>
          <a:xfrm>
            <a:off x="907510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089850-25BD-5DD5-5931-4829FA21B8EC}"/>
              </a:ext>
            </a:extLst>
          </p:cNvPr>
          <p:cNvSpPr txBox="1"/>
          <p:nvPr/>
        </p:nvSpPr>
        <p:spPr>
          <a:xfrm>
            <a:off x="9928086" y="706526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A1D718-4C70-D94C-D4EB-891CE33FBE55}"/>
              </a:ext>
            </a:extLst>
          </p:cNvPr>
          <p:cNvSpPr txBox="1"/>
          <p:nvPr/>
        </p:nvSpPr>
        <p:spPr>
          <a:xfrm>
            <a:off x="9496878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CC5C4F-0060-708B-1E97-F6675182B7B7}"/>
              </a:ext>
            </a:extLst>
          </p:cNvPr>
          <p:cNvCxnSpPr>
            <a:cxnSpLocks/>
          </p:cNvCxnSpPr>
          <p:nvPr/>
        </p:nvCxnSpPr>
        <p:spPr>
          <a:xfrm>
            <a:off x="8618862" y="1414679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A8A47C-B773-BEEA-2449-DD5AC776892D}"/>
              </a:ext>
            </a:extLst>
          </p:cNvPr>
          <p:cNvCxnSpPr>
            <a:cxnSpLocks/>
          </p:cNvCxnSpPr>
          <p:nvPr/>
        </p:nvCxnSpPr>
        <p:spPr>
          <a:xfrm>
            <a:off x="8616268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86A7C1-69A6-80BF-E9F1-2EC5C065B473}"/>
              </a:ext>
            </a:extLst>
          </p:cNvPr>
          <p:cNvSpPr txBox="1"/>
          <p:nvPr/>
        </p:nvSpPr>
        <p:spPr>
          <a:xfrm>
            <a:off x="8640634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76A643-E253-939D-4E69-B5B2AC086D06}"/>
              </a:ext>
            </a:extLst>
          </p:cNvPr>
          <p:cNvSpPr txBox="1"/>
          <p:nvPr/>
        </p:nvSpPr>
        <p:spPr>
          <a:xfrm>
            <a:off x="1182131" y="170327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</a:t>
            </a:r>
            <a:r>
              <a:rPr lang="en-IE" dirty="0" err="1"/>
              <a:t>Sq</a:t>
            </a:r>
            <a:r>
              <a:rPr lang="en-IE" dirty="0"/>
              <a:t> Wave Pulse Times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20BA-7099-BCF6-A384-6E8776AC07C4}"/>
              </a:ext>
            </a:extLst>
          </p:cNvPr>
          <p:cNvSpPr txBox="1"/>
          <p:nvPr/>
        </p:nvSpPr>
        <p:spPr>
          <a:xfrm>
            <a:off x="6116726" y="1703704"/>
            <a:ext cx="626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Relationship between </a:t>
            </a:r>
            <a:r>
              <a:rPr lang="en-IE" dirty="0" err="1"/>
              <a:t>Sq</a:t>
            </a:r>
            <a:r>
              <a:rPr lang="en-IE" dirty="0"/>
              <a:t> Wave Freq and Clock Input</a:t>
            </a:r>
          </a:p>
        </p:txBody>
      </p:sp>
    </p:spTree>
    <p:extLst>
      <p:ext uri="{BB962C8B-B14F-4D97-AF65-F5344CB8AC3E}">
        <p14:creationId xmlns:p14="http://schemas.microsoft.com/office/powerpoint/2010/main" val="60153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85FF-37D5-87EB-63C7-51D45436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77D-2DE1-A948-0A1B-439C649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428FF-DA83-DB62-7779-624205BF09C4}"/>
              </a:ext>
            </a:extLst>
          </p:cNvPr>
          <p:cNvCxnSpPr>
            <a:cxnSpLocks/>
          </p:cNvCxnSpPr>
          <p:nvPr/>
        </p:nvCxnSpPr>
        <p:spPr>
          <a:xfrm flipV="1">
            <a:off x="7013277" y="1417572"/>
            <a:ext cx="327300" cy="70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5C1A-170F-4B8F-B48C-350F4A07D0E4}"/>
              </a:ext>
            </a:extLst>
          </p:cNvPr>
          <p:cNvCxnSpPr>
            <a:cxnSpLocks/>
          </p:cNvCxnSpPr>
          <p:nvPr/>
        </p:nvCxnSpPr>
        <p:spPr>
          <a:xfrm>
            <a:off x="7340577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685A8A-6D6A-F2D4-6BB0-B2CD5DDB2A53}"/>
              </a:ext>
            </a:extLst>
          </p:cNvPr>
          <p:cNvCxnSpPr>
            <a:cxnSpLocks/>
          </p:cNvCxnSpPr>
          <p:nvPr/>
        </p:nvCxnSpPr>
        <p:spPr>
          <a:xfrm>
            <a:off x="7779114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43243-43E7-8CAE-00ED-2733C93C0680}"/>
              </a:ext>
            </a:extLst>
          </p:cNvPr>
          <p:cNvCxnSpPr>
            <a:cxnSpLocks/>
          </p:cNvCxnSpPr>
          <p:nvPr/>
        </p:nvCxnSpPr>
        <p:spPr>
          <a:xfrm>
            <a:off x="7340577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C29F5-888C-08D6-5AA4-DEDED0825690}"/>
              </a:ext>
            </a:extLst>
          </p:cNvPr>
          <p:cNvCxnSpPr>
            <a:cxnSpLocks/>
          </p:cNvCxnSpPr>
          <p:nvPr/>
        </p:nvCxnSpPr>
        <p:spPr>
          <a:xfrm>
            <a:off x="777911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9169-C20A-CF27-99B2-2F5745B640EF}"/>
              </a:ext>
            </a:extLst>
          </p:cNvPr>
          <p:cNvCxnSpPr>
            <a:cxnSpLocks/>
          </p:cNvCxnSpPr>
          <p:nvPr/>
        </p:nvCxnSpPr>
        <p:spPr>
          <a:xfrm>
            <a:off x="8182942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34FAD-A5B6-1331-8BA3-302AE057073F}"/>
              </a:ext>
            </a:extLst>
          </p:cNvPr>
          <p:cNvCxnSpPr>
            <a:cxnSpLocks/>
          </p:cNvCxnSpPr>
          <p:nvPr/>
        </p:nvCxnSpPr>
        <p:spPr>
          <a:xfrm>
            <a:off x="8182942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E9135-4205-E09B-DE07-F62D5AC61C31}"/>
              </a:ext>
            </a:extLst>
          </p:cNvPr>
          <p:cNvCxnSpPr>
            <a:cxnSpLocks/>
          </p:cNvCxnSpPr>
          <p:nvPr/>
        </p:nvCxnSpPr>
        <p:spPr>
          <a:xfrm>
            <a:off x="862148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04BBE-DB5E-9CB8-02D9-B28A607B9BFD}"/>
              </a:ext>
            </a:extLst>
          </p:cNvPr>
          <p:cNvCxnSpPr>
            <a:cxnSpLocks/>
          </p:cNvCxnSpPr>
          <p:nvPr/>
        </p:nvCxnSpPr>
        <p:spPr>
          <a:xfrm>
            <a:off x="7340577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C7539-4CC9-962B-5552-FFADEC1FBBAE}"/>
              </a:ext>
            </a:extLst>
          </p:cNvPr>
          <p:cNvCxnSpPr>
            <a:cxnSpLocks/>
          </p:cNvCxnSpPr>
          <p:nvPr/>
        </p:nvCxnSpPr>
        <p:spPr>
          <a:xfrm>
            <a:off x="7780038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BCFB6-B1EE-0B46-0C9F-C19F555FF66B}"/>
              </a:ext>
            </a:extLst>
          </p:cNvPr>
          <p:cNvCxnSpPr>
            <a:cxnSpLocks/>
          </p:cNvCxnSpPr>
          <p:nvPr/>
        </p:nvCxnSpPr>
        <p:spPr>
          <a:xfrm>
            <a:off x="8179478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8BEB0-884B-8C68-3336-D43F69FCF5FE}"/>
              </a:ext>
            </a:extLst>
          </p:cNvPr>
          <p:cNvSpPr txBox="1"/>
          <p:nvPr/>
        </p:nvSpPr>
        <p:spPr>
          <a:xfrm>
            <a:off x="7382626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3EE1C-52F2-1365-6597-4B4FE70ED8FA}"/>
              </a:ext>
            </a:extLst>
          </p:cNvPr>
          <p:cNvSpPr txBox="1"/>
          <p:nvPr/>
        </p:nvSpPr>
        <p:spPr>
          <a:xfrm>
            <a:off x="8235612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0831A-836B-31AC-1587-6A1915A29C47}"/>
              </a:ext>
            </a:extLst>
          </p:cNvPr>
          <p:cNvSpPr txBox="1"/>
          <p:nvPr/>
        </p:nvSpPr>
        <p:spPr>
          <a:xfrm>
            <a:off x="7804404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13D637-3BF7-017F-3BEE-95588D0A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8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5FDA5F-1613-EF12-2C50-0535AD3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C5DE7-72DA-FEFF-7229-4436AC96BBB3}"/>
              </a:ext>
            </a:extLst>
          </p:cNvPr>
          <p:cNvSpPr txBox="1"/>
          <p:nvPr/>
        </p:nvSpPr>
        <p:spPr>
          <a:xfrm>
            <a:off x="7922265" y="3244334"/>
            <a:ext cx="35668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d</a:t>
            </a:r>
            <a:r>
              <a:rPr lang="en-IE" dirty="0"/>
              <a:t> / T</a:t>
            </a:r>
            <a:r>
              <a:rPr lang="en-IE" baseline="-25000" dirty="0"/>
              <a:t>w</a:t>
            </a:r>
            <a:r>
              <a:rPr lang="en-IE" dirty="0"/>
              <a:t> = 1.992 – 0.004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6268-0BAC-7926-5B8D-F99AF6D07456}"/>
              </a:ext>
            </a:extLst>
          </p:cNvPr>
          <p:cNvSpPr txBox="1"/>
          <p:nvPr/>
        </p:nvSpPr>
        <p:spPr>
          <a:xfrm>
            <a:off x="2502217" y="3059668"/>
            <a:ext cx="28839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71.3 ± 4.2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E8877E-880D-CD4C-DA38-D8721986766F}"/>
              </a:ext>
            </a:extLst>
          </p:cNvPr>
          <p:cNvCxnSpPr>
            <a:cxnSpLocks/>
          </p:cNvCxnSpPr>
          <p:nvPr/>
        </p:nvCxnSpPr>
        <p:spPr>
          <a:xfrm>
            <a:off x="9033051" y="697774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8D5F3-B65A-D9BB-4891-C5BE87C79EFB}"/>
              </a:ext>
            </a:extLst>
          </p:cNvPr>
          <p:cNvCxnSpPr>
            <a:cxnSpLocks/>
          </p:cNvCxnSpPr>
          <p:nvPr/>
        </p:nvCxnSpPr>
        <p:spPr>
          <a:xfrm>
            <a:off x="9471588" y="1417571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2EDB06-0C21-0BB0-9AA6-9954173A1396}"/>
              </a:ext>
            </a:extLst>
          </p:cNvPr>
          <p:cNvCxnSpPr>
            <a:cxnSpLocks/>
          </p:cNvCxnSpPr>
          <p:nvPr/>
        </p:nvCxnSpPr>
        <p:spPr>
          <a:xfrm>
            <a:off x="9033051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D24B1C-BEA1-93CF-1182-DA41829C0A1A}"/>
              </a:ext>
            </a:extLst>
          </p:cNvPr>
          <p:cNvCxnSpPr>
            <a:cxnSpLocks/>
          </p:cNvCxnSpPr>
          <p:nvPr/>
        </p:nvCxnSpPr>
        <p:spPr>
          <a:xfrm>
            <a:off x="9471588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62BED7-7017-DCD5-4B3E-77E969FDA175}"/>
              </a:ext>
            </a:extLst>
          </p:cNvPr>
          <p:cNvCxnSpPr>
            <a:cxnSpLocks/>
          </p:cNvCxnSpPr>
          <p:nvPr/>
        </p:nvCxnSpPr>
        <p:spPr>
          <a:xfrm>
            <a:off x="9875416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8AA6BE-4B9F-09F6-FFFD-9E4CC82F7079}"/>
              </a:ext>
            </a:extLst>
          </p:cNvPr>
          <p:cNvCxnSpPr>
            <a:cxnSpLocks/>
          </p:cNvCxnSpPr>
          <p:nvPr/>
        </p:nvCxnSpPr>
        <p:spPr>
          <a:xfrm>
            <a:off x="9875416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E46F5A-D234-EF25-1466-DE24A86FAA90}"/>
              </a:ext>
            </a:extLst>
          </p:cNvPr>
          <p:cNvCxnSpPr>
            <a:cxnSpLocks/>
          </p:cNvCxnSpPr>
          <p:nvPr/>
        </p:nvCxnSpPr>
        <p:spPr>
          <a:xfrm>
            <a:off x="1031395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0E38FB-361F-8BF7-6DBE-73DBA42ADC8D}"/>
              </a:ext>
            </a:extLst>
          </p:cNvPr>
          <p:cNvCxnSpPr>
            <a:cxnSpLocks/>
          </p:cNvCxnSpPr>
          <p:nvPr/>
        </p:nvCxnSpPr>
        <p:spPr>
          <a:xfrm>
            <a:off x="9033051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1C5EBC-FCDB-E0F7-EF56-DFB13CF01D31}"/>
              </a:ext>
            </a:extLst>
          </p:cNvPr>
          <p:cNvCxnSpPr>
            <a:cxnSpLocks/>
          </p:cNvCxnSpPr>
          <p:nvPr/>
        </p:nvCxnSpPr>
        <p:spPr>
          <a:xfrm>
            <a:off x="9472512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FAA599-5985-30A2-D89F-9A31C285F4E8}"/>
              </a:ext>
            </a:extLst>
          </p:cNvPr>
          <p:cNvCxnSpPr>
            <a:cxnSpLocks/>
          </p:cNvCxnSpPr>
          <p:nvPr/>
        </p:nvCxnSpPr>
        <p:spPr>
          <a:xfrm>
            <a:off x="9871952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ECFCA3-59F8-B3D4-9229-29174ED2C839}"/>
              </a:ext>
            </a:extLst>
          </p:cNvPr>
          <p:cNvSpPr txBox="1"/>
          <p:nvPr/>
        </p:nvSpPr>
        <p:spPr>
          <a:xfrm>
            <a:off x="907510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BA7BD5-A8DD-08C6-8AF2-96588BB3ECB0}"/>
              </a:ext>
            </a:extLst>
          </p:cNvPr>
          <p:cNvSpPr txBox="1"/>
          <p:nvPr/>
        </p:nvSpPr>
        <p:spPr>
          <a:xfrm>
            <a:off x="9928086" y="706526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C3B80-EA7B-36F0-AB04-82D56DCD9A16}"/>
              </a:ext>
            </a:extLst>
          </p:cNvPr>
          <p:cNvSpPr txBox="1"/>
          <p:nvPr/>
        </p:nvSpPr>
        <p:spPr>
          <a:xfrm>
            <a:off x="9496878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4C4294-B3B7-0EE7-8FDA-A8C5FB2AF4CC}"/>
              </a:ext>
            </a:extLst>
          </p:cNvPr>
          <p:cNvCxnSpPr>
            <a:cxnSpLocks/>
          </p:cNvCxnSpPr>
          <p:nvPr/>
        </p:nvCxnSpPr>
        <p:spPr>
          <a:xfrm>
            <a:off x="8618862" y="1414679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60FA76-0F53-DBA5-F630-5E43478EF687}"/>
              </a:ext>
            </a:extLst>
          </p:cNvPr>
          <p:cNvCxnSpPr>
            <a:cxnSpLocks/>
          </p:cNvCxnSpPr>
          <p:nvPr/>
        </p:nvCxnSpPr>
        <p:spPr>
          <a:xfrm>
            <a:off x="8616268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13081B-1F1E-22A3-3A5C-154B6C2BD44A}"/>
              </a:ext>
            </a:extLst>
          </p:cNvPr>
          <p:cNvSpPr txBox="1"/>
          <p:nvPr/>
        </p:nvSpPr>
        <p:spPr>
          <a:xfrm>
            <a:off x="8640634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278DE-9810-44E4-6615-6D4E19A01577}"/>
              </a:ext>
            </a:extLst>
          </p:cNvPr>
          <p:cNvSpPr txBox="1"/>
          <p:nvPr/>
        </p:nvSpPr>
        <p:spPr>
          <a:xfrm>
            <a:off x="1182131" y="170327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</a:t>
            </a:r>
            <a:r>
              <a:rPr lang="en-IE" dirty="0" err="1"/>
              <a:t>Sq</a:t>
            </a:r>
            <a:r>
              <a:rPr lang="en-IE" dirty="0"/>
              <a:t> Wave Pulse Times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B317-BA20-BDCB-CE5F-ADB31CDEBF59}"/>
              </a:ext>
            </a:extLst>
          </p:cNvPr>
          <p:cNvSpPr txBox="1"/>
          <p:nvPr/>
        </p:nvSpPr>
        <p:spPr>
          <a:xfrm>
            <a:off x="6755080" y="1710395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showing that T</a:t>
            </a:r>
            <a:r>
              <a:rPr lang="en-IE" baseline="-25000" dirty="0"/>
              <a:t>d</a:t>
            </a:r>
            <a:r>
              <a:rPr lang="en-IE" dirty="0"/>
              <a:t> = 2 T</a:t>
            </a:r>
            <a:r>
              <a:rPr lang="en-IE" baseline="-25000" dirty="0"/>
              <a:t>w</a:t>
            </a:r>
            <a:r>
              <a:rPr lang="en-IE" dirty="0"/>
              <a:t> as required</a:t>
            </a:r>
          </a:p>
        </p:txBody>
      </p:sp>
    </p:spTree>
    <p:extLst>
      <p:ext uri="{BB962C8B-B14F-4D97-AF65-F5344CB8AC3E}">
        <p14:creationId xmlns:p14="http://schemas.microsoft.com/office/powerpoint/2010/main" val="1247688927"/>
      </p:ext>
    </p:extLst>
  </p:cSld>
  <p:clrMapOvr>
    <a:masterClrMapping/>
  </p:clrMapOvr>
</p:sld>
</file>

<file path=ppt/theme/theme1.xml><?xml version="1.0" encoding="utf-8"?>
<a:theme xmlns:a="http://schemas.openxmlformats.org/drawingml/2006/main" name="UCC Branded Template Traditional Ratio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D1016B-A062-47D3-A514-FD961C1035A9}" vid="{FB26B872-2414-4D25-9954-2464554314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 Branded Template WideScreen2013</Template>
  <TotalTime>64</TotalTime>
  <Words>557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UCC Branded Template Traditional Ratio</vt:lpstr>
      <vt:lpstr>Implementation of Micram DAC4 AWG for Twin Pulse Output</vt:lpstr>
      <vt:lpstr>Twin Pulse Implementation</vt:lpstr>
      <vt:lpstr>Twin Pulse Implementation</vt:lpstr>
      <vt:lpstr>Twin Pulse Implementation</vt:lpstr>
      <vt:lpstr>Twin Pulse Implementation</vt:lpstr>
      <vt:lpstr>Twin Pulse Implementation</vt:lpstr>
      <vt:lpstr>Square Pulse Implementation</vt:lpstr>
      <vt:lpstr>Square Pulse Implementation</vt:lpstr>
      <vt:lpstr>Square Pulse Implementation</vt:lpstr>
      <vt:lpstr>Conclusions 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Sheehan</dc:creator>
  <cp:lastModifiedBy>Robert Sheehan</cp:lastModifiedBy>
  <cp:revision>65</cp:revision>
  <dcterms:created xsi:type="dcterms:W3CDTF">2025-06-27T14:25:04Z</dcterms:created>
  <dcterms:modified xsi:type="dcterms:W3CDTF">2025-06-27T15:29:38Z</dcterms:modified>
</cp:coreProperties>
</file>